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13" r:id="rId2"/>
    <p:sldId id="426" r:id="rId3"/>
    <p:sldId id="427" r:id="rId4"/>
    <p:sldId id="431" r:id="rId5"/>
    <p:sldId id="432" r:id="rId6"/>
    <p:sldId id="433" r:id="rId7"/>
    <p:sldId id="434" r:id="rId8"/>
    <p:sldId id="540" r:id="rId9"/>
    <p:sldId id="437" r:id="rId10"/>
    <p:sldId id="546" r:id="rId11"/>
    <p:sldId id="438" r:id="rId12"/>
    <p:sldId id="439" r:id="rId13"/>
    <p:sldId id="440" r:id="rId14"/>
    <p:sldId id="441" r:id="rId15"/>
    <p:sldId id="442" r:id="rId16"/>
    <p:sldId id="414" r:id="rId17"/>
    <p:sldId id="443" r:id="rId18"/>
    <p:sldId id="444" r:id="rId19"/>
    <p:sldId id="445" r:id="rId20"/>
    <p:sldId id="542" r:id="rId21"/>
    <p:sldId id="543" r:id="rId22"/>
    <p:sldId id="544" r:id="rId23"/>
    <p:sldId id="449" r:id="rId24"/>
    <p:sldId id="448" r:id="rId25"/>
    <p:sldId id="452" r:id="rId26"/>
    <p:sldId id="556" r:id="rId27"/>
  </p:sldIdLst>
  <p:sldSz cx="9144000" cy="6858000" type="screen4x3"/>
  <p:notesSz cx="6858000" cy="9144000"/>
  <p:custDataLst>
    <p:tags r:id="rId29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95FF"/>
    <a:srgbClr val="FFFF99"/>
    <a:srgbClr val="E6E6FF"/>
    <a:srgbClr val="99FF66"/>
    <a:srgbClr val="3333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8" autoAdjust="0"/>
    <p:restoredTop sz="99386" autoAdjust="0"/>
  </p:normalViewPr>
  <p:slideViewPr>
    <p:cSldViewPr snapToGrid="0">
      <p:cViewPr varScale="1">
        <p:scale>
          <a:sx n="87" d="100"/>
          <a:sy n="87" d="100"/>
        </p:scale>
        <p:origin x="98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12BB266-58D4-41EA-92B1-3980316259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CF97A9B-3777-4CBD-A844-390A1BEAD4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id="{F80D5C1B-4614-4BEC-8D38-B38805E04C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A493C71-CE83-4EEA-BC9B-3AF3EA8866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FD3239C-3552-4B04-ACC5-9656A45B35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05DA1BC-6747-4D72-9331-E823B5B16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EC0DA6-56D2-413F-B8B2-73F5178F39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284EE3-BB7F-4917-844F-A92B035ED23E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3DAE0-6E21-4AE9-842B-D9C9F73B8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9F9B90-719A-4319-BCC7-8AC9FC5C8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CE47AD-0685-4363-BC30-1E8507217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245F1AF8-FDC6-4E7F-8334-93BFF1F3B7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43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EE7DFE8-1E0E-4189-9D03-996C1ABB2ECD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00EA4F-6530-498B-B87E-86C1596CD4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3114B9-04F5-4841-8FE9-25A1E85C4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418F3A-8B6C-4FB4-9C14-BDF699604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17BE1E26-7159-4007-80DF-2C81D8836C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024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940F15F-8F1F-40A2-BEC9-DCFD1F8E2E2E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718295-9877-4A3C-9AA2-26FEB8B0D4EC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0D182E91-CEBF-400F-9644-4EC5AF19D9B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3DBC82C-8499-42B5-8148-709D11BEA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2C416B8-152C-462A-8055-30370D9C4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AEDFE81-3917-4B56-9376-A7708DAD42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40CDB29D-8532-4B00-9322-D5845A07FE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27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855AB7-CFB9-46DE-9D0B-A9AF8AFAA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AC44EB2-87D0-4E9A-9C2A-A93160CA6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41C725-9944-4D18-97D0-1B9FB02537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E0EB742-F64D-4384-805A-2CA38A5572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655094A-C230-4800-8FC7-93878AEBF4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D1EE39AC-EE07-4AE0-A621-819C79CC1B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18FF788-8CCD-4B10-AB08-B4816490AE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ru-RU" sz="6000" dirty="0" err="1">
                <a:solidFill>
                  <a:schemeClr val="accent2"/>
                </a:solidFill>
              </a:rPr>
              <a:t>мовою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en-US" sz="6000" dirty="0">
                <a:solidFill>
                  <a:schemeClr val="accent2"/>
                </a:solidFill>
              </a:rPr>
              <a:t>Python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626EB220-828A-405C-81C1-6FD6F0CAA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83431" y="4153214"/>
            <a:ext cx="7686675" cy="1381125"/>
          </a:xfrm>
        </p:spPr>
        <p:txBody>
          <a:bodyPr/>
          <a:lstStyle/>
          <a:p>
            <a:pPr marL="108000" indent="-1257300" eaLnBrk="1" hangingPunct="1">
              <a:lnSpc>
                <a:spcPct val="90000"/>
              </a:lnSpc>
              <a:defRPr/>
            </a:pPr>
            <a:r>
              <a:rPr lang="uk-UA" dirty="0"/>
              <a:t>Введення в написання програм</a:t>
            </a:r>
            <a:r>
              <a:rPr lang="ru-RU" dirty="0"/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388" name="Номер слайда 5">
            <a:extLst>
              <a:ext uri="{FF2B5EF4-FFF2-40B4-BE49-F238E27FC236}">
                <a16:creationId xmlns:a16="http://schemas.microsoft.com/office/drawing/2014/main" id="{0B660686-FE8D-426C-9273-58183E607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DF8813-38E6-4B4D-96A1-B96AA4A83096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id="{3C314D31-210D-47E7-BAB0-FD8FB280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Введення</a:t>
            </a:r>
            <a:r>
              <a:rPr lang="ru-RU" altLang="ru-RU" dirty="0"/>
              <a:t> з </a:t>
            </a:r>
            <a:r>
              <a:rPr lang="ru-RU" altLang="ru-RU" dirty="0" err="1"/>
              <a:t>підказкою</a:t>
            </a:r>
            <a:endParaRPr lang="ru-RU" altLang="ru-RU" dirty="0"/>
          </a:p>
        </p:txBody>
      </p:sp>
      <p:sp>
        <p:nvSpPr>
          <p:cNvPr id="30723" name="Номер слайда 2">
            <a:extLst>
              <a:ext uri="{FF2B5EF4-FFF2-40B4-BE49-F238E27FC236}">
                <a16:creationId xmlns:a16="http://schemas.microsoft.com/office/drawing/2014/main" id="{1759615D-C82C-42A9-B328-527C5909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B3BE72-7F61-4843-BF0C-6208F6C98D9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7652" name="Text Box 7">
            <a:extLst>
              <a:ext uri="{FF2B5EF4-FFF2-40B4-BE49-F238E27FC236}">
                <a16:creationId xmlns:a16="http://schemas.microsoft.com/office/drawing/2014/main" id="{5B92DDBC-BA99-4254-9EAD-9BAF0D107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27100"/>
            <a:ext cx="6999288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Введіть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число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"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</a:p>
        </p:txBody>
      </p:sp>
      <p:sp>
        <p:nvSpPr>
          <p:cNvPr id="24" name="AutoShape 7">
            <a:extLst>
              <a:ext uri="{FF2B5EF4-FFF2-40B4-BE49-F238E27FC236}">
                <a16:creationId xmlns:a16="http://schemas.microsoft.com/office/drawing/2014/main" id="{244199BB-0E46-4DEE-8757-4468FE2CA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1527175"/>
            <a:ext cx="1919288" cy="484188"/>
          </a:xfrm>
          <a:prstGeom prst="wedgeRoundRectCallout">
            <a:avLst>
              <a:gd name="adj1" fmla="val -44887"/>
              <a:gd name="adj2" fmla="val -8913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підказка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5844792D-2F09-4947-890D-2A95D5977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482725"/>
            <a:ext cx="31845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Введите</a:t>
            </a:r>
            <a:r>
              <a:rPr lang="en-US" altLang="ru-RU" sz="2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8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число</a:t>
            </a:r>
            <a:r>
              <a:rPr lang="en-US" altLang="ru-RU" sz="2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:</a:t>
            </a:r>
            <a:endParaRPr lang="ru-RU" altLang="ru-RU" dirty="0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10FB1638-CB92-4BBF-824F-AD22662CC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1482725"/>
            <a:ext cx="6143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26</a:t>
            </a:r>
            <a:endParaRPr lang="ru-RU" altLang="ru-RU">
              <a:solidFill>
                <a:srgbClr val="FF0000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D42E8AE9-3C29-4410-AEE1-71A6A05DC084}"/>
              </a:ext>
            </a:extLst>
          </p:cNvPr>
          <p:cNvGrpSpPr>
            <a:grpSpLocks/>
          </p:cNvGrpSpPr>
          <p:nvPr/>
        </p:nvGrpSpPr>
        <p:grpSpPr bwMode="auto">
          <a:xfrm>
            <a:off x="1335088" y="2101850"/>
            <a:ext cx="2538412" cy="663575"/>
            <a:chOff x="433" y="3902"/>
            <a:chExt cx="1599" cy="418"/>
          </a:xfrm>
        </p:grpSpPr>
        <p:sp>
          <p:nvSpPr>
            <p:cNvPr id="47" name="Text Box 56">
              <a:extLst>
                <a:ext uri="{FF2B5EF4-FFF2-40B4-BE49-F238E27FC236}">
                  <a16:creationId xmlns:a16="http://schemas.microsoft.com/office/drawing/2014/main" id="{C45F6EC9-560C-42A3-AF07-65B8128A2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05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не так?</a:t>
              </a:r>
            </a:p>
          </p:txBody>
        </p:sp>
        <p:sp>
          <p:nvSpPr>
            <p:cNvPr id="30731" name="Oval 57">
              <a:extLst>
                <a:ext uri="{FF2B5EF4-FFF2-40B4-BE49-F238E27FC236}">
                  <a16:creationId xmlns:a16="http://schemas.microsoft.com/office/drawing/2014/main" id="{D32588B4-E27D-4F22-BC0C-A6523D6AC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49" name="Text Box 7">
            <a:extLst>
              <a:ext uri="{FF2B5EF4-FFF2-40B4-BE49-F238E27FC236}">
                <a16:creationId xmlns:a16="http://schemas.microsoft.com/office/drawing/2014/main" id="{8E1FBDA4-6B58-412F-B07C-4515CDF38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81325"/>
            <a:ext cx="7859713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Введіть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число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"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)</a:t>
            </a:r>
          </a:p>
        </p:txBody>
      </p:sp>
      <p:cxnSp>
        <p:nvCxnSpPr>
          <p:cNvPr id="12" name="Прямая соединительная линия 8">
            <a:extLst>
              <a:ext uri="{FF2B5EF4-FFF2-40B4-BE49-F238E27FC236}">
                <a16:creationId xmlns:a16="http://schemas.microsoft.com/office/drawing/2014/main" id="{C30F238A-93A4-4F3A-B0E1-B56DB07117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4" grpId="0"/>
      <p:bldP spid="45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>
            <a:extLst>
              <a:ext uri="{FF2B5EF4-FFF2-40B4-BE49-F238E27FC236}">
                <a16:creationId xmlns:a16="http://schemas.microsoft.com/office/drawing/2014/main" id="{39075204-A9F7-47A3-85A2-E754BDCF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Зміна</a:t>
            </a:r>
            <a:r>
              <a:rPr lang="ru-RU" altLang="ru-RU" dirty="0"/>
              <a:t> </a:t>
            </a:r>
            <a:r>
              <a:rPr lang="ru-RU" altLang="ru-RU" dirty="0" err="1"/>
              <a:t>значень</a:t>
            </a:r>
            <a:r>
              <a:rPr lang="ru-RU" altLang="ru-RU" dirty="0"/>
              <a:t> </a:t>
            </a:r>
            <a:r>
              <a:rPr lang="ru-RU" altLang="ru-RU" dirty="0" err="1"/>
              <a:t>змінної</a:t>
            </a:r>
            <a:endParaRPr lang="ru-RU" altLang="ru-RU" dirty="0"/>
          </a:p>
        </p:txBody>
      </p:sp>
      <p:sp>
        <p:nvSpPr>
          <p:cNvPr id="31747" name="Номер слайда 2">
            <a:extLst>
              <a:ext uri="{FF2B5EF4-FFF2-40B4-BE49-F238E27FC236}">
                <a16:creationId xmlns:a16="http://schemas.microsoft.com/office/drawing/2014/main" id="{CF1BB721-0F00-43FF-84E9-4394E9C8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6B4B2F-1136-42D8-9F16-9EE6FE66EDD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9CC07F27-A140-4ABC-A3C4-7AF2B0D53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954088"/>
            <a:ext cx="4487863" cy="2009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6213" indent="-176213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 =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5</a:t>
            </a:r>
          </a:p>
          <a:p>
            <a:pPr marL="176213" indent="-176213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b = a +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2</a:t>
            </a:r>
          </a:p>
          <a:p>
            <a:pPr marL="176213" indent="-176213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 = (a +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</a:rPr>
              <a:t>)*(b –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</a:rPr>
              <a:t>)</a:t>
            </a:r>
            <a:endParaRPr lang="ru-RU" sz="2800" b="1" dirty="0">
              <a:latin typeface="Courier New" pitchFamily="49" charset="0"/>
            </a:endParaRPr>
          </a:p>
          <a:p>
            <a:pPr marL="176213" indent="-176213"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b = b +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0B0F1D2-46DD-4263-B930-2AB337B4A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3884613"/>
            <a:ext cx="39687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</a:rPr>
              <a:t>a</a:t>
            </a:r>
            <a:endParaRPr lang="ru-RU" altLang="ru-RU" sz="2800" b="1">
              <a:latin typeface="Courier New" panose="02070309020205020404" pitchFamily="49" charset="0"/>
            </a:endParaRP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60D584D-5689-4153-AC09-9611DFFF3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3967163"/>
            <a:ext cx="442912" cy="341312"/>
          </a:xfrm>
          <a:prstGeom prst="rect">
            <a:avLst/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000" b="1">
                <a:latin typeface="Arial" charset="0"/>
              </a:rPr>
              <a:t>5</a:t>
            </a:r>
            <a:endParaRPr lang="ru-RU" sz="2000" b="1">
              <a:latin typeface="Arial" charset="0"/>
            </a:endParaRP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ED1BFAA9-5246-44E6-9436-42BE36CF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4348163"/>
            <a:ext cx="39687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</a:rPr>
              <a:t>b</a:t>
            </a:r>
            <a:endParaRPr lang="ru-RU" altLang="ru-RU" sz="2800" b="1">
              <a:latin typeface="Courier New" panose="02070309020205020404" pitchFamily="49" charset="0"/>
            </a:endParaRP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34CB20A9-9D7A-49FC-A968-F1DCBE314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4441825"/>
            <a:ext cx="869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Courier New" panose="02070309020205020404" pitchFamily="49" charset="0"/>
              </a:rPr>
              <a:t>=</a:t>
            </a:r>
            <a:r>
              <a:rPr lang="en-US" altLang="ru-RU" sz="2000" b="1">
                <a:latin typeface="Courier New" panose="02070309020205020404" pitchFamily="49" charset="0"/>
              </a:rPr>
              <a:t>5+2</a:t>
            </a:r>
            <a:endParaRPr lang="ru-RU" altLang="ru-RU" sz="2000" b="1">
              <a:latin typeface="Courier New" panose="02070309020205020404" pitchFamily="49" charset="0"/>
            </a:endParaRPr>
          </a:p>
        </p:txBody>
      </p:sp>
      <p:sp>
        <p:nvSpPr>
          <p:cNvPr id="15" name="Line 25">
            <a:extLst>
              <a:ext uri="{FF2B5EF4-FFF2-40B4-BE49-F238E27FC236}">
                <a16:creationId xmlns:a16="http://schemas.microsoft.com/office/drawing/2014/main" id="{DDBFD5FA-21B9-4C93-925C-F11FCF241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988" y="4137025"/>
            <a:ext cx="6477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UA"/>
          </a:p>
        </p:txBody>
      </p:sp>
      <p:sp>
        <p:nvSpPr>
          <p:cNvPr id="31" name="Rectangle 18">
            <a:extLst>
              <a:ext uri="{FF2B5EF4-FFF2-40B4-BE49-F238E27FC236}">
                <a16:creationId xmlns:a16="http://schemas.microsoft.com/office/drawing/2014/main" id="{72488DB8-9CB1-4B6A-9E78-3AE4261C5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4430713"/>
            <a:ext cx="442912" cy="341312"/>
          </a:xfrm>
          <a:prstGeom prst="rect">
            <a:avLst/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000" b="1" dirty="0">
                <a:latin typeface="Arial" charset="0"/>
              </a:rPr>
              <a:t>7</a:t>
            </a:r>
          </a:p>
        </p:txBody>
      </p:sp>
      <p:sp>
        <p:nvSpPr>
          <p:cNvPr id="32" name="Line 25">
            <a:extLst>
              <a:ext uri="{FF2B5EF4-FFF2-40B4-BE49-F238E27FC236}">
                <a16:creationId xmlns:a16="http://schemas.microsoft.com/office/drawing/2014/main" id="{1B5C79B0-7D0C-43FC-AE3A-16591DB43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988" y="4598988"/>
            <a:ext cx="6477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UA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DB356D3B-342E-4D85-AD5C-D0E703EDF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3525838"/>
            <a:ext cx="442912" cy="341312"/>
          </a:xfrm>
          <a:prstGeom prst="rect">
            <a:avLst/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000" b="1" dirty="0">
                <a:latin typeface="Arial" charset="0"/>
              </a:rPr>
              <a:t>28</a:t>
            </a:r>
            <a:endParaRPr lang="ru-RU" sz="2000" b="1" dirty="0">
              <a:latin typeface="Arial" charset="0"/>
            </a:endParaRP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B614B9C2-F779-4BFB-9231-64AB2EB9A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3538538"/>
            <a:ext cx="2074863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Courier New" panose="02070309020205020404" pitchFamily="49" charset="0"/>
              </a:rPr>
              <a:t>=</a:t>
            </a:r>
            <a:r>
              <a:rPr lang="en-US" altLang="ru-RU" sz="2000" b="1">
                <a:latin typeface="Courier New" panose="02070309020205020404" pitchFamily="49" charset="0"/>
              </a:rPr>
              <a:t>(5+2)*(7-3)</a:t>
            </a:r>
            <a:endParaRPr lang="ru-RU" altLang="ru-RU" sz="2000" b="1">
              <a:latin typeface="Courier New" panose="02070309020205020404" pitchFamily="49" charset="0"/>
            </a:endParaRPr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DEB8FA13-4DCB-46B5-9D1D-CBDE390A9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0988" y="3711575"/>
            <a:ext cx="730250" cy="4254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UA"/>
          </a:p>
        </p:txBody>
      </p:sp>
      <p:sp>
        <p:nvSpPr>
          <p:cNvPr id="36" name="Плюс 35">
            <a:extLst>
              <a:ext uri="{FF2B5EF4-FFF2-40B4-BE49-F238E27FC236}">
                <a16:creationId xmlns:a16="http://schemas.microsoft.com/office/drawing/2014/main" id="{1462C1D1-6FF0-4DD9-8877-022126BD85D2}"/>
              </a:ext>
            </a:extLst>
          </p:cNvPr>
          <p:cNvSpPr/>
          <p:nvPr/>
        </p:nvSpPr>
        <p:spPr bwMode="auto">
          <a:xfrm rot="2700000">
            <a:off x="2182813" y="3827463"/>
            <a:ext cx="638175" cy="638175"/>
          </a:xfrm>
          <a:prstGeom prst="mathPlus">
            <a:avLst>
              <a:gd name="adj1" fmla="val 6044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60AB164C-5BF2-4A0D-B1B5-FC8975F0E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4883150"/>
            <a:ext cx="869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Courier New" panose="02070309020205020404" pitchFamily="49" charset="0"/>
              </a:rPr>
              <a:t>=</a:t>
            </a:r>
            <a:r>
              <a:rPr lang="en-US" altLang="ru-RU" sz="2000" b="1">
                <a:latin typeface="Courier New" panose="02070309020205020404" pitchFamily="49" charset="0"/>
              </a:rPr>
              <a:t>7+1</a:t>
            </a:r>
            <a:endParaRPr lang="ru-RU" altLang="ru-RU" sz="2000" b="1">
              <a:latin typeface="Courier New" panose="02070309020205020404" pitchFamily="49" charset="0"/>
            </a:endParaRP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F20F7F01-64D1-4158-B971-E7D4547BD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4870450"/>
            <a:ext cx="442912" cy="341313"/>
          </a:xfrm>
          <a:prstGeom prst="rect">
            <a:avLst/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000" b="1" dirty="0">
                <a:latin typeface="Arial" charset="0"/>
              </a:rPr>
              <a:t>8</a:t>
            </a:r>
            <a:endParaRPr lang="ru-RU" sz="2000" b="1" dirty="0">
              <a:latin typeface="Arial" charset="0"/>
            </a:endParaRPr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6DF1F4C0-8ECE-41F9-88FB-A2FA801FA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988" y="4603750"/>
            <a:ext cx="730250" cy="4254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ru-UA"/>
          </a:p>
        </p:txBody>
      </p:sp>
      <p:sp>
        <p:nvSpPr>
          <p:cNvPr id="40" name="Плюс 39">
            <a:extLst>
              <a:ext uri="{FF2B5EF4-FFF2-40B4-BE49-F238E27FC236}">
                <a16:creationId xmlns:a16="http://schemas.microsoft.com/office/drawing/2014/main" id="{BE87F3D2-379D-4650-9FFB-7D0D7E9B4A06}"/>
              </a:ext>
            </a:extLst>
          </p:cNvPr>
          <p:cNvSpPr/>
          <p:nvPr/>
        </p:nvSpPr>
        <p:spPr bwMode="auto">
          <a:xfrm rot="2700000">
            <a:off x="2183607" y="4301331"/>
            <a:ext cx="636588" cy="638175"/>
          </a:xfrm>
          <a:prstGeom prst="mathPlus">
            <a:avLst>
              <a:gd name="adj1" fmla="val 6044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cxnSp>
        <p:nvCxnSpPr>
          <p:cNvPr id="20" name="Прямая соединительная линия 8">
            <a:extLst>
              <a:ext uri="{FF2B5EF4-FFF2-40B4-BE49-F238E27FC236}">
                <a16:creationId xmlns:a16="http://schemas.microsoft.com/office/drawing/2014/main" id="{681E0290-EF74-4187-8A76-6962E12A168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/>
      <p:bldP spid="10" grpId="0" animBg="1"/>
      <p:bldP spid="12" grpId="0"/>
      <p:bldP spid="14" grpId="0"/>
      <p:bldP spid="14" grpId="1"/>
      <p:bldP spid="31" grpId="0" animBg="1"/>
      <p:bldP spid="33" grpId="0" animBg="1"/>
      <p:bldP spid="34" grpId="0"/>
      <p:bldP spid="34" grpId="1"/>
      <p:bldP spid="37" grpId="0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>
            <a:extLst>
              <a:ext uri="{FF2B5EF4-FFF2-40B4-BE49-F238E27FC236}">
                <a16:creationId xmlns:a16="http://schemas.microsoft.com/office/drawing/2014/main" id="{FD6F12B1-2FD7-4DBE-9ED6-A9AECF55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Виведення</a:t>
            </a:r>
            <a:r>
              <a:rPr lang="ru-RU" altLang="ru-RU" dirty="0"/>
              <a:t> </a:t>
            </a:r>
            <a:r>
              <a:rPr lang="ru-RU" altLang="ru-RU" dirty="0" err="1"/>
              <a:t>даних</a:t>
            </a:r>
            <a:endParaRPr lang="ru-RU" altLang="ru-RU" dirty="0"/>
          </a:p>
        </p:txBody>
      </p:sp>
      <p:sp>
        <p:nvSpPr>
          <p:cNvPr id="32771" name="Номер слайда 2">
            <a:extLst>
              <a:ext uri="{FF2B5EF4-FFF2-40B4-BE49-F238E27FC236}">
                <a16:creationId xmlns:a16="http://schemas.microsoft.com/office/drawing/2014/main" id="{EA02C33E-0271-4A81-9AC5-2BFD5DE9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DFBBBE-4C67-463D-A6CC-1F3E982AD87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DB1147B9-EB77-4DBA-9338-6AE6754A8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927100"/>
            <a:ext cx="3743325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en-US" sz="28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823688D4-03BA-4FB7-9C63-99CF5E55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871538"/>
            <a:ext cx="2273300" cy="698500"/>
          </a:xfrm>
          <a:prstGeom prst="wedgeRoundRectCallout">
            <a:avLst>
              <a:gd name="adj1" fmla="val -82171"/>
              <a:gd name="adj2" fmla="val -1123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значення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змінної</a:t>
            </a:r>
            <a:endParaRPr lang="ru-RU" sz="2400" dirty="0">
              <a:latin typeface="Arial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990D2BB4-5F17-47AB-81F5-9E2B5795B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4" y="1744663"/>
            <a:ext cx="5737225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Відповідь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:"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25A718AB-628E-4CF4-8FFB-3D3AD70C8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1763713"/>
            <a:ext cx="2273300" cy="700087"/>
          </a:xfrm>
          <a:prstGeom prst="wedgeRoundRectCallout">
            <a:avLst>
              <a:gd name="adj1" fmla="val -82171"/>
              <a:gd name="adj2" fmla="val -1123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значення</a:t>
            </a:r>
            <a:r>
              <a:rPr lang="ru-RU" sz="2400" dirty="0">
                <a:latin typeface="Arial" charset="0"/>
              </a:rPr>
              <a:t> і текст</a:t>
            </a:r>
          </a:p>
        </p:txBody>
      </p:sp>
      <p:grpSp>
        <p:nvGrpSpPr>
          <p:cNvPr id="2" name="Группа 16">
            <a:extLst>
              <a:ext uri="{FF2B5EF4-FFF2-40B4-BE49-F238E27FC236}">
                <a16:creationId xmlns:a16="http://schemas.microsoft.com/office/drawing/2014/main" id="{C6ADFB8E-87E6-4DD1-8626-E9A4860BCDFF}"/>
              </a:ext>
            </a:extLst>
          </p:cNvPr>
          <p:cNvGrpSpPr>
            <a:grpSpLocks/>
          </p:cNvGrpSpPr>
          <p:nvPr/>
        </p:nvGrpSpPr>
        <p:grpSpPr bwMode="auto">
          <a:xfrm>
            <a:off x="1365250" y="2308226"/>
            <a:ext cx="4012573" cy="741671"/>
            <a:chOff x="1365107" y="2307517"/>
            <a:chExt cx="4013100" cy="742165"/>
          </a:xfrm>
        </p:grpSpPr>
        <p:sp>
          <p:nvSpPr>
            <p:cNvPr id="32786" name="Левая фигурная скобка 11">
              <a:extLst>
                <a:ext uri="{FF2B5EF4-FFF2-40B4-BE49-F238E27FC236}">
                  <a16:creationId xmlns:a16="http://schemas.microsoft.com/office/drawing/2014/main" id="{0881D579-DAC0-4906-A6BF-99778A42F9B6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389045" y="1247888"/>
              <a:ext cx="311972" cy="2431229"/>
            </a:xfrm>
            <a:prstGeom prst="leftBrace">
              <a:avLst>
                <a:gd name="adj1" fmla="val 55598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2787" name="Прямоугольник 15">
              <a:extLst>
                <a:ext uri="{FF2B5EF4-FFF2-40B4-BE49-F238E27FC236}">
                  <a16:creationId xmlns:a16="http://schemas.microsoft.com/office/drawing/2014/main" id="{9B1A5610-06CE-4F79-97D6-AEAA746EC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107" y="2587709"/>
              <a:ext cx="4013100" cy="461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 dirty="0" err="1">
                  <a:solidFill>
                    <a:srgbClr val="000000"/>
                  </a:solidFill>
                </a:rPr>
                <a:t>перерахування</a:t>
              </a:r>
              <a:r>
                <a:rPr lang="ru-RU" altLang="ru-RU" sz="2400" dirty="0">
                  <a:solidFill>
                    <a:srgbClr val="000000"/>
                  </a:solidFill>
                </a:rPr>
                <a:t> через кому</a:t>
              </a:r>
              <a:endParaRPr lang="ru-RU" altLang="ru-RU" dirty="0"/>
            </a:p>
          </p:txBody>
        </p:sp>
      </p:grpSp>
      <p:sp>
        <p:nvSpPr>
          <p:cNvPr id="18" name="Text Box 7">
            <a:extLst>
              <a:ext uri="{FF2B5EF4-FFF2-40B4-BE49-F238E27FC236}">
                <a16:creationId xmlns:a16="http://schemas.microsoft.com/office/drawing/2014/main" id="{1FDC1761-2D58-4EBB-917A-36B46F503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4" y="3251200"/>
            <a:ext cx="6064983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Відповідь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:"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a+b</a:t>
            </a: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9" name="AutoShape 7">
            <a:extLst>
              <a:ext uri="{FF2B5EF4-FFF2-40B4-BE49-F238E27FC236}">
                <a16:creationId xmlns:a16="http://schemas.microsoft.com/office/drawing/2014/main" id="{C07DD7E8-BDF5-4432-8430-63EF0F4B2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3205163"/>
            <a:ext cx="2274888" cy="700087"/>
          </a:xfrm>
          <a:prstGeom prst="wedgeRoundRectCallout">
            <a:avLst>
              <a:gd name="adj1" fmla="val -82171"/>
              <a:gd name="adj2" fmla="val -1123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обчислення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виразу</a:t>
            </a:r>
            <a:endParaRPr lang="ru-RU" sz="2400" dirty="0">
              <a:latin typeface="Arial" charset="0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50562BAE-8C5D-47C1-B2E4-B20ABDCF3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92563"/>
            <a:ext cx="6175375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a, </a:t>
            </a:r>
            <a:r>
              <a:rPr lang="en-US" sz="2800" b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"+"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b, </a:t>
            </a:r>
            <a:r>
              <a:rPr lang="en-US" sz="2800" b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"="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c 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2B6D580-810A-44EE-8DF2-DF6E61276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088" y="4537075"/>
            <a:ext cx="22590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+ 3 = 5</a:t>
            </a:r>
            <a:endParaRPr lang="ru-RU" altLang="ru-RU">
              <a:solidFill>
                <a:srgbClr val="FF0000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2" name="AutoShape 7">
            <a:extLst>
              <a:ext uri="{FF2B5EF4-FFF2-40B4-BE49-F238E27FC236}">
                <a16:creationId xmlns:a16="http://schemas.microsoft.com/office/drawing/2014/main" id="{AAD803D8-848A-45DA-971D-7DF53F8BD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4529138"/>
            <a:ext cx="2608263" cy="504825"/>
          </a:xfrm>
          <a:prstGeom prst="wedgeRoundRectCallout">
            <a:avLst>
              <a:gd name="adj1" fmla="val -82996"/>
              <a:gd name="adj2" fmla="val 365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через </a:t>
            </a:r>
            <a:r>
              <a:rPr lang="ru-RU" sz="2400" dirty="0" err="1">
                <a:latin typeface="Arial" charset="0"/>
              </a:rPr>
              <a:t>пробіли</a:t>
            </a:r>
            <a:endParaRPr lang="ru-RU" sz="2400" dirty="0">
              <a:latin typeface="Arial" charset="0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136E32C2-D6B7-4B68-839A-CB3E28B13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219700"/>
            <a:ext cx="832643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 ( a,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"+"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, b,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"="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, c, sep</a:t>
            </a:r>
            <a:r>
              <a:rPr lang="en-US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Arial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 )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7FABC3E-AFBE-4859-A7C6-2F6C9C266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088" y="5816600"/>
            <a:ext cx="1420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2+3=5</a:t>
            </a:r>
            <a:endParaRPr lang="ru-RU" altLang="ru-RU">
              <a:solidFill>
                <a:srgbClr val="FF0000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50278AA-02B8-4B70-8599-1E89F36F1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214938"/>
            <a:ext cx="1673225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sep</a:t>
            </a:r>
            <a:r>
              <a:rPr lang="en-US" altLang="ru-RU" sz="28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ru-RU" sz="28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800" b="1">
                <a:solidFill>
                  <a:srgbClr val="C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""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5" name="AutoShape 7">
            <a:extLst>
              <a:ext uri="{FF2B5EF4-FFF2-40B4-BE49-F238E27FC236}">
                <a16:creationId xmlns:a16="http://schemas.microsoft.com/office/drawing/2014/main" id="{E364CF76-2210-4700-8889-E4E1E4111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88" y="5938838"/>
            <a:ext cx="3521075" cy="504825"/>
          </a:xfrm>
          <a:prstGeom prst="wedgeRoundRectCallout">
            <a:avLst>
              <a:gd name="adj1" fmla="val 24520"/>
              <a:gd name="adj2" fmla="val -11974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прибрати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роздільники</a:t>
            </a:r>
            <a:endParaRPr lang="ru-RU" sz="2400" dirty="0">
              <a:latin typeface="Arial" charset="0"/>
            </a:endParaRPr>
          </a:p>
        </p:txBody>
      </p:sp>
      <p:cxnSp>
        <p:nvCxnSpPr>
          <p:cNvPr id="27" name="Прямая соединительная линия 8">
            <a:extLst>
              <a:ext uri="{FF2B5EF4-FFF2-40B4-BE49-F238E27FC236}">
                <a16:creationId xmlns:a16="http://schemas.microsoft.com/office/drawing/2014/main" id="{D39B0F5B-169C-42AE-949A-072EA5A304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/>
      <p:bldP spid="26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>
            <a:extLst>
              <a:ext uri="{FF2B5EF4-FFF2-40B4-BE49-F238E27FC236}">
                <a16:creationId xmlns:a16="http://schemas.microsoft.com/office/drawing/2014/main" id="{D2E46075-E980-4B21-BD3B-871B0332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Додавання</a:t>
            </a:r>
            <a:r>
              <a:rPr lang="ru-RU" altLang="ru-RU" dirty="0"/>
              <a:t> чисел: </a:t>
            </a:r>
            <a:r>
              <a:rPr lang="ru-RU" altLang="ru-RU" dirty="0" err="1"/>
              <a:t>просте</a:t>
            </a:r>
            <a:r>
              <a:rPr lang="ru-RU" altLang="ru-RU" dirty="0"/>
              <a:t> </a:t>
            </a:r>
            <a:r>
              <a:rPr lang="ru-RU" altLang="ru-RU" dirty="0" err="1"/>
              <a:t>рішення</a:t>
            </a:r>
            <a:endParaRPr lang="ru-RU" altLang="ru-RU" dirty="0"/>
          </a:p>
        </p:txBody>
      </p:sp>
      <p:sp>
        <p:nvSpPr>
          <p:cNvPr id="33795" name="Номер слайда 2">
            <a:extLst>
              <a:ext uri="{FF2B5EF4-FFF2-40B4-BE49-F238E27FC236}">
                <a16:creationId xmlns:a16="http://schemas.microsoft.com/office/drawing/2014/main" id="{BB83520E-A6F7-474D-B0E2-41774B68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C37D70-81BA-4DC4-A3D9-5CC69DA26AC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F8C95A8E-2378-4871-A4F0-C17E33FD3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917575"/>
            <a:ext cx="6734175" cy="1816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() )</a:t>
            </a:r>
          </a:p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() )</a:t>
            </a:r>
          </a:p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b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 c )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8630B5A6-562B-4F94-9AF9-01953E85F3A7}"/>
              </a:ext>
            </a:extLst>
          </p:cNvPr>
          <p:cNvGrpSpPr>
            <a:grpSpLocks/>
          </p:cNvGrpSpPr>
          <p:nvPr/>
        </p:nvGrpSpPr>
        <p:grpSpPr bwMode="auto">
          <a:xfrm>
            <a:off x="962025" y="3140075"/>
            <a:ext cx="2513013" cy="663575"/>
            <a:chOff x="433" y="3902"/>
            <a:chExt cx="1583" cy="418"/>
          </a:xfrm>
        </p:grpSpPr>
        <p:sp>
          <p:nvSpPr>
            <p:cNvPr id="6" name="Text Box 56">
              <a:extLst>
                <a:ext uri="{FF2B5EF4-FFF2-40B4-BE49-F238E27FC236}">
                  <a16:creationId xmlns:a16="http://schemas.microsoft.com/office/drawing/2014/main" id="{6F6E1315-0EA4-435D-9F52-2F437434D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289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погано?</a:t>
              </a:r>
            </a:p>
          </p:txBody>
        </p:sp>
        <p:sp>
          <p:nvSpPr>
            <p:cNvPr id="33799" name="Oval 57">
              <a:extLst>
                <a:ext uri="{FF2B5EF4-FFF2-40B4-BE49-F238E27FC236}">
                  <a16:creationId xmlns:a16="http://schemas.microsoft.com/office/drawing/2014/main" id="{5FE0704B-15D2-46F8-AE89-7F8260687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</a:p>
          </p:txBody>
        </p:sp>
      </p:grpSp>
      <p:cxnSp>
        <p:nvCxnSpPr>
          <p:cNvPr id="8" name="Прямая соединительная линия 8">
            <a:extLst>
              <a:ext uri="{FF2B5EF4-FFF2-40B4-BE49-F238E27FC236}">
                <a16:creationId xmlns:a16="http://schemas.microsoft.com/office/drawing/2014/main" id="{3FB926D1-DB75-491A-BD91-0C9DE5C5ED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>
            <a:extLst>
              <a:ext uri="{FF2B5EF4-FFF2-40B4-BE49-F238E27FC236}">
                <a16:creationId xmlns:a16="http://schemas.microsoft.com/office/drawing/2014/main" id="{EC2AF3FB-B80A-4270-B432-3A84F0E8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971550"/>
            <a:ext cx="8229600" cy="22463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rint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Введіть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два числа: 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)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 )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 )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a,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"+"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b,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"="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c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4819" name="Заголовок 1">
            <a:extLst>
              <a:ext uri="{FF2B5EF4-FFF2-40B4-BE49-F238E27FC236}">
                <a16:creationId xmlns:a16="http://schemas.microsoft.com/office/drawing/2014/main" id="{13F461E0-FD15-41CC-9C67-8C459472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Додавання</a:t>
            </a:r>
            <a:r>
              <a:rPr lang="ru-RU" altLang="ru-RU" dirty="0"/>
              <a:t> чисел: </a:t>
            </a:r>
            <a:r>
              <a:rPr lang="ru-RU" altLang="ru-RU" dirty="0" err="1"/>
              <a:t>повне</a:t>
            </a:r>
            <a:r>
              <a:rPr lang="ru-RU" altLang="ru-RU" dirty="0"/>
              <a:t> </a:t>
            </a:r>
            <a:r>
              <a:rPr lang="ru-RU" altLang="ru-RU" dirty="0" err="1"/>
              <a:t>рішення</a:t>
            </a:r>
            <a:endParaRPr lang="ru-RU" altLang="ru-RU" dirty="0"/>
          </a:p>
        </p:txBody>
      </p:sp>
      <p:sp>
        <p:nvSpPr>
          <p:cNvPr id="34820" name="Номер слайда 2">
            <a:extLst>
              <a:ext uri="{FF2B5EF4-FFF2-40B4-BE49-F238E27FC236}">
                <a16:creationId xmlns:a16="http://schemas.microsoft.com/office/drawing/2014/main" id="{10C2F4DF-AF36-427C-B04E-7D5EADCC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BC3ECF-1072-4F41-8078-E619D25F059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EA06285-ABE6-49EF-8DB7-D6BBF77C2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3" y="3435350"/>
            <a:ext cx="82804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38488" indent="-3138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Протокол:</a:t>
            </a:r>
            <a:endParaRPr lang="en-US" altLang="ru-RU" sz="2400" b="1" dirty="0">
              <a:solidFill>
                <a:srgbClr val="333399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2800" b="1" dirty="0">
                <a:latin typeface="Courier New" panose="02070309020205020404" pitchFamily="49" charset="0"/>
              </a:rPr>
              <a:t>  </a:t>
            </a:r>
            <a:r>
              <a:rPr lang="ru-RU" altLang="ru-RU" sz="2800" b="1" dirty="0" err="1">
                <a:latin typeface="Courier New" panose="02070309020205020404" pitchFamily="49" charset="0"/>
              </a:rPr>
              <a:t>Введіть</a:t>
            </a:r>
            <a:r>
              <a:rPr lang="ru-RU" altLang="ru-RU" sz="2800" b="1" dirty="0">
                <a:latin typeface="Courier New" panose="02070309020205020404" pitchFamily="49" charset="0"/>
              </a:rPr>
              <a:t> два числа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ru-RU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25 30</a:t>
            </a:r>
            <a:endParaRPr lang="ru-RU" altLang="ru-RU" sz="2800" b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2800" b="1" dirty="0">
                <a:latin typeface="Courier New" panose="02070309020205020404" pitchFamily="49" charset="0"/>
              </a:rPr>
              <a:t>  25</a:t>
            </a:r>
            <a:r>
              <a:rPr lang="en-US" altLang="ru-RU" sz="2800" b="1" dirty="0">
                <a:latin typeface="Courier New" panose="02070309020205020404" pitchFamily="49" charset="0"/>
              </a:rPr>
              <a:t> </a:t>
            </a:r>
            <a:r>
              <a:rPr lang="ru-RU" altLang="ru-RU" sz="2800" b="1" dirty="0">
                <a:latin typeface="Courier New" panose="02070309020205020404" pitchFamily="49" charset="0"/>
              </a:rPr>
              <a:t>+</a:t>
            </a:r>
            <a:r>
              <a:rPr lang="en-US" altLang="ru-RU" sz="2800" b="1" dirty="0">
                <a:latin typeface="Courier New" panose="02070309020205020404" pitchFamily="49" charset="0"/>
              </a:rPr>
              <a:t> </a:t>
            </a:r>
            <a:r>
              <a:rPr lang="ru-RU" altLang="ru-RU" sz="2800" b="1" dirty="0">
                <a:latin typeface="Courier New" panose="02070309020205020404" pitchFamily="49" charset="0"/>
              </a:rPr>
              <a:t>30</a:t>
            </a:r>
            <a:r>
              <a:rPr lang="en-US" altLang="ru-RU" sz="2800" b="1" dirty="0">
                <a:latin typeface="Courier New" panose="02070309020205020404" pitchFamily="49" charset="0"/>
              </a:rPr>
              <a:t> </a:t>
            </a:r>
            <a:r>
              <a:rPr lang="ru-RU" altLang="ru-RU" sz="2800" b="1" dirty="0">
                <a:latin typeface="Courier New" panose="02070309020205020404" pitchFamily="49" charset="0"/>
              </a:rPr>
              <a:t>=</a:t>
            </a:r>
            <a:r>
              <a:rPr lang="en-US" altLang="ru-RU" sz="2800" b="1" dirty="0">
                <a:latin typeface="Courier New" panose="02070309020205020404" pitchFamily="49" charset="0"/>
              </a:rPr>
              <a:t> </a:t>
            </a:r>
            <a:r>
              <a:rPr lang="ru-RU" altLang="ru-RU" sz="2800" b="1" dirty="0">
                <a:latin typeface="Courier New" panose="02070309020205020404" pitchFamily="49" charset="0"/>
              </a:rPr>
              <a:t>55</a:t>
            </a:r>
            <a:endParaRPr lang="en-US" altLang="ru-RU" sz="2800" b="1" dirty="0">
              <a:solidFill>
                <a:srgbClr val="3333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53122F55-965A-4CD6-BE40-78070C9BB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988" y="3233738"/>
            <a:ext cx="2017712" cy="574675"/>
          </a:xfrm>
          <a:prstGeom prst="wedgeRoundRectCallout">
            <a:avLst>
              <a:gd name="adj1" fmla="val -51810"/>
              <a:gd name="adj2" fmla="val 8480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комп`ютер</a:t>
            </a:r>
            <a:endParaRPr lang="ru-RU" sz="2400" dirty="0">
              <a:latin typeface="Arial" charset="0"/>
            </a:endParaRP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D1C48973-812A-405D-8511-46A7CAA1A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4354513"/>
            <a:ext cx="2513012" cy="642937"/>
          </a:xfrm>
          <a:prstGeom prst="wedgeRoundRectCallout">
            <a:avLst>
              <a:gd name="adj1" fmla="val -117847"/>
              <a:gd name="adj2" fmla="val -136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користувач</a:t>
            </a:r>
            <a:endParaRPr lang="ru-RU" sz="2400" dirty="0">
              <a:latin typeface="Arial" charset="0"/>
            </a:endParaRP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2C684CCF-F63B-42E0-9075-B51828794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25" y="1598613"/>
            <a:ext cx="2017713" cy="574675"/>
          </a:xfrm>
          <a:prstGeom prst="wedgeRoundRectCallout">
            <a:avLst>
              <a:gd name="adj1" fmla="val -42745"/>
              <a:gd name="adj2" fmla="val -8554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підказка</a:t>
            </a:r>
            <a:endParaRPr lang="ru-RU" sz="2400" dirty="0">
              <a:latin typeface="Arial" charset="0"/>
            </a:endParaRPr>
          </a:p>
        </p:txBody>
      </p:sp>
      <p:cxnSp>
        <p:nvCxnSpPr>
          <p:cNvPr id="10" name="Прямая соединительная линия 8">
            <a:extLst>
              <a:ext uri="{FF2B5EF4-FFF2-40B4-BE49-F238E27FC236}">
                <a16:creationId xmlns:a16="http://schemas.microsoft.com/office/drawing/2014/main" id="{F11A1F2B-B711-4A0B-9F74-218302AA6B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5" grpId="0" build="p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>
            <a:extLst>
              <a:ext uri="{FF2B5EF4-FFF2-40B4-BE49-F238E27FC236}">
                <a16:creationId xmlns:a16="http://schemas.microsoft.com/office/drawing/2014/main" id="{0D4F7BA0-4148-4A63-90F5-C3FB02E4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Форматне</a:t>
            </a:r>
            <a:r>
              <a:rPr lang="ru-RU" altLang="ru-RU" dirty="0"/>
              <a:t> </a:t>
            </a:r>
            <a:r>
              <a:rPr lang="ru-RU" altLang="ru-RU" dirty="0" err="1"/>
              <a:t>виведення</a:t>
            </a:r>
            <a:endParaRPr lang="ru-RU" altLang="ru-RU" dirty="0"/>
          </a:p>
        </p:txBody>
      </p:sp>
      <p:sp>
        <p:nvSpPr>
          <p:cNvPr id="35843" name="Номер слайда 2">
            <a:extLst>
              <a:ext uri="{FF2B5EF4-FFF2-40B4-BE49-F238E27FC236}">
                <a16:creationId xmlns:a16="http://schemas.microsoft.com/office/drawing/2014/main" id="{70DC5192-2959-4B12-B0E8-5093BE58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2540EC-1366-4F91-9830-46727BF114F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838C90-FF45-4896-A244-CAAEFB52163E}"/>
              </a:ext>
            </a:extLst>
          </p:cNvPr>
          <p:cNvSpPr/>
          <p:nvPr/>
        </p:nvSpPr>
        <p:spPr>
          <a:xfrm>
            <a:off x="512763" y="1422400"/>
            <a:ext cx="6210300" cy="9540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 =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123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"{:5d}"</a:t>
            </a:r>
            <a:r>
              <a:rPr lang="en-US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(a) )</a:t>
            </a:r>
            <a:endParaRPr lang="ru-RU" sz="2800" b="1" dirty="0">
              <a:latin typeface="Courier New"/>
              <a:ea typeface="Times New Roman"/>
            </a:endParaRPr>
          </a:p>
        </p:txBody>
      </p:sp>
      <p:grpSp>
        <p:nvGrpSpPr>
          <p:cNvPr id="2" name="Группа 16">
            <a:extLst>
              <a:ext uri="{FF2B5EF4-FFF2-40B4-BE49-F238E27FC236}">
                <a16:creationId xmlns:a16="http://schemas.microsoft.com/office/drawing/2014/main" id="{A6602ED6-AE0A-4379-A342-F8A526931904}"/>
              </a:ext>
            </a:extLst>
          </p:cNvPr>
          <p:cNvGrpSpPr>
            <a:grpSpLocks/>
          </p:cNvGrpSpPr>
          <p:nvPr/>
        </p:nvGrpSpPr>
        <p:grpSpPr bwMode="auto">
          <a:xfrm>
            <a:off x="2817813" y="1817688"/>
            <a:ext cx="5578475" cy="1126827"/>
            <a:chOff x="1882775" y="2871788"/>
            <a:chExt cx="5578158" cy="1126827"/>
          </a:xfrm>
        </p:grpSpPr>
        <p:sp>
          <p:nvSpPr>
            <p:cNvPr id="35872" name="Прямоугольник 13">
              <a:extLst>
                <a:ext uri="{FF2B5EF4-FFF2-40B4-BE49-F238E27FC236}">
                  <a16:creationId xmlns:a16="http://schemas.microsoft.com/office/drawing/2014/main" id="{B67045A5-493E-4FE1-A735-EC5285022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095" y="3536950"/>
              <a:ext cx="13788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 b="1" dirty="0">
                  <a:solidFill>
                    <a:srgbClr val="333399"/>
                  </a:solidFill>
                </a:rPr>
                <a:t>5 </a:t>
              </a:r>
              <a:r>
                <a:rPr lang="ru-RU" altLang="ru-RU" sz="2400" b="1" dirty="0" err="1">
                  <a:solidFill>
                    <a:srgbClr val="333399"/>
                  </a:solidFill>
                </a:rPr>
                <a:t>знаків</a:t>
              </a:r>
              <a:endParaRPr lang="ru-RU" altLang="ru-RU" dirty="0"/>
            </a:p>
          </p:txBody>
        </p:sp>
        <p:sp>
          <p:nvSpPr>
            <p:cNvPr id="35873" name="Полилиния 9">
              <a:extLst>
                <a:ext uri="{FF2B5EF4-FFF2-40B4-BE49-F238E27FC236}">
                  <a16:creationId xmlns:a16="http://schemas.microsoft.com/office/drawing/2014/main" id="{88DDBFC8-10C5-4C69-B0FE-828F06456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1708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74" name="Полилиния 10">
              <a:extLst>
                <a:ext uri="{FF2B5EF4-FFF2-40B4-BE49-F238E27FC236}">
                  <a16:creationId xmlns:a16="http://schemas.microsoft.com/office/drawing/2014/main" id="{4891A9E9-5E4D-4918-9316-D85B9149E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2220" y="3219450"/>
              <a:ext cx="233363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63 w 233363"/>
                <a:gd name="T5" fmla="*/ 57150 h 57150"/>
                <a:gd name="T6" fmla="*/ 233363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75" name="Прямоугольник 11">
              <a:extLst>
                <a:ext uri="{FF2B5EF4-FFF2-40B4-BE49-F238E27FC236}">
                  <a16:creationId xmlns:a16="http://schemas.microsoft.com/office/drawing/2014/main" id="{B75E220D-D407-41D0-8AE8-00CDF46EA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420" y="2871788"/>
              <a:ext cx="9255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123</a:t>
              </a:r>
              <a:endParaRPr lang="ru-RU" altLang="ru-RU" sz="2000"/>
            </a:p>
          </p:txBody>
        </p:sp>
        <p:sp>
          <p:nvSpPr>
            <p:cNvPr id="35876" name="Левая фигурная скобка 12">
              <a:extLst>
                <a:ext uri="{FF2B5EF4-FFF2-40B4-BE49-F238E27FC236}">
                  <a16:creationId xmlns:a16="http://schemas.microsoft.com/office/drawing/2014/main" id="{43ED6964-CAAB-4075-8D77-4D46B19391CF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598126" y="2807494"/>
              <a:ext cx="185738" cy="1352550"/>
            </a:xfrm>
            <a:prstGeom prst="leftBrace">
              <a:avLst>
                <a:gd name="adj1" fmla="val 4635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877" name="Полилиния 15">
              <a:extLst>
                <a:ext uri="{FF2B5EF4-FFF2-40B4-BE49-F238E27FC236}">
                  <a16:creationId xmlns:a16="http://schemas.microsoft.com/office/drawing/2014/main" id="{18A29C7D-2EB8-407C-B25D-246132B67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679" y="3359150"/>
              <a:ext cx="3927103" cy="463550"/>
            </a:xfrm>
            <a:custGeom>
              <a:avLst/>
              <a:gdLst>
                <a:gd name="T0" fmla="*/ 0 w 1738265"/>
                <a:gd name="T1" fmla="*/ 0 h 463235"/>
                <a:gd name="T2" fmla="*/ 2147483647 w 1738265"/>
                <a:gd name="T3" fmla="*/ 395434 h 463235"/>
                <a:gd name="T4" fmla="*/ 2147483647 w 1738265"/>
                <a:gd name="T5" fmla="*/ 450610 h 463235"/>
                <a:gd name="T6" fmla="*/ 0 60000 65536"/>
                <a:gd name="T7" fmla="*/ 0 60000 65536"/>
                <a:gd name="T8" fmla="*/ 0 60000 65536"/>
                <a:gd name="T9" fmla="*/ 0 w 1738265"/>
                <a:gd name="T10" fmla="*/ 0 h 463235"/>
                <a:gd name="T11" fmla="*/ 1738265 w 1738265"/>
                <a:gd name="T12" fmla="*/ 463235 h 4632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8265" h="463235">
                  <a:moveTo>
                    <a:pt x="0" y="0"/>
                  </a:moveTo>
                  <a:cubicBezTo>
                    <a:pt x="190122" y="157681"/>
                    <a:pt x="380245" y="315363"/>
                    <a:pt x="669956" y="389299"/>
                  </a:cubicBezTo>
                  <a:cubicBezTo>
                    <a:pt x="959667" y="463235"/>
                    <a:pt x="1348966" y="453427"/>
                    <a:pt x="1738265" y="443619"/>
                  </a:cubicBezTo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78" name="Прямоугольник 13">
              <a:extLst>
                <a:ext uri="{FF2B5EF4-FFF2-40B4-BE49-F238E27FC236}">
                  <a16:creationId xmlns:a16="http://schemas.microsoft.com/office/drawing/2014/main" id="{473B7B35-FFF2-4501-90ED-139BF1424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775" y="2973070"/>
              <a:ext cx="287506" cy="4308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36000" tIns="0" rIns="3600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>
                  <a:solidFill>
                    <a:srgbClr val="3333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ru-RU" altLang="ru-RU" sz="200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16CDE0D-CD23-4D82-858A-451E7090C082}"/>
              </a:ext>
            </a:extLst>
          </p:cNvPr>
          <p:cNvSpPr/>
          <p:nvPr/>
        </p:nvSpPr>
        <p:spPr>
          <a:xfrm>
            <a:off x="512763" y="3219450"/>
            <a:ext cx="8050212" cy="138430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 =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"{:5d}{:5d}{:5d}"</a:t>
            </a:r>
            <a:r>
              <a:rPr lang="en-US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               (a, a*a, a*a*a) 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8" name="AutoShape 7">
            <a:extLst>
              <a:ext uri="{FF2B5EF4-FFF2-40B4-BE49-F238E27FC236}">
                <a16:creationId xmlns:a16="http://schemas.microsoft.com/office/drawing/2014/main" id="{46C27F69-9787-4AA6-B691-B347E100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25" y="1054100"/>
            <a:ext cx="1603375" cy="484188"/>
          </a:xfrm>
          <a:prstGeom prst="wedgeRoundRectCallout">
            <a:avLst>
              <a:gd name="adj1" fmla="val -43759"/>
              <a:gd name="adj2" fmla="val 13587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ціле</a:t>
            </a:r>
            <a:endParaRPr lang="ru-RU" sz="2400" dirty="0">
              <a:latin typeface="Arial" charset="0"/>
            </a:endParaRPr>
          </a:p>
        </p:txBody>
      </p:sp>
      <p:sp>
        <p:nvSpPr>
          <p:cNvPr id="19" name="Полилиния 15">
            <a:extLst>
              <a:ext uri="{FF2B5EF4-FFF2-40B4-BE49-F238E27FC236}">
                <a16:creationId xmlns:a16="http://schemas.microsoft.com/office/drawing/2014/main" id="{058398CE-8EE6-4638-A471-4B47202415F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121025" y="4052888"/>
            <a:ext cx="1916113" cy="930275"/>
          </a:xfrm>
          <a:custGeom>
            <a:avLst/>
            <a:gdLst>
              <a:gd name="T0" fmla="*/ 0 w 847829"/>
              <a:gd name="T1" fmla="*/ 430569 h 929792"/>
              <a:gd name="T2" fmla="*/ 2147483647 w 847829"/>
              <a:gd name="T3" fmla="*/ 0 h 929792"/>
              <a:gd name="T4" fmla="*/ 0 60000 65536"/>
              <a:gd name="T5" fmla="*/ 0 60000 65536"/>
              <a:gd name="T6" fmla="*/ 0 w 847829"/>
              <a:gd name="T7" fmla="*/ 0 h 929792"/>
              <a:gd name="T8" fmla="*/ 847829 w 847829"/>
              <a:gd name="T9" fmla="*/ 929792 h 9297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7829" h="929792">
                <a:moveTo>
                  <a:pt x="0" y="427159"/>
                </a:moveTo>
                <a:cubicBezTo>
                  <a:pt x="311180" y="929792"/>
                  <a:pt x="789018" y="454146"/>
                  <a:pt x="847829" y="0"/>
                </a:cubicBezTo>
              </a:path>
            </a:pathLst>
          </a:custGeom>
          <a:noFill/>
          <a:ln w="28575" algn="ctr">
            <a:solidFill>
              <a:srgbClr val="333399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20" name="Полилиния 15">
            <a:extLst>
              <a:ext uri="{FF2B5EF4-FFF2-40B4-BE49-F238E27FC236}">
                <a16:creationId xmlns:a16="http://schemas.microsoft.com/office/drawing/2014/main" id="{4BD9C207-BBBA-49BF-9BB2-249F31453E4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992563" y="4084638"/>
            <a:ext cx="1914525" cy="930275"/>
          </a:xfrm>
          <a:custGeom>
            <a:avLst/>
            <a:gdLst>
              <a:gd name="T0" fmla="*/ 0 w 847829"/>
              <a:gd name="T1" fmla="*/ 430569 h 929792"/>
              <a:gd name="T2" fmla="*/ 2147483647 w 847829"/>
              <a:gd name="T3" fmla="*/ 0 h 929792"/>
              <a:gd name="T4" fmla="*/ 0 60000 65536"/>
              <a:gd name="T5" fmla="*/ 0 60000 65536"/>
              <a:gd name="T6" fmla="*/ 0 w 847829"/>
              <a:gd name="T7" fmla="*/ 0 h 929792"/>
              <a:gd name="T8" fmla="*/ 847829 w 847829"/>
              <a:gd name="T9" fmla="*/ 929792 h 9297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7829" h="929792">
                <a:moveTo>
                  <a:pt x="0" y="427159"/>
                </a:moveTo>
                <a:cubicBezTo>
                  <a:pt x="311180" y="929792"/>
                  <a:pt x="789018" y="454146"/>
                  <a:pt x="847829" y="0"/>
                </a:cubicBezTo>
              </a:path>
            </a:pathLst>
          </a:custGeom>
          <a:noFill/>
          <a:ln w="28575" algn="ctr">
            <a:solidFill>
              <a:srgbClr val="333399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21" name="Полилиния 15">
            <a:extLst>
              <a:ext uri="{FF2B5EF4-FFF2-40B4-BE49-F238E27FC236}">
                <a16:creationId xmlns:a16="http://schemas.microsoft.com/office/drawing/2014/main" id="{65B6125D-AD84-4CB0-A80C-6333D3402D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229225" y="4095750"/>
            <a:ext cx="1916113" cy="930275"/>
          </a:xfrm>
          <a:custGeom>
            <a:avLst/>
            <a:gdLst>
              <a:gd name="T0" fmla="*/ 0 w 847829"/>
              <a:gd name="T1" fmla="*/ 430569 h 929792"/>
              <a:gd name="T2" fmla="*/ 2147483647 w 847829"/>
              <a:gd name="T3" fmla="*/ 0 h 929792"/>
              <a:gd name="T4" fmla="*/ 0 60000 65536"/>
              <a:gd name="T5" fmla="*/ 0 60000 65536"/>
              <a:gd name="T6" fmla="*/ 0 w 847829"/>
              <a:gd name="T7" fmla="*/ 0 h 929792"/>
              <a:gd name="T8" fmla="*/ 847829 w 847829"/>
              <a:gd name="T9" fmla="*/ 929792 h 9297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7829" h="929792">
                <a:moveTo>
                  <a:pt x="0" y="427159"/>
                </a:moveTo>
                <a:cubicBezTo>
                  <a:pt x="311180" y="929792"/>
                  <a:pt x="789018" y="454146"/>
                  <a:pt x="847829" y="0"/>
                </a:cubicBezTo>
              </a:path>
            </a:pathLst>
          </a:custGeom>
          <a:noFill/>
          <a:ln w="28575" algn="ctr">
            <a:solidFill>
              <a:srgbClr val="333399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3" name="Группа 16">
            <a:extLst>
              <a:ext uri="{FF2B5EF4-FFF2-40B4-BE49-F238E27FC236}">
                <a16:creationId xmlns:a16="http://schemas.microsoft.com/office/drawing/2014/main" id="{E0E4E15E-21C5-49FF-ABBD-6E18D9898444}"/>
              </a:ext>
            </a:extLst>
          </p:cNvPr>
          <p:cNvGrpSpPr>
            <a:grpSpLocks/>
          </p:cNvGrpSpPr>
          <p:nvPr/>
        </p:nvGrpSpPr>
        <p:grpSpPr bwMode="auto">
          <a:xfrm>
            <a:off x="1616075" y="4948238"/>
            <a:ext cx="1524000" cy="1126827"/>
            <a:chOff x="5919470" y="2871788"/>
            <a:chExt cx="1523729" cy="1126827"/>
          </a:xfrm>
        </p:grpSpPr>
        <p:sp>
          <p:nvSpPr>
            <p:cNvPr id="35865" name="Прямоугольник 13">
              <a:extLst>
                <a:ext uri="{FF2B5EF4-FFF2-40B4-BE49-F238E27FC236}">
                  <a16:creationId xmlns:a16="http://schemas.microsoft.com/office/drawing/2014/main" id="{C245C552-1B00-4007-BEE7-FBE833AB0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9470" y="3536950"/>
              <a:ext cx="13786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 b="1" dirty="0">
                  <a:solidFill>
                    <a:srgbClr val="333399"/>
                  </a:solidFill>
                </a:rPr>
                <a:t>5 </a:t>
              </a:r>
              <a:r>
                <a:rPr lang="ru-RU" altLang="ru-RU" sz="2400" b="1" dirty="0" err="1">
                  <a:solidFill>
                    <a:srgbClr val="333399"/>
                  </a:solidFill>
                </a:rPr>
                <a:t>знаків</a:t>
              </a:r>
              <a:endParaRPr lang="ru-RU" altLang="ru-RU" dirty="0"/>
            </a:p>
          </p:txBody>
        </p:sp>
        <p:sp>
          <p:nvSpPr>
            <p:cNvPr id="35866" name="Полилиния 9">
              <a:extLst>
                <a:ext uri="{FF2B5EF4-FFF2-40B4-BE49-F238E27FC236}">
                  <a16:creationId xmlns:a16="http://schemas.microsoft.com/office/drawing/2014/main" id="{FB5902B6-94D3-45D8-A0CE-CF7436D5B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7959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67" name="Полилиния 10">
              <a:extLst>
                <a:ext uri="{FF2B5EF4-FFF2-40B4-BE49-F238E27FC236}">
                  <a16:creationId xmlns:a16="http://schemas.microsoft.com/office/drawing/2014/main" id="{4AAD08BF-B2BB-40FE-A2E0-FCA248230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8471" y="3219450"/>
              <a:ext cx="233363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63 w 233363"/>
                <a:gd name="T5" fmla="*/ 57150 h 57150"/>
                <a:gd name="T6" fmla="*/ 233363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68" name="Прямоугольник 11">
              <a:extLst>
                <a:ext uri="{FF2B5EF4-FFF2-40B4-BE49-F238E27FC236}">
                  <a16:creationId xmlns:a16="http://schemas.microsoft.com/office/drawing/2014/main" id="{3F1E54E0-94CA-4F0E-A894-589886BAE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1671" y="2871788"/>
              <a:ext cx="43152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ru-RU" altLang="ru-RU" sz="2000"/>
            </a:p>
          </p:txBody>
        </p:sp>
        <p:sp>
          <p:nvSpPr>
            <p:cNvPr id="35869" name="Левая фигурная скобка 12">
              <a:extLst>
                <a:ext uri="{FF2B5EF4-FFF2-40B4-BE49-F238E27FC236}">
                  <a16:creationId xmlns:a16="http://schemas.microsoft.com/office/drawing/2014/main" id="{7B1E4A31-976B-4175-843D-7345D7AA39AA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568870" y="2778238"/>
              <a:ext cx="185738" cy="1411062"/>
            </a:xfrm>
            <a:prstGeom prst="leftBrace">
              <a:avLst>
                <a:gd name="adj1" fmla="val 4635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870" name="Полилиния 9">
              <a:extLst>
                <a:ext uri="{FF2B5EF4-FFF2-40B4-BE49-F238E27FC236}">
                  <a16:creationId xmlns:a16="http://schemas.microsoft.com/office/drawing/2014/main" id="{A167157F-C528-49F6-BEA0-6D8F8BAFF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1221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71" name="Полилиния 10">
              <a:extLst>
                <a:ext uri="{FF2B5EF4-FFF2-40B4-BE49-F238E27FC236}">
                  <a16:creationId xmlns:a16="http://schemas.microsoft.com/office/drawing/2014/main" id="{FD62CEEA-B065-4521-B11D-CE3AA2928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3" y="3219450"/>
              <a:ext cx="233363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63 w 233363"/>
                <a:gd name="T5" fmla="*/ 57150 h 57150"/>
                <a:gd name="T6" fmla="*/ 233363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grpSp>
        <p:nvGrpSpPr>
          <p:cNvPr id="4" name="Группа 16">
            <a:extLst>
              <a:ext uri="{FF2B5EF4-FFF2-40B4-BE49-F238E27FC236}">
                <a16:creationId xmlns:a16="http://schemas.microsoft.com/office/drawing/2014/main" id="{219295F6-25DF-4509-B3FE-998B26FAC095}"/>
              </a:ext>
            </a:extLst>
          </p:cNvPr>
          <p:cNvGrpSpPr>
            <a:grpSpLocks/>
          </p:cNvGrpSpPr>
          <p:nvPr/>
        </p:nvGrpSpPr>
        <p:grpSpPr bwMode="auto">
          <a:xfrm>
            <a:off x="3040063" y="4948238"/>
            <a:ext cx="1509712" cy="1126827"/>
            <a:chOff x="5967095" y="2871788"/>
            <a:chExt cx="1508658" cy="1126827"/>
          </a:xfrm>
        </p:grpSpPr>
        <p:sp>
          <p:nvSpPr>
            <p:cNvPr id="35859" name="Прямоугольник 13">
              <a:extLst>
                <a:ext uri="{FF2B5EF4-FFF2-40B4-BE49-F238E27FC236}">
                  <a16:creationId xmlns:a16="http://schemas.microsoft.com/office/drawing/2014/main" id="{0762129E-385F-47C9-A79C-7AAEA236E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095" y="3536950"/>
              <a:ext cx="137794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 b="1" dirty="0">
                  <a:solidFill>
                    <a:srgbClr val="333399"/>
                  </a:solidFill>
                </a:rPr>
                <a:t>5 </a:t>
              </a:r>
              <a:r>
                <a:rPr lang="ru-RU" altLang="ru-RU" sz="2400" b="1" dirty="0" err="1">
                  <a:solidFill>
                    <a:srgbClr val="333399"/>
                  </a:solidFill>
                </a:rPr>
                <a:t>знаків</a:t>
              </a:r>
              <a:endParaRPr lang="ru-RU" altLang="ru-RU" dirty="0"/>
            </a:p>
          </p:txBody>
        </p:sp>
        <p:sp>
          <p:nvSpPr>
            <p:cNvPr id="35860" name="Полилиния 9">
              <a:extLst>
                <a:ext uri="{FF2B5EF4-FFF2-40B4-BE49-F238E27FC236}">
                  <a16:creationId xmlns:a16="http://schemas.microsoft.com/office/drawing/2014/main" id="{E7DFA09F-2755-4988-A747-08CBA7129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3650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61" name="Полилиния 10">
              <a:extLst>
                <a:ext uri="{FF2B5EF4-FFF2-40B4-BE49-F238E27FC236}">
                  <a16:creationId xmlns:a16="http://schemas.microsoft.com/office/drawing/2014/main" id="{BD0D67C6-69DA-4016-8C85-7C20F38BA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4162" y="3219450"/>
              <a:ext cx="233363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63 w 233363"/>
                <a:gd name="T5" fmla="*/ 57150 h 57150"/>
                <a:gd name="T6" fmla="*/ 233363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62" name="Прямоугольник 11">
              <a:extLst>
                <a:ext uri="{FF2B5EF4-FFF2-40B4-BE49-F238E27FC236}">
                  <a16:creationId xmlns:a16="http://schemas.microsoft.com/office/drawing/2014/main" id="{67D7F734-C328-445D-A081-DAECF910C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7362" y="2871788"/>
              <a:ext cx="67839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ru-RU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ru-RU" altLang="ru-RU" sz="2000"/>
            </a:p>
          </p:txBody>
        </p:sp>
        <p:sp>
          <p:nvSpPr>
            <p:cNvPr id="35863" name="Левая фигурная скобка 12">
              <a:extLst>
                <a:ext uri="{FF2B5EF4-FFF2-40B4-BE49-F238E27FC236}">
                  <a16:creationId xmlns:a16="http://schemas.microsoft.com/office/drawing/2014/main" id="{B197D9AD-2209-445C-BF20-ABF880C688F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598126" y="2807494"/>
              <a:ext cx="185738" cy="1352550"/>
            </a:xfrm>
            <a:prstGeom prst="leftBrace">
              <a:avLst>
                <a:gd name="adj1" fmla="val 4635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864" name="Полилиния 9">
              <a:extLst>
                <a:ext uri="{FF2B5EF4-FFF2-40B4-BE49-F238E27FC236}">
                  <a16:creationId xmlns:a16="http://schemas.microsoft.com/office/drawing/2014/main" id="{6E6695CF-63D7-4592-A433-535029F0F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663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grpSp>
        <p:nvGrpSpPr>
          <p:cNvPr id="6" name="Группа 16">
            <a:extLst>
              <a:ext uri="{FF2B5EF4-FFF2-40B4-BE49-F238E27FC236}">
                <a16:creationId xmlns:a16="http://schemas.microsoft.com/office/drawing/2014/main" id="{85437687-E087-4AF4-A97D-06C4842F4A20}"/>
              </a:ext>
            </a:extLst>
          </p:cNvPr>
          <p:cNvGrpSpPr>
            <a:grpSpLocks/>
          </p:cNvGrpSpPr>
          <p:nvPr/>
        </p:nvGrpSpPr>
        <p:grpSpPr bwMode="auto">
          <a:xfrm>
            <a:off x="4418013" y="4948238"/>
            <a:ext cx="1492250" cy="1126827"/>
            <a:chOff x="5967095" y="2871788"/>
            <a:chExt cx="1493578" cy="1126827"/>
          </a:xfrm>
        </p:grpSpPr>
        <p:sp>
          <p:nvSpPr>
            <p:cNvPr id="35854" name="Прямоугольник 13">
              <a:extLst>
                <a:ext uri="{FF2B5EF4-FFF2-40B4-BE49-F238E27FC236}">
                  <a16:creationId xmlns:a16="http://schemas.microsoft.com/office/drawing/2014/main" id="{AE1449DC-38C4-42EC-B9E8-8A721AFFC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095" y="3536950"/>
              <a:ext cx="138013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 b="1" dirty="0">
                  <a:solidFill>
                    <a:srgbClr val="333399"/>
                  </a:solidFill>
                </a:rPr>
                <a:t>5 </a:t>
              </a:r>
              <a:r>
                <a:rPr lang="ru-RU" altLang="ru-RU" sz="2400" b="1" dirty="0" err="1">
                  <a:solidFill>
                    <a:srgbClr val="333399"/>
                  </a:solidFill>
                </a:rPr>
                <a:t>знаків</a:t>
              </a:r>
              <a:endParaRPr lang="ru-RU" altLang="ru-RU" dirty="0"/>
            </a:p>
          </p:txBody>
        </p:sp>
        <p:sp>
          <p:nvSpPr>
            <p:cNvPr id="35855" name="Полилиния 9">
              <a:extLst>
                <a:ext uri="{FF2B5EF4-FFF2-40B4-BE49-F238E27FC236}">
                  <a16:creationId xmlns:a16="http://schemas.microsoft.com/office/drawing/2014/main" id="{1F285D53-E72E-440C-86CF-2C1A0392F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1708" y="3219450"/>
              <a:ext cx="233362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40 w 233363"/>
                <a:gd name="T5" fmla="*/ 57150 h 57150"/>
                <a:gd name="T6" fmla="*/ 23334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56" name="Полилиния 10">
              <a:extLst>
                <a:ext uri="{FF2B5EF4-FFF2-40B4-BE49-F238E27FC236}">
                  <a16:creationId xmlns:a16="http://schemas.microsoft.com/office/drawing/2014/main" id="{DDB1AB30-1DD4-4BD2-8B25-8DBEF8862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2220" y="3219450"/>
              <a:ext cx="233363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233363 w 233363"/>
                <a:gd name="T5" fmla="*/ 57150 h 57150"/>
                <a:gd name="T6" fmla="*/ 233363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5857" name="Прямоугольник 11">
              <a:extLst>
                <a:ext uri="{FF2B5EF4-FFF2-40B4-BE49-F238E27FC236}">
                  <a16:creationId xmlns:a16="http://schemas.microsoft.com/office/drawing/2014/main" id="{005436F7-5CAF-4B46-A7DC-1795D0DC8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420" y="2871788"/>
              <a:ext cx="92525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  <a:r>
                <a:rPr lang="ru-RU" altLang="ru-RU" sz="3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ru-RU" altLang="ru-RU" sz="2000"/>
            </a:p>
          </p:txBody>
        </p:sp>
        <p:sp>
          <p:nvSpPr>
            <p:cNvPr id="35858" name="Левая фигурная скобка 12">
              <a:extLst>
                <a:ext uri="{FF2B5EF4-FFF2-40B4-BE49-F238E27FC236}">
                  <a16:creationId xmlns:a16="http://schemas.microsoft.com/office/drawing/2014/main" id="{5FBCCF14-8BC6-4529-A973-E65FA757A36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598126" y="2807494"/>
              <a:ext cx="185738" cy="1352550"/>
            </a:xfrm>
            <a:prstGeom prst="leftBrace">
              <a:avLst>
                <a:gd name="adj1" fmla="val 4635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cxnSp>
        <p:nvCxnSpPr>
          <p:cNvPr id="39" name="Прямая соединительная линия 8">
            <a:extLst>
              <a:ext uri="{FF2B5EF4-FFF2-40B4-BE49-F238E27FC236}">
                <a16:creationId xmlns:a16="http://schemas.microsoft.com/office/drawing/2014/main" id="{6E6B79FA-D9FD-41BD-BD61-68014AE9DB6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776077B5-660B-4463-9DE9-0CE93B4603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85950" y="4359275"/>
            <a:ext cx="5372100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Обчислення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6868" name="Номер слайда 5">
            <a:extLst>
              <a:ext uri="{FF2B5EF4-FFF2-40B4-BE49-F238E27FC236}">
                <a16:creationId xmlns:a16="http://schemas.microsoft.com/office/drawing/2014/main" id="{AD1B7077-2A8C-4D2F-A846-82AED822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3C4B96-68B8-4AC9-BF18-9A6BE18C2B5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F8F881F-BC33-4F9D-B2F8-614D1468E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38" y="1754981"/>
            <a:ext cx="8653462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6000" kern="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ru-RU" sz="6000" kern="0" dirty="0" err="1">
                <a:solidFill>
                  <a:schemeClr val="accent2"/>
                </a:solidFill>
              </a:rPr>
              <a:t>мовою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en-US" sz="6000" kern="0" dirty="0">
                <a:solidFill>
                  <a:schemeClr val="accent2"/>
                </a:solidFill>
              </a:rPr>
              <a:t>Python</a:t>
            </a:r>
            <a:endParaRPr lang="ru-RU" sz="6000" kern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4">
            <a:extLst>
              <a:ext uri="{FF2B5EF4-FFF2-40B4-BE49-F238E27FC236}">
                <a16:creationId xmlns:a16="http://schemas.microsoft.com/office/drawing/2014/main" id="{6695060C-C700-4EF8-9311-836E3893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Типи</a:t>
            </a:r>
            <a:r>
              <a:rPr lang="ru-RU" altLang="ru-RU" dirty="0"/>
              <a:t> </a:t>
            </a:r>
            <a:r>
              <a:rPr lang="ru-RU" altLang="ru-RU" dirty="0" err="1"/>
              <a:t>даних</a:t>
            </a:r>
            <a:endParaRPr lang="ru-RU" altLang="ru-RU" dirty="0"/>
          </a:p>
        </p:txBody>
      </p:sp>
      <p:sp>
        <p:nvSpPr>
          <p:cNvPr id="37891" name="Номер слайда 3">
            <a:extLst>
              <a:ext uri="{FF2B5EF4-FFF2-40B4-BE49-F238E27FC236}">
                <a16:creationId xmlns:a16="http://schemas.microsoft.com/office/drawing/2014/main" id="{4B2F0919-191D-40C5-9B8D-0505FFAF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40A984-F3A3-4775-BB2E-28FDB64AC27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AFB24052-A3A2-48A1-BBD2-37AB680B8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817563"/>
            <a:ext cx="85534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indent="-268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5000"/>
              </a:spcBef>
              <a:buClr>
                <a:schemeClr val="tx1"/>
              </a:buClr>
              <a:buFontTx/>
              <a:buChar char="•"/>
            </a:pPr>
            <a:r>
              <a:rPr lang="en-US" altLang="ru-RU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	</a:t>
            </a:r>
            <a:r>
              <a:rPr lang="en-US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ru-RU" altLang="ru-RU" sz="2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ціле</a:t>
            </a:r>
            <a:r>
              <a:rPr lang="ru-RU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Tx/>
              <a:buChar char="•"/>
            </a:pPr>
            <a:r>
              <a:rPr lang="en-US" altLang="ru-RU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ru-RU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ru-RU" altLang="ru-RU" sz="2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дробове</a:t>
            </a:r>
            <a:endParaRPr lang="en-US" altLang="ru-RU" sz="28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Tx/>
              <a:buChar char="•"/>
            </a:pPr>
            <a:r>
              <a:rPr lang="en-US" altLang="ru-RU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ru-RU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altLang="ru-RU" sz="2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логічне</a:t>
            </a:r>
            <a:r>
              <a:rPr lang="ru-RU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altLang="ru-RU" sz="2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значення</a:t>
            </a:r>
            <a:endParaRPr lang="ru-RU" altLang="ru-RU" sz="28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Tx/>
              <a:buChar char="•"/>
            </a:pPr>
            <a:r>
              <a:rPr lang="en-US" altLang="ru-RU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ru-RU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ru-RU" altLang="ru-RU" sz="2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символьний</a:t>
            </a:r>
            <a:r>
              <a:rPr lang="ru-RU" altLang="ru-RU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рядок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F077C51-0C0D-425C-91B3-5C525B92FDB6}"/>
              </a:ext>
            </a:extLst>
          </p:cNvPr>
          <p:cNvSpPr/>
          <p:nvPr/>
        </p:nvSpPr>
        <p:spPr>
          <a:xfrm>
            <a:off x="352425" y="2854325"/>
            <a:ext cx="4208463" cy="353853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5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type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(a) )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4.5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type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(a) )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type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(a) )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Вася</a:t>
            </a:r>
            <a:r>
              <a:rPr lang="en-US" sz="28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type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(a) 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AB04BF8-AD23-48DD-9A41-246300E9B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638" y="2854325"/>
            <a:ext cx="4208462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93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endParaRPr lang="en-US" altLang="ru-RU" sz="28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&lt;class 'int'&gt;</a:t>
            </a:r>
          </a:p>
          <a:p>
            <a:pPr algn="just" eaLnBrk="1" hangingPunct="1"/>
            <a:endParaRPr lang="en-US" altLang="ru-RU" sz="28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&lt;class 'float'&gt;</a:t>
            </a:r>
          </a:p>
          <a:p>
            <a:pPr algn="just" eaLnBrk="1" hangingPunct="1"/>
            <a:endParaRPr lang="en-US" altLang="ru-RU" sz="28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&lt;class 'bool'&gt;</a:t>
            </a:r>
          </a:p>
          <a:p>
            <a:pPr algn="just" eaLnBrk="1" hangingPunct="1"/>
            <a:endParaRPr lang="en-US" altLang="ru-RU" sz="28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&lt;class 'str'&gt;</a:t>
            </a:r>
          </a:p>
        </p:txBody>
      </p:sp>
      <p:cxnSp>
        <p:nvCxnSpPr>
          <p:cNvPr id="8" name="Прямая соединительная линия 8">
            <a:extLst>
              <a:ext uri="{FF2B5EF4-FFF2-40B4-BE49-F238E27FC236}">
                <a16:creationId xmlns:a16="http://schemas.microsoft.com/office/drawing/2014/main" id="{5667AD0A-BAF9-4508-9148-AA82FD0226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5" grpId="0" build="p" animBg="1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>
            <a:extLst>
              <a:ext uri="{FF2B5EF4-FFF2-40B4-BE49-F238E27FC236}">
                <a16:creationId xmlns:a16="http://schemas.microsoft.com/office/drawing/2014/main" id="{2766FCDB-8F3D-4C7F-89D8-2D2F2E5F2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Арифметичні</a:t>
            </a:r>
            <a:r>
              <a:rPr lang="ru-RU" altLang="ru-RU" dirty="0"/>
              <a:t> </a:t>
            </a:r>
            <a:r>
              <a:rPr lang="ru-RU" altLang="ru-RU" dirty="0" err="1"/>
              <a:t>вирази</a:t>
            </a:r>
            <a:endParaRPr lang="ru-RU" altLang="ru-RU" dirty="0"/>
          </a:p>
        </p:txBody>
      </p:sp>
      <p:sp>
        <p:nvSpPr>
          <p:cNvPr id="1028" name="Номер слайда 2">
            <a:extLst>
              <a:ext uri="{FF2B5EF4-FFF2-40B4-BE49-F238E27FC236}">
                <a16:creationId xmlns:a16="http://schemas.microsoft.com/office/drawing/2014/main" id="{3AA6BF84-9537-4A1B-9127-63C923E7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F9D82D-194A-4D55-8B2E-32588A39EF7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3DF437-A64D-4567-92A6-428149099E9F}"/>
              </a:ext>
            </a:extLst>
          </p:cNvPr>
          <p:cNvSpPr/>
          <p:nvPr/>
        </p:nvSpPr>
        <p:spPr>
          <a:xfrm>
            <a:off x="446088" y="1216025"/>
            <a:ext cx="5621337" cy="5238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800" b="1" dirty="0">
                <a:solidFill>
                  <a:srgbClr val="00B0F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C665B04-9084-4B7F-B7A8-5A843B0F5845}"/>
              </a:ext>
            </a:extLst>
          </p:cNvPr>
          <p:cNvSpPr/>
          <p:nvPr/>
        </p:nvSpPr>
        <p:spPr>
          <a:xfrm>
            <a:off x="379413" y="1743075"/>
            <a:ext cx="4697120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Пріоритет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</a:p>
          <a:p>
            <a:pPr marL="625475" indent="-436563" eaLnBrk="1" hangingPunct="1">
              <a:buFont typeface="+mj-lt"/>
              <a:buAutoNum type="arabicParenR"/>
              <a:defRPr/>
            </a:pP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лапки</a:t>
            </a:r>
          </a:p>
          <a:p>
            <a:pPr marL="625475" indent="-436563" eaLnBrk="1" hangingPunct="1">
              <a:buFont typeface="+mj-lt"/>
              <a:buAutoNum type="arabicParenR"/>
              <a:defRPr/>
            </a:pP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зведення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в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ступінь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800" b="1" kern="0" dirty="0">
                <a:solidFill>
                  <a:srgbClr val="000000"/>
                </a:solidFill>
                <a:latin typeface="Courier New" pitchFamily="49" charset="0"/>
                <a:ea typeface="+mj-ea"/>
                <a:cs typeface="Courier New" pitchFamily="49" charset="0"/>
              </a:rPr>
              <a:t>**</a:t>
            </a:r>
          </a:p>
          <a:p>
            <a:pPr marL="625475" indent="-436563" eaLnBrk="1" hangingPunct="1">
              <a:buFont typeface="+mj-lt"/>
              <a:buAutoNum type="arabicParenR"/>
              <a:defRPr/>
            </a:pP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множення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і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ділення</a:t>
            </a:r>
            <a:endParaRPr lang="ru-RU" sz="2800" kern="0" dirty="0">
              <a:solidFill>
                <a:srgbClr val="000000"/>
              </a:solidFill>
              <a:latin typeface="Arial"/>
              <a:ea typeface="+mj-ea"/>
              <a:cs typeface="+mj-cs"/>
            </a:endParaRPr>
          </a:p>
          <a:p>
            <a:pPr marL="625475" indent="-436563" eaLnBrk="1" hangingPunct="1">
              <a:buFont typeface="+mj-lt"/>
              <a:buAutoNum type="arabicParenR"/>
              <a:defRPr/>
            </a:pP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додавання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і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віднімання</a:t>
            </a:r>
            <a:endParaRPr lang="ru-RU" sz="1600" dirty="0">
              <a:latin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13A4486-2405-46B1-B546-F0750D6C9AA6}"/>
              </a:ext>
            </a:extLst>
          </p:cNvPr>
          <p:cNvSpPr/>
          <p:nvPr/>
        </p:nvSpPr>
        <p:spPr>
          <a:xfrm>
            <a:off x="2457450" y="852488"/>
            <a:ext cx="3698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6F7549F-1227-4D47-B4BB-22458D27D802}"/>
              </a:ext>
            </a:extLst>
          </p:cNvPr>
          <p:cNvSpPr/>
          <p:nvPr/>
        </p:nvSpPr>
        <p:spPr>
          <a:xfrm>
            <a:off x="3013075" y="852488"/>
            <a:ext cx="3683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1785090-F6BD-4A34-9339-DA6326954E25}"/>
              </a:ext>
            </a:extLst>
          </p:cNvPr>
          <p:cNvSpPr/>
          <p:nvPr/>
        </p:nvSpPr>
        <p:spPr>
          <a:xfrm>
            <a:off x="1673225" y="852488"/>
            <a:ext cx="3698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FEE6E43-CB8C-435A-8C4C-ABEC21E8555F}"/>
              </a:ext>
            </a:extLst>
          </p:cNvPr>
          <p:cNvSpPr/>
          <p:nvPr/>
        </p:nvSpPr>
        <p:spPr>
          <a:xfrm>
            <a:off x="3589338" y="852488"/>
            <a:ext cx="3698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3A3D477-FA04-48BD-AE30-7D921F1AC3CE}"/>
              </a:ext>
            </a:extLst>
          </p:cNvPr>
          <p:cNvSpPr/>
          <p:nvPr/>
        </p:nvSpPr>
        <p:spPr>
          <a:xfrm>
            <a:off x="4602163" y="852488"/>
            <a:ext cx="3683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8D7D29A-23C2-48CD-9CEC-FB4A4A35E298}"/>
              </a:ext>
            </a:extLst>
          </p:cNvPr>
          <p:cNvSpPr/>
          <p:nvPr/>
        </p:nvSpPr>
        <p:spPr>
          <a:xfrm>
            <a:off x="5207000" y="852488"/>
            <a:ext cx="3698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12">
            <a:extLst>
              <a:ext uri="{FF2B5EF4-FFF2-40B4-BE49-F238E27FC236}">
                <a16:creationId xmlns:a16="http://schemas.microsoft.com/office/drawing/2014/main" id="{7A3B9928-A399-493B-85FC-4AF6CB2017D1}"/>
              </a:ext>
            </a:extLst>
          </p:cNvPr>
          <p:cNvGrpSpPr>
            <a:grpSpLocks/>
          </p:cNvGrpSpPr>
          <p:nvPr/>
        </p:nvGrpSpPr>
        <p:grpSpPr bwMode="auto">
          <a:xfrm>
            <a:off x="5602288" y="1892300"/>
            <a:ext cx="3300412" cy="1189038"/>
            <a:chOff x="5433848" y="1891862"/>
            <a:chExt cx="3300249" cy="1189868"/>
          </a:xfrm>
        </p:grpSpPr>
        <p:sp>
          <p:nvSpPr>
            <p:cNvPr id="14" name="Блок-схема: процесс 13">
              <a:extLst>
                <a:ext uri="{FF2B5EF4-FFF2-40B4-BE49-F238E27FC236}">
                  <a16:creationId xmlns:a16="http://schemas.microsoft.com/office/drawing/2014/main" id="{91E87C4C-C061-43A4-98B0-27FA04A0CB59}"/>
                </a:ext>
              </a:extLst>
            </p:cNvPr>
            <p:cNvSpPr/>
            <p:nvPr/>
          </p:nvSpPr>
          <p:spPr bwMode="auto">
            <a:xfrm>
              <a:off x="5433848" y="1891862"/>
              <a:ext cx="3300249" cy="1177159"/>
            </a:xfrm>
            <a:prstGeom prst="flowChartProcess">
              <a:avLst/>
            </a:prstGeom>
            <a:solidFill>
              <a:srgbClr val="E6E6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charset="0"/>
              </a:endParaRPr>
            </a:p>
          </p:txBody>
        </p:sp>
        <p:graphicFrame>
          <p:nvGraphicFramePr>
            <p:cNvPr id="1026" name="Object 12">
              <a:extLst>
                <a:ext uri="{FF2B5EF4-FFF2-40B4-BE49-F238E27FC236}">
                  <a16:creationId xmlns:a16="http://schemas.microsoft.com/office/drawing/2014/main" id="{22AAB1D9-56F8-4591-8BB8-58A740D1412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621164" y="1990356"/>
            <a:ext cx="2943080" cy="1091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2" imgW="1130300" imgH="419100" progId="Equation.3">
                    <p:embed/>
                  </p:oleObj>
                </mc:Choice>
                <mc:Fallback>
                  <p:oleObj name="Формула" r:id="rId2" imgW="1130300" imgH="4191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1164" y="1990356"/>
                          <a:ext cx="2943080" cy="1091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Овал 15">
            <a:extLst>
              <a:ext uri="{FF2B5EF4-FFF2-40B4-BE49-F238E27FC236}">
                <a16:creationId xmlns:a16="http://schemas.microsoft.com/office/drawing/2014/main" id="{F1D1A007-D0CD-4440-8C9C-153B49FEB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9288" y="2271713"/>
            <a:ext cx="568325" cy="566737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" name="Группа 24">
            <a:extLst>
              <a:ext uri="{FF2B5EF4-FFF2-40B4-BE49-F238E27FC236}">
                <a16:creationId xmlns:a16="http://schemas.microsoft.com/office/drawing/2014/main" id="{41F49386-9F40-40CD-85A3-B6AA481B77CB}"/>
              </a:ext>
            </a:extLst>
          </p:cNvPr>
          <p:cNvGrpSpPr>
            <a:grpSpLocks/>
          </p:cNvGrpSpPr>
          <p:nvPr/>
        </p:nvGrpSpPr>
        <p:grpSpPr bwMode="auto">
          <a:xfrm>
            <a:off x="446088" y="4087813"/>
            <a:ext cx="4464050" cy="976312"/>
            <a:chOff x="446088" y="4087913"/>
            <a:chExt cx="4464390" cy="976054"/>
          </a:xfrm>
        </p:grpSpPr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BDD917AB-9BA1-4A1D-9CD0-581663390BF9}"/>
                </a:ext>
              </a:extLst>
            </p:cNvPr>
            <p:cNvSpPr/>
            <p:nvPr/>
          </p:nvSpPr>
          <p:spPr>
            <a:xfrm>
              <a:off x="446088" y="4110132"/>
              <a:ext cx="4464390" cy="953835"/>
            </a:xfrm>
            <a:prstGeom prst="rect">
              <a:avLst/>
            </a:prstGeom>
            <a:solidFill>
              <a:srgbClr val="FFFF9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ru-RU" sz="2800" b="1" dirty="0"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ru-RU" sz="2800" b="1" dirty="0"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(c</a:t>
              </a: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+</a:t>
              </a: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b</a:t>
              </a: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*</a:t>
              </a:r>
              <a:r>
                <a:rPr lang="en-US" sz="2800" b="1" dirty="0">
                  <a:solidFill>
                    <a:srgbClr val="00B0F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*</a:t>
              </a:r>
              <a:r>
                <a:rPr lang="en-US" sz="2800" b="1" dirty="0">
                  <a:solidFill>
                    <a:srgbClr val="00B0F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ru-RU" sz="2800" b="1" dirty="0">
                  <a:solidFill>
                    <a:srgbClr val="00B0F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-</a:t>
              </a: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B0F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)</a:t>
              </a: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 \</a:t>
              </a:r>
            </a:p>
            <a:p>
              <a:pPr eaLnBrk="1" hangingPunct="1">
                <a:defRPr/>
              </a:pPr>
              <a:r>
                <a:rPr lang="ru-RU" sz="2800" b="1" dirty="0">
                  <a:latin typeface="Courier New" pitchFamily="49" charset="0"/>
                  <a:cs typeface="Courier New" pitchFamily="49" charset="0"/>
                </a:rPr>
                <a:t>          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ru-RU" sz="2800" b="1" dirty="0"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B0F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ru-RU" sz="2800" b="1" dirty="0"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*</a:t>
              </a:r>
              <a:r>
                <a:rPr lang="ru-RU" sz="2800" b="1" dirty="0"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d</a:t>
              </a:r>
              <a:endParaRPr lang="ru-RU" sz="2800" b="1" dirty="0"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044" name="Группа 20">
              <a:extLst>
                <a:ext uri="{FF2B5EF4-FFF2-40B4-BE49-F238E27FC236}">
                  <a16:creationId xmlns:a16="http://schemas.microsoft.com/office/drawing/2014/main" id="{0B40B8F8-B8C9-46DC-9B26-175158CD37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2583" y="4087913"/>
              <a:ext cx="513169" cy="544519"/>
              <a:chOff x="6307444" y="4163208"/>
              <a:chExt cx="513169" cy="544519"/>
            </a:xfrm>
          </p:grpSpPr>
          <p:sp>
            <p:nvSpPr>
              <p:cNvPr id="1045" name="Овал 17">
                <a:extLst>
                  <a:ext uri="{FF2B5EF4-FFF2-40B4-BE49-F238E27FC236}">
                    <a16:creationId xmlns:a16="http://schemas.microsoft.com/office/drawing/2014/main" id="{8F5A3082-F021-45E6-8C35-D503BF801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7444" y="4163208"/>
                <a:ext cx="513169" cy="51316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ru-RU" altLang="ru-RU"/>
              </a:p>
            </p:txBody>
          </p:sp>
          <p:sp>
            <p:nvSpPr>
              <p:cNvPr id="1046" name="Прямоугольник 19">
                <a:extLst>
                  <a:ext uri="{FF2B5EF4-FFF2-40B4-BE49-F238E27FC236}">
                    <a16:creationId xmlns:a16="http://schemas.microsoft.com/office/drawing/2014/main" id="{08ECCB3A-6CF9-4700-85CB-8631E25C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72605" y="4184507"/>
                <a:ext cx="39946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ru-RU" sz="2800" b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\</a:t>
                </a:r>
                <a:endParaRPr lang="ru-RU" alt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" name="AutoShape 7">
            <a:extLst>
              <a:ext uri="{FF2B5EF4-FFF2-40B4-BE49-F238E27FC236}">
                <a16:creationId xmlns:a16="http://schemas.microsoft.com/office/drawing/2014/main" id="{9934E9D3-B1FA-450E-B513-740FF80B5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3582988"/>
            <a:ext cx="3067050" cy="806450"/>
          </a:xfrm>
          <a:prstGeom prst="wedgeRoundRectCallout">
            <a:avLst>
              <a:gd name="adj1" fmla="val -65509"/>
              <a:gd name="adj2" fmla="val 4120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перенос на следующую строку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090F3936-0697-4297-8981-876E58F6A8B2}"/>
              </a:ext>
            </a:extLst>
          </p:cNvPr>
          <p:cNvSpPr/>
          <p:nvPr/>
        </p:nvSpPr>
        <p:spPr>
          <a:xfrm>
            <a:off x="446088" y="5346700"/>
            <a:ext cx="4557712" cy="954088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8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0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2800" b="1" dirty="0"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8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8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AutoShape 7">
            <a:extLst>
              <a:ext uri="{FF2B5EF4-FFF2-40B4-BE49-F238E27FC236}">
                <a16:creationId xmlns:a16="http://schemas.microsoft.com/office/drawing/2014/main" id="{2A816FF9-4885-449B-86B6-31ED26EA9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4937125"/>
            <a:ext cx="3067050" cy="808038"/>
          </a:xfrm>
          <a:prstGeom prst="wedgeRoundRectCallout">
            <a:avLst>
              <a:gd name="adj1" fmla="val -65509"/>
              <a:gd name="adj2" fmla="val 4120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перенос внутри скобок разрешён</a:t>
            </a:r>
          </a:p>
        </p:txBody>
      </p:sp>
      <p:cxnSp>
        <p:nvCxnSpPr>
          <p:cNvPr id="25" name="Прямая соединительная линия 8">
            <a:extLst>
              <a:ext uri="{FF2B5EF4-FFF2-40B4-BE49-F238E27FC236}">
                <a16:creationId xmlns:a16="http://schemas.microsoft.com/office/drawing/2014/main" id="{2D6342B1-717B-4F57-A371-BDD3E69D8B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  <p:bldP spid="10" grpId="0"/>
      <p:bldP spid="11" grpId="0"/>
      <p:bldP spid="16" grpId="0" animBg="1"/>
      <p:bldP spid="22" grpId="0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BC117B18-F763-4C9C-B773-9F94151C4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Операція</a:t>
            </a:r>
            <a:r>
              <a:rPr lang="ru-RU" altLang="ru-RU" dirty="0"/>
              <a:t> </a:t>
            </a:r>
            <a:r>
              <a:rPr lang="ru-RU" altLang="ru-RU" dirty="0" err="1"/>
              <a:t>ділення</a:t>
            </a:r>
            <a:endParaRPr lang="ru-RU" altLang="ru-RU" dirty="0">
              <a:solidFill>
                <a:srgbClr val="0000FF"/>
              </a:solidFill>
            </a:endParaRPr>
          </a:p>
        </p:txBody>
      </p:sp>
      <p:sp>
        <p:nvSpPr>
          <p:cNvPr id="38915" name="Номер слайда 2">
            <a:extLst>
              <a:ext uri="{FF2B5EF4-FFF2-40B4-BE49-F238E27FC236}">
                <a16:creationId xmlns:a16="http://schemas.microsoft.com/office/drawing/2014/main" id="{3BFED175-64D0-4C16-B857-03CDBD0ED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8CF66A-303C-4F72-ABD6-3EF07B87C97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B56AAAE-A961-4C60-9029-210F12FCB278}"/>
              </a:ext>
            </a:extLst>
          </p:cNvPr>
          <p:cNvSpPr/>
          <p:nvPr/>
        </p:nvSpPr>
        <p:spPr>
          <a:xfrm>
            <a:off x="392113" y="809625"/>
            <a:ext cx="51800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Класичне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ділення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latin typeface="Arial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3652176C-B478-494D-9143-A720FF005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1265238"/>
            <a:ext cx="5186362" cy="22463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=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9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; b =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6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3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/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0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.75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/ b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1.5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-3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/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0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.75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-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/ b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1.5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20CDCB4-7DE3-4566-B32C-121A05F0D5FB}"/>
              </a:ext>
            </a:extLst>
          </p:cNvPr>
          <p:cNvSpPr/>
          <p:nvPr/>
        </p:nvSpPr>
        <p:spPr>
          <a:xfrm>
            <a:off x="392113" y="3584575"/>
            <a:ext cx="83534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Цілочисельне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ділення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(</a:t>
            </a:r>
            <a:r>
              <a:rPr lang="ru-RU" sz="2400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округлення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«вниз»!):</a:t>
            </a:r>
            <a:endParaRPr lang="ru-RU" sz="1400" dirty="0">
              <a:latin typeface="Arial" charset="0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BCDF71-18C9-426C-B747-F93463E86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4040188"/>
            <a:ext cx="5222875" cy="22463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=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9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; b =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6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3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/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/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0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// b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1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-3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/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/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-1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-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a // b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-2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cxnSp>
        <p:nvCxnSpPr>
          <p:cNvPr id="8" name="Прямая соединительная линия 8">
            <a:extLst>
              <a:ext uri="{FF2B5EF4-FFF2-40B4-BE49-F238E27FC236}">
                <a16:creationId xmlns:a16="http://schemas.microsoft.com/office/drawing/2014/main" id="{D87366EC-15CC-4E29-8039-65EBE2EBBD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build="p" animBg="1"/>
      <p:bldP spid="17" grpId="0"/>
      <p:bldP spid="2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4">
            <a:extLst>
              <a:ext uri="{FF2B5EF4-FFF2-40B4-BE49-F238E27FC236}">
                <a16:creationId xmlns:a16="http://schemas.microsoft.com/office/drawing/2014/main" id="{66062D8E-42CD-452A-B4EF-BA57B317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Найпростіша</a:t>
            </a:r>
            <a:r>
              <a:rPr lang="ru-RU" altLang="ru-RU" dirty="0"/>
              <a:t> </a:t>
            </a:r>
            <a:r>
              <a:rPr lang="ru-RU" altLang="ru-RU" dirty="0" err="1"/>
              <a:t>програма</a:t>
            </a:r>
            <a:endParaRPr lang="ru-RU" altLang="ru-RU" dirty="0"/>
          </a:p>
        </p:txBody>
      </p:sp>
      <p:sp>
        <p:nvSpPr>
          <p:cNvPr id="17411" name="Номер слайда 3">
            <a:extLst>
              <a:ext uri="{FF2B5EF4-FFF2-40B4-BE49-F238E27FC236}">
                <a16:creationId xmlns:a16="http://schemas.microsoft.com/office/drawing/2014/main" id="{34B4451A-2C79-4A68-A83C-B7138EE2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ED67EF-125C-46DC-AB46-7AD4303AC78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3229D50A-F7A0-4D33-B26F-5DA779631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958850"/>
            <a:ext cx="7993063" cy="5540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порожня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програма</a:t>
            </a:r>
            <a:endParaRPr lang="ru-RU" sz="30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4C930550-E67B-42BA-A850-8231D86F3C08}"/>
              </a:ext>
            </a:extLst>
          </p:cNvPr>
          <p:cNvGrpSpPr>
            <a:grpSpLocks/>
          </p:cNvGrpSpPr>
          <p:nvPr/>
        </p:nvGrpSpPr>
        <p:grpSpPr bwMode="auto">
          <a:xfrm>
            <a:off x="388938" y="1633538"/>
            <a:ext cx="4735512" cy="663575"/>
            <a:chOff x="433" y="3902"/>
            <a:chExt cx="2983" cy="418"/>
          </a:xfrm>
        </p:grpSpPr>
        <p:sp>
          <p:nvSpPr>
            <p:cNvPr id="9" name="Text Box 56">
              <a:extLst>
                <a:ext uri="{FF2B5EF4-FFF2-40B4-BE49-F238E27FC236}">
                  <a16:creationId xmlns:a16="http://schemas.microsoft.com/office/drawing/2014/main" id="{F5978FAA-0205-490B-84D6-9A35E1795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2689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робить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ця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програма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17420" name="Oval 57">
              <a:extLst>
                <a:ext uri="{FF2B5EF4-FFF2-40B4-BE49-F238E27FC236}">
                  <a16:creationId xmlns:a16="http://schemas.microsoft.com/office/drawing/2014/main" id="{3FB6DDCE-C721-4DE8-A228-3527D9BC1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0" name="AutoShape 9">
            <a:extLst>
              <a:ext uri="{FF2B5EF4-FFF2-40B4-BE49-F238E27FC236}">
                <a16:creationId xmlns:a16="http://schemas.microsoft.com/office/drawing/2014/main" id="{4E139CB4-9147-4503-A4DB-CFB4F913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8288" y="1514475"/>
            <a:ext cx="3563937" cy="752475"/>
          </a:xfrm>
          <a:prstGeom prst="wedgeRoundRectCallout">
            <a:avLst>
              <a:gd name="adj1" fmla="val -42223"/>
              <a:gd name="adj2" fmla="val -71609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коментарі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після</a:t>
            </a:r>
            <a:r>
              <a:rPr lang="ru-RU" sz="2400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400" dirty="0">
                <a:latin typeface="Arial" charset="0"/>
              </a:rPr>
              <a:t> </a:t>
            </a:r>
            <a:br>
              <a:rPr lang="en-US" sz="2400" dirty="0">
                <a:latin typeface="Arial" charset="0"/>
              </a:rPr>
            </a:br>
            <a:r>
              <a:rPr lang="ru-RU" sz="2400" dirty="0">
                <a:latin typeface="Arial" charset="0"/>
              </a:rPr>
              <a:t>не </a:t>
            </a:r>
            <a:r>
              <a:rPr lang="ru-RU" sz="2400" dirty="0" err="1">
                <a:latin typeface="Arial" charset="0"/>
              </a:rPr>
              <a:t>оброблюються</a:t>
            </a:r>
            <a:endParaRPr lang="ru-RU" sz="2400" dirty="0">
              <a:latin typeface="Arial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E0F68FA0-6F4E-4A00-A04F-1D636A4C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3240088"/>
            <a:ext cx="7993063" cy="10858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3000" b="1" dirty="0">
                <a:solidFill>
                  <a:srgbClr val="008000"/>
                </a:solidFill>
                <a:latin typeface="Courier New" pitchFamily="49" charset="0"/>
              </a:rPr>
              <a:t># -*- coding: utf-8 -*-</a:t>
            </a:r>
            <a:endParaRPr lang="ru-RU" sz="3000" b="1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порожня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програма</a:t>
            </a:r>
            <a:endParaRPr lang="ru-RU" sz="30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12" name="AutoShape 9">
            <a:extLst>
              <a:ext uri="{FF2B5EF4-FFF2-40B4-BE49-F238E27FC236}">
                <a16:creationId xmlns:a16="http://schemas.microsoft.com/office/drawing/2014/main" id="{9153267A-DCBE-44EC-955F-E961956DF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4" y="2381250"/>
            <a:ext cx="3146425" cy="723900"/>
          </a:xfrm>
          <a:prstGeom prst="wedgeRoundRectCallout">
            <a:avLst>
              <a:gd name="adj1" fmla="val -37592"/>
              <a:gd name="adj2" fmla="val 75500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кодування</a:t>
            </a:r>
            <a:r>
              <a:rPr lang="ru-RU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utf-8</a:t>
            </a:r>
            <a:r>
              <a:rPr lang="ru-RU" sz="2400" dirty="0">
                <a:latin typeface="Arial" charset="0"/>
              </a:rPr>
              <a:t> за </a:t>
            </a:r>
            <a:r>
              <a:rPr lang="ru-RU" sz="2400" dirty="0" err="1">
                <a:latin typeface="Arial" charset="0"/>
              </a:rPr>
              <a:t>замовчуванням</a:t>
            </a:r>
            <a:r>
              <a:rPr lang="ru-RU" sz="2400" dirty="0">
                <a:latin typeface="Arial" charset="0"/>
              </a:rPr>
              <a:t>)</a:t>
            </a:r>
          </a:p>
        </p:txBody>
      </p:sp>
      <p:sp>
        <p:nvSpPr>
          <p:cNvPr id="14" name="Скругленная прямоугольная выноска 13">
            <a:extLst>
              <a:ext uri="{FF2B5EF4-FFF2-40B4-BE49-F238E27FC236}">
                <a16:creationId xmlns:a16="http://schemas.microsoft.com/office/drawing/2014/main" id="{C17C055E-393C-4A40-B56B-281662B1015E}"/>
              </a:ext>
            </a:extLst>
          </p:cNvPr>
          <p:cNvSpPr/>
          <p:nvPr/>
        </p:nvSpPr>
        <p:spPr>
          <a:xfrm>
            <a:off x="5795963" y="3711575"/>
            <a:ext cx="2886075" cy="488950"/>
          </a:xfrm>
          <a:prstGeom prst="wedgeRoundRectCallout">
            <a:avLst>
              <a:gd name="adj1" fmla="val -85308"/>
              <a:gd name="adj2" fmla="val -69517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i="1" dirty="0">
                <a:latin typeface="+mn-lt"/>
                <a:cs typeface="Courier New" pitchFamily="49" charset="0"/>
              </a:rPr>
              <a:t>Windows: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cp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1251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7D4DA8A3-31CE-4C2C-A9E9-3E14E44ED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608513"/>
            <a:ext cx="7993063" cy="147732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"""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теж</a:t>
            </a: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3000" b="1" dirty="0" err="1">
                <a:solidFill>
                  <a:srgbClr val="008000"/>
                </a:solidFill>
                <a:latin typeface="Courier New" pitchFamily="49" charset="0"/>
              </a:rPr>
              <a:t>коментар</a:t>
            </a:r>
            <a:endParaRPr lang="ru-RU" sz="3000" b="1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ru-RU" sz="3000" b="1" dirty="0">
                <a:solidFill>
                  <a:srgbClr val="008000"/>
                </a:solidFill>
                <a:latin typeface="Courier New" pitchFamily="49" charset="0"/>
              </a:rPr>
              <a:t>""" </a:t>
            </a:r>
          </a:p>
        </p:txBody>
      </p:sp>
      <p:sp>
        <p:nvSpPr>
          <p:cNvPr id="16" name="Line 2">
            <a:extLst>
              <a:ext uri="{FF2B5EF4-FFF2-40B4-BE49-F238E27FC236}">
                <a16:creationId xmlns:a16="http://schemas.microsoft.com/office/drawing/2014/main" id="{8B00971B-09BD-4B3A-9DA4-D7D5ED1C0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69938"/>
            <a:ext cx="8612187" cy="31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>
            <a:extLst>
              <a:ext uri="{FF2B5EF4-FFF2-40B4-BE49-F238E27FC236}">
                <a16:creationId xmlns:a16="http://schemas.microsoft.com/office/drawing/2014/main" id="{45FA6C5C-1087-4395-A6A2-AFFD7FCB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Залишок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ділення</a:t>
            </a:r>
            <a:endParaRPr lang="ru-RU" altLang="ru-RU" dirty="0">
              <a:solidFill>
                <a:srgbClr val="0000FF"/>
              </a:solidFill>
            </a:endParaRPr>
          </a:p>
        </p:txBody>
      </p:sp>
      <p:sp>
        <p:nvSpPr>
          <p:cNvPr id="39939" name="Номер слайда 2">
            <a:extLst>
              <a:ext uri="{FF2B5EF4-FFF2-40B4-BE49-F238E27FC236}">
                <a16:creationId xmlns:a16="http://schemas.microsoft.com/office/drawing/2014/main" id="{FFF9CCE4-5902-4702-8555-0962CA21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694BE8-76B0-470D-ACBC-E88517B17B9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5850" name="Прямоугольник 9">
            <a:extLst>
              <a:ext uri="{FF2B5EF4-FFF2-40B4-BE49-F238E27FC236}">
                <a16:creationId xmlns:a16="http://schemas.microsoft.com/office/drawing/2014/main" id="{55E40358-CB1D-45B6-B2CE-68296901A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819150"/>
            <a:ext cx="8393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indent="-268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5000"/>
              </a:spcBef>
            </a:pPr>
            <a:r>
              <a:rPr lang="ru-RU" altLang="ru-RU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%</a:t>
            </a:r>
            <a:r>
              <a:rPr lang="ru-RU" altLang="ru-RU" sz="2800" b="1" dirty="0"/>
              <a:t> </a:t>
            </a:r>
            <a:r>
              <a:rPr lang="en-US" altLang="ru-RU" sz="2800" dirty="0"/>
              <a:t>– </a:t>
            </a:r>
            <a:r>
              <a:rPr lang="ru-RU" altLang="ru-RU" sz="2800" dirty="0" err="1"/>
              <a:t>залишок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від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ділення</a:t>
            </a:r>
            <a:endParaRPr lang="ru-RU" altLang="ru-RU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108CE65E-5BA9-4136-A06A-51C10EC7E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1281113"/>
            <a:ext cx="5411787" cy="2419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d = </a:t>
            </a:r>
            <a:r>
              <a:rPr lang="en-US" sz="2700" b="1">
                <a:solidFill>
                  <a:srgbClr val="00B0F0"/>
                </a:solidFill>
                <a:latin typeface="Courier New" pitchFamily="49" charset="0"/>
              </a:rPr>
              <a:t>85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b = d</a:t>
            </a:r>
            <a:r>
              <a:rPr lang="ru-RU" sz="2700" b="1">
                <a:latin typeface="Courier New" pitchFamily="49" charset="0"/>
              </a:rPr>
              <a:t> </a:t>
            </a:r>
            <a:r>
              <a:rPr lang="en-US" sz="2700" b="1">
                <a:latin typeface="Courier New" pitchFamily="49" charset="0"/>
              </a:rPr>
              <a:t>// </a:t>
            </a:r>
            <a:r>
              <a:rPr lang="en-US" sz="2700" b="1">
                <a:solidFill>
                  <a:srgbClr val="0095FF"/>
                </a:solidFill>
                <a:latin typeface="Courier New" pitchFamily="49" charset="0"/>
              </a:rPr>
              <a:t>10</a:t>
            </a:r>
            <a:r>
              <a:rPr lang="en-US" sz="2700" b="1">
                <a:latin typeface="Courier New" pitchFamily="49" charset="0"/>
              </a:rPr>
              <a:t>  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8</a:t>
            </a:r>
            <a:r>
              <a:rPr lang="en-US" sz="2700" b="1">
                <a:solidFill>
                  <a:srgbClr val="0000FF"/>
                </a:solidFill>
                <a:latin typeface="Courier New" pitchFamily="49" charset="0"/>
              </a:rPr>
              <a:t>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= d % </a:t>
            </a:r>
            <a:r>
              <a:rPr lang="en-US" sz="2700" b="1">
                <a:solidFill>
                  <a:srgbClr val="0095FF"/>
                </a:solidFill>
                <a:latin typeface="Courier New" pitchFamily="49" charset="0"/>
              </a:rPr>
              <a:t>10</a:t>
            </a:r>
            <a:r>
              <a:rPr lang="en-US" sz="2700" b="1">
                <a:latin typeface="Courier New" pitchFamily="49" charset="0"/>
              </a:rPr>
              <a:t>  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5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d = a % b   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5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d = b % a   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3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843013-FF5C-45D3-A70F-C04D6889E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213" y="1665288"/>
            <a:ext cx="1438275" cy="49053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DDEB19-3CB6-463E-975D-4A8145B88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738" y="2139950"/>
            <a:ext cx="1438275" cy="4905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C947C49-639B-4053-A2DE-BEA558AE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738" y="2711450"/>
            <a:ext cx="1438275" cy="4905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66A1ED8-A8B8-439E-A394-6961EB9E5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738" y="3155950"/>
            <a:ext cx="1438275" cy="4905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" name="Прямоугольник 9">
            <a:extLst>
              <a:ext uri="{FF2B5EF4-FFF2-40B4-BE49-F238E27FC236}">
                <a16:creationId xmlns:a16="http://schemas.microsoft.com/office/drawing/2014/main" id="{B473E8EB-389C-46D9-B929-C38DF1A81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3795713"/>
            <a:ext cx="8393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indent="-268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5000"/>
              </a:spcBef>
            </a:pPr>
            <a:r>
              <a:rPr lang="ru-RU" altLang="ru-RU" sz="2800" b="1" dirty="0">
                <a:solidFill>
                  <a:srgbClr val="333399"/>
                </a:solidFill>
              </a:rPr>
              <a:t>Для </a:t>
            </a:r>
            <a:r>
              <a:rPr lang="ru-RU" altLang="ru-RU" sz="2800" b="1" dirty="0" err="1">
                <a:solidFill>
                  <a:srgbClr val="333399"/>
                </a:solidFill>
              </a:rPr>
              <a:t>від`ємних</a:t>
            </a:r>
            <a:r>
              <a:rPr lang="ru-RU" altLang="ru-RU" sz="2800" b="1" dirty="0">
                <a:solidFill>
                  <a:srgbClr val="333399"/>
                </a:solidFill>
              </a:rPr>
              <a:t> чисел:</a:t>
            </a:r>
            <a:endParaRPr lang="ru-RU" altLang="ru-RU" sz="2800" dirty="0"/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B866070C-4C38-495B-8C25-B7BAB6427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4384675"/>
            <a:ext cx="4545012" cy="1463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= </a:t>
            </a:r>
            <a:r>
              <a:rPr lang="en-US" sz="2700" b="1">
                <a:solidFill>
                  <a:srgbClr val="00B0F0"/>
                </a:solidFill>
                <a:latin typeface="Courier New" pitchFamily="49" charset="0"/>
              </a:rPr>
              <a:t>-7</a:t>
            </a:r>
            <a:r>
              <a:rPr lang="en-US" sz="2700" b="1">
                <a:latin typeface="Courier New" pitchFamily="49" charset="0"/>
              </a:rPr>
              <a:t>        </a:t>
            </a:r>
            <a:endParaRPr lang="en-US" sz="2700" b="1">
              <a:solidFill>
                <a:srgbClr val="008000"/>
              </a:solidFill>
              <a:latin typeface="Courier New" pitchFamily="49" charset="0"/>
            </a:endParaRP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b = a // </a:t>
            </a:r>
            <a:r>
              <a:rPr lang="en-US" sz="2700" b="1">
                <a:solidFill>
                  <a:srgbClr val="00B0F0"/>
                </a:solidFill>
                <a:latin typeface="Courier New" pitchFamily="49" charset="0"/>
              </a:rPr>
              <a:t>2</a:t>
            </a:r>
            <a:r>
              <a:rPr lang="en-US" sz="2700" b="1">
                <a:latin typeface="Courier New" pitchFamily="49" charset="0"/>
              </a:rPr>
              <a:t> </a:t>
            </a:r>
            <a:r>
              <a:rPr lang="ru-RU" sz="2700" b="1">
                <a:latin typeface="Courier New" pitchFamily="49" charset="0"/>
              </a:rPr>
              <a:t>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-4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d = a % </a:t>
            </a:r>
            <a:r>
              <a:rPr lang="en-US" sz="2700" b="1">
                <a:solidFill>
                  <a:srgbClr val="00B0F0"/>
                </a:solidFill>
                <a:latin typeface="Courier New" pitchFamily="49" charset="0"/>
              </a:rPr>
              <a:t>2</a:t>
            </a:r>
            <a:r>
              <a:rPr lang="en-US" sz="2700" b="1">
                <a:latin typeface="Courier New" pitchFamily="49" charset="0"/>
              </a:rPr>
              <a:t> 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1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71E8F580-3F8A-4849-A69A-8EF8D6C86291}"/>
              </a:ext>
            </a:extLst>
          </p:cNvPr>
          <p:cNvGrpSpPr>
            <a:grpSpLocks/>
          </p:cNvGrpSpPr>
          <p:nvPr/>
        </p:nvGrpSpPr>
        <p:grpSpPr bwMode="auto">
          <a:xfrm>
            <a:off x="5329238" y="4164013"/>
            <a:ext cx="3611562" cy="663575"/>
            <a:chOff x="433" y="3902"/>
            <a:chExt cx="2275" cy="418"/>
          </a:xfrm>
        </p:grpSpPr>
        <p:sp>
          <p:nvSpPr>
            <p:cNvPr id="23" name="Text Box 56">
              <a:extLst>
                <a:ext uri="{FF2B5EF4-FFF2-40B4-BE49-F238E27FC236}">
                  <a16:creationId xmlns:a16="http://schemas.microsoft.com/office/drawing/2014/main" id="{B6E503CD-F130-447A-83B3-034A6513E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" y="3969"/>
              <a:ext cx="216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 Як в </a:t>
              </a:r>
              <a:r>
                <a:rPr lang="ru-RU" sz="2400" dirty="0" err="1">
                  <a:latin typeface="Arial" charset="0"/>
                </a:rPr>
                <a:t>математиці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39953" name="Oval 57">
              <a:extLst>
                <a:ext uri="{FF2B5EF4-FFF2-40B4-BE49-F238E27FC236}">
                  <a16:creationId xmlns:a16="http://schemas.microsoft.com/office/drawing/2014/main" id="{F7CA780B-F9CF-4873-BC49-660866B9E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25" name="Прямоугольник 13">
            <a:extLst>
              <a:ext uri="{FF2B5EF4-FFF2-40B4-BE49-F238E27FC236}">
                <a16:creationId xmlns:a16="http://schemas.microsoft.com/office/drawing/2014/main" id="{4F52AFD5-06AD-42DF-8B3A-5CB2EDB8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5534025"/>
            <a:ext cx="3406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-7 = (</a:t>
            </a:r>
            <a:r>
              <a:rPr lang="ru-RU" altLang="ru-RU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)*2 + </a:t>
            </a:r>
            <a:r>
              <a:rPr lang="ru-RU" altLang="ru-RU" sz="28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ru-RU" altLang="ru-RU">
              <a:solidFill>
                <a:srgbClr val="0000FF"/>
              </a:solidFill>
            </a:endParaRPr>
          </a:p>
        </p:txBody>
      </p:sp>
      <p:sp>
        <p:nvSpPr>
          <p:cNvPr id="26" name="Овал 14">
            <a:extLst>
              <a:ext uri="{FF2B5EF4-FFF2-40B4-BE49-F238E27FC236}">
                <a16:creationId xmlns:a16="http://schemas.microsoft.com/office/drawing/2014/main" id="{44EAF641-7FC6-493A-9052-9B8713377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8" y="5522913"/>
            <a:ext cx="552450" cy="55245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" name="AutoShape 7">
            <a:extLst>
              <a:ext uri="{FF2B5EF4-FFF2-40B4-BE49-F238E27FC236}">
                <a16:creationId xmlns:a16="http://schemas.microsoft.com/office/drawing/2014/main" id="{B00E0CE1-ED51-4805-BD73-45FDBAF95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825" y="4924425"/>
            <a:ext cx="2232875" cy="587375"/>
          </a:xfrm>
          <a:prstGeom prst="wedgeRoundRectCallout">
            <a:avLst>
              <a:gd name="adj1" fmla="val 70766"/>
              <a:gd name="adj2" fmla="val 6848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залишок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>
                <a:latin typeface="Arial" charset="0"/>
                <a:sym typeface="Symbol"/>
              </a:rPr>
              <a:t> 0</a:t>
            </a:r>
            <a:endParaRPr lang="ru-RU" sz="2400" dirty="0">
              <a:latin typeface="Arial" charset="0"/>
            </a:endParaRPr>
          </a:p>
        </p:txBody>
      </p:sp>
      <p:cxnSp>
        <p:nvCxnSpPr>
          <p:cNvPr id="18" name="Прямая соединительная линия 8">
            <a:extLst>
              <a:ext uri="{FF2B5EF4-FFF2-40B4-BE49-F238E27FC236}">
                <a16:creationId xmlns:a16="http://schemas.microsoft.com/office/drawing/2014/main" id="{999819ED-9E79-4444-8165-A23FD3E569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/>
      <p:bldP spid="11" grpId="0" build="p" animBg="1"/>
      <p:bldP spid="14" grpId="0" animBg="1"/>
      <p:bldP spid="15" grpId="0" animBg="1"/>
      <p:bldP spid="13" grpId="0" animBg="1"/>
      <p:bldP spid="16" grpId="0" animBg="1"/>
      <p:bldP spid="17" grpId="0"/>
      <p:bldP spid="19" grpId="0" build="p" animBg="1"/>
      <p:bldP spid="25" grpId="0"/>
      <p:bldP spid="26" grpId="0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>
            <a:extLst>
              <a:ext uri="{FF2B5EF4-FFF2-40B4-BE49-F238E27FC236}">
                <a16:creationId xmlns:a16="http://schemas.microsoft.com/office/drawing/2014/main" id="{1764EF67-78D8-45D1-9190-7F5B8652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Скорочений</a:t>
            </a:r>
            <a:r>
              <a:rPr lang="ru-RU" altLang="ru-RU" dirty="0"/>
              <a:t> </a:t>
            </a:r>
            <a:r>
              <a:rPr lang="ru-RU" altLang="ru-RU" dirty="0" err="1"/>
              <a:t>запис</a:t>
            </a:r>
            <a:r>
              <a:rPr lang="ru-RU" altLang="ru-RU" dirty="0"/>
              <a:t> </a:t>
            </a:r>
            <a:r>
              <a:rPr lang="ru-RU" altLang="ru-RU" dirty="0" err="1"/>
              <a:t>операцій</a:t>
            </a:r>
            <a:endParaRPr lang="ru-RU" altLang="ru-RU" dirty="0"/>
          </a:p>
        </p:txBody>
      </p:sp>
      <p:sp>
        <p:nvSpPr>
          <p:cNvPr id="40963" name="Номер слайда 2">
            <a:extLst>
              <a:ext uri="{FF2B5EF4-FFF2-40B4-BE49-F238E27FC236}">
                <a16:creationId xmlns:a16="http://schemas.microsoft.com/office/drawing/2014/main" id="{D8247194-6377-44CA-8ED4-7F3F431A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1E38D1-CD2F-4323-94F5-F4345024401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0CDC7817-BD41-4225-A7FA-A47187E45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950913"/>
            <a:ext cx="5411787" cy="28971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+= b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+ b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-= b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- b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*= b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* b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/= b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/ b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//= b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// b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>
                <a:latin typeface="Courier New" pitchFamily="49" charset="0"/>
              </a:rPr>
              <a:t>a %= b  </a:t>
            </a:r>
            <a:r>
              <a:rPr lang="en-US" sz="2700" b="1">
                <a:solidFill>
                  <a:srgbClr val="008000"/>
                </a:solidFill>
                <a:latin typeface="Courier New" pitchFamily="49" charset="0"/>
              </a:rPr>
              <a:t># a = a % b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B5B419B-5D7C-4B2E-A250-F9FA9484E9D9}"/>
              </a:ext>
            </a:extLst>
          </p:cNvPr>
          <p:cNvSpPr/>
          <p:nvPr/>
        </p:nvSpPr>
        <p:spPr>
          <a:xfrm>
            <a:off x="6334125" y="973138"/>
            <a:ext cx="1776413" cy="508000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</a:rPr>
              <a:t>a += 1 </a:t>
            </a:r>
            <a:endParaRPr lang="ru-RU" dirty="0">
              <a:latin typeface="Arial" charset="0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DD3336ED-78E2-4708-8654-EA157A2DA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175" y="1754188"/>
            <a:ext cx="2828925" cy="720725"/>
          </a:xfrm>
          <a:prstGeom prst="wedgeRoundRectCallout">
            <a:avLst>
              <a:gd name="adj1" fmla="val -18374"/>
              <a:gd name="adj2" fmla="val -8715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збільшення</a:t>
            </a:r>
            <a:r>
              <a:rPr lang="ru-RU" sz="2400" dirty="0">
                <a:latin typeface="Arial" charset="0"/>
              </a:rPr>
              <a:t> на 1</a:t>
            </a:r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CB4A3B8A-F895-42D0-B939-57C51646AD1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>
            <a:extLst>
              <a:ext uri="{FF2B5EF4-FFF2-40B4-BE49-F238E27FC236}">
                <a16:creationId xmlns:a16="http://schemas.microsoft.com/office/drawing/2014/main" id="{29D838A7-89F3-4DD9-930B-86600FEE8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Дійсні</a:t>
            </a:r>
            <a:r>
              <a:rPr lang="ru-RU" altLang="ru-RU" dirty="0"/>
              <a:t> числа</a:t>
            </a:r>
          </a:p>
        </p:txBody>
      </p:sp>
      <p:sp>
        <p:nvSpPr>
          <p:cNvPr id="41987" name="Номер слайда 2">
            <a:extLst>
              <a:ext uri="{FF2B5EF4-FFF2-40B4-BE49-F238E27FC236}">
                <a16:creationId xmlns:a16="http://schemas.microsoft.com/office/drawing/2014/main" id="{75D5AA70-3D39-4A72-944D-C76720FC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6917F1-3E6A-4DC1-A8B8-3BE7CD9F6143}" type="slidenum">
              <a:rPr lang="ru-RU" altLang="ru-RU"/>
              <a:pPr/>
              <a:t>22</a:t>
            </a:fld>
            <a:endParaRPr lang="ru-RU" altLang="ru-RU"/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7E0FEBF4-4483-4587-9866-356D4B897F07}"/>
              </a:ext>
            </a:extLst>
          </p:cNvPr>
          <p:cNvGrpSpPr>
            <a:grpSpLocks/>
          </p:cNvGrpSpPr>
          <p:nvPr/>
        </p:nvGrpSpPr>
        <p:grpSpPr bwMode="auto">
          <a:xfrm>
            <a:off x="1020763" y="882650"/>
            <a:ext cx="7102475" cy="936625"/>
            <a:chOff x="433" y="3902"/>
            <a:chExt cx="4473" cy="590"/>
          </a:xfrm>
        </p:grpSpPr>
        <p:sp>
          <p:nvSpPr>
            <p:cNvPr id="5" name="Text Box 56">
              <a:extLst>
                <a:ext uri="{FF2B5EF4-FFF2-40B4-BE49-F238E27FC236}">
                  <a16:creationId xmlns:a16="http://schemas.microsoft.com/office/drawing/2014/main" id="{D7CE8FB6-F51A-4664-86AB-214A16E86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" y="3969"/>
              <a:ext cx="4358" cy="523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442913" indent="-268288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</a:t>
              </a:r>
              <a:r>
                <a:rPr lang="ru-RU" sz="2400" dirty="0" err="1">
                  <a:latin typeface="Arial" charset="0"/>
                </a:rPr>
                <a:t>Ціла</a:t>
              </a:r>
              <a:r>
                <a:rPr lang="ru-RU" sz="2400" dirty="0">
                  <a:latin typeface="Arial" charset="0"/>
                </a:rPr>
                <a:t> і </a:t>
              </a:r>
              <a:r>
                <a:rPr lang="ru-RU" sz="2400" dirty="0" err="1">
                  <a:latin typeface="Arial" charset="0"/>
                </a:rPr>
                <a:t>дробова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частини</a:t>
              </a:r>
              <a:r>
                <a:rPr lang="ru-RU" sz="2400" dirty="0">
                  <a:latin typeface="Arial" charset="0"/>
                </a:rPr>
                <a:t> числа </a:t>
              </a:r>
              <a:r>
                <a:rPr lang="ru-RU" sz="2400" dirty="0" err="1">
                  <a:latin typeface="Arial" charset="0"/>
                </a:rPr>
                <a:t>розділяються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b="1" dirty="0" err="1">
                  <a:latin typeface="Arial" charset="0"/>
                </a:rPr>
                <a:t>крапкою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42009" name="Oval 57">
              <a:extLst>
                <a:ext uri="{FF2B5EF4-FFF2-40B4-BE49-F238E27FC236}">
                  <a16:creationId xmlns:a16="http://schemas.microsoft.com/office/drawing/2014/main" id="{F015DD50-C49A-482A-ABF6-39EADAECA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4475D73-2F7C-4A34-B3A2-8D8FCE14F3A6}"/>
              </a:ext>
            </a:extLst>
          </p:cNvPr>
          <p:cNvSpPr/>
          <p:nvPr/>
        </p:nvSpPr>
        <p:spPr>
          <a:xfrm>
            <a:off x="379413" y="1789113"/>
            <a:ext cx="3948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Формати</a:t>
            </a:r>
            <a:r>
              <a:rPr lang="ru-RU" sz="28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8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виведення</a:t>
            </a:r>
            <a:r>
              <a:rPr lang="ru-RU" sz="28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</a:t>
            </a:r>
            <a:endParaRPr lang="ru-RU" sz="2800" kern="0" dirty="0">
              <a:solidFill>
                <a:srgbClr val="000000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44F7BA2-694A-41F2-88D0-9709466A04E8}"/>
              </a:ext>
            </a:extLst>
          </p:cNvPr>
          <p:cNvSpPr/>
          <p:nvPr/>
        </p:nvSpPr>
        <p:spPr>
          <a:xfrm>
            <a:off x="746125" y="2347913"/>
            <a:ext cx="6154738" cy="15652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123.456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 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"{:10.2f}"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format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37896" name="Прямоугольник 9">
            <a:extLst>
              <a:ext uri="{FF2B5EF4-FFF2-40B4-BE49-F238E27FC236}">
                <a16:creationId xmlns:a16="http://schemas.microsoft.com/office/drawing/2014/main" id="{912F6E9D-E814-4E54-8659-51EF54625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2925763"/>
            <a:ext cx="2384425" cy="522287"/>
          </a:xfrm>
          <a:prstGeom prst="rect">
            <a:avLst/>
          </a:pr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123.456</a:t>
            </a:r>
            <a:endParaRPr lang="ru-RU" altLang="ru-RU" sz="280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ая прямоугольная выноска 14">
            <a:extLst>
              <a:ext uri="{FF2B5EF4-FFF2-40B4-BE49-F238E27FC236}">
                <a16:creationId xmlns:a16="http://schemas.microsoft.com/office/drawing/2014/main" id="{1987FE4F-325B-4EE2-A8B5-CCC18D72D226}"/>
              </a:ext>
            </a:extLst>
          </p:cNvPr>
          <p:cNvSpPr/>
          <p:nvPr/>
        </p:nvSpPr>
        <p:spPr bwMode="auto">
          <a:xfrm>
            <a:off x="912813" y="3994150"/>
            <a:ext cx="2092325" cy="560388"/>
          </a:xfrm>
          <a:prstGeom prst="wedgeRoundRectCallout">
            <a:avLst>
              <a:gd name="adj1" fmla="val 42133"/>
              <a:gd name="adj2" fmla="val -103674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всього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знаків</a:t>
            </a:r>
            <a:endParaRPr lang="ru-RU" sz="2400" dirty="0">
              <a:latin typeface="+mn-lt"/>
            </a:endParaRPr>
          </a:p>
        </p:txBody>
      </p:sp>
      <p:grpSp>
        <p:nvGrpSpPr>
          <p:cNvPr id="3" name="Группа 29">
            <a:extLst>
              <a:ext uri="{FF2B5EF4-FFF2-40B4-BE49-F238E27FC236}">
                <a16:creationId xmlns:a16="http://schemas.microsoft.com/office/drawing/2014/main" id="{C3EC0B2B-4444-48F0-83D3-48E05E3189B9}"/>
              </a:ext>
            </a:extLst>
          </p:cNvPr>
          <p:cNvGrpSpPr>
            <a:grpSpLocks/>
          </p:cNvGrpSpPr>
          <p:nvPr/>
        </p:nvGrpSpPr>
        <p:grpSpPr bwMode="auto">
          <a:xfrm>
            <a:off x="6573838" y="3414713"/>
            <a:ext cx="2384425" cy="522287"/>
            <a:chOff x="4595384" y="4269591"/>
            <a:chExt cx="3060000" cy="523220"/>
          </a:xfrm>
        </p:grpSpPr>
        <p:sp>
          <p:nvSpPr>
            <p:cNvPr id="42003" name="Прямоугольник 11">
              <a:extLst>
                <a:ext uri="{FF2B5EF4-FFF2-40B4-BE49-F238E27FC236}">
                  <a16:creationId xmlns:a16="http://schemas.microsoft.com/office/drawing/2014/main" id="{4D3C4F97-232C-461F-81B2-F881E13BA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384" y="4269591"/>
              <a:ext cx="3060000" cy="523220"/>
            </a:xfrm>
            <a:prstGeom prst="rect">
              <a:avLst/>
            </a:pr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ru-RU" sz="28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    </a:t>
              </a:r>
              <a:r>
                <a:rPr lang="ru-RU" altLang="ru-RU" sz="28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123.46 </a:t>
              </a:r>
              <a:endParaRPr lang="ru-RU" altLang="ru-RU" sz="2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004" name="Полилиния 12">
              <a:extLst>
                <a:ext uri="{FF2B5EF4-FFF2-40B4-BE49-F238E27FC236}">
                  <a16:creationId xmlns:a16="http://schemas.microsoft.com/office/drawing/2014/main" id="{30CC37D6-CCB1-4B4A-8C99-2DF944881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696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2005" name="Полилиния 13">
              <a:extLst>
                <a:ext uri="{FF2B5EF4-FFF2-40B4-BE49-F238E27FC236}">
                  <a16:creationId xmlns:a16="http://schemas.microsoft.com/office/drawing/2014/main" id="{243EF471-D3B1-4D3D-BDC2-0AE65783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5509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2006" name="Полилиния 12">
              <a:extLst>
                <a:ext uri="{FF2B5EF4-FFF2-40B4-BE49-F238E27FC236}">
                  <a16:creationId xmlns:a16="http://schemas.microsoft.com/office/drawing/2014/main" id="{B0C7C947-2111-4E1A-B12C-538D35099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7883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2007" name="Полилиния 13">
              <a:extLst>
                <a:ext uri="{FF2B5EF4-FFF2-40B4-BE49-F238E27FC236}">
                  <a16:creationId xmlns:a16="http://schemas.microsoft.com/office/drawing/2014/main" id="{2C5A8EDA-3C6A-4FC4-8E22-EE1FD3BD4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5059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sp>
        <p:nvSpPr>
          <p:cNvPr id="34" name="Скругленная прямоугольная выноска 33">
            <a:extLst>
              <a:ext uri="{FF2B5EF4-FFF2-40B4-BE49-F238E27FC236}">
                <a16:creationId xmlns:a16="http://schemas.microsoft.com/office/drawing/2014/main" id="{FA4DB04F-4961-4935-902B-1F007968FE24}"/>
              </a:ext>
            </a:extLst>
          </p:cNvPr>
          <p:cNvSpPr/>
          <p:nvPr/>
        </p:nvSpPr>
        <p:spPr bwMode="auto">
          <a:xfrm>
            <a:off x="3165475" y="3994150"/>
            <a:ext cx="3328255" cy="560388"/>
          </a:xfrm>
          <a:prstGeom prst="wedgeRoundRectCallout">
            <a:avLst>
              <a:gd name="adj1" fmla="val -37913"/>
              <a:gd name="adj2" fmla="val -98264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в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дробовій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частини</a:t>
            </a:r>
            <a:endParaRPr lang="ru-RU" sz="2400" dirty="0">
              <a:latin typeface="+mn-lt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D9C362DB-D678-4A7F-8AE5-9956942AD67C}"/>
              </a:ext>
            </a:extLst>
          </p:cNvPr>
          <p:cNvSpPr/>
          <p:nvPr/>
        </p:nvSpPr>
        <p:spPr>
          <a:xfrm>
            <a:off x="746125" y="4735513"/>
            <a:ext cx="6318250" cy="58420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"{:10.2g}"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format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35" name="Скругленная прямоугольная выноска 34">
            <a:extLst>
              <a:ext uri="{FF2B5EF4-FFF2-40B4-BE49-F238E27FC236}">
                <a16:creationId xmlns:a16="http://schemas.microsoft.com/office/drawing/2014/main" id="{448F5D55-C82C-468B-BCED-78F4B3A58678}"/>
              </a:ext>
            </a:extLst>
          </p:cNvPr>
          <p:cNvSpPr/>
          <p:nvPr/>
        </p:nvSpPr>
        <p:spPr bwMode="auto">
          <a:xfrm>
            <a:off x="2736850" y="5597525"/>
            <a:ext cx="2513013" cy="560388"/>
          </a:xfrm>
          <a:prstGeom prst="wedgeRoundRectCallout">
            <a:avLst>
              <a:gd name="adj1" fmla="val -18026"/>
              <a:gd name="adj2" fmla="val -123185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значущих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цифр</a:t>
            </a:r>
            <a:endParaRPr lang="ru-RU" sz="2400" dirty="0">
              <a:latin typeface="+mn-lt"/>
            </a:endParaRPr>
          </a:p>
        </p:txBody>
      </p:sp>
      <p:grpSp>
        <p:nvGrpSpPr>
          <p:cNvPr id="4" name="Группа 27">
            <a:extLst>
              <a:ext uri="{FF2B5EF4-FFF2-40B4-BE49-F238E27FC236}">
                <a16:creationId xmlns:a16="http://schemas.microsoft.com/office/drawing/2014/main" id="{E659AECB-DDCE-4D14-A7B3-D6A908E4F970}"/>
              </a:ext>
            </a:extLst>
          </p:cNvPr>
          <p:cNvGrpSpPr>
            <a:grpSpLocks/>
          </p:cNvGrpSpPr>
          <p:nvPr/>
        </p:nvGrpSpPr>
        <p:grpSpPr bwMode="auto">
          <a:xfrm>
            <a:off x="5794375" y="5273675"/>
            <a:ext cx="3060700" cy="522288"/>
            <a:chOff x="4595384" y="5298291"/>
            <a:chExt cx="3060000" cy="523220"/>
          </a:xfrm>
        </p:grpSpPr>
        <p:sp>
          <p:nvSpPr>
            <p:cNvPr id="41999" name="Прямоугольник 11">
              <a:extLst>
                <a:ext uri="{FF2B5EF4-FFF2-40B4-BE49-F238E27FC236}">
                  <a16:creationId xmlns:a16="http://schemas.microsoft.com/office/drawing/2014/main" id="{E3501ECB-388F-4985-8A3B-20B4C6EBF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384" y="5298291"/>
              <a:ext cx="3060000" cy="523220"/>
            </a:xfrm>
            <a:prstGeom prst="rect">
              <a:avLst/>
            </a:pr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ru-RU" sz="28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   1.2e+02 </a:t>
              </a:r>
            </a:p>
          </p:txBody>
        </p:sp>
        <p:sp>
          <p:nvSpPr>
            <p:cNvPr id="42000" name="Полилиния 12">
              <a:extLst>
                <a:ext uri="{FF2B5EF4-FFF2-40B4-BE49-F238E27FC236}">
                  <a16:creationId xmlns:a16="http://schemas.microsoft.com/office/drawing/2014/main" id="{9218CFC7-C0D0-4D0C-A463-405689BF1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791" y="5624439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2001" name="Полилиния 13">
              <a:extLst>
                <a:ext uri="{FF2B5EF4-FFF2-40B4-BE49-F238E27FC236}">
                  <a16:creationId xmlns:a16="http://schemas.microsoft.com/office/drawing/2014/main" id="{67308FF5-109D-4719-B7DF-E79B8359B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3604" y="5623542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2002" name="Полилиния 12">
              <a:extLst>
                <a:ext uri="{FF2B5EF4-FFF2-40B4-BE49-F238E27FC236}">
                  <a16:creationId xmlns:a16="http://schemas.microsoft.com/office/drawing/2014/main" id="{0BFFAF9E-6757-4155-97D1-CA51C1958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978" y="5624439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sp>
        <p:nvSpPr>
          <p:cNvPr id="33" name="Скругленная прямоугольная выноска 32">
            <a:extLst>
              <a:ext uri="{FF2B5EF4-FFF2-40B4-BE49-F238E27FC236}">
                <a16:creationId xmlns:a16="http://schemas.microsoft.com/office/drawing/2014/main" id="{CF622B4C-3FDC-47EB-8758-765936D5F067}"/>
              </a:ext>
            </a:extLst>
          </p:cNvPr>
          <p:cNvSpPr/>
          <p:nvPr/>
        </p:nvSpPr>
        <p:spPr bwMode="auto">
          <a:xfrm>
            <a:off x="7099300" y="5930900"/>
            <a:ext cx="1498600" cy="561975"/>
          </a:xfrm>
          <a:prstGeom prst="wedgeRoundRectCallout">
            <a:avLst>
              <a:gd name="adj1" fmla="val -43536"/>
              <a:gd name="adj2" fmla="val -89587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1,2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en-US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2</a:t>
            </a:r>
            <a:endParaRPr lang="ru-RU" sz="2400" dirty="0">
              <a:latin typeface="+mn-lt"/>
            </a:endParaRPr>
          </a:p>
        </p:txBody>
      </p:sp>
      <p:cxnSp>
        <p:nvCxnSpPr>
          <p:cNvPr id="26" name="Прямая соединительная линия 8">
            <a:extLst>
              <a:ext uri="{FF2B5EF4-FFF2-40B4-BE49-F238E27FC236}">
                <a16:creationId xmlns:a16="http://schemas.microsoft.com/office/drawing/2014/main" id="{5BCE6F3E-77BE-482A-972F-F75A2DE5C9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 animBg="1"/>
      <p:bldP spid="37896" grpId="0" animBg="1"/>
      <p:bldP spid="15" grpId="0" animBg="1"/>
      <p:bldP spid="34" grpId="0" animBg="1"/>
      <p:bldP spid="29" grpId="0" build="p" animBg="1"/>
      <p:bldP spid="35" grpId="0" animBg="1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B3C34A47-B35B-4293-9D20-F04F5D68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Дійсні</a:t>
            </a:r>
            <a:r>
              <a:rPr lang="ru-RU" altLang="ru-RU" dirty="0"/>
              <a:t> числа</a:t>
            </a:r>
          </a:p>
        </p:txBody>
      </p:sp>
      <p:sp>
        <p:nvSpPr>
          <p:cNvPr id="43011" name="Номер слайда 2">
            <a:extLst>
              <a:ext uri="{FF2B5EF4-FFF2-40B4-BE49-F238E27FC236}">
                <a16:creationId xmlns:a16="http://schemas.microsoft.com/office/drawing/2014/main" id="{3666142A-BD50-49F3-B0A7-92D42970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E1C681-1DC2-4E14-8EF9-A6029F382354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C645171-4991-41AB-81CD-0072E4C465BA}"/>
              </a:ext>
            </a:extLst>
          </p:cNvPr>
          <p:cNvSpPr/>
          <p:nvPr/>
        </p:nvSpPr>
        <p:spPr>
          <a:xfrm>
            <a:off x="379413" y="809625"/>
            <a:ext cx="4323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Експонентний</a:t>
            </a:r>
            <a:r>
              <a:rPr lang="ru-RU" sz="28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формат:</a:t>
            </a:r>
            <a:endParaRPr lang="ru-RU" sz="2800" kern="0" dirty="0">
              <a:solidFill>
                <a:srgbClr val="000000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54548CB-498E-4888-9ECB-AAC1C5CBFBDE}"/>
              </a:ext>
            </a:extLst>
          </p:cNvPr>
          <p:cNvSpPr/>
          <p:nvPr/>
        </p:nvSpPr>
        <p:spPr>
          <a:xfrm>
            <a:off x="687388" y="1401763"/>
            <a:ext cx="6005512" cy="181610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pt-BR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30000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(x))</a:t>
            </a:r>
          </a:p>
          <a:p>
            <a:pPr eaLnBrk="1" hangingPunct="1">
              <a:defRPr/>
            </a:pPr>
            <a:r>
              <a:rPr lang="pt-BR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12345678.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918" name="Прямоугольник 5">
            <a:extLst>
              <a:ext uri="{FF2B5EF4-FFF2-40B4-BE49-F238E27FC236}">
                <a16:creationId xmlns:a16="http://schemas.microsoft.com/office/drawing/2014/main" id="{69E53772-AE3D-4970-98E3-3C5B541C6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113" y="1868488"/>
            <a:ext cx="2927350" cy="523875"/>
          </a:xfrm>
          <a:prstGeom prst="rect">
            <a:avLst/>
          </a:pr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.333333e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altLang="ru-RU" sz="2800" b="1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919" name="Прямоугольник 6">
            <a:extLst>
              <a:ext uri="{FF2B5EF4-FFF2-40B4-BE49-F238E27FC236}">
                <a16:creationId xmlns:a16="http://schemas.microsoft.com/office/drawing/2014/main" id="{6D28EB26-6765-4106-B219-CDBA71A6B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113" y="2706688"/>
            <a:ext cx="2927350" cy="523875"/>
          </a:xfrm>
          <a:prstGeom prst="rect">
            <a:avLst/>
          </a:pr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1.234568e+07</a:t>
            </a:r>
            <a:endParaRPr lang="ru-RU" altLang="ru-RU" sz="2800" b="1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Скругленная прямоугольная выноска 7">
            <a:extLst>
              <a:ext uri="{FF2B5EF4-FFF2-40B4-BE49-F238E27FC236}">
                <a16:creationId xmlns:a16="http://schemas.microsoft.com/office/drawing/2014/main" id="{39153F18-E8EF-4ED9-9751-7B9C7649AE5F}"/>
              </a:ext>
            </a:extLst>
          </p:cNvPr>
          <p:cNvSpPr/>
          <p:nvPr/>
        </p:nvSpPr>
        <p:spPr bwMode="auto">
          <a:xfrm>
            <a:off x="6488113" y="1119188"/>
            <a:ext cx="2427287" cy="561975"/>
          </a:xfrm>
          <a:prstGeom prst="wedgeRoundRectCallout">
            <a:avLst>
              <a:gd name="adj1" fmla="val -39299"/>
              <a:gd name="adj2" fmla="val 97984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3,333333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ru-RU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–5</a:t>
            </a:r>
            <a:endParaRPr lang="ru-RU" sz="2400" dirty="0">
              <a:latin typeface="+mn-lt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CDE54C0-2F6B-4609-BF46-568D1846CEEB}"/>
              </a:ext>
            </a:extLst>
          </p:cNvPr>
          <p:cNvSpPr/>
          <p:nvPr/>
        </p:nvSpPr>
        <p:spPr>
          <a:xfrm>
            <a:off x="687388" y="3817938"/>
            <a:ext cx="6072187" cy="15652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ru-RU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123.456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F92812F-D576-4990-B2C8-D5432C469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713" y="4364038"/>
            <a:ext cx="2816225" cy="522287"/>
          </a:xfrm>
          <a:prstGeom prst="rect">
            <a:avLst/>
          </a:pr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1.234560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e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+02 </a:t>
            </a:r>
            <a:endParaRPr lang="ru-RU" altLang="ru-RU" sz="28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2">
            <a:extLst>
              <a:ext uri="{FF2B5EF4-FFF2-40B4-BE49-F238E27FC236}">
                <a16:creationId xmlns:a16="http://schemas.microsoft.com/office/drawing/2014/main" id="{2B9B32D7-AB60-4464-94CC-7233AC3E8D6B}"/>
              </a:ext>
            </a:extLst>
          </p:cNvPr>
          <p:cNvGrpSpPr>
            <a:grpSpLocks/>
          </p:cNvGrpSpPr>
          <p:nvPr/>
        </p:nvGrpSpPr>
        <p:grpSpPr bwMode="auto">
          <a:xfrm>
            <a:off x="5827713" y="5353050"/>
            <a:ext cx="2816225" cy="522288"/>
            <a:chOff x="4595384" y="4764891"/>
            <a:chExt cx="3060000" cy="523220"/>
          </a:xfrm>
        </p:grpSpPr>
        <p:sp>
          <p:nvSpPr>
            <p:cNvPr id="43023" name="Прямоугольник 11">
              <a:extLst>
                <a:ext uri="{FF2B5EF4-FFF2-40B4-BE49-F238E27FC236}">
                  <a16:creationId xmlns:a16="http://schemas.microsoft.com/office/drawing/2014/main" id="{1E7AA359-EAB3-4209-BEA8-B38EBB7E7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384" y="4764891"/>
              <a:ext cx="3060000" cy="523220"/>
            </a:xfrm>
            <a:prstGeom prst="rect">
              <a:avLst/>
            </a:pr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ru-RU" sz="28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  1.23e+02</a:t>
              </a:r>
            </a:p>
          </p:txBody>
        </p:sp>
        <p:sp>
          <p:nvSpPr>
            <p:cNvPr id="43024" name="Полилиния 12">
              <a:extLst>
                <a:ext uri="{FF2B5EF4-FFF2-40B4-BE49-F238E27FC236}">
                  <a16:creationId xmlns:a16="http://schemas.microsoft.com/office/drawing/2014/main" id="{D889F327-7228-4533-A8A0-C07B54570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359" y="5086276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43025" name="Полилиния 12">
              <a:extLst>
                <a:ext uri="{FF2B5EF4-FFF2-40B4-BE49-F238E27FC236}">
                  <a16:creationId xmlns:a16="http://schemas.microsoft.com/office/drawing/2014/main" id="{4BAE1AB1-CD89-4E65-9DC0-07BAD402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913" y="5086276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520 w 233363"/>
                <a:gd name="T5" fmla="*/ 57150 h 57150"/>
                <a:gd name="T6" fmla="*/ 520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sp>
        <p:nvSpPr>
          <p:cNvPr id="9" name="Скругленная прямоугольная выноска 8">
            <a:extLst>
              <a:ext uri="{FF2B5EF4-FFF2-40B4-BE49-F238E27FC236}">
                <a16:creationId xmlns:a16="http://schemas.microsoft.com/office/drawing/2014/main" id="{8BA020B8-379F-4EAE-B52A-8CA21EDCB4BD}"/>
              </a:ext>
            </a:extLst>
          </p:cNvPr>
          <p:cNvSpPr/>
          <p:nvPr/>
        </p:nvSpPr>
        <p:spPr bwMode="auto">
          <a:xfrm>
            <a:off x="6488113" y="3406775"/>
            <a:ext cx="2427287" cy="560388"/>
          </a:xfrm>
          <a:prstGeom prst="wedgeRoundRectCallout">
            <a:avLst>
              <a:gd name="adj1" fmla="val -44098"/>
              <a:gd name="adj2" fmla="val -101628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1,234568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en-US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7</a:t>
            </a:r>
            <a:endParaRPr lang="ru-RU" sz="2400" dirty="0">
              <a:latin typeface="+mn-lt"/>
            </a:endParaRPr>
          </a:p>
        </p:txBody>
      </p:sp>
      <p:sp>
        <p:nvSpPr>
          <p:cNvPr id="17" name="Скругленная прямоугольная выноска 16">
            <a:extLst>
              <a:ext uri="{FF2B5EF4-FFF2-40B4-BE49-F238E27FC236}">
                <a16:creationId xmlns:a16="http://schemas.microsoft.com/office/drawing/2014/main" id="{ABB16B44-65B9-440E-A12C-129CF80EE518}"/>
              </a:ext>
            </a:extLst>
          </p:cNvPr>
          <p:cNvSpPr/>
          <p:nvPr/>
        </p:nvSpPr>
        <p:spPr bwMode="auto">
          <a:xfrm>
            <a:off x="673100" y="5553075"/>
            <a:ext cx="2092325" cy="560388"/>
          </a:xfrm>
          <a:prstGeom prst="wedgeRoundRectCallout">
            <a:avLst>
              <a:gd name="adj1" fmla="val 52538"/>
              <a:gd name="adj2" fmla="val -107559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ru-RU" sz="2400" dirty="0" err="1">
                <a:solidFill>
                  <a:srgbClr val="000000"/>
                </a:solidFill>
                <a:cs typeface="Courier New" pitchFamily="49" charset="0"/>
              </a:rPr>
              <a:t>всього</a:t>
            </a:r>
            <a:r>
              <a:rPr lang="ru-RU" sz="2400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cs typeface="Courier New" pitchFamily="49" charset="0"/>
              </a:rPr>
              <a:t>знаків</a:t>
            </a:r>
            <a:endParaRPr lang="ru-RU" sz="2400" dirty="0"/>
          </a:p>
        </p:txBody>
      </p:sp>
      <p:sp>
        <p:nvSpPr>
          <p:cNvPr id="18" name="Скругленная прямоугольная выноска 17">
            <a:extLst>
              <a:ext uri="{FF2B5EF4-FFF2-40B4-BE49-F238E27FC236}">
                <a16:creationId xmlns:a16="http://schemas.microsoft.com/office/drawing/2014/main" id="{CC4B69CC-C396-4439-8A85-A2BFD27EE54C}"/>
              </a:ext>
            </a:extLst>
          </p:cNvPr>
          <p:cNvSpPr/>
          <p:nvPr/>
        </p:nvSpPr>
        <p:spPr bwMode="auto">
          <a:xfrm>
            <a:off x="2894013" y="5553075"/>
            <a:ext cx="3019268" cy="560388"/>
          </a:xfrm>
          <a:prstGeom prst="wedgeRoundRectCallout">
            <a:avLst>
              <a:gd name="adj1" fmla="val -29091"/>
              <a:gd name="adj2" fmla="val -106034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cs typeface="Courier New" pitchFamily="49" charset="0"/>
              </a:rPr>
              <a:t>в </a:t>
            </a:r>
            <a:r>
              <a:rPr lang="ru-RU" sz="2400" dirty="0" err="1">
                <a:solidFill>
                  <a:srgbClr val="000000"/>
                </a:solidFill>
                <a:cs typeface="Courier New" pitchFamily="49" charset="0"/>
              </a:rPr>
              <a:t>дробовій</a:t>
            </a:r>
            <a:r>
              <a:rPr lang="ru-RU" sz="2400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cs typeface="Courier New" pitchFamily="49" charset="0"/>
              </a:rPr>
              <a:t>частини</a:t>
            </a:r>
            <a:endParaRPr lang="ru-RU" sz="2400" dirty="0"/>
          </a:p>
        </p:txBody>
      </p:sp>
      <p:cxnSp>
        <p:nvCxnSpPr>
          <p:cNvPr id="19" name="Прямая соединительная линия 8">
            <a:extLst>
              <a:ext uri="{FF2B5EF4-FFF2-40B4-BE49-F238E27FC236}">
                <a16:creationId xmlns:a16="http://schemas.microsoft.com/office/drawing/2014/main" id="{C32DFBBE-85EE-4D5E-8F68-09D3A9DF86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38918" grpId="0" animBg="1"/>
      <p:bldP spid="38919" grpId="0" animBg="1"/>
      <p:bldP spid="8" grpId="0" animBg="1"/>
      <p:bldP spid="11" grpId="0" build="p" animBg="1"/>
      <p:bldP spid="12" grpId="0" animBg="1"/>
      <p:bldP spid="9" grpId="0" animBg="1"/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:a16="http://schemas.microsoft.com/office/drawing/2014/main" id="{CB0C2D2B-6F6A-40E9-ADEB-A7DD2D89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Стандартні</a:t>
            </a:r>
            <a:r>
              <a:rPr lang="ru-RU" altLang="ru-RU" dirty="0"/>
              <a:t> </a:t>
            </a:r>
            <a:r>
              <a:rPr lang="ru-RU" altLang="ru-RU" dirty="0" err="1"/>
              <a:t>функції</a:t>
            </a:r>
            <a:endParaRPr lang="ru-RU" altLang="ru-RU" dirty="0"/>
          </a:p>
        </p:txBody>
      </p:sp>
      <p:sp>
        <p:nvSpPr>
          <p:cNvPr id="44035" name="Номер слайда 2">
            <a:extLst>
              <a:ext uri="{FF2B5EF4-FFF2-40B4-BE49-F238E27FC236}">
                <a16:creationId xmlns:a16="http://schemas.microsoft.com/office/drawing/2014/main" id="{AABA2B03-7E1A-4A1F-9255-A501E0F3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3499BB-3ECB-4C14-8B56-5C0ADD05C3F4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9940" name="Прямоугольник 3">
            <a:extLst>
              <a:ext uri="{FF2B5EF4-FFF2-40B4-BE49-F238E27FC236}">
                <a16:creationId xmlns:a16="http://schemas.microsoft.com/office/drawing/2014/main" id="{622A0505-B896-4E91-9A4C-A78DAE2F5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831850"/>
            <a:ext cx="85248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abs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>
                <a:latin typeface="+mn-lt"/>
                <a:cs typeface="Courier New" pitchFamily="49" charset="0"/>
              </a:rPr>
              <a:t>модуль</a:t>
            </a:r>
            <a:r>
              <a:rPr lang="en-US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числа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перетворення</a:t>
            </a:r>
            <a:r>
              <a:rPr lang="ru-RU" sz="2400" dirty="0">
                <a:latin typeface="Arial" charset="0"/>
                <a:cs typeface="Courier New" pitchFamily="49" charset="0"/>
              </a:rPr>
              <a:t> до 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цілого</a:t>
            </a:r>
            <a:r>
              <a:rPr lang="ru-RU" sz="2400" dirty="0">
                <a:latin typeface="Arial" charset="0"/>
                <a:cs typeface="Courier New" pitchFamily="49" charset="0"/>
              </a:rPr>
              <a:t> числа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round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округлення</a:t>
            </a:r>
            <a:endParaRPr lang="ru-RU" sz="2400" dirty="0">
              <a:latin typeface="Arial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3600" i="1" dirty="0">
              <a:latin typeface="Arial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math.pi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— </a:t>
            </a:r>
            <a:r>
              <a:rPr lang="ru-RU" sz="2400" dirty="0">
                <a:latin typeface="Arial" charset="0"/>
                <a:cs typeface="Courier New" pitchFamily="49" charset="0"/>
              </a:rPr>
              <a:t>число «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пі</a:t>
            </a:r>
            <a:r>
              <a:rPr lang="ru-RU" sz="2400" dirty="0">
                <a:latin typeface="Arial" charset="0"/>
                <a:cs typeface="Courier New" pitchFamily="49" charset="0"/>
              </a:rPr>
              <a:t>»</a:t>
            </a:r>
            <a:endParaRPr lang="ru-RU" sz="2400" i="1" dirty="0">
              <a:latin typeface="Arial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 err="1">
                <a:latin typeface="+mn-lt"/>
                <a:cs typeface="Courier New" pitchFamily="49" charset="0"/>
              </a:rPr>
              <a:t>квадратний</a:t>
            </a:r>
            <a:r>
              <a:rPr lang="ru-RU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latin typeface="+mn-lt"/>
                <a:cs typeface="Courier New" pitchFamily="49" charset="0"/>
              </a:rPr>
              <a:t>корінь</a:t>
            </a:r>
            <a:endParaRPr lang="ru-RU" sz="2400" i="1" dirty="0"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 — </a:t>
            </a:r>
            <a:r>
              <a:rPr lang="ru-RU" sz="2400" dirty="0">
                <a:latin typeface="+mn-lt"/>
                <a:cs typeface="Courier New" pitchFamily="49" charset="0"/>
              </a:rPr>
              <a:t>синус кута, </a:t>
            </a:r>
            <a:r>
              <a:rPr lang="ru-RU" sz="2400" dirty="0" err="1">
                <a:latin typeface="+mn-lt"/>
                <a:cs typeface="Courier New" pitchFamily="49" charset="0"/>
              </a:rPr>
              <a:t>заданого</a:t>
            </a:r>
            <a:r>
              <a:rPr lang="ru-RU" sz="2400" dirty="0">
                <a:latin typeface="+mn-lt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в </a:t>
            </a:r>
            <a:r>
              <a:rPr lang="ru-RU" sz="2400" b="1" dirty="0" err="1">
                <a:solidFill>
                  <a:srgbClr val="FF0000"/>
                </a:solidFill>
                <a:latin typeface="+mn-lt"/>
                <a:cs typeface="Courier New" pitchFamily="49" charset="0"/>
              </a:rPr>
              <a:t>радіанах</a:t>
            </a:r>
            <a:endParaRPr lang="ru-RU" sz="2400" b="1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 — </a:t>
            </a:r>
            <a:r>
              <a:rPr lang="ru-RU" sz="2400" dirty="0">
                <a:latin typeface="+mn-lt"/>
                <a:cs typeface="Courier New" pitchFamily="49" charset="0"/>
              </a:rPr>
              <a:t>косинус </a:t>
            </a:r>
            <a:r>
              <a:rPr lang="ru-RU" sz="2400" dirty="0">
                <a:cs typeface="Courier New" pitchFamily="49" charset="0"/>
              </a:rPr>
              <a:t>кута</a:t>
            </a:r>
            <a:r>
              <a:rPr lang="ru-RU" sz="2400" dirty="0">
                <a:latin typeface="+mn-lt"/>
                <a:cs typeface="Courier New" pitchFamily="49" charset="0"/>
              </a:rPr>
              <a:t>, </a:t>
            </a:r>
            <a:r>
              <a:rPr lang="ru-RU" sz="2400" dirty="0" err="1">
                <a:latin typeface="+mn-lt"/>
                <a:cs typeface="Courier New" pitchFamily="49" charset="0"/>
              </a:rPr>
              <a:t>заданого</a:t>
            </a:r>
            <a:r>
              <a:rPr lang="ru-RU" sz="2400" dirty="0">
                <a:latin typeface="+mn-lt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в </a:t>
            </a:r>
            <a:r>
              <a:rPr lang="ru-RU" sz="2400" b="1" dirty="0" err="1">
                <a:solidFill>
                  <a:srgbClr val="FF0000"/>
                </a:solidFill>
                <a:latin typeface="+mn-lt"/>
                <a:cs typeface="Courier New" pitchFamily="49" charset="0"/>
              </a:rPr>
              <a:t>радіанах</a:t>
            </a:r>
            <a:endParaRPr lang="ru-RU" sz="2400" b="1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 err="1">
                <a:latin typeface="+mn-lt"/>
                <a:cs typeface="Courier New" pitchFamily="49" charset="0"/>
              </a:rPr>
              <a:t>експонента</a:t>
            </a:r>
            <a:r>
              <a:rPr lang="ru-RU" sz="2400" dirty="0">
                <a:latin typeface="+mn-lt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е</a:t>
            </a:r>
            <a:r>
              <a:rPr lang="ru-RU" sz="2400" b="1" baseline="30000" dirty="0" err="1">
                <a:latin typeface="Courier New" pitchFamily="49" charset="0"/>
                <a:cs typeface="Courier New" pitchFamily="49" charset="0"/>
              </a:rPr>
              <a:t>х</a:t>
            </a:r>
            <a:endParaRPr lang="ru-RU" sz="2400" b="1" baseline="30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— </a:t>
            </a:r>
            <a:r>
              <a:rPr lang="ru-RU" sz="2400" dirty="0" err="1">
                <a:latin typeface="+mn-lt"/>
                <a:cs typeface="Courier New" pitchFamily="49" charset="0"/>
              </a:rPr>
              <a:t>натуральний</a:t>
            </a:r>
            <a:r>
              <a:rPr lang="ru-RU" sz="2400" dirty="0">
                <a:latin typeface="+mn-lt"/>
                <a:cs typeface="Courier New" pitchFamily="49" charset="0"/>
              </a:rPr>
              <a:t> логарифм</a:t>
            </a:r>
            <a:endParaRPr lang="en-US" sz="2400" dirty="0"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округлення</a:t>
            </a:r>
            <a:r>
              <a:rPr lang="ru-RU" sz="2400" dirty="0">
                <a:latin typeface="Arial" charset="0"/>
                <a:cs typeface="Courier New" pitchFamily="49" charset="0"/>
              </a:rPr>
              <a:t> «вниз»</a:t>
            </a:r>
          </a:p>
          <a:p>
            <a:pPr eaLnBrk="1" hangingPunct="1">
              <a:defRPr/>
            </a:pP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math.ceil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(x)  — 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округлення</a:t>
            </a:r>
            <a:r>
              <a:rPr lang="ru-RU" sz="2400" dirty="0">
                <a:latin typeface="Arial" charset="0"/>
                <a:cs typeface="Courier New" pitchFamily="49" charset="0"/>
              </a:rPr>
              <a:t> «</a:t>
            </a:r>
            <a:r>
              <a:rPr lang="ru-RU" sz="2400" dirty="0" err="1">
                <a:latin typeface="Arial" charset="0"/>
                <a:cs typeface="Courier New" pitchFamily="49" charset="0"/>
              </a:rPr>
              <a:t>вгору</a:t>
            </a:r>
            <a:r>
              <a:rPr lang="ru-RU" sz="2400" dirty="0">
                <a:latin typeface="Arial" charset="0"/>
                <a:cs typeface="Courier New" pitchFamily="49" charset="0"/>
              </a:rPr>
              <a:t>»</a:t>
            </a:r>
            <a:endParaRPr lang="en-US" sz="2400" dirty="0">
              <a:latin typeface="Arial" charset="0"/>
              <a:cs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24277E-E1BA-4090-ACA9-9E23A2C1F480}"/>
              </a:ext>
            </a:extLst>
          </p:cNvPr>
          <p:cNvSpPr/>
          <p:nvPr/>
        </p:nvSpPr>
        <p:spPr>
          <a:xfrm>
            <a:off x="330200" y="2016125"/>
            <a:ext cx="2212975" cy="46196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import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math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Скругленная прямоугольная выноска 5">
            <a:extLst>
              <a:ext uri="{FF2B5EF4-FFF2-40B4-BE49-F238E27FC236}">
                <a16:creationId xmlns:a16="http://schemas.microsoft.com/office/drawing/2014/main" id="{02AD0B61-DEAD-4AA1-8142-98C0A07C07D0}"/>
              </a:ext>
            </a:extLst>
          </p:cNvPr>
          <p:cNvSpPr/>
          <p:nvPr/>
        </p:nvSpPr>
        <p:spPr bwMode="auto">
          <a:xfrm>
            <a:off x="4864100" y="1752600"/>
            <a:ext cx="3811588" cy="750888"/>
          </a:xfrm>
          <a:prstGeom prst="wedgeRoundRectCallout">
            <a:avLst>
              <a:gd name="adj1" fmla="val -111527"/>
              <a:gd name="adj2" fmla="val 11038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підключити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математичний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модуль</a:t>
            </a:r>
            <a:endParaRPr lang="ru-RU" sz="2400" dirty="0">
              <a:latin typeface="+mn-lt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945F91B-F8B5-4FC9-94DF-E08FC1464FE9}"/>
              </a:ext>
            </a:extLst>
          </p:cNvPr>
          <p:cNvSpPr/>
          <p:nvPr/>
        </p:nvSpPr>
        <p:spPr>
          <a:xfrm>
            <a:off x="315913" y="5527675"/>
            <a:ext cx="4538662" cy="83185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math.floor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math.ceil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2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1ABB2F-A8BD-409D-AB2C-7D48C2F0F8C3}"/>
              </a:ext>
            </a:extLst>
          </p:cNvPr>
          <p:cNvSpPr/>
          <p:nvPr/>
        </p:nvSpPr>
        <p:spPr>
          <a:xfrm>
            <a:off x="4452938" y="5672138"/>
            <a:ext cx="4440237" cy="830262"/>
          </a:xfrm>
          <a:prstGeom prst="rect">
            <a:avLst/>
          </a:prstGeom>
          <a:solidFill>
            <a:srgbClr val="FFFF99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math.floor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(-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#-2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math.ceil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(-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#-1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4157867-855A-4CE8-A3E4-0AE9272D8AF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9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>
            <a:extLst>
              <a:ext uri="{FF2B5EF4-FFF2-40B4-BE49-F238E27FC236}">
                <a16:creationId xmlns:a16="http://schemas.microsoft.com/office/drawing/2014/main" id="{80751D02-5E9C-4838-9410-D5BCE859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Генератор </a:t>
            </a:r>
            <a:r>
              <a:rPr lang="ru-RU" altLang="ru-RU" dirty="0" err="1"/>
              <a:t>випадкових</a:t>
            </a:r>
            <a:r>
              <a:rPr lang="ru-RU" altLang="ru-RU" dirty="0"/>
              <a:t> чисел</a:t>
            </a:r>
          </a:p>
        </p:txBody>
      </p:sp>
      <p:sp>
        <p:nvSpPr>
          <p:cNvPr id="48131" name="Номер слайда 2">
            <a:extLst>
              <a:ext uri="{FF2B5EF4-FFF2-40B4-BE49-F238E27FC236}">
                <a16:creationId xmlns:a16="http://schemas.microsoft.com/office/drawing/2014/main" id="{A175C5EA-83BA-4DE0-BA72-609F050D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F23E2-63C4-4EC7-83E2-31EE129C813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5413577-83D5-4D8D-A541-DA65083CF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3503613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600" b="1" dirty="0">
                <a:solidFill>
                  <a:srgbClr val="333399"/>
                </a:solidFill>
              </a:rPr>
              <a:t>Генератор на </a:t>
            </a:r>
            <a:r>
              <a:rPr lang="en-US" altLang="ru-RU" sz="2600" b="1" dirty="0">
                <a:solidFill>
                  <a:srgbClr val="333399"/>
                </a:solidFill>
              </a:rPr>
              <a:t>[0,1)</a:t>
            </a:r>
            <a:r>
              <a:rPr lang="ru-RU" altLang="ru-RU" sz="2600" b="1" dirty="0">
                <a:solidFill>
                  <a:srgbClr val="333399"/>
                </a:solidFill>
              </a:rPr>
              <a:t>: </a:t>
            </a:r>
            <a:endParaRPr lang="en-US" altLang="ru-RU" sz="2600" b="1" dirty="0">
              <a:solidFill>
                <a:srgbClr val="333399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2FA3C-A863-4B4F-B846-2E096A38E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4011613"/>
            <a:ext cx="7802563" cy="7715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pt-BR" sz="2200" b="1" dirty="0">
                <a:latin typeface="Courier New" pitchFamily="49" charset="0"/>
              </a:rPr>
              <a:t>X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b="1" dirty="0">
                <a:latin typeface="Courier New" pitchFamily="49" charset="0"/>
              </a:rPr>
              <a:t>=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2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ndom.r</a:t>
            </a:r>
            <a:r>
              <a:rPr lang="en-US" sz="22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ndom</a:t>
            </a:r>
            <a:r>
              <a:rPr lang="pt-BR" sz="2200" b="1" dirty="0">
                <a:latin typeface="Courier New" pitchFamily="49" charset="0"/>
              </a:rPr>
              <a:t>() </a:t>
            </a:r>
            <a:r>
              <a:rPr lang="ru-RU" sz="2200" b="1" dirty="0">
                <a:latin typeface="Courier New" pitchFamily="49" charset="0"/>
              </a:rPr>
              <a:t> </a:t>
            </a: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псевдовипадкове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число</a:t>
            </a:r>
            <a:endParaRPr lang="en-US" sz="2200" b="1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pt-BR" sz="2200" b="1" dirty="0">
                <a:latin typeface="Courier New" pitchFamily="49" charset="0"/>
              </a:rPr>
              <a:t>Y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b="1" dirty="0">
                <a:latin typeface="Courier New" pitchFamily="49" charset="0"/>
              </a:rPr>
              <a:t>=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2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ndom.r</a:t>
            </a:r>
            <a:r>
              <a:rPr lang="en-US" sz="22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200" b="1" dirty="0">
                <a:solidFill>
                  <a:srgbClr val="3333FF"/>
                </a:solidFill>
                <a:latin typeface="Courier New" pitchFamily="49" charset="0"/>
              </a:rPr>
              <a:t>ndom</a:t>
            </a:r>
            <a:r>
              <a:rPr lang="pt-BR" sz="2200" b="1" dirty="0">
                <a:latin typeface="Courier New" pitchFamily="49" charset="0"/>
              </a:rPr>
              <a:t>()  </a:t>
            </a:r>
            <a:r>
              <a:rPr lang="pt-BR" sz="22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вже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інше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число!</a:t>
            </a:r>
            <a:endParaRPr lang="pt-BR" sz="22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6" name="AutoShape 17">
            <a:extLst>
              <a:ext uri="{FF2B5EF4-FFF2-40B4-BE49-F238E27FC236}">
                <a16:creationId xmlns:a16="http://schemas.microsoft.com/office/drawing/2014/main" id="{3D3B8300-DCD4-4B18-B764-F60308A10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952500"/>
            <a:ext cx="4427538" cy="528638"/>
          </a:xfrm>
          <a:prstGeom prst="wedgeRoundRectCallout">
            <a:avLst>
              <a:gd name="adj1" fmla="val -65764"/>
              <a:gd name="adj2" fmla="val -2669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charset="0"/>
              </a:rPr>
              <a:t>англ. </a:t>
            </a:r>
            <a:r>
              <a:rPr lang="en-US" sz="2400" i="1" dirty="0">
                <a:latin typeface="Arial" charset="0"/>
              </a:rPr>
              <a:t>random – </a:t>
            </a:r>
            <a:r>
              <a:rPr lang="ru-RU" sz="2400" i="1" dirty="0" err="1">
                <a:latin typeface="Arial" charset="0"/>
              </a:rPr>
              <a:t>випадковий</a:t>
            </a:r>
            <a:endParaRPr lang="ru-RU" sz="2000" dirty="0">
              <a:latin typeface="Arial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EDE35FF-60C2-49FF-BC75-E546577AD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1760538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600" b="1" dirty="0" err="1">
                <a:solidFill>
                  <a:srgbClr val="333399"/>
                </a:solidFill>
              </a:rPr>
              <a:t>Цілі</a:t>
            </a:r>
            <a:r>
              <a:rPr lang="ru-RU" altLang="ru-RU" sz="2600" b="1" dirty="0">
                <a:solidFill>
                  <a:srgbClr val="333399"/>
                </a:solidFill>
              </a:rPr>
              <a:t> числа на </a:t>
            </a:r>
            <a:r>
              <a:rPr lang="ru-RU" altLang="ru-RU" sz="2600" b="1" dirty="0" err="1">
                <a:solidFill>
                  <a:srgbClr val="333399"/>
                </a:solidFill>
              </a:rPr>
              <a:t>відрізку</a:t>
            </a:r>
            <a:r>
              <a:rPr lang="ru-RU" altLang="ru-RU" sz="2600" b="1" dirty="0">
                <a:solidFill>
                  <a:srgbClr val="333399"/>
                </a:solidFill>
              </a:rPr>
              <a:t> </a:t>
            </a:r>
            <a:r>
              <a:rPr lang="en-US" altLang="ru-RU" sz="2600" b="1" dirty="0">
                <a:solidFill>
                  <a:srgbClr val="333399"/>
                </a:solidFill>
              </a:rPr>
              <a:t>[</a:t>
            </a:r>
            <a:r>
              <a:rPr lang="en-US" altLang="ru-RU" sz="2600" b="1" dirty="0" err="1">
                <a:solidFill>
                  <a:srgbClr val="333399"/>
                </a:solidFill>
              </a:rPr>
              <a:t>a,b</a:t>
            </a:r>
            <a:r>
              <a:rPr lang="en-US" altLang="ru-RU" sz="2600" b="1" dirty="0">
                <a:solidFill>
                  <a:srgbClr val="333399"/>
                </a:solidFill>
              </a:rPr>
              <a:t>]</a:t>
            </a:r>
            <a:r>
              <a:rPr lang="ru-RU" altLang="ru-RU" sz="2600" b="1" dirty="0">
                <a:solidFill>
                  <a:srgbClr val="333399"/>
                </a:solidFill>
              </a:rPr>
              <a:t>: </a:t>
            </a:r>
            <a:endParaRPr lang="en-US" altLang="ru-RU" sz="2600" b="1" dirty="0">
              <a:solidFill>
                <a:srgbClr val="333399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E2B62D-3530-4B9C-8D82-D6D1E7C7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2293938"/>
            <a:ext cx="7802563" cy="936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ndom.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псевдовип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число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1" hangingPunct="1">
              <a:lnSpc>
                <a:spcPct val="114000"/>
              </a:lnSpc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Y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ndom.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вже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інше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 </a:t>
            </a:r>
            <a:endParaRPr lang="pt-BR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8C6549D-261E-4029-9399-40042FF758A6}"/>
              </a:ext>
            </a:extLst>
          </p:cNvPr>
          <p:cNvSpPr/>
          <p:nvPr/>
        </p:nvSpPr>
        <p:spPr>
          <a:xfrm>
            <a:off x="393700" y="895350"/>
            <a:ext cx="2581275" cy="46196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import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random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BCD4128-1D73-4558-B76A-E3DCF9317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4981575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UA" sz="2600" b="1" dirty="0">
                <a:solidFill>
                  <a:srgbClr val="333399"/>
                </a:solidFill>
              </a:rPr>
              <a:t>Генератор на </a:t>
            </a:r>
            <a:r>
              <a:rPr lang="en-US" altLang="ru-UA" sz="2600" b="1" dirty="0">
                <a:solidFill>
                  <a:srgbClr val="333399"/>
                </a:solidFill>
              </a:rPr>
              <a:t>[a, b] (</a:t>
            </a:r>
            <a:r>
              <a:rPr lang="ru-RU" altLang="ru-UA" sz="2600" b="1" dirty="0" err="1">
                <a:solidFill>
                  <a:srgbClr val="333399"/>
                </a:solidFill>
              </a:rPr>
              <a:t>дійсні</a:t>
            </a:r>
            <a:r>
              <a:rPr lang="ru-RU" altLang="ru-UA" sz="2600" b="1" dirty="0">
                <a:solidFill>
                  <a:srgbClr val="333399"/>
                </a:solidFill>
              </a:rPr>
              <a:t> числа</a:t>
            </a:r>
            <a:r>
              <a:rPr lang="en-US" altLang="ru-UA" sz="2600" b="1" dirty="0">
                <a:solidFill>
                  <a:srgbClr val="333399"/>
                </a:solidFill>
              </a:rPr>
              <a:t>)</a:t>
            </a:r>
            <a:r>
              <a:rPr lang="ru-RU" altLang="ru-UA" sz="2600" b="1" dirty="0">
                <a:solidFill>
                  <a:srgbClr val="333399"/>
                </a:solidFill>
              </a:rPr>
              <a:t>: </a:t>
            </a:r>
            <a:endParaRPr lang="en-US" altLang="ru-UA" sz="2600" b="1" dirty="0">
              <a:solidFill>
                <a:srgbClr val="333399"/>
              </a:solidFill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0E96CAB-570C-42AA-AAFE-4EF9A451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5489575"/>
            <a:ext cx="8108950" cy="8318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pt-BR" sz="2400" b="1" dirty="0">
                <a:latin typeface="Courier New" pitchFamily="49" charset="0"/>
              </a:rPr>
              <a:t>X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400" b="1">
                <a:solidFill>
                  <a:srgbClr val="3333FF"/>
                </a:solidFill>
                <a:latin typeface="Courier New" pitchFamily="49" charset="0"/>
              </a:rPr>
              <a:t>ndom.</a:t>
            </a:r>
            <a:r>
              <a:rPr lang="en-US" sz="2400" b="1">
                <a:solidFill>
                  <a:srgbClr val="3333FF"/>
                </a:solidFill>
                <a:latin typeface="Courier New" pitchFamily="49" charset="0"/>
              </a:rPr>
              <a:t>uniform</a:t>
            </a:r>
            <a:r>
              <a:rPr lang="pt-BR" sz="2400" b="1" dirty="0">
                <a:latin typeface="Courier New" pitchFamily="49" charset="0"/>
              </a:rPr>
              <a:t>(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</a:rPr>
              <a:t>1.2</a:t>
            </a:r>
            <a:r>
              <a:rPr lang="en-US" sz="2400" b="1" dirty="0">
                <a:latin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3.5</a:t>
            </a:r>
            <a:r>
              <a:rPr lang="pt-BR" sz="2400" b="1" dirty="0">
                <a:latin typeface="Courier New" pitchFamily="49" charset="0"/>
              </a:rPr>
              <a:t>) </a:t>
            </a:r>
            <a:r>
              <a:rPr lang="ru-RU" sz="2400" b="1" dirty="0">
                <a:latin typeface="Courier New" pitchFamily="49" charset="0"/>
              </a:rPr>
              <a:t> </a:t>
            </a:r>
            <a:endParaRPr lang="en-US" sz="2400" b="1" dirty="0">
              <a:solidFill>
                <a:srgbClr val="008000"/>
              </a:solidFill>
              <a:latin typeface="Courier New" pitchFamily="49" charset="0"/>
            </a:endParaRPr>
          </a:p>
          <a:p>
            <a:pPr>
              <a:defRPr/>
            </a:pPr>
            <a:r>
              <a:rPr lang="pt-BR" sz="2400" b="1" dirty="0">
                <a:latin typeface="Courier New" pitchFamily="49" charset="0"/>
              </a:rPr>
              <a:t>Y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ndom.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uniform</a:t>
            </a:r>
            <a:r>
              <a:rPr lang="pt-BR" sz="2400" b="1" dirty="0">
                <a:latin typeface="Courier New" pitchFamily="49" charset="0"/>
              </a:rPr>
              <a:t>(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</a:rPr>
              <a:t>1.2</a:t>
            </a:r>
            <a:r>
              <a:rPr lang="en-US" sz="2400" b="1" dirty="0">
                <a:latin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3.5</a:t>
            </a:r>
            <a:r>
              <a:rPr lang="pt-BR" sz="2400" b="1" dirty="0">
                <a:latin typeface="Courier New" pitchFamily="49" charset="0"/>
              </a:rPr>
              <a:t>)</a:t>
            </a:r>
            <a:endParaRPr lang="pt-BR" sz="24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E70DBC5-E0B9-4536-87DD-5FAC211998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animBg="1"/>
      <p:bldP spid="7" grpId="0" build="p"/>
      <p:bldP spid="8" grpId="0" build="p" animBg="1"/>
      <p:bldP spid="10" grpId="0" animBg="1"/>
      <p:bldP spid="11" grpId="0" build="p"/>
      <p:bldP spid="12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>
            <a:extLst>
              <a:ext uri="{FF2B5EF4-FFF2-40B4-BE49-F238E27FC236}">
                <a16:creationId xmlns:a16="http://schemas.microsoft.com/office/drawing/2014/main" id="{05340B85-B07E-4526-9684-2F30391F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Генератор </a:t>
            </a:r>
            <a:r>
              <a:rPr lang="ru-RU" altLang="ru-RU" dirty="0" err="1"/>
              <a:t>випадкових</a:t>
            </a:r>
            <a:r>
              <a:rPr lang="ru-RU" altLang="ru-RU" dirty="0"/>
              <a:t> чисел</a:t>
            </a:r>
          </a:p>
        </p:txBody>
      </p:sp>
      <p:sp>
        <p:nvSpPr>
          <p:cNvPr id="49155" name="Номер слайда 2">
            <a:extLst>
              <a:ext uri="{FF2B5EF4-FFF2-40B4-BE49-F238E27FC236}">
                <a16:creationId xmlns:a16="http://schemas.microsoft.com/office/drawing/2014/main" id="{4822EB88-59FE-4939-B77D-FBC75D72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321704-F0C9-4AC5-AF6E-7AE2885893B6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69874C6-D686-4D43-9D79-6B0B5DD07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3279775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600" b="1" dirty="0">
                <a:solidFill>
                  <a:srgbClr val="333399"/>
                </a:solidFill>
              </a:rPr>
              <a:t>Генератор на </a:t>
            </a:r>
            <a:r>
              <a:rPr lang="en-US" altLang="ru-RU" sz="2600" b="1" dirty="0">
                <a:solidFill>
                  <a:srgbClr val="333399"/>
                </a:solidFill>
              </a:rPr>
              <a:t>[0,1)</a:t>
            </a:r>
            <a:r>
              <a:rPr lang="ru-RU" altLang="ru-RU" sz="2600" b="1" dirty="0">
                <a:solidFill>
                  <a:srgbClr val="333399"/>
                </a:solidFill>
              </a:rPr>
              <a:t>: </a:t>
            </a:r>
            <a:endParaRPr lang="en-US" altLang="ru-RU" sz="2600" b="1" dirty="0">
              <a:solidFill>
                <a:srgbClr val="333399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C539A3-6471-4463-AFDE-782499387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3787775"/>
            <a:ext cx="7802563" cy="8334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pt-BR" sz="2400" b="1" dirty="0">
                <a:latin typeface="Courier New" pitchFamily="49" charset="0"/>
              </a:rPr>
              <a:t>X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ndom</a:t>
            </a:r>
            <a:r>
              <a:rPr lang="pt-BR" sz="2400" b="1" dirty="0">
                <a:latin typeface="Courier New" pitchFamily="49" charset="0"/>
              </a:rPr>
              <a:t>()</a:t>
            </a:r>
            <a:r>
              <a:rPr lang="en-US" sz="2400" b="1" dirty="0">
                <a:latin typeface="Courier New" pitchFamily="49" charset="0"/>
              </a:rPr>
              <a:t>;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псевдовипадкове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число</a:t>
            </a:r>
            <a:endParaRPr lang="en-US" sz="2400" b="1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pt-BR" sz="2400" b="1" dirty="0">
                <a:latin typeface="Courier New" pitchFamily="49" charset="0"/>
              </a:rPr>
              <a:t>Y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r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a</a:t>
            </a:r>
            <a:r>
              <a:rPr lang="pt-BR" sz="2400" b="1" dirty="0">
                <a:solidFill>
                  <a:srgbClr val="3333FF"/>
                </a:solidFill>
                <a:latin typeface="Courier New" pitchFamily="49" charset="0"/>
              </a:rPr>
              <a:t>ndom</a:t>
            </a:r>
            <a:r>
              <a:rPr lang="pt-BR" sz="2400" b="1" dirty="0">
                <a:latin typeface="Courier New" pitchFamily="49" charset="0"/>
              </a:rPr>
              <a:t>()  </a:t>
            </a:r>
            <a:r>
              <a:rPr lang="pt-BR" sz="24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вже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інше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число!</a:t>
            </a:r>
            <a:endParaRPr lang="pt-BR" sz="24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AA4B4C0-F24E-4F48-BEC2-E11920E09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1619250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600" b="1" dirty="0" err="1">
                <a:solidFill>
                  <a:srgbClr val="333399"/>
                </a:solidFill>
              </a:rPr>
              <a:t>Цілі</a:t>
            </a:r>
            <a:r>
              <a:rPr lang="ru-RU" altLang="ru-RU" sz="2600" b="1" dirty="0">
                <a:solidFill>
                  <a:srgbClr val="333399"/>
                </a:solidFill>
              </a:rPr>
              <a:t> числа на </a:t>
            </a:r>
            <a:r>
              <a:rPr lang="ru-RU" altLang="ru-RU" sz="2600" b="1" dirty="0" err="1">
                <a:solidFill>
                  <a:srgbClr val="333399"/>
                </a:solidFill>
              </a:rPr>
              <a:t>відрізку</a:t>
            </a:r>
            <a:r>
              <a:rPr lang="ru-RU" altLang="ru-RU" sz="2600" b="1" dirty="0">
                <a:solidFill>
                  <a:srgbClr val="333399"/>
                </a:solidFill>
              </a:rPr>
              <a:t> </a:t>
            </a:r>
            <a:r>
              <a:rPr lang="en-US" altLang="ru-RU" sz="2600" b="1" dirty="0">
                <a:solidFill>
                  <a:srgbClr val="333399"/>
                </a:solidFill>
              </a:rPr>
              <a:t>[</a:t>
            </a:r>
            <a:r>
              <a:rPr lang="en-US" altLang="ru-RU" sz="2600" b="1" dirty="0" err="1">
                <a:solidFill>
                  <a:srgbClr val="333399"/>
                </a:solidFill>
              </a:rPr>
              <a:t>a,b</a:t>
            </a:r>
            <a:r>
              <a:rPr lang="en-US" altLang="ru-RU" sz="2600" b="1" dirty="0">
                <a:solidFill>
                  <a:srgbClr val="333399"/>
                </a:solidFill>
              </a:rPr>
              <a:t>]</a:t>
            </a:r>
            <a:r>
              <a:rPr lang="ru-RU" altLang="ru-RU" sz="2600" b="1" dirty="0">
                <a:solidFill>
                  <a:srgbClr val="333399"/>
                </a:solidFill>
              </a:rPr>
              <a:t>: </a:t>
            </a:r>
            <a:endParaRPr lang="en-US" altLang="ru-RU" sz="2600" b="1" dirty="0">
              <a:solidFill>
                <a:srgbClr val="333399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B73D1F2-9C0A-4D24-85F5-6299B0DCD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2152650"/>
            <a:ext cx="7802563" cy="936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псевдовипадкове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число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1" hangingPunct="1">
              <a:lnSpc>
                <a:spcPct val="114000"/>
              </a:lnSpc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Y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pt-BR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це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вже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інше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число!</a:t>
            </a:r>
            <a:endParaRPr lang="pt-BR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73ED869-93DE-49FE-949B-F47943C5D833}"/>
              </a:ext>
            </a:extLst>
          </p:cNvPr>
          <p:cNvSpPr/>
          <p:nvPr/>
        </p:nvSpPr>
        <p:spPr>
          <a:xfrm>
            <a:off x="393700" y="895350"/>
            <a:ext cx="3871913" cy="46196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from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random 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import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*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AutoShape 17">
            <a:extLst>
              <a:ext uri="{FF2B5EF4-FFF2-40B4-BE49-F238E27FC236}">
                <a16:creationId xmlns:a16="http://schemas.microsoft.com/office/drawing/2014/main" id="{1BA276BC-6885-4DB4-A11C-4B3503764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054100"/>
            <a:ext cx="2763837" cy="528638"/>
          </a:xfrm>
          <a:prstGeom prst="wedgeRoundRectCallout">
            <a:avLst>
              <a:gd name="adj1" fmla="val -69887"/>
              <a:gd name="adj2" fmla="val -3870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charset="0"/>
              </a:rPr>
              <a:t>подключить все!</a:t>
            </a:r>
            <a:endParaRPr lang="ru-RU" sz="2000" dirty="0">
              <a:latin typeface="Arial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A7DB291F-2820-4E9D-B6AA-32875DF54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4829175"/>
            <a:ext cx="842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UA" sz="2600" b="1" dirty="0">
                <a:solidFill>
                  <a:srgbClr val="333399"/>
                </a:solidFill>
              </a:rPr>
              <a:t>Генератор на </a:t>
            </a:r>
            <a:r>
              <a:rPr lang="en-US" altLang="ru-UA" sz="2600" b="1" dirty="0">
                <a:solidFill>
                  <a:srgbClr val="333399"/>
                </a:solidFill>
              </a:rPr>
              <a:t>[a, b] (</a:t>
            </a:r>
            <a:r>
              <a:rPr lang="ru-RU" altLang="ru-UA" sz="2600" b="1" dirty="0" err="1">
                <a:solidFill>
                  <a:srgbClr val="333399"/>
                </a:solidFill>
              </a:rPr>
              <a:t>дійсні</a:t>
            </a:r>
            <a:r>
              <a:rPr lang="ru-RU" altLang="ru-UA" sz="2600" b="1" dirty="0">
                <a:solidFill>
                  <a:srgbClr val="333399"/>
                </a:solidFill>
              </a:rPr>
              <a:t> числа</a:t>
            </a:r>
            <a:r>
              <a:rPr lang="en-US" altLang="ru-UA" sz="2600" b="1" dirty="0">
                <a:solidFill>
                  <a:srgbClr val="333399"/>
                </a:solidFill>
              </a:rPr>
              <a:t>)</a:t>
            </a:r>
            <a:r>
              <a:rPr lang="ru-RU" altLang="ru-UA" sz="2600" b="1" dirty="0">
                <a:solidFill>
                  <a:srgbClr val="333399"/>
                </a:solidFill>
              </a:rPr>
              <a:t>: </a:t>
            </a:r>
            <a:endParaRPr lang="en-US" altLang="ru-UA" sz="2600" b="1" dirty="0">
              <a:solidFill>
                <a:srgbClr val="333399"/>
              </a:solidFill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1FBB6636-044F-4328-8FAF-100203BFF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5337175"/>
            <a:ext cx="8108950" cy="83317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pt-BR" sz="2400" b="1" dirty="0">
                <a:latin typeface="Courier New" pitchFamily="49" charset="0"/>
              </a:rPr>
              <a:t>X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uniform</a:t>
            </a:r>
            <a:r>
              <a:rPr lang="pt-BR" sz="2400" b="1" dirty="0">
                <a:latin typeface="Courier New" pitchFamily="49" charset="0"/>
              </a:rPr>
              <a:t>(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</a:rPr>
              <a:t>1.2</a:t>
            </a:r>
            <a:r>
              <a:rPr lang="en-US" sz="2400" b="1" dirty="0">
                <a:latin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3.5</a:t>
            </a:r>
            <a:r>
              <a:rPr lang="pt-BR" sz="2400" b="1" dirty="0">
                <a:latin typeface="Courier New" pitchFamily="49" charset="0"/>
              </a:rPr>
              <a:t>)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#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псевдовипадкове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число</a:t>
            </a:r>
            <a:r>
              <a:rPr lang="pt-BR" sz="2400" b="1" dirty="0">
                <a:latin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</a:rPr>
              <a:t> </a:t>
            </a:r>
            <a:endParaRPr lang="en-US" sz="2400" b="1" dirty="0">
              <a:solidFill>
                <a:srgbClr val="008000"/>
              </a:solidFill>
              <a:latin typeface="Courier New" pitchFamily="49" charset="0"/>
            </a:endParaRPr>
          </a:p>
          <a:p>
            <a:pPr>
              <a:defRPr/>
            </a:pPr>
            <a:r>
              <a:rPr lang="pt-BR" sz="2400" b="1" dirty="0">
                <a:latin typeface="Courier New" pitchFamily="49" charset="0"/>
              </a:rPr>
              <a:t>Y</a:t>
            </a:r>
            <a:r>
              <a:rPr lang="pt-BR" sz="2400" b="1" dirty="0">
                <a:latin typeface="Arial" charset="0"/>
              </a:rPr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</a:rPr>
              <a:t>uniform</a:t>
            </a:r>
            <a:r>
              <a:rPr lang="pt-BR" sz="2400" b="1" dirty="0">
                <a:latin typeface="Courier New" pitchFamily="49" charset="0"/>
              </a:rPr>
              <a:t>(</a:t>
            </a:r>
            <a:r>
              <a:rPr lang="pt-BR" sz="2400" b="1" dirty="0">
                <a:solidFill>
                  <a:srgbClr val="00B0F0"/>
                </a:solidFill>
                <a:latin typeface="Courier New" pitchFamily="49" charset="0"/>
              </a:rPr>
              <a:t>1.2</a:t>
            </a:r>
            <a:r>
              <a:rPr lang="en-US" sz="2400" b="1" dirty="0">
                <a:latin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3.5</a:t>
            </a:r>
            <a:r>
              <a:rPr lang="pt-BR" sz="2400" b="1" dirty="0">
                <a:latin typeface="Courier New" pitchFamily="49" charset="0"/>
              </a:rPr>
              <a:t>) </a:t>
            </a:r>
            <a:r>
              <a:rPr lang="pt-BR" sz="24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це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вже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інше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число!</a:t>
            </a:r>
            <a:endParaRPr lang="pt-BR" sz="24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E0F7B4FA-13F2-40EB-A336-18C1366820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7" grpId="0" build="p"/>
      <p:bldP spid="8" grpId="0" build="p" animBg="1"/>
      <p:bldP spid="10" grpId="0" animBg="1"/>
      <p:bldP spid="11" grpId="0" animBg="1"/>
      <p:bldP spid="12" grpId="0" build="p"/>
      <p:bldP spid="1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4B5A0483-5FB5-4266-9D5D-C6AD5DBD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Виведення</a:t>
            </a:r>
            <a:r>
              <a:rPr lang="ru-RU" altLang="ru-RU" dirty="0"/>
              <a:t> на </a:t>
            </a:r>
            <a:r>
              <a:rPr lang="ru-RU" altLang="ru-RU" dirty="0" err="1"/>
              <a:t>екран</a:t>
            </a:r>
            <a:endParaRPr lang="ru-RU" altLang="ru-RU" dirty="0"/>
          </a:p>
        </p:txBody>
      </p:sp>
      <p:sp>
        <p:nvSpPr>
          <p:cNvPr id="18435" name="Номер слайда 2">
            <a:extLst>
              <a:ext uri="{FF2B5EF4-FFF2-40B4-BE49-F238E27FC236}">
                <a16:creationId xmlns:a16="http://schemas.microsoft.com/office/drawing/2014/main" id="{4D730462-FDCD-4C49-AD59-6110D8C1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7A68A4-4EFD-4BE0-AEA1-339D3360828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636A85C3-EC49-41AD-B3BD-D28D93822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1225550"/>
            <a:ext cx="5451841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indent="90488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"2+2=?"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uk-UA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Відповідь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4"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8CCFC762-3B37-4917-ACD6-9FA92EDE4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2332038"/>
            <a:ext cx="82804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38488" indent="-3138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3333FF"/>
                </a:solidFill>
              </a:rPr>
              <a:t>Протокол:</a:t>
            </a:r>
            <a:endParaRPr lang="en-US" altLang="ru-RU" sz="2400" b="1">
              <a:solidFill>
                <a:srgbClr val="3333F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2800" b="1">
                <a:latin typeface="Courier New" panose="02070309020205020404" pitchFamily="49" charset="0"/>
              </a:rPr>
              <a:t>  2+2=?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2800" b="1">
                <a:latin typeface="Courier New" panose="02070309020205020404" pitchFamily="49" charset="0"/>
              </a:rPr>
              <a:t>  Ответ: 4</a:t>
            </a:r>
            <a:endParaRPr lang="en-US" altLang="ru-RU" sz="2800" b="1">
              <a:solidFill>
                <a:srgbClr val="3333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A14AB8AE-C0A6-4CBC-8886-907DDE7E9F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2576" y="1444625"/>
            <a:ext cx="239712" cy="141287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" name="Равнобедренный треугольник 7">
            <a:extLst>
              <a:ext uri="{FF2B5EF4-FFF2-40B4-BE49-F238E27FC236}">
                <a16:creationId xmlns:a16="http://schemas.microsoft.com/office/drawing/2014/main" id="{A2F5CAD8-E4E9-4DF0-AE1C-13950688161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2576" y="1892300"/>
            <a:ext cx="239712" cy="141287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FB54C35F-6C92-434E-97A9-FDF17CBE0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513" y="927100"/>
            <a:ext cx="2957512" cy="1063625"/>
          </a:xfrm>
          <a:prstGeom prst="wedgeRoundRectCallout">
            <a:avLst>
              <a:gd name="adj1" fmla="val -85605"/>
              <a:gd name="adj2" fmla="val 247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автоматичний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перехід</a:t>
            </a:r>
            <a:r>
              <a:rPr lang="ru-RU" sz="2400" dirty="0">
                <a:latin typeface="Arial" charset="0"/>
              </a:rPr>
              <a:t> на </a:t>
            </a:r>
            <a:r>
              <a:rPr lang="ru-RU" sz="2400" dirty="0" err="1">
                <a:latin typeface="Arial" charset="0"/>
              </a:rPr>
              <a:t>новий</a:t>
            </a:r>
            <a:r>
              <a:rPr lang="ru-RU" sz="2400" dirty="0">
                <a:latin typeface="Arial" charset="0"/>
              </a:rPr>
              <a:t> рядок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FE244B63-4FEC-47DC-92EC-3AA1712EF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2741613"/>
            <a:ext cx="5327894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indent="90488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'2+2=?'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</a:t>
            </a:r>
            <a:r>
              <a:rPr lang="uk-UA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Відповідь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4'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AAB4CB57-B8F1-4EC0-93A0-37D32B03E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69938"/>
            <a:ext cx="8612187" cy="31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  <p:bldP spid="7" grpId="0" animBg="1" autoUpdateAnimBg="0"/>
      <p:bldP spid="7" grpId="1" animBg="1"/>
      <p:bldP spid="8" grpId="0" animBg="1" autoUpdateAnimBg="0"/>
      <p:bldP spid="10" grpId="0" animBg="1" autoUpdateAnimBg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>
            <a:extLst>
              <a:ext uri="{FF2B5EF4-FFF2-40B4-BE49-F238E27FC236}">
                <a16:creationId xmlns:a16="http://schemas.microsoft.com/office/drawing/2014/main" id="{2F89BE99-103A-473E-A2FB-BA3521A56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Змінні</a:t>
            </a:r>
            <a:endParaRPr lang="ru-RU" altLang="ru-RU" dirty="0"/>
          </a:p>
        </p:txBody>
      </p:sp>
      <p:sp>
        <p:nvSpPr>
          <p:cNvPr id="22531" name="Номер слайда 2">
            <a:extLst>
              <a:ext uri="{FF2B5EF4-FFF2-40B4-BE49-F238E27FC236}">
                <a16:creationId xmlns:a16="http://schemas.microsoft.com/office/drawing/2014/main" id="{8BFAC910-0B41-49E3-AC15-52279D8E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CEC044-D810-487A-8C00-E41208556B3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CBCD39A0-40F0-4DBF-A9E5-B29FE30C9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817563"/>
            <a:ext cx="8280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1688" indent="-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b="1" dirty="0" err="1">
                <a:solidFill>
                  <a:srgbClr val="333399"/>
                </a:solidFill>
              </a:rPr>
              <a:t>Змінна</a:t>
            </a:r>
            <a:r>
              <a:rPr lang="ru-RU" altLang="ru-RU" sz="2800" dirty="0"/>
              <a:t> – </a:t>
            </a:r>
            <a:r>
              <a:rPr lang="ru-RU" altLang="ru-RU" sz="2800" dirty="0" err="1"/>
              <a:t>це</a:t>
            </a:r>
            <a:r>
              <a:rPr lang="ru-RU" altLang="ru-RU" sz="2800" dirty="0"/>
              <a:t> величина, </a:t>
            </a:r>
            <a:r>
              <a:rPr lang="ru-RU" altLang="ru-RU" sz="2800" dirty="0" err="1"/>
              <a:t>що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має</a:t>
            </a:r>
            <a:r>
              <a:rPr lang="ru-RU" altLang="ru-RU" sz="2800" dirty="0"/>
              <a:t> </a:t>
            </a:r>
            <a:r>
              <a:rPr lang="ru-RU" altLang="ru-RU" sz="2800" dirty="0" err="1"/>
              <a:t>ім'я</a:t>
            </a:r>
            <a:r>
              <a:rPr lang="ru-RU" altLang="ru-RU" sz="2800" dirty="0"/>
              <a:t>, тип і </a:t>
            </a:r>
            <a:r>
              <a:rPr lang="ru-RU" altLang="ru-RU" sz="2800" dirty="0" err="1"/>
              <a:t>значення</a:t>
            </a:r>
            <a:r>
              <a:rPr lang="ru-RU" altLang="ru-RU" sz="2800" dirty="0"/>
              <a:t>. </a:t>
            </a:r>
            <a:r>
              <a:rPr lang="ru-RU" altLang="ru-RU" sz="2800" dirty="0" err="1"/>
              <a:t>Значення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змінної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можна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змінювати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під</a:t>
            </a:r>
            <a:r>
              <a:rPr lang="ru-RU" altLang="ru-RU" sz="2800" dirty="0"/>
              <a:t> час </a:t>
            </a:r>
            <a:r>
              <a:rPr lang="ru-RU" altLang="ru-RU" sz="2800" dirty="0" err="1"/>
              <a:t>роботи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програми</a:t>
            </a:r>
            <a:r>
              <a:rPr lang="ru-RU" altLang="ru-RU" sz="2800" dirty="0"/>
              <a:t>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D82869D-38AE-4F54-9C6E-318C813B5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2493963"/>
            <a:ext cx="2386012" cy="27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64B417F-080C-43F3-A411-0AACDDBE04D1}"/>
              </a:ext>
            </a:extLst>
          </p:cNvPr>
          <p:cNvSpPr/>
          <p:nvPr/>
        </p:nvSpPr>
        <p:spPr bwMode="auto">
          <a:xfrm>
            <a:off x="4177550" y="2815421"/>
            <a:ext cx="1110342" cy="544697"/>
          </a:xfrm>
          <a:prstGeom prst="rect">
            <a:avLst/>
          </a:prstGeom>
          <a:solidFill>
            <a:srgbClr val="66FF3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scene3d>
            <a:camera prst="isometricOffAxis1Right">
              <a:rot lat="2204246" lon="18621356" rev="21145264"/>
            </a:camera>
            <a:lightRig rig="threePt" dir="t"/>
          </a:scene3d>
          <a:sp3d extrusionH="635000" contourW="6350">
            <a:bevelT w="0" h="0"/>
            <a:extrusionClr>
              <a:srgbClr val="008000"/>
            </a:extrusionClr>
            <a:contourClr>
              <a:schemeClr val="tx1"/>
            </a:contourClr>
          </a:sp3d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7" name="Стрелка влево 6">
            <a:extLst>
              <a:ext uri="{FF2B5EF4-FFF2-40B4-BE49-F238E27FC236}">
                <a16:creationId xmlns:a16="http://schemas.microsoft.com/office/drawing/2014/main" id="{438C5A3B-DF63-4202-BA47-A45F892A73D7}"/>
              </a:ext>
            </a:extLst>
          </p:cNvPr>
          <p:cNvSpPr/>
          <p:nvPr/>
        </p:nvSpPr>
        <p:spPr bwMode="auto">
          <a:xfrm rot="18783732">
            <a:off x="3381376" y="3441700"/>
            <a:ext cx="709612" cy="452437"/>
          </a:xfrm>
          <a:prstGeom prst="leftArrow">
            <a:avLst/>
          </a:prstGeom>
          <a:solidFill>
            <a:srgbClr val="0000FF"/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5868A63-5404-43E4-AF11-9A78FD0470B2}"/>
              </a:ext>
            </a:extLst>
          </p:cNvPr>
          <p:cNvSpPr/>
          <p:nvPr/>
        </p:nvSpPr>
        <p:spPr bwMode="auto">
          <a:xfrm rot="21205597">
            <a:off x="3252261" y="4187018"/>
            <a:ext cx="729343" cy="66402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  <a:scene3d>
            <a:camera prst="orthographicFront">
              <a:rot lat="2153362" lon="19780681" rev="21203538"/>
            </a:camera>
            <a:lightRig rig="threePt" dir="t"/>
          </a:scene3d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6600" dirty="0">
                <a:latin typeface="Arial" charset="0"/>
              </a:rPr>
              <a:t>a</a:t>
            </a:r>
            <a:endParaRPr lang="ru-RU" sz="6600" dirty="0">
              <a:latin typeface="Arial" charset="0"/>
            </a:endParaRP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D64D1DE1-F62D-49B4-A782-F18E82751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611438"/>
            <a:ext cx="1755775" cy="646112"/>
          </a:xfrm>
          <a:prstGeom prst="wedgeRoundRectCallout">
            <a:avLst>
              <a:gd name="adj1" fmla="val -80313"/>
              <a:gd name="adj2" fmla="val 997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Значення</a:t>
            </a:r>
            <a:endParaRPr lang="ru-RU" sz="2400" dirty="0">
              <a:latin typeface="Arial" charset="0"/>
            </a:endParaRPr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08A50109-3C39-4F0B-9AE6-0DE166B04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4057650"/>
            <a:ext cx="1036637" cy="646113"/>
          </a:xfrm>
          <a:prstGeom prst="wedgeRoundRectCallout">
            <a:avLst>
              <a:gd name="adj1" fmla="val -121815"/>
              <a:gd name="adj2" fmla="val 1785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Ім`я</a:t>
            </a:r>
            <a:endParaRPr lang="ru-RU" sz="2400" dirty="0">
              <a:latin typeface="Arial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F726B73C-F91B-48DC-BCB3-7E0BC65D1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69938"/>
            <a:ext cx="8612187" cy="31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7E0B589-8D01-4D65-8515-BCB75745A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Імена змінних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FF818E9E-6340-4B1B-BE36-C561F6E9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5AFB64-5E60-443A-970B-024DE91D5AB7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0E5060C8-A866-4489-8847-603E9AD00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17563"/>
            <a:ext cx="856932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defTabSz="722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2175" indent="-271463" defTabSz="722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223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2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223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300" b="1">
                <a:solidFill>
                  <a:srgbClr val="008000"/>
                </a:solidFill>
              </a:rPr>
              <a:t>МОЖНА</a:t>
            </a:r>
            <a:r>
              <a:rPr lang="ru-RU" altLang="ru-RU" sz="2300">
                <a:solidFill>
                  <a:srgbClr val="3333FF"/>
                </a:solidFill>
              </a:rPr>
              <a:t> </a:t>
            </a:r>
            <a:r>
              <a:rPr lang="ru-RU" altLang="ru-RU" sz="2300"/>
              <a:t>використовувати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латинські літери (</a:t>
            </a:r>
            <a:r>
              <a:rPr lang="en-US" altLang="ru-RU" sz="2300"/>
              <a:t>A-Z, a-z)</a:t>
            </a:r>
            <a:endParaRPr lang="ru-RU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ru-RU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цифри</a:t>
            </a:r>
            <a:endParaRPr lang="en-US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ru-RU" altLang="ru-RU" sz="2300"/>
          </a:p>
          <a:p>
            <a:pPr lvl="1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300"/>
              <a:t>знак підкреслення _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E4267C5A-CF4D-4AD3-BD6A-1A63F44E6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609725"/>
            <a:ext cx="7345363" cy="6477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UA" sz="2400"/>
              <a:t>великі і малі літери </a:t>
            </a:r>
            <a:r>
              <a:rPr lang="ru-RU" altLang="ru-RU" sz="2300" b="1">
                <a:solidFill>
                  <a:srgbClr val="FF0000"/>
                </a:solidFill>
              </a:rPr>
              <a:t>відрізняються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A9465FA-03E6-4F9A-BB91-C5C062197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827096"/>
            <a:ext cx="856932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 defTabSz="722313" eaLnBrk="1" hangingPunct="1">
              <a:defRPr/>
            </a:pPr>
            <a:r>
              <a:rPr lang="ru-RU" sz="2300" b="1" dirty="0">
                <a:solidFill>
                  <a:srgbClr val="FF0000"/>
                </a:solidFill>
                <a:latin typeface="Arial" charset="0"/>
              </a:rPr>
              <a:t>НЕ МОЖНА </a:t>
            </a:r>
            <a:r>
              <a:rPr lang="ru-RU" sz="2300" dirty="0" err="1">
                <a:latin typeface="Arial" charset="0"/>
              </a:rPr>
              <a:t>використовувати</a:t>
            </a:r>
            <a:endParaRPr lang="ru-RU" sz="2300" dirty="0">
              <a:latin typeface="Arial" charset="0"/>
            </a:endParaRPr>
          </a:p>
          <a:p>
            <a:pPr marL="892175" lvl="1" indent="-271463" defTabSz="722313" eaLnBrk="1" hangingPunct="1">
              <a:buFontTx/>
              <a:buChar char="•"/>
              <a:defRPr/>
            </a:pPr>
            <a:r>
              <a:rPr lang="uk-UA" sz="2300" strike="sngStrike" dirty="0">
                <a:solidFill>
                  <a:srgbClr val="FF0000"/>
                </a:solidFill>
                <a:latin typeface="Arial" charset="0"/>
              </a:rPr>
              <a:t>кирилицю</a:t>
            </a:r>
            <a:endParaRPr lang="en-US" sz="2300" strike="sngStrike" dirty="0">
              <a:solidFill>
                <a:srgbClr val="FF0000"/>
              </a:solidFill>
              <a:latin typeface="Arial" charset="0"/>
            </a:endParaRPr>
          </a:p>
          <a:p>
            <a:pPr marL="892175" lvl="1" indent="-271463" defTabSz="722313" eaLnBrk="1" hangingPunct="1">
              <a:buFontTx/>
              <a:buChar char="•"/>
              <a:defRPr/>
            </a:pPr>
            <a:r>
              <a:rPr lang="ru-RU" sz="2300" strike="sngStrike" dirty="0">
                <a:solidFill>
                  <a:srgbClr val="FF0000"/>
                </a:solidFill>
                <a:latin typeface="Arial" charset="0"/>
              </a:rPr>
              <a:t>лапки </a:t>
            </a:r>
          </a:p>
          <a:p>
            <a:pPr marL="892175" lvl="1" indent="-271463" defTabSz="722313" eaLnBrk="1" hangingPunct="1">
              <a:buFontTx/>
              <a:buChar char="•"/>
              <a:defRPr/>
            </a:pPr>
            <a:r>
              <a:rPr lang="ru-RU" sz="2300" strike="sngStrike" dirty="0">
                <a:solidFill>
                  <a:srgbClr val="FF0000"/>
                </a:solidFill>
                <a:latin typeface="Arial" charset="0"/>
              </a:rPr>
              <a:t>знаки +, =, !, </a:t>
            </a:r>
            <a:r>
              <a:rPr lang="en-US" sz="2300" strike="sngStrike" dirty="0">
                <a:solidFill>
                  <a:srgbClr val="FF0000"/>
                </a:solidFill>
                <a:latin typeface="Arial" charset="0"/>
              </a:rPr>
              <a:t>?</a:t>
            </a:r>
            <a:r>
              <a:rPr lang="ru-RU" sz="2300" strike="sngStrike" dirty="0">
                <a:solidFill>
                  <a:srgbClr val="FF0000"/>
                </a:solidFill>
                <a:latin typeface="Arial" charset="0"/>
              </a:rPr>
              <a:t> та </a:t>
            </a:r>
            <a:r>
              <a:rPr lang="ru-RU" sz="2300" strike="sngStrike" dirty="0" err="1">
                <a:solidFill>
                  <a:srgbClr val="FF0000"/>
                </a:solidFill>
                <a:latin typeface="Arial" charset="0"/>
              </a:rPr>
              <a:t>ін</a:t>
            </a:r>
            <a:r>
              <a:rPr lang="ru-RU" sz="2300" strike="sngStrike" dirty="0">
                <a:solidFill>
                  <a:srgbClr val="FF0000"/>
                </a:solidFill>
                <a:latin typeface="Arial" charset="0"/>
              </a:rPr>
              <a:t>.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ECBCB4B-A86D-4698-B132-DD6DE00C6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689225"/>
            <a:ext cx="7345363" cy="6477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UA" sz="2400"/>
              <a:t>ім'я не може починатися з цифри</a:t>
            </a:r>
            <a:endParaRPr lang="ru-RU" altLang="ru-RU" sz="2400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AA8ACB9D-7136-47C6-94F5-6F704B5FF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29225"/>
            <a:ext cx="85693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defTabSz="722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223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223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2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223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UA" sz="2400"/>
              <a:t>Які імена правильні</a:t>
            </a:r>
            <a:r>
              <a:rPr lang="ru-RU" altLang="ru-RU" sz="2300"/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300"/>
              <a:t> </a:t>
            </a:r>
            <a:r>
              <a:rPr lang="en-US" altLang="ru-RU" sz="2800" b="1">
                <a:solidFill>
                  <a:srgbClr val="333399"/>
                </a:solidFill>
              </a:rPr>
              <a:t>AXby    R&amp;B    4Wheel    </a:t>
            </a:r>
            <a:r>
              <a:rPr lang="ru-RU" altLang="ru-RU" sz="2800" b="1">
                <a:solidFill>
                  <a:srgbClr val="333399"/>
                </a:solidFill>
              </a:rPr>
              <a:t>Вася </a:t>
            </a:r>
            <a:r>
              <a:rPr lang="en-US" altLang="ru-RU" sz="2800" b="1">
                <a:solidFill>
                  <a:srgbClr val="333399"/>
                </a:solidFill>
              </a:rPr>
              <a:t>   “PesBarbos” TU154    [QuQu]     _ABBA    A+B</a:t>
            </a:r>
            <a:endParaRPr lang="ru-RU" altLang="ru-RU" sz="2800" b="1">
              <a:solidFill>
                <a:srgbClr val="333399"/>
              </a:solidFill>
            </a:endParaRPr>
          </a:p>
        </p:txBody>
      </p:sp>
      <p:cxnSp>
        <p:nvCxnSpPr>
          <p:cNvPr id="18" name="Прямая соединительная линия 8">
            <a:extLst>
              <a:ext uri="{FF2B5EF4-FFF2-40B4-BE49-F238E27FC236}">
                <a16:creationId xmlns:a16="http://schemas.microsoft.com/office/drawing/2014/main" id="{3C93453E-0F60-402A-824D-367D556218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2"/>
      <p:bldP spid="14" grpId="0" animBg="1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id="{B05EC518-5905-4516-A8ED-9A474B74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Типі</a:t>
            </a:r>
            <a:r>
              <a:rPr lang="ru-RU" altLang="ru-RU" dirty="0"/>
              <a:t>  </a:t>
            </a:r>
            <a:r>
              <a:rPr lang="ru-RU" altLang="ru-RU" dirty="0" err="1"/>
              <a:t>змінних</a:t>
            </a:r>
            <a:endParaRPr lang="ru-RU" altLang="ru-RU" dirty="0"/>
          </a:p>
        </p:txBody>
      </p:sp>
      <p:sp>
        <p:nvSpPr>
          <p:cNvPr id="24579" name="Номер слайда 2">
            <a:extLst>
              <a:ext uri="{FF2B5EF4-FFF2-40B4-BE49-F238E27FC236}">
                <a16:creationId xmlns:a16="http://schemas.microsoft.com/office/drawing/2014/main" id="{B9E4559A-6154-4DCB-BDC0-4E4EEDE3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C40B5D-941F-4D06-8C05-FDFA4CB42F1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7D261F7E-ADEA-42E1-9FA3-E68DB0230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892175"/>
            <a:ext cx="3946525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endParaRPr lang="ru-RU" sz="2800" b="1" dirty="0">
              <a:latin typeface="Courier New"/>
              <a:ea typeface="Times New Roman"/>
            </a:endParaRPr>
          </a:p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type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ru-RU" sz="2800" b="1" dirty="0" err="1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)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60058AC6-16D4-4A13-818A-3EF766CAF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1806575"/>
            <a:ext cx="3475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&lt;class 'int'&gt;</a:t>
            </a:r>
            <a:endParaRPr lang="ru-RU" altLang="ru-RU" sz="280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2FECC335-8B10-4BED-8951-498DE483B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1503363"/>
            <a:ext cx="3395662" cy="646112"/>
          </a:xfrm>
          <a:prstGeom prst="wedgeRoundRectCallout">
            <a:avLst>
              <a:gd name="adj1" fmla="val -74503"/>
              <a:gd name="adj2" fmla="val 3661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ціле</a:t>
            </a:r>
            <a:r>
              <a:rPr lang="ru-RU" sz="2400" dirty="0">
                <a:latin typeface="Arial" charset="0"/>
              </a:rPr>
              <a:t> число (</a:t>
            </a:r>
            <a:r>
              <a:rPr lang="en-US" sz="2400" i="1" dirty="0">
                <a:latin typeface="Arial" charset="0"/>
              </a:rPr>
              <a:t>integer</a:t>
            </a:r>
            <a:r>
              <a:rPr lang="ru-RU" sz="2400" dirty="0">
                <a:latin typeface="Arial" charset="0"/>
              </a:rPr>
              <a:t>)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C7950E11-325C-400A-9EE3-E897C975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2247900"/>
            <a:ext cx="3946525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4.5</a:t>
            </a:r>
            <a:endParaRPr lang="ru-RU" sz="2800" b="1" dirty="0">
              <a:latin typeface="Courier New"/>
              <a:ea typeface="Times New Roman"/>
            </a:endParaRPr>
          </a:p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type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ru-RU" sz="2800" b="1" dirty="0" err="1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)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728AA6B2-5F48-4274-B6CE-129B45CB4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3173413"/>
            <a:ext cx="364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&lt;class '</a:t>
            </a:r>
            <a:r>
              <a:rPr lang="en-US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floa</a:t>
            </a:r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t'&gt;</a:t>
            </a:r>
            <a:endParaRPr lang="ru-RU" altLang="ru-RU" sz="280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EDE7EA31-0C4C-4704-902A-D4A841EBE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225" y="2847975"/>
            <a:ext cx="3394075" cy="646113"/>
          </a:xfrm>
          <a:prstGeom prst="wedgeRoundRectCallout">
            <a:avLst>
              <a:gd name="adj1" fmla="val -65945"/>
              <a:gd name="adj2" fmla="val 4660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дійсне</a:t>
            </a:r>
            <a:r>
              <a:rPr lang="ru-RU" sz="2400" dirty="0">
                <a:latin typeface="Arial" charset="0"/>
              </a:rPr>
              <a:t> число</a:t>
            </a: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EEE1035A-2190-44FD-B560-4911FFB1A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689350"/>
            <a:ext cx="3946525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"Вася"</a:t>
            </a:r>
          </a:p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type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ru-RU" sz="2800" b="1" dirty="0" err="1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)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A32604FA-2AB7-4F2E-8F72-69DE66617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4614863"/>
            <a:ext cx="364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&lt;class '</a:t>
            </a:r>
            <a:r>
              <a:rPr lang="en-US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str</a:t>
            </a:r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'&gt;</a:t>
            </a:r>
            <a:endParaRPr lang="ru-RU" altLang="ru-RU" sz="280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9" name="AutoShape 7">
            <a:extLst>
              <a:ext uri="{FF2B5EF4-FFF2-40B4-BE49-F238E27FC236}">
                <a16:creationId xmlns:a16="http://schemas.microsoft.com/office/drawing/2014/main" id="{20CAE087-E1FC-4203-ADBB-D3F2E99EB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4386263"/>
            <a:ext cx="3394075" cy="646112"/>
          </a:xfrm>
          <a:prstGeom prst="wedgeRoundRectCallout">
            <a:avLst>
              <a:gd name="adj1" fmla="val -77039"/>
              <a:gd name="adj2" fmla="val 2495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символьний</a:t>
            </a:r>
            <a:r>
              <a:rPr lang="ru-RU" sz="2400" dirty="0">
                <a:latin typeface="Arial" charset="0"/>
              </a:rPr>
              <a:t> рядок</a:t>
            </a: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B805C124-7432-4E1D-8794-8C49D2CB3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5097463"/>
            <a:ext cx="3946525" cy="9540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True</a:t>
            </a:r>
            <a:endParaRPr lang="ru-RU" sz="2800" b="1" dirty="0">
              <a:solidFill>
                <a:srgbClr val="0000FF"/>
              </a:solidFill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82550" indent="3175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type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ru-RU" sz="2800" b="1" dirty="0" err="1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) )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D45417FC-FF9B-4F4E-AB9D-190F6FD9A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6024563"/>
            <a:ext cx="36464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&lt;class '</a:t>
            </a:r>
            <a:r>
              <a:rPr lang="en-US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bool</a:t>
            </a:r>
            <a:r>
              <a:rPr lang="ru-RU" altLang="ru-RU" sz="28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'&gt;</a:t>
            </a:r>
            <a:endParaRPr lang="ru-RU" altLang="ru-RU" sz="280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2" name="AutoShape 7">
            <a:extLst>
              <a:ext uri="{FF2B5EF4-FFF2-40B4-BE49-F238E27FC236}">
                <a16:creationId xmlns:a16="http://schemas.microsoft.com/office/drawing/2014/main" id="{FDBE747D-F561-4C55-8E97-47A20F2CC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275" y="5838825"/>
            <a:ext cx="2114550" cy="573088"/>
          </a:xfrm>
          <a:prstGeom prst="wedgeRoundRectCallout">
            <a:avLst>
              <a:gd name="adj1" fmla="val -77039"/>
              <a:gd name="adj2" fmla="val 2495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логічна</a:t>
            </a:r>
            <a:endParaRPr lang="ru-RU" sz="2400" dirty="0">
              <a:latin typeface="Arial" charset="0"/>
            </a:endParaRPr>
          </a:p>
        </p:txBody>
      </p:sp>
      <p:cxnSp>
        <p:nvCxnSpPr>
          <p:cNvPr id="23" name="Прямая соединительная линия 8">
            <a:extLst>
              <a:ext uri="{FF2B5EF4-FFF2-40B4-BE49-F238E27FC236}">
                <a16:creationId xmlns:a16="http://schemas.microsoft.com/office/drawing/2014/main" id="{2F1EC593-B409-4D91-9CB9-0B745AF443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25611" grpId="0"/>
      <p:bldP spid="13" grpId="0" animBg="1"/>
      <p:bldP spid="14" grpId="0" animBg="1" autoUpdateAnimBg="0"/>
      <p:bldP spid="15" grpId="0"/>
      <p:bldP spid="16" grpId="0" animBg="1"/>
      <p:bldP spid="17" grpId="0" animBg="1" autoUpdateAnimBg="0"/>
      <p:bldP spid="18" grpId="0"/>
      <p:bldP spid="19" grpId="0" animBg="1"/>
      <p:bldP spid="20" grpId="0" animBg="1" autoUpdateAnimBg="0"/>
      <p:bldP spid="2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>
            <a:extLst>
              <a:ext uri="{FF2B5EF4-FFF2-40B4-BE49-F238E27FC236}">
                <a16:creationId xmlns:a16="http://schemas.microsoft.com/office/drawing/2014/main" id="{43AE42FF-AEA7-4149-BB73-EEF080F4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UA" dirty="0"/>
              <a:t>Як записати значення в змінну</a:t>
            </a:r>
            <a:r>
              <a:rPr lang="ru-RU" altLang="ru-RU" dirty="0"/>
              <a:t>?</a:t>
            </a:r>
          </a:p>
        </p:txBody>
      </p:sp>
      <p:sp>
        <p:nvSpPr>
          <p:cNvPr id="26627" name="Номер слайда 2">
            <a:extLst>
              <a:ext uri="{FF2B5EF4-FFF2-40B4-BE49-F238E27FC236}">
                <a16:creationId xmlns:a16="http://schemas.microsoft.com/office/drawing/2014/main" id="{AC9E888F-8AD8-4A4B-99F2-AC652D33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85B24-47D0-477D-B385-6BA32ECB2C1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353AF2F-65DA-4362-8979-B4C1D58CC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233613"/>
            <a:ext cx="160813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 =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5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7177484B-92AE-4C44-BD88-B134912C9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38" y="1039813"/>
            <a:ext cx="2332037" cy="946150"/>
          </a:xfrm>
          <a:prstGeom prst="wedgeRoundRectCallout">
            <a:avLst>
              <a:gd name="adj1" fmla="val -33982"/>
              <a:gd name="adj2" fmla="val 7981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/>
            <a:r>
              <a:rPr lang="uk-UA" altLang="ru-UA" sz="2400" dirty="0"/>
              <a:t>оператор привласнення</a:t>
            </a:r>
            <a:endParaRPr lang="ru-RU" altLang="ru-RU" sz="2400" dirty="0"/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7D888C73-B050-4675-8B3E-624E3830D6FC}"/>
              </a:ext>
            </a:extLst>
          </p:cNvPr>
          <p:cNvGrpSpPr>
            <a:grpSpLocks/>
          </p:cNvGrpSpPr>
          <p:nvPr/>
        </p:nvGrpSpPr>
        <p:grpSpPr bwMode="auto">
          <a:xfrm>
            <a:off x="3582988" y="935038"/>
            <a:ext cx="5195887" cy="936625"/>
            <a:chOff x="433" y="3902"/>
            <a:chExt cx="3273" cy="590"/>
          </a:xfrm>
        </p:grpSpPr>
        <p:sp>
          <p:nvSpPr>
            <p:cNvPr id="7" name="Text Box 56">
              <a:extLst>
                <a:ext uri="{FF2B5EF4-FFF2-40B4-BE49-F238E27FC236}">
                  <a16:creationId xmlns:a16="http://schemas.microsoft.com/office/drawing/2014/main" id="{E8545C26-A722-4D07-848D-42A269CFC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2979" cy="523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uk-UA" sz="2400" dirty="0"/>
                <a:t>   При записі нового значення старе стирається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26641" name="Oval 57">
              <a:extLst>
                <a:ext uri="{FF2B5EF4-FFF2-40B4-BE49-F238E27FC236}">
                  <a16:creationId xmlns:a16="http://schemas.microsoft.com/office/drawing/2014/main" id="{BFCF7B3C-1C6D-4EE9-912C-C0973FE31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11" name="Овал 10">
            <a:extLst>
              <a:ext uri="{FF2B5EF4-FFF2-40B4-BE49-F238E27FC236}">
                <a16:creationId xmlns:a16="http://schemas.microsoft.com/office/drawing/2014/main" id="{6C66DA93-27A2-45EF-B4FE-2537A4AE7B5A}"/>
              </a:ext>
            </a:extLst>
          </p:cNvPr>
          <p:cNvSpPr/>
          <p:nvPr/>
        </p:nvSpPr>
        <p:spPr bwMode="auto">
          <a:xfrm>
            <a:off x="4333875" y="2260600"/>
            <a:ext cx="468313" cy="468313"/>
          </a:xfrm>
          <a:prstGeom prst="ellipse">
            <a:avLst/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400">
                <a:latin typeface="Arial" charset="0"/>
              </a:rPr>
              <a:t>5</a:t>
            </a:r>
            <a:endParaRPr lang="ru-RU" sz="2400">
              <a:latin typeface="Arial" charset="0"/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004865A0-6F3A-485D-83CD-9CE44D1CE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2259013"/>
            <a:ext cx="533400" cy="4794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E80E86C-ACFC-4E6B-AD10-C44F2C17B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2181225"/>
            <a:ext cx="528637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/>
              <a:t>a</a:t>
            </a:r>
            <a:endParaRPr lang="ru-RU" altLang="ru-RU" sz="3600"/>
          </a:p>
        </p:txBody>
      </p:sp>
      <p:sp>
        <p:nvSpPr>
          <p:cNvPr id="15" name="Полилиния 14">
            <a:extLst>
              <a:ext uri="{FF2B5EF4-FFF2-40B4-BE49-F238E27FC236}">
                <a16:creationId xmlns:a16="http://schemas.microsoft.com/office/drawing/2014/main" id="{B1D6557B-98D7-473F-BACD-C66BFB91C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2538413"/>
            <a:ext cx="752475" cy="0"/>
          </a:xfrm>
          <a:custGeom>
            <a:avLst/>
            <a:gdLst>
              <a:gd name="T0" fmla="*/ 0 w 753035"/>
              <a:gd name="T1" fmla="*/ 0 h 10757"/>
              <a:gd name="T2" fmla="*/ 745232 w 753035"/>
              <a:gd name="T3" fmla="*/ 0 h 10757"/>
              <a:gd name="T4" fmla="*/ 0 60000 65536"/>
              <a:gd name="T5" fmla="*/ 0 60000 65536"/>
              <a:gd name="T6" fmla="*/ 0 w 753035"/>
              <a:gd name="T7" fmla="*/ 0 h 10757"/>
              <a:gd name="T8" fmla="*/ 753035 w 753035"/>
              <a:gd name="T9" fmla="*/ 0 h 107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3035" h="10757">
                <a:moveTo>
                  <a:pt x="0" y="10757"/>
                </a:moveTo>
                <a:lnTo>
                  <a:pt x="753035" y="0"/>
                </a:lnTo>
              </a:path>
            </a:pathLst>
          </a:custGeom>
          <a:noFill/>
          <a:ln w="1905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B920848D-2020-466D-8B1B-45FC1AE6B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911475"/>
            <a:ext cx="160813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a = 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7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5AA92CBF-18DF-4DFA-913A-51DBEAEFE47D}"/>
              </a:ext>
            </a:extLst>
          </p:cNvPr>
          <p:cNvSpPr/>
          <p:nvPr/>
        </p:nvSpPr>
        <p:spPr bwMode="auto">
          <a:xfrm>
            <a:off x="4333875" y="2906713"/>
            <a:ext cx="468313" cy="468312"/>
          </a:xfrm>
          <a:prstGeom prst="ellipse">
            <a:avLst/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charset="0"/>
              </a:rPr>
              <a:t>7</a:t>
            </a:r>
          </a:p>
        </p:txBody>
      </p:sp>
      <p:sp>
        <p:nvSpPr>
          <p:cNvPr id="18" name="Полилиния 17">
            <a:extLst>
              <a:ext uri="{FF2B5EF4-FFF2-40B4-BE49-F238E27FC236}">
                <a16:creationId xmlns:a16="http://schemas.microsoft.com/office/drawing/2014/main" id="{D798D274-4815-4171-9007-087CB92E058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560763" y="2657475"/>
            <a:ext cx="795337" cy="473075"/>
          </a:xfrm>
          <a:custGeom>
            <a:avLst/>
            <a:gdLst>
              <a:gd name="T0" fmla="*/ 0 w 753035"/>
              <a:gd name="T1" fmla="*/ 2147483647 h 10757"/>
              <a:gd name="T2" fmla="*/ 1711009 w 753035"/>
              <a:gd name="T3" fmla="*/ 0 h 10757"/>
              <a:gd name="T4" fmla="*/ 0 60000 65536"/>
              <a:gd name="T5" fmla="*/ 0 60000 65536"/>
              <a:gd name="T6" fmla="*/ 0 w 753035"/>
              <a:gd name="T7" fmla="*/ 0 h 10757"/>
              <a:gd name="T8" fmla="*/ 753035 w 753035"/>
              <a:gd name="T9" fmla="*/ 10757 h 107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3035" h="10757">
                <a:moveTo>
                  <a:pt x="0" y="10757"/>
                </a:moveTo>
                <a:lnTo>
                  <a:pt x="753035" y="0"/>
                </a:lnTo>
              </a:path>
            </a:pathLst>
          </a:custGeom>
          <a:noFill/>
          <a:ln w="1905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21" name="Плюс 20">
            <a:extLst>
              <a:ext uri="{FF2B5EF4-FFF2-40B4-BE49-F238E27FC236}">
                <a16:creationId xmlns:a16="http://schemas.microsoft.com/office/drawing/2014/main" id="{76EC19F1-3896-4F86-9E98-AAD1E6E9D255}"/>
              </a:ext>
            </a:extLst>
          </p:cNvPr>
          <p:cNvSpPr/>
          <p:nvPr/>
        </p:nvSpPr>
        <p:spPr bwMode="auto">
          <a:xfrm rot="18900000">
            <a:off x="4033838" y="1957388"/>
            <a:ext cx="1076325" cy="1076325"/>
          </a:xfrm>
          <a:prstGeom prst="mathPlus">
            <a:avLst>
              <a:gd name="adj1" fmla="val 7520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cxnSp>
        <p:nvCxnSpPr>
          <p:cNvPr id="19" name="Прямая соединительная линия 8">
            <a:extLst>
              <a:ext uri="{FF2B5EF4-FFF2-40B4-BE49-F238E27FC236}">
                <a16:creationId xmlns:a16="http://schemas.microsoft.com/office/drawing/2014/main" id="{0CC6242C-A83C-4AB1-8A9D-326F77E896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>
            <a:extLst>
              <a:ext uri="{FF2B5EF4-FFF2-40B4-BE49-F238E27FC236}">
                <a16:creationId xmlns:a16="http://schemas.microsoft.com/office/drawing/2014/main" id="{2FDB6461-4D9F-47FA-9270-EB4A78296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Введення</a:t>
            </a:r>
            <a:r>
              <a:rPr lang="ru-RU" altLang="ru-RU" dirty="0"/>
              <a:t> </a:t>
            </a:r>
            <a:r>
              <a:rPr lang="ru-RU" altLang="ru-RU" dirty="0" err="1"/>
              <a:t>значення</a:t>
            </a:r>
            <a:r>
              <a:rPr lang="ru-RU" altLang="ru-RU" dirty="0"/>
              <a:t> з </a:t>
            </a:r>
            <a:r>
              <a:rPr lang="ru-RU" altLang="ru-RU" dirty="0" err="1"/>
              <a:t>клавіатури</a:t>
            </a:r>
            <a:endParaRPr lang="ru-RU" altLang="ru-RU" dirty="0"/>
          </a:p>
        </p:txBody>
      </p:sp>
      <p:sp>
        <p:nvSpPr>
          <p:cNvPr id="28675" name="Номер слайда 2">
            <a:extLst>
              <a:ext uri="{FF2B5EF4-FFF2-40B4-BE49-F238E27FC236}">
                <a16:creationId xmlns:a16="http://schemas.microsoft.com/office/drawing/2014/main" id="{1580608F-CA2E-4B6E-B134-CC66DF2E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B8907E-6C5F-460B-B9CB-670FBE63FB6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BE43C150-D45E-474C-9689-8B782BDF6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915988"/>
            <a:ext cx="2589213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input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5C7B70F4-1FA7-46D6-82B3-862F08A67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3" y="895350"/>
            <a:ext cx="4329112" cy="804863"/>
          </a:xfrm>
          <a:prstGeom prst="wedgeRoundRectCallout">
            <a:avLst>
              <a:gd name="adj1" fmla="val -64961"/>
              <a:gd name="adj2" fmla="val -1018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ввести рядок з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клавіатури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зв'язати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змінною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9EB8540E-61DA-48AD-82C5-2C5273C79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1582738"/>
            <a:ext cx="2589213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b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input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52E40661-3522-4889-8601-EFCDC8CDB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2251075"/>
            <a:ext cx="2589213" cy="522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800" b="1">
                <a:latin typeface="Courier New" pitchFamily="49" charset="0"/>
                <a:cs typeface="Times New Roman" pitchFamily="18" charset="0"/>
              </a:rPr>
              <a:t>с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a + b</a:t>
            </a:r>
            <a:endParaRPr lang="ru-RU" sz="28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A8BE0F1D-AB59-4310-83E4-59709E0CE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2917825"/>
            <a:ext cx="2589213" cy="522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en-US" sz="2800" b="1" dirty="0">
                <a:latin typeface="Courier New"/>
                <a:ea typeface="Times New Roman"/>
              </a:rPr>
              <a:t>c </a:t>
            </a:r>
            <a:r>
              <a:rPr lang="ru-RU" sz="2800" b="1" dirty="0">
                <a:latin typeface="Courier New"/>
                <a:ea typeface="Times New Roman"/>
              </a:rPr>
              <a:t>)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634A2AE5-F76A-4AB0-8124-7C1B0B346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1879600"/>
            <a:ext cx="2667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38488" indent="-3138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3333FF"/>
                </a:solidFill>
              </a:rPr>
              <a:t>Протокол:</a:t>
            </a:r>
            <a:endParaRPr lang="en-US" altLang="ru-RU" sz="2400" b="1">
              <a:solidFill>
                <a:srgbClr val="3333FF"/>
              </a:solidFill>
            </a:endParaRPr>
          </a:p>
          <a:p>
            <a:pPr eaLnBrk="1" hangingPunct="1"/>
            <a:r>
              <a:rPr lang="ru-RU" altLang="ru-RU" sz="2800" b="1">
                <a:latin typeface="Courier New" panose="02070309020205020404" pitchFamily="49" charset="0"/>
              </a:rPr>
              <a:t>  21</a:t>
            </a:r>
          </a:p>
          <a:p>
            <a:pPr eaLnBrk="1" hangingPunct="1"/>
            <a:r>
              <a:rPr lang="ru-RU" altLang="ru-RU" sz="2800" b="1">
                <a:latin typeface="Courier New" panose="02070309020205020404" pitchFamily="49" charset="0"/>
              </a:rPr>
              <a:t>  33</a:t>
            </a:r>
          </a:p>
          <a:p>
            <a:pPr eaLnBrk="1" hangingPunct="1"/>
            <a:r>
              <a:rPr lang="ru-RU" altLang="ru-RU" sz="2800" b="1">
                <a:solidFill>
                  <a:srgbClr val="FF0000"/>
                </a:solidFill>
                <a:latin typeface="Courier New" panose="02070309020205020404" pitchFamily="49" charset="0"/>
              </a:rPr>
              <a:t>  2133</a:t>
            </a:r>
            <a:endParaRPr lang="en-US" altLang="ru-RU" sz="28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AC805EE6-A15A-4821-BE73-C99019B8872A}"/>
              </a:ext>
            </a:extLst>
          </p:cNvPr>
          <p:cNvGrpSpPr>
            <a:grpSpLocks/>
          </p:cNvGrpSpPr>
          <p:nvPr/>
        </p:nvGrpSpPr>
        <p:grpSpPr bwMode="auto">
          <a:xfrm>
            <a:off x="4949825" y="2822575"/>
            <a:ext cx="2205038" cy="663575"/>
            <a:chOff x="433" y="3902"/>
            <a:chExt cx="1389" cy="418"/>
          </a:xfrm>
        </p:grpSpPr>
        <p:sp>
          <p:nvSpPr>
            <p:cNvPr id="23" name="Text Box 56">
              <a:extLst>
                <a:ext uri="{FF2B5EF4-FFF2-40B4-BE49-F238E27FC236}">
                  <a16:creationId xmlns:a16="http://schemas.microsoft.com/office/drawing/2014/main" id="{32E515F4-052D-4F9C-91FB-6615F88B3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095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 err="1">
                  <a:latin typeface="Arial" charset="0"/>
                </a:rPr>
                <a:t>Чому</a:t>
              </a:r>
              <a:r>
                <a:rPr lang="ru-RU" sz="2400" dirty="0">
                  <a:latin typeface="Arial" charset="0"/>
                </a:rPr>
                <a:t>?</a:t>
              </a:r>
            </a:p>
          </p:txBody>
        </p:sp>
        <p:sp>
          <p:nvSpPr>
            <p:cNvPr id="28690" name="Oval 57">
              <a:extLst>
                <a:ext uri="{FF2B5EF4-FFF2-40B4-BE49-F238E27FC236}">
                  <a16:creationId xmlns:a16="http://schemas.microsoft.com/office/drawing/2014/main" id="{CD46313F-7FB7-41AD-B87C-58389526C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3" name="Group 55">
            <a:extLst>
              <a:ext uri="{FF2B5EF4-FFF2-40B4-BE49-F238E27FC236}">
                <a16:creationId xmlns:a16="http://schemas.microsoft.com/office/drawing/2014/main" id="{DDBBA94E-4F1B-4474-B83D-EC8C356284F7}"/>
              </a:ext>
            </a:extLst>
          </p:cNvPr>
          <p:cNvGrpSpPr>
            <a:grpSpLocks/>
          </p:cNvGrpSpPr>
          <p:nvPr/>
        </p:nvGrpSpPr>
        <p:grpSpPr bwMode="auto">
          <a:xfrm>
            <a:off x="688975" y="3651250"/>
            <a:ext cx="7561263" cy="663575"/>
            <a:chOff x="433" y="3902"/>
            <a:chExt cx="4763" cy="418"/>
          </a:xfrm>
        </p:grpSpPr>
        <p:sp>
          <p:nvSpPr>
            <p:cNvPr id="26" name="Text Box 56">
              <a:extLst>
                <a:ext uri="{FF2B5EF4-FFF2-40B4-BE49-F238E27FC236}">
                  <a16:creationId xmlns:a16="http://schemas.microsoft.com/office/drawing/2014/main" id="{D2DFE382-054A-41C4-A909-D7DA76457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4469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Результат </a:t>
              </a:r>
              <a:r>
                <a:rPr lang="ru-RU" sz="2400" dirty="0" err="1">
                  <a:latin typeface="Arial" charset="0"/>
                </a:rPr>
                <a:t>функції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input</a:t>
              </a:r>
              <a:r>
                <a:rPr lang="en-US" sz="2400" dirty="0">
                  <a:latin typeface="Arial" charset="0"/>
                </a:rPr>
                <a:t> – </a:t>
              </a:r>
              <a:r>
                <a:rPr lang="ru-RU" sz="2400" dirty="0">
                  <a:latin typeface="Arial" charset="0"/>
                </a:rPr>
                <a:t>рядок </a:t>
              </a:r>
              <a:r>
                <a:rPr lang="ru-RU" sz="2400" dirty="0" err="1">
                  <a:latin typeface="Arial" charset="0"/>
                </a:rPr>
                <a:t>символів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28688" name="Oval 57">
              <a:extLst>
                <a:ext uri="{FF2B5EF4-FFF2-40B4-BE49-F238E27FC236}">
                  <a16:creationId xmlns:a16="http://schemas.microsoft.com/office/drawing/2014/main" id="{0475472C-F6D8-4E8F-B17F-7E5A869FE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28" name="Text Box 7">
            <a:extLst>
              <a:ext uri="{FF2B5EF4-FFF2-40B4-BE49-F238E27FC236}">
                <a16:creationId xmlns:a16="http://schemas.microsoft.com/office/drawing/2014/main" id="{1EDD484E-62F5-4703-991C-F1EAC7007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950" y="5133975"/>
            <a:ext cx="4040188" cy="522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 input</a:t>
            </a:r>
            <a:r>
              <a:rPr lang="en-US" sz="2800" b="1" dirty="0">
                <a:latin typeface="Courier New"/>
                <a:ea typeface="Times New Roman"/>
              </a:rPr>
              <a:t>() 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D68168E5-459A-499F-A680-682F72BBB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950" y="5800725"/>
            <a:ext cx="4040188" cy="522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b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 input</a:t>
            </a:r>
            <a:r>
              <a:rPr lang="en-US" sz="2800" b="1" dirty="0">
                <a:latin typeface="Courier New"/>
                <a:ea typeface="Times New Roman"/>
              </a:rPr>
              <a:t>() 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:a16="http://schemas.microsoft.com/office/drawing/2014/main" id="{C9019A9D-FEB6-40C4-8A6E-5036B5CF5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988" y="4379913"/>
            <a:ext cx="2640012" cy="804862"/>
          </a:xfrm>
          <a:prstGeom prst="wedgeRoundRectCallout">
            <a:avLst>
              <a:gd name="adj1" fmla="val 61343"/>
              <a:gd name="adj2" fmla="val 5930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перетворити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ціле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число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Прямая соединительная линия 8">
            <a:extLst>
              <a:ext uri="{FF2B5EF4-FFF2-40B4-BE49-F238E27FC236}">
                <a16:creationId xmlns:a16="http://schemas.microsoft.com/office/drawing/2014/main" id="{A8050B7D-B133-4880-BBEB-222B79590DB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2" grpId="0" animBg="1"/>
      <p:bldP spid="13" grpId="0" animBg="1"/>
      <p:bldP spid="14" grpId="0" animBg="1"/>
      <p:bldP spid="21" grpId="0" build="p" autoUpdateAnimBg="0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>
            <a:extLst>
              <a:ext uri="{FF2B5EF4-FFF2-40B4-BE49-F238E27FC236}">
                <a16:creationId xmlns:a16="http://schemas.microsoft.com/office/drawing/2014/main" id="{46283B83-4BF2-4E00-99E8-3F12C4FA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Введення</a:t>
            </a:r>
            <a:r>
              <a:rPr lang="ru-RU" altLang="ru-RU" dirty="0"/>
              <a:t> </a:t>
            </a:r>
            <a:r>
              <a:rPr lang="ru-RU" altLang="ru-RU" dirty="0" err="1"/>
              <a:t>двох</a:t>
            </a:r>
            <a:r>
              <a:rPr lang="ru-RU" altLang="ru-RU" dirty="0"/>
              <a:t> </a:t>
            </a:r>
            <a:r>
              <a:rPr lang="ru-RU" altLang="ru-RU" dirty="0" err="1"/>
              <a:t>значень</a:t>
            </a:r>
            <a:r>
              <a:rPr lang="ru-RU" altLang="ru-RU" dirty="0"/>
              <a:t> в одному рядку</a:t>
            </a:r>
          </a:p>
        </p:txBody>
      </p:sp>
      <p:sp>
        <p:nvSpPr>
          <p:cNvPr id="29699" name="Номер слайда 2">
            <a:extLst>
              <a:ext uri="{FF2B5EF4-FFF2-40B4-BE49-F238E27FC236}">
                <a16:creationId xmlns:a16="http://schemas.microsoft.com/office/drawing/2014/main" id="{B99176C3-BF14-4CDD-B02F-6E57241E4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E62EC8-F1B2-4C71-A381-7B1F308538B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6628" name="Text Box 7">
            <a:extLst>
              <a:ext uri="{FF2B5EF4-FFF2-40B4-BE49-F238E27FC236}">
                <a16:creationId xmlns:a16="http://schemas.microsoft.com/office/drawing/2014/main" id="{FFCFBAA0-C3C4-4A6B-9E98-CCDBF0FB6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27100"/>
            <a:ext cx="7999413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 b =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map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().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split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 )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2467077-777B-4363-8634-5DE0E3165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1609725"/>
            <a:ext cx="1689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input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4" name="AutoShape 7">
            <a:extLst>
              <a:ext uri="{FF2B5EF4-FFF2-40B4-BE49-F238E27FC236}">
                <a16:creationId xmlns:a16="http://schemas.microsoft.com/office/drawing/2014/main" id="{4778C1E4-114E-40C2-BBBC-0964F5EE3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1624013"/>
            <a:ext cx="4554537" cy="614362"/>
          </a:xfrm>
          <a:prstGeom prst="wedgeRoundRectCallout">
            <a:avLst>
              <a:gd name="adj1" fmla="val -64961"/>
              <a:gd name="adj2" fmla="val -1018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ввести рядок з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клавіатури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FCEF82D-8BBE-403F-9180-5C41E443B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1609725"/>
            <a:ext cx="1314450" cy="523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21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33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5C3B03B-07B7-43E7-832D-E9AA2BD59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2460625"/>
            <a:ext cx="3621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input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().</a:t>
            </a: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split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1730AD0-645C-470D-AAEE-19A12392F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460625"/>
            <a:ext cx="658813" cy="52228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21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DCA0591E-0643-434C-B535-807DD03AE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460625"/>
            <a:ext cx="627062" cy="52228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33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:a16="http://schemas.microsoft.com/office/drawing/2014/main" id="{4B8E5C74-5B74-4CAD-8778-BC664282F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3" y="3001963"/>
            <a:ext cx="3306762" cy="730250"/>
          </a:xfrm>
          <a:prstGeom prst="wedgeRoundRectCallout">
            <a:avLst>
              <a:gd name="adj1" fmla="val -61383"/>
              <a:gd name="adj2" fmla="val -6018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розділити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рядок на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частини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по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пробілам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03FE830F-D046-4561-999A-E20A065B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3771900"/>
            <a:ext cx="674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map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 </a:t>
            </a: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input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().</a:t>
            </a: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split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 )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97B9B18-1222-4358-9F30-ECDFC6A89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3773488"/>
            <a:ext cx="658813" cy="5222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21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CBCAA5B-B138-451B-93F5-B23284F3F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773488"/>
            <a:ext cx="627062" cy="5222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33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4" name="AutoShape 7">
            <a:extLst>
              <a:ext uri="{FF2B5EF4-FFF2-40B4-BE49-F238E27FC236}">
                <a16:creationId xmlns:a16="http://schemas.microsoft.com/office/drawing/2014/main" id="{5F64FD2F-F9AC-4C68-A777-C1CA20CF9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3141663"/>
            <a:ext cx="1317625" cy="396875"/>
          </a:xfrm>
          <a:prstGeom prst="wedgeRoundRectCallout">
            <a:avLst>
              <a:gd name="adj1" fmla="val 18657"/>
              <a:gd name="adj2" fmla="val 10467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цілі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AutoShape 7">
            <a:extLst>
              <a:ext uri="{FF2B5EF4-FFF2-40B4-BE49-F238E27FC236}">
                <a16:creationId xmlns:a16="http://schemas.microsoft.com/office/drawing/2014/main" id="{D88BF674-4FFC-488A-9667-8953A6429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550" y="3205163"/>
            <a:ext cx="2070100" cy="398462"/>
          </a:xfrm>
          <a:prstGeom prst="wedgeRoundRectCallout">
            <a:avLst>
              <a:gd name="adj1" fmla="val -40747"/>
              <a:gd name="adj2" fmla="val 12359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застосувати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AutoShape 7">
            <a:extLst>
              <a:ext uri="{FF2B5EF4-FFF2-40B4-BE49-F238E27FC236}">
                <a16:creationId xmlns:a16="http://schemas.microsoft.com/office/drawing/2014/main" id="{FA1DFC82-A7AD-4527-9596-E7439F749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4335463"/>
            <a:ext cx="1843087" cy="709612"/>
          </a:xfrm>
          <a:prstGeom prst="wedgeRoundRectCallout">
            <a:avLst>
              <a:gd name="adj1" fmla="val 32165"/>
              <a:gd name="adj2" fmla="val -6731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цю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операцію</a:t>
            </a:r>
            <a:endParaRPr lang="ru-RU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44">
            <a:extLst>
              <a:ext uri="{FF2B5EF4-FFF2-40B4-BE49-F238E27FC236}">
                <a16:creationId xmlns:a16="http://schemas.microsoft.com/office/drawing/2014/main" id="{10285809-78DC-4E88-ABDC-087316093085}"/>
              </a:ext>
            </a:extLst>
          </p:cNvPr>
          <p:cNvGrpSpPr>
            <a:grpSpLocks/>
          </p:cNvGrpSpPr>
          <p:nvPr/>
        </p:nvGrpSpPr>
        <p:grpSpPr bwMode="auto">
          <a:xfrm>
            <a:off x="4184650" y="4249738"/>
            <a:ext cx="3238500" cy="774700"/>
            <a:chOff x="4184726" y="4249270"/>
            <a:chExt cx="3238050" cy="774552"/>
          </a:xfrm>
        </p:grpSpPr>
        <p:sp>
          <p:nvSpPr>
            <p:cNvPr id="37" name="AutoShape 7">
              <a:extLst>
                <a:ext uri="{FF2B5EF4-FFF2-40B4-BE49-F238E27FC236}">
                  <a16:creationId xmlns:a16="http://schemas.microsoft.com/office/drawing/2014/main" id="{F1F618CD-C31E-487A-A960-0D5AFFD88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534" y="4625435"/>
              <a:ext cx="2988847" cy="398387"/>
            </a:xfrm>
            <a:prstGeom prst="wedgeRoundRectCallout">
              <a:avLst>
                <a:gd name="adj1" fmla="val 5387"/>
                <a:gd name="adj2" fmla="val -108838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charset="0"/>
                </a:rPr>
                <a:t>до </a:t>
              </a:r>
              <a:r>
                <a:rPr lang="ru-RU" sz="2400" dirty="0" err="1">
                  <a:solidFill>
                    <a:srgbClr val="000000"/>
                  </a:solidFill>
                  <a:latin typeface="Arial" charset="0"/>
                </a:rPr>
                <a:t>кожної</a:t>
              </a:r>
              <a:r>
                <a:rPr lang="ru-RU" sz="2400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ru-RU" sz="2400" dirty="0" err="1">
                  <a:solidFill>
                    <a:srgbClr val="000000"/>
                  </a:solidFill>
                  <a:latin typeface="Arial" charset="0"/>
                </a:rPr>
                <a:t>частини</a:t>
              </a:r>
              <a:endPara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Левая фигурная скобка 37">
              <a:extLst>
                <a:ext uri="{FF2B5EF4-FFF2-40B4-BE49-F238E27FC236}">
                  <a16:creationId xmlns:a16="http://schemas.microsoft.com/office/drawing/2014/main" id="{C60C022D-DC2F-4080-9104-FD175E0D37F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733826" y="2700170"/>
              <a:ext cx="139850" cy="3238050"/>
            </a:xfrm>
            <a:prstGeom prst="leftBrace">
              <a:avLst>
                <a:gd name="adj1" fmla="val 54990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9" name="Text Box 7">
            <a:extLst>
              <a:ext uri="{FF2B5EF4-FFF2-40B4-BE49-F238E27FC236}">
                <a16:creationId xmlns:a16="http://schemas.microsoft.com/office/drawing/2014/main" id="{ADD45169-5028-46F0-BBFF-D4373C940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02263"/>
            <a:ext cx="7999413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 b =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map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().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split</a:t>
            </a:r>
            <a:r>
              <a:rPr lang="en-US" sz="28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 )</a:t>
            </a:r>
          </a:p>
        </p:txBody>
      </p:sp>
      <p:sp>
        <p:nvSpPr>
          <p:cNvPr id="40" name="Полилиния 39">
            <a:extLst>
              <a:ext uri="{FF2B5EF4-FFF2-40B4-BE49-F238E27FC236}">
                <a16:creationId xmlns:a16="http://schemas.microsoft.com/office/drawing/2014/main" id="{BD558D5E-31D4-4841-8E87-A03B87A37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4303713"/>
            <a:ext cx="287338" cy="1204912"/>
          </a:xfrm>
          <a:custGeom>
            <a:avLst/>
            <a:gdLst>
              <a:gd name="T0" fmla="*/ 143071 w 286871"/>
              <a:gd name="T1" fmla="*/ 0 h 1204856"/>
              <a:gd name="T2" fmla="*/ 0 w 286871"/>
              <a:gd name="T3" fmla="*/ 1205640 h 1204856"/>
              <a:gd name="T4" fmla="*/ 0 60000 65536"/>
              <a:gd name="T5" fmla="*/ 0 60000 65536"/>
              <a:gd name="T6" fmla="*/ 0 w 286871"/>
              <a:gd name="T7" fmla="*/ 0 h 1204856"/>
              <a:gd name="T8" fmla="*/ 286871 w 286871"/>
              <a:gd name="T9" fmla="*/ 1204856 h 1204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6871" h="1204856">
                <a:moveTo>
                  <a:pt x="139849" y="0"/>
                </a:moveTo>
                <a:cubicBezTo>
                  <a:pt x="286871" y="584499"/>
                  <a:pt x="46616" y="803237"/>
                  <a:pt x="0" y="1204856"/>
                </a:cubicBezTo>
              </a:path>
            </a:pathLst>
          </a:custGeom>
          <a:noFill/>
          <a:ln w="1905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41" name="Полилиния 40">
            <a:extLst>
              <a:ext uri="{FF2B5EF4-FFF2-40B4-BE49-F238E27FC236}">
                <a16:creationId xmlns:a16="http://schemas.microsoft.com/office/drawing/2014/main" id="{26FD53B2-0F2C-49BA-88F8-18D739BCF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4303713"/>
            <a:ext cx="287338" cy="1204912"/>
          </a:xfrm>
          <a:custGeom>
            <a:avLst/>
            <a:gdLst>
              <a:gd name="T0" fmla="*/ 143071 w 286871"/>
              <a:gd name="T1" fmla="*/ 0 h 1204856"/>
              <a:gd name="T2" fmla="*/ 0 w 286871"/>
              <a:gd name="T3" fmla="*/ 1205640 h 1204856"/>
              <a:gd name="T4" fmla="*/ 0 60000 65536"/>
              <a:gd name="T5" fmla="*/ 0 60000 65536"/>
              <a:gd name="T6" fmla="*/ 0 w 286871"/>
              <a:gd name="T7" fmla="*/ 0 h 1204856"/>
              <a:gd name="T8" fmla="*/ 286871 w 286871"/>
              <a:gd name="T9" fmla="*/ 1204856 h 1204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6871" h="1204856">
                <a:moveTo>
                  <a:pt x="139849" y="0"/>
                </a:moveTo>
                <a:cubicBezTo>
                  <a:pt x="286871" y="584499"/>
                  <a:pt x="46616" y="803237"/>
                  <a:pt x="0" y="1204856"/>
                </a:cubicBezTo>
              </a:path>
            </a:pathLst>
          </a:custGeom>
          <a:noFill/>
          <a:ln w="1905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3" name="Группа 43">
            <a:extLst>
              <a:ext uri="{FF2B5EF4-FFF2-40B4-BE49-F238E27FC236}">
                <a16:creationId xmlns:a16="http://schemas.microsoft.com/office/drawing/2014/main" id="{4A981E8A-D748-41CD-82C1-4FDFDA4D86D2}"/>
              </a:ext>
            </a:extLst>
          </p:cNvPr>
          <p:cNvGrpSpPr>
            <a:grpSpLocks/>
          </p:cNvGrpSpPr>
          <p:nvPr/>
        </p:nvGrpSpPr>
        <p:grpSpPr bwMode="auto">
          <a:xfrm>
            <a:off x="720725" y="2141538"/>
            <a:ext cx="795338" cy="322262"/>
            <a:chOff x="7906871" y="4001845"/>
            <a:chExt cx="742274" cy="623943"/>
          </a:xfrm>
        </p:grpSpPr>
        <p:sp>
          <p:nvSpPr>
            <p:cNvPr id="29719" name="Полилиния 41">
              <a:extLst>
                <a:ext uri="{FF2B5EF4-FFF2-40B4-BE49-F238E27FC236}">
                  <a16:creationId xmlns:a16="http://schemas.microsoft.com/office/drawing/2014/main" id="{674A25AC-0B99-49C3-9D32-C83A5B668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6871" y="4001845"/>
              <a:ext cx="365760" cy="623943"/>
            </a:xfrm>
            <a:custGeom>
              <a:avLst/>
              <a:gdLst>
                <a:gd name="T0" fmla="*/ 365760 w 365760"/>
                <a:gd name="T1" fmla="*/ 0 h 623943"/>
                <a:gd name="T2" fmla="*/ 0 w 365760"/>
                <a:gd name="T3" fmla="*/ 623943 h 623943"/>
                <a:gd name="T4" fmla="*/ 0 60000 65536"/>
                <a:gd name="T5" fmla="*/ 0 60000 65536"/>
                <a:gd name="T6" fmla="*/ 0 w 365760"/>
                <a:gd name="T7" fmla="*/ 0 h 623943"/>
                <a:gd name="T8" fmla="*/ 365760 w 365760"/>
                <a:gd name="T9" fmla="*/ 623943 h 62394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5760" h="623943">
                  <a:moveTo>
                    <a:pt x="365760" y="0"/>
                  </a:moveTo>
                  <a:lnTo>
                    <a:pt x="0" y="623943"/>
                  </a:lnTo>
                </a:path>
              </a:pathLst>
            </a:custGeom>
            <a:noFill/>
            <a:ln w="19050" algn="ctr">
              <a:solidFill>
                <a:srgbClr val="0000FF"/>
              </a:solidFill>
              <a:round/>
              <a:headEnd type="oval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29720" name="Полилиния 42">
              <a:extLst>
                <a:ext uri="{FF2B5EF4-FFF2-40B4-BE49-F238E27FC236}">
                  <a16:creationId xmlns:a16="http://schemas.microsoft.com/office/drawing/2014/main" id="{AF22252B-6BFD-4F09-B0DE-8565D99523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83385" y="4001845"/>
              <a:ext cx="365760" cy="623943"/>
            </a:xfrm>
            <a:custGeom>
              <a:avLst/>
              <a:gdLst>
                <a:gd name="T0" fmla="*/ 365760 w 365760"/>
                <a:gd name="T1" fmla="*/ 0 h 623943"/>
                <a:gd name="T2" fmla="*/ 0 w 365760"/>
                <a:gd name="T3" fmla="*/ 623943 h 623943"/>
                <a:gd name="T4" fmla="*/ 0 60000 65536"/>
                <a:gd name="T5" fmla="*/ 0 60000 65536"/>
                <a:gd name="T6" fmla="*/ 0 w 365760"/>
                <a:gd name="T7" fmla="*/ 0 h 623943"/>
                <a:gd name="T8" fmla="*/ 365760 w 365760"/>
                <a:gd name="T9" fmla="*/ 623943 h 62394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5760" h="623943">
                  <a:moveTo>
                    <a:pt x="365760" y="0"/>
                  </a:moveTo>
                  <a:lnTo>
                    <a:pt x="0" y="623943"/>
                  </a:lnTo>
                </a:path>
              </a:pathLst>
            </a:custGeom>
            <a:noFill/>
            <a:ln w="19050" algn="ctr">
              <a:solidFill>
                <a:srgbClr val="0000FF"/>
              </a:solidFill>
              <a:round/>
              <a:headEnd type="oval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cxnSp>
        <p:nvCxnSpPr>
          <p:cNvPr id="38" name="Прямая соединительная линия 8">
            <a:extLst>
              <a:ext uri="{FF2B5EF4-FFF2-40B4-BE49-F238E27FC236}">
                <a16:creationId xmlns:a16="http://schemas.microsoft.com/office/drawing/2014/main" id="{0525248B-527D-4781-A79E-250573F372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8971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 animBg="1"/>
      <p:bldP spid="27" grpId="0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3206ace942e2cae142f212d8ecae277f9ab5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47629</TotalTime>
  <Words>1665</Words>
  <Application>Microsoft Office PowerPoint</Application>
  <PresentationFormat>Экран (4:3)</PresentationFormat>
  <Paragraphs>359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Courier New</vt:lpstr>
      <vt:lpstr>Оформление по умолчанию</vt:lpstr>
      <vt:lpstr>Формула</vt:lpstr>
      <vt:lpstr>Програмування мовою Python</vt:lpstr>
      <vt:lpstr>Найпростіша програма</vt:lpstr>
      <vt:lpstr>Виведення на екран</vt:lpstr>
      <vt:lpstr>Змінні</vt:lpstr>
      <vt:lpstr>Імена змінних</vt:lpstr>
      <vt:lpstr>Типі  змінних</vt:lpstr>
      <vt:lpstr>Як записати значення в змінну?</vt:lpstr>
      <vt:lpstr>Введення значення з клавіатури</vt:lpstr>
      <vt:lpstr>Введення двох значень в одному рядку</vt:lpstr>
      <vt:lpstr>Введення з підказкою</vt:lpstr>
      <vt:lpstr>Зміна значень змінної</vt:lpstr>
      <vt:lpstr>Виведення даних</vt:lpstr>
      <vt:lpstr>Додавання чисел: просте рішення</vt:lpstr>
      <vt:lpstr>Додавання чисел: повне рішення</vt:lpstr>
      <vt:lpstr>Форматне виведення</vt:lpstr>
      <vt:lpstr>Презентация PowerPoint</vt:lpstr>
      <vt:lpstr>Типи даних</vt:lpstr>
      <vt:lpstr>Арифметичні вирази</vt:lpstr>
      <vt:lpstr>Операція ділення</vt:lpstr>
      <vt:lpstr>Залишок від ділення</vt:lpstr>
      <vt:lpstr>Скорочений запис операцій</vt:lpstr>
      <vt:lpstr>Дійсні числа</vt:lpstr>
      <vt:lpstr>Дійсні числа</vt:lpstr>
      <vt:lpstr>Стандартні функції</vt:lpstr>
      <vt:lpstr>Генератор випадкових чисел</vt:lpstr>
      <vt:lpstr>Генератор випадкових чисел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Холодов Алексей</cp:lastModifiedBy>
  <cp:revision>1967</cp:revision>
  <dcterms:created xsi:type="dcterms:W3CDTF">2007-01-31T19:13:48Z</dcterms:created>
  <dcterms:modified xsi:type="dcterms:W3CDTF">2021-08-03T12:15:56Z</dcterms:modified>
</cp:coreProperties>
</file>