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5902A-B1CC-4C4F-86A1-CA24FE9D2E69}" type="datetimeFigureOut">
              <a:rPr lang="ru-RU" smtClean="0"/>
              <a:t>11.10.2021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7A76F3-EBD0-490C-902F-27858D51FC1D}" type="slidenum">
              <a:rPr lang="ru-RU" smtClean="0"/>
              <a:t>‹#›</a:t>
            </a:fld>
            <a:endParaRPr lang="ru-RU"/>
          </a:p>
        </p:txBody>
      </p:sp>
    </p:spTree>
    <p:extLst>
      <p:ext uri="{BB962C8B-B14F-4D97-AF65-F5344CB8AC3E}">
        <p14:creationId xmlns:p14="http://schemas.microsoft.com/office/powerpoint/2010/main" val="3703999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fld id="{0EAA6C42-4E85-40E8-9A03-1FD5464CE389}" type="slidenum">
              <a:rPr lang="en-US" altLang="ru-RU" sz="800" b="0"/>
              <a:pPr/>
              <a:t>6</a:t>
            </a:fld>
            <a:endParaRPr lang="en-US" altLang="ru-RU" sz="800" b="0"/>
          </a:p>
        </p:txBody>
      </p:sp>
      <p:sp>
        <p:nvSpPr>
          <p:cNvPr id="195587" name="Rectangle 2"/>
          <p:cNvSpPr>
            <a:spLocks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21 – Central Processing Unit (CPU)</a:t>
            </a:r>
          </a:p>
          <a:p>
            <a:pPr eaLnBrk="1" hangingPunct="1">
              <a:buFontTx/>
              <a:buNone/>
            </a:pPr>
            <a:r>
              <a:rPr lang="en-US" altLang="ja-JP" smtClean="0"/>
              <a:t>1.4.2 Identify the names, purposes, and characteristics of CPUs </a:t>
            </a:r>
          </a:p>
          <a:p>
            <a:pPr eaLnBrk="1" hangingPunct="1"/>
            <a:r>
              <a:rPr lang="en-US" altLang="ja-JP" smtClean="0"/>
              <a:t>The central processing unit (CPU) is considered the brain of the computer. It is sometimes referred to as the processor. Most calculations take place in the CPU. In terms of computing power, the CPU is the most important element of a computer system. CPUs come in different form factors, each style requiring a particular slot or socket on the motherboard. Common CPU manufacturers include Intel and AMD.</a:t>
            </a:r>
          </a:p>
          <a:p>
            <a:pPr eaLnBrk="1" hangingPunct="1"/>
            <a:r>
              <a:rPr lang="en-US" altLang="ja-JP" smtClean="0"/>
              <a:t>The CPU socket or slot is the connector that interfaces between the motherboard and the processor itself. Most CPU sockets and processors in use today are built around the pin grid array (PGA) architecture, in which the pins on the underside of the processor are inserted into the socket, usually with zero insertion force (ZIF). ZIF refers to the amount of force needed to install a CPU into the motherboard socket or slot. Slot-based processors are cartridge-shaped and fit into a slot that looks similar to an expansion slot. </a:t>
            </a:r>
          </a:p>
          <a:p>
            <a:pPr eaLnBrk="1" hangingPunct="1"/>
            <a:r>
              <a:rPr lang="en-US" altLang="ja-JP" smtClean="0"/>
              <a:t>The CPU executes a program, which is a sequence of stored instructions. Each model of processor has an instruction set, which it executes. The CPU executes the program by processing each piece of data as directed by the program and the instruction set. While the CPU is executing one step of the program, the remaining instructions and the data are stored nearby in a special memory called cache. There are two major CPU architectures related to instruction sets:</a:t>
            </a:r>
          </a:p>
          <a:p>
            <a:pPr lvl="1" eaLnBrk="1" hangingPunct="1"/>
            <a:r>
              <a:rPr lang="en-US" altLang="ja-JP" b="1" smtClean="0"/>
              <a:t>Reduced Instruction Set Computer (RISC)</a:t>
            </a:r>
            <a:r>
              <a:rPr lang="en-US" altLang="ja-JP" smtClean="0"/>
              <a:t> – Architectures use a relatively small set of instructions, and RISC chips are designed to execute these instructions very rapidly. </a:t>
            </a:r>
          </a:p>
          <a:p>
            <a:pPr lvl="1" eaLnBrk="1" hangingPunct="1"/>
            <a:r>
              <a:rPr lang="en-US" altLang="ja-JP" b="1" smtClean="0"/>
              <a:t>Complex Instruction Set Computer (CISC)</a:t>
            </a:r>
            <a:r>
              <a:rPr lang="en-US" altLang="ja-JP" smtClean="0"/>
              <a:t> – Architectures use a broad set of instructions, resulting in fewer steps per operation.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fld id="{F36922AF-648F-486B-A445-7EE9671148C6}" type="slidenum">
              <a:rPr lang="en-US" altLang="ru-RU" sz="800" b="0"/>
              <a:pPr/>
              <a:t>13</a:t>
            </a:fld>
            <a:endParaRPr lang="en-US" altLang="ru-RU" sz="800" b="0"/>
          </a:p>
        </p:txBody>
      </p:sp>
      <p:sp>
        <p:nvSpPr>
          <p:cNvPr id="196611" name="Rectangle 2"/>
          <p:cNvSpPr>
            <a:spLocks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22 – Central Processing Unit (CPU)</a:t>
            </a:r>
          </a:p>
          <a:p>
            <a:pPr eaLnBrk="1" hangingPunct="1">
              <a:buFontTx/>
              <a:buNone/>
            </a:pPr>
            <a:r>
              <a:rPr lang="en-US" altLang="ja-JP" smtClean="0"/>
              <a:t>1.4.2 Identify the names, purposes, and characteristics of CPUs </a:t>
            </a:r>
          </a:p>
          <a:p>
            <a:pPr eaLnBrk="1" hangingPunct="1"/>
            <a:r>
              <a:rPr lang="en-US" altLang="ja-JP" smtClean="0"/>
              <a:t>Some CPUs incorporate </a:t>
            </a:r>
            <a:r>
              <a:rPr lang="en-US" altLang="ja-JP" b="1" smtClean="0"/>
              <a:t>hyperthreading</a:t>
            </a:r>
            <a:r>
              <a:rPr lang="en-US" altLang="ja-JP" smtClean="0"/>
              <a:t> to enhance the performance of the CPU. With hyperthreading, the CPU has multiple pieces of code being executed simultaneously on each pipeline. To an operating system, a single CPU with hyperthreading appears to be two CPUs. </a:t>
            </a:r>
          </a:p>
          <a:p>
            <a:pPr eaLnBrk="1" hangingPunct="1"/>
            <a:r>
              <a:rPr lang="en-US" altLang="ja-JP" smtClean="0"/>
              <a:t>The power of a CPU is measured by the speed and the amount of data that it can process. The speed of a CPU is rated in cycles per second. The speed of current CPUs is measured in millions of cycles per second, called megahertz (MHz), or billions of cycles per second, called gigahertz (GHz). The amount of data that a CPU can process at the one time depends on the size of the processor data bus. This is also called the CPU bus or the front side bus (FSB). The wider the processor data bus width, the more powerful the processor is. Current processors have a 32-bit or a 64-bit processor data bus. </a:t>
            </a:r>
          </a:p>
          <a:p>
            <a:pPr eaLnBrk="1" hangingPunct="1"/>
            <a:r>
              <a:rPr lang="en-US" altLang="ja-JP" b="1" smtClean="0"/>
              <a:t>Overclocking</a:t>
            </a:r>
            <a:r>
              <a:rPr lang="en-US" altLang="ja-JP" smtClean="0"/>
              <a:t> is a technique used to make a processor work at a faster speed than its original specification. Overclocking is not a reliable way to improve computer performance and can result in damaging the CPU.</a:t>
            </a:r>
          </a:p>
          <a:p>
            <a:pPr eaLnBrk="1" hangingPunct="1"/>
            <a:r>
              <a:rPr lang="en-US" altLang="ja-JP" b="1" smtClean="0"/>
              <a:t>MMX</a:t>
            </a:r>
            <a:r>
              <a:rPr lang="en-US" altLang="ja-JP" smtClean="0"/>
              <a:t> is a set of multimedia instructions built into Intel processors.  MMX enabled microprocessors can handle many common multimedia operations that are normally handled by a separate sound or video card. However, only software especially written to call MMX instructions can take advantage of the MMX instruction set.</a:t>
            </a:r>
          </a:p>
          <a:p>
            <a:pPr eaLnBrk="1" hangingPunct="1"/>
            <a:r>
              <a:rPr lang="en-US" altLang="ja-JP" smtClean="0"/>
              <a:t>The latest processor technology has resulted in CPU manufacturers finding ways to incorporate more than one CPU core onto a single chip. Many CPUs are capable of processing multiple instructions concurrently:</a:t>
            </a:r>
          </a:p>
          <a:p>
            <a:pPr lvl="1" eaLnBrk="1" hangingPunct="1"/>
            <a:r>
              <a:rPr lang="en-US" altLang="ja-JP" b="1" smtClean="0"/>
              <a:t>Single Core CPU</a:t>
            </a:r>
            <a:r>
              <a:rPr lang="en-US" altLang="ja-JP" smtClean="0"/>
              <a:t> – One core inside a single CPU chip that handles all of the processing capability. A motherboard manufacturer may provide sockets for more than one single processor, providing the ability to build a powerful, multi-processor computer. </a:t>
            </a:r>
          </a:p>
          <a:p>
            <a:pPr lvl="1" eaLnBrk="1" hangingPunct="1"/>
            <a:r>
              <a:rPr lang="en-US" altLang="ja-JP" b="1" smtClean="0"/>
              <a:t>Dual Core CPU</a:t>
            </a:r>
            <a:r>
              <a:rPr lang="en-US" altLang="ja-JP" smtClean="0"/>
              <a:t> – Two cores inside a single CPU chip in which both cores can process information at the same time. </a:t>
            </a:r>
          </a:p>
          <a:p>
            <a:pPr eaLnBrk="1" hangingPunct="1"/>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3B75D7-7AD7-4C84-A9A8-159E0F8BAD36}" type="datetimeFigureOut">
              <a:rPr lang="ru-RU" smtClean="0"/>
              <a:t>11.10.2021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723E9-E685-46FE-B519-4E37413E4C72}" type="slidenum">
              <a:rPr lang="ru-RU" smtClean="0"/>
              <a:t>‹#›</a:t>
            </a:fld>
            <a:endParaRPr lang="ru-RU"/>
          </a:p>
        </p:txBody>
      </p:sp>
    </p:spTree>
    <p:extLst>
      <p:ext uri="{BB962C8B-B14F-4D97-AF65-F5344CB8AC3E}">
        <p14:creationId xmlns:p14="http://schemas.microsoft.com/office/powerpoint/2010/main" val="1265922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3B75D7-7AD7-4C84-A9A8-159E0F8BAD36}" type="datetimeFigureOut">
              <a:rPr lang="ru-RU" smtClean="0"/>
              <a:t>11.10.2021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723E9-E685-46FE-B519-4E37413E4C72}" type="slidenum">
              <a:rPr lang="ru-RU" smtClean="0"/>
              <a:t>‹#›</a:t>
            </a:fld>
            <a:endParaRPr lang="ru-RU"/>
          </a:p>
        </p:txBody>
      </p:sp>
    </p:spTree>
    <p:extLst>
      <p:ext uri="{BB962C8B-B14F-4D97-AF65-F5344CB8AC3E}">
        <p14:creationId xmlns:p14="http://schemas.microsoft.com/office/powerpoint/2010/main" val="787025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3B75D7-7AD7-4C84-A9A8-159E0F8BAD36}" type="datetimeFigureOut">
              <a:rPr lang="ru-RU" smtClean="0"/>
              <a:t>11.10.2021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723E9-E685-46FE-B519-4E37413E4C72}" type="slidenum">
              <a:rPr lang="ru-RU" smtClean="0"/>
              <a:t>‹#›</a:t>
            </a:fld>
            <a:endParaRPr lang="ru-RU"/>
          </a:p>
        </p:txBody>
      </p:sp>
    </p:spTree>
    <p:extLst>
      <p:ext uri="{BB962C8B-B14F-4D97-AF65-F5344CB8AC3E}">
        <p14:creationId xmlns:p14="http://schemas.microsoft.com/office/powerpoint/2010/main" val="3496655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7813"/>
            <a:ext cx="8229600" cy="1139825"/>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fld id="{16E7FD11-CB6B-4430-852A-A7D580E2D982}" type="datetimeFigureOut">
              <a:rPr lang="ru-RU"/>
              <a:pPr>
                <a:defRPr/>
              </a:pPr>
              <a:t>11.10.2021</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F081FC16-5FBC-494F-91B2-D2826AF637DC}" type="slidenum">
              <a:rPr lang="ru-RU"/>
              <a:pPr>
                <a:defRPr/>
              </a:pPr>
              <a:t>‹#›</a:t>
            </a:fld>
            <a:endParaRPr lang="ru-RU"/>
          </a:p>
        </p:txBody>
      </p:sp>
    </p:spTree>
    <p:extLst>
      <p:ext uri="{BB962C8B-B14F-4D97-AF65-F5344CB8AC3E}">
        <p14:creationId xmlns:p14="http://schemas.microsoft.com/office/powerpoint/2010/main" val="4262235031"/>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3B75D7-7AD7-4C84-A9A8-159E0F8BAD36}" type="datetimeFigureOut">
              <a:rPr lang="ru-RU" smtClean="0"/>
              <a:t>11.10.2021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723E9-E685-46FE-B519-4E37413E4C72}" type="slidenum">
              <a:rPr lang="ru-RU" smtClean="0"/>
              <a:t>‹#›</a:t>
            </a:fld>
            <a:endParaRPr lang="ru-RU"/>
          </a:p>
        </p:txBody>
      </p:sp>
    </p:spTree>
    <p:extLst>
      <p:ext uri="{BB962C8B-B14F-4D97-AF65-F5344CB8AC3E}">
        <p14:creationId xmlns:p14="http://schemas.microsoft.com/office/powerpoint/2010/main" val="148680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3B75D7-7AD7-4C84-A9A8-159E0F8BAD36}" type="datetimeFigureOut">
              <a:rPr lang="ru-RU" smtClean="0"/>
              <a:t>11.10.2021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723E9-E685-46FE-B519-4E37413E4C72}" type="slidenum">
              <a:rPr lang="ru-RU" smtClean="0"/>
              <a:t>‹#›</a:t>
            </a:fld>
            <a:endParaRPr lang="ru-RU"/>
          </a:p>
        </p:txBody>
      </p:sp>
    </p:spTree>
    <p:extLst>
      <p:ext uri="{BB962C8B-B14F-4D97-AF65-F5344CB8AC3E}">
        <p14:creationId xmlns:p14="http://schemas.microsoft.com/office/powerpoint/2010/main" val="34216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3B75D7-7AD7-4C84-A9A8-159E0F8BAD36}" type="datetimeFigureOut">
              <a:rPr lang="ru-RU" smtClean="0"/>
              <a:t>11.10.2021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A723E9-E685-46FE-B519-4E37413E4C72}" type="slidenum">
              <a:rPr lang="ru-RU" smtClean="0"/>
              <a:t>‹#›</a:t>
            </a:fld>
            <a:endParaRPr lang="ru-RU"/>
          </a:p>
        </p:txBody>
      </p:sp>
    </p:spTree>
    <p:extLst>
      <p:ext uri="{BB962C8B-B14F-4D97-AF65-F5344CB8AC3E}">
        <p14:creationId xmlns:p14="http://schemas.microsoft.com/office/powerpoint/2010/main" val="273697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3B75D7-7AD7-4C84-A9A8-159E0F8BAD36}" type="datetimeFigureOut">
              <a:rPr lang="ru-RU" smtClean="0"/>
              <a:t>11.10.2021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2A723E9-E685-46FE-B519-4E37413E4C72}" type="slidenum">
              <a:rPr lang="ru-RU" smtClean="0"/>
              <a:t>‹#›</a:t>
            </a:fld>
            <a:endParaRPr lang="ru-RU"/>
          </a:p>
        </p:txBody>
      </p:sp>
    </p:spTree>
    <p:extLst>
      <p:ext uri="{BB962C8B-B14F-4D97-AF65-F5344CB8AC3E}">
        <p14:creationId xmlns:p14="http://schemas.microsoft.com/office/powerpoint/2010/main" val="140238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3B75D7-7AD7-4C84-A9A8-159E0F8BAD36}" type="datetimeFigureOut">
              <a:rPr lang="ru-RU" smtClean="0"/>
              <a:t>11.10.2021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2A723E9-E685-46FE-B519-4E37413E4C72}" type="slidenum">
              <a:rPr lang="ru-RU" smtClean="0"/>
              <a:t>‹#›</a:t>
            </a:fld>
            <a:endParaRPr lang="ru-RU"/>
          </a:p>
        </p:txBody>
      </p:sp>
    </p:spTree>
    <p:extLst>
      <p:ext uri="{BB962C8B-B14F-4D97-AF65-F5344CB8AC3E}">
        <p14:creationId xmlns:p14="http://schemas.microsoft.com/office/powerpoint/2010/main" val="106919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3B75D7-7AD7-4C84-A9A8-159E0F8BAD36}" type="datetimeFigureOut">
              <a:rPr lang="ru-RU" smtClean="0"/>
              <a:t>11.10.2021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2A723E9-E685-46FE-B519-4E37413E4C72}" type="slidenum">
              <a:rPr lang="ru-RU" smtClean="0"/>
              <a:t>‹#›</a:t>
            </a:fld>
            <a:endParaRPr lang="ru-RU"/>
          </a:p>
        </p:txBody>
      </p:sp>
    </p:spTree>
    <p:extLst>
      <p:ext uri="{BB962C8B-B14F-4D97-AF65-F5344CB8AC3E}">
        <p14:creationId xmlns:p14="http://schemas.microsoft.com/office/powerpoint/2010/main" val="166021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3B75D7-7AD7-4C84-A9A8-159E0F8BAD36}" type="datetimeFigureOut">
              <a:rPr lang="ru-RU" smtClean="0"/>
              <a:t>11.10.2021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A723E9-E685-46FE-B519-4E37413E4C72}" type="slidenum">
              <a:rPr lang="ru-RU" smtClean="0"/>
              <a:t>‹#›</a:t>
            </a:fld>
            <a:endParaRPr lang="ru-RU"/>
          </a:p>
        </p:txBody>
      </p:sp>
    </p:spTree>
    <p:extLst>
      <p:ext uri="{BB962C8B-B14F-4D97-AF65-F5344CB8AC3E}">
        <p14:creationId xmlns:p14="http://schemas.microsoft.com/office/powerpoint/2010/main" val="157549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3B75D7-7AD7-4C84-A9A8-159E0F8BAD36}" type="datetimeFigureOut">
              <a:rPr lang="ru-RU" smtClean="0"/>
              <a:t>11.10.2021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A723E9-E685-46FE-B519-4E37413E4C72}" type="slidenum">
              <a:rPr lang="ru-RU" smtClean="0"/>
              <a:t>‹#›</a:t>
            </a:fld>
            <a:endParaRPr lang="ru-RU"/>
          </a:p>
        </p:txBody>
      </p:sp>
    </p:spTree>
    <p:extLst>
      <p:ext uri="{BB962C8B-B14F-4D97-AF65-F5344CB8AC3E}">
        <p14:creationId xmlns:p14="http://schemas.microsoft.com/office/powerpoint/2010/main" val="470349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B75D7-7AD7-4C84-A9A8-159E0F8BAD36}" type="datetimeFigureOut">
              <a:rPr lang="ru-RU" smtClean="0"/>
              <a:t>11.10.2021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723E9-E685-46FE-B519-4E37413E4C72}" type="slidenum">
              <a:rPr lang="ru-RU" smtClean="0"/>
              <a:t>‹#›</a:t>
            </a:fld>
            <a:endParaRPr lang="ru-RU"/>
          </a:p>
        </p:txBody>
      </p:sp>
    </p:spTree>
    <p:extLst>
      <p:ext uri="{BB962C8B-B14F-4D97-AF65-F5344CB8AC3E}">
        <p14:creationId xmlns:p14="http://schemas.microsoft.com/office/powerpoint/2010/main" val="1330830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f1cd.ru/view/1435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http://images.google.com/imgres?imgurl=www.watch.impress.co.jp/pc/docs/article/20011115/xeon.jpg&amp;imgrefurl=http://www.watch.impress.co.jp/pc/docs/article/20011115/intel.htm&amp;h=480&amp;w=640&amp;sz=39&amp;tbnid=cYSH52rpnawJ:&amp;tbnh=101&amp;tbnw=134&amp;start=1&amp;prev=/images%3Fq%3DXeon%26hl%3Den%26lr%3D%26ie%3DUTF-8"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sz="quarter"/>
          </p:nvPr>
        </p:nvSpPr>
        <p:spPr>
          <a:xfrm>
            <a:off x="0" y="0"/>
            <a:ext cx="9144000" cy="1139825"/>
          </a:xfrm>
        </p:spPr>
        <p:txBody>
          <a:bodyPr/>
          <a:lstStyle/>
          <a:p>
            <a:pPr eaLnBrk="1" hangingPunct="1">
              <a:defRPr/>
            </a:pPr>
            <a:r>
              <a:rPr lang="uk-UA" b="1" smtClean="0"/>
              <a:t>Серверні платформи</a:t>
            </a:r>
            <a:endParaRPr lang="ru-RU" b="1" smtClean="0">
              <a:solidFill>
                <a:srgbClr val="FF0000"/>
              </a:solidFill>
            </a:endParaRPr>
          </a:p>
        </p:txBody>
      </p:sp>
      <p:sp>
        <p:nvSpPr>
          <p:cNvPr id="73731" name="Rectangle 12"/>
          <p:cNvSpPr>
            <a:spLocks noChangeArrowheads="1"/>
          </p:cNvSpPr>
          <p:nvPr/>
        </p:nvSpPr>
        <p:spPr bwMode="auto">
          <a:xfrm>
            <a:off x="161925" y="1511300"/>
            <a:ext cx="8799513"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l"/>
            <a:r>
              <a:rPr lang="ru-RU" altLang="ru-RU"/>
              <a:t>Що таке справжній сервер?    Щоб відповісти на це питання, необхідно пригадати, що таке сервер взагалі. </a:t>
            </a:r>
          </a:p>
          <a:p>
            <a:pPr algn="l"/>
            <a:endParaRPr lang="ru-RU" altLang="ru-RU"/>
          </a:p>
          <a:p>
            <a:pPr algn="l"/>
            <a:r>
              <a:rPr lang="ru-RU" altLang="ru-RU"/>
              <a:t>В принципі, сервером можна назвати комп'ютер, який займається виконанням яких-то завдань для інших комп'ютерів. </a:t>
            </a:r>
          </a:p>
          <a:p>
            <a:pPr algn="l"/>
            <a:endParaRPr lang="ru-RU" altLang="ru-RU"/>
          </a:p>
          <a:p>
            <a:pPr algn="l"/>
            <a:r>
              <a:rPr lang="ru-RU" altLang="ru-RU"/>
              <a:t>Наприклад: </a:t>
            </a:r>
          </a:p>
          <a:p>
            <a:pPr algn="l"/>
            <a:r>
              <a:rPr lang="ru-RU" altLang="ru-RU">
                <a:solidFill>
                  <a:srgbClr val="FF3300"/>
                </a:solidFill>
              </a:rPr>
              <a:t>Принт-сервер (сервер друку)</a:t>
            </a:r>
            <a:r>
              <a:rPr lang="ru-RU" altLang="ru-RU"/>
              <a:t> - обслуговуванням друку; </a:t>
            </a:r>
          </a:p>
          <a:p>
            <a:pPr algn="l"/>
            <a:r>
              <a:rPr lang="ru-RU" altLang="ru-RU">
                <a:solidFill>
                  <a:srgbClr val="FF3300"/>
                </a:solidFill>
              </a:rPr>
              <a:t>Файл-сервер</a:t>
            </a:r>
            <a:r>
              <a:rPr lang="ru-RU" altLang="ru-RU"/>
              <a:t> - зберігання фалів і надання їх в спільне користування; </a:t>
            </a:r>
          </a:p>
          <a:p>
            <a:pPr algn="l"/>
            <a:r>
              <a:rPr lang="ru-RU" altLang="ru-RU">
                <a:solidFill>
                  <a:srgbClr val="FF3300"/>
                </a:solidFill>
              </a:rPr>
              <a:t>WWW-сервер</a:t>
            </a:r>
            <a:r>
              <a:rPr lang="ru-RU" altLang="ru-RU"/>
              <a:t> - представлення спеціальним чином підготовлених документів і ресурсів користувачам мережі Інтернет.</a:t>
            </a:r>
          </a:p>
        </p:txBody>
      </p:sp>
    </p:spTree>
    <p:extLst>
      <p:ext uri="{BB962C8B-B14F-4D97-AF65-F5344CB8AC3E}">
        <p14:creationId xmlns:p14="http://schemas.microsoft.com/office/powerpoint/2010/main" val="678101784"/>
      </p:ext>
    </p:extLst>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idx="4294967295"/>
          </p:nvPr>
        </p:nvSpPr>
        <p:spPr>
          <a:xfrm>
            <a:off x="503238" y="85725"/>
            <a:ext cx="8145462" cy="838200"/>
          </a:xfrm>
        </p:spPr>
        <p:txBody>
          <a:bodyPr lIns="82124" tIns="41061" rIns="82124" bIns="41061" anchor="b" anchorCtr="0"/>
          <a:lstStyle/>
          <a:p>
            <a:pPr eaLnBrk="1" hangingPunct="1">
              <a:defRPr/>
            </a:pPr>
            <a:r>
              <a:rPr lang="en-US" sz="3600" smtClean="0"/>
              <a:t>CPU Types and Socket Specifications</a:t>
            </a:r>
          </a:p>
        </p:txBody>
      </p:sp>
      <p:pic>
        <p:nvPicPr>
          <p:cNvPr id="82947" name="Picture 5"/>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l="6079" t="18533" r="38571" b="19644"/>
          <a:stretch>
            <a:fillRect/>
          </a:stretch>
        </p:blipFill>
        <p:spPr>
          <a:xfrm>
            <a:off x="560388" y="1201738"/>
            <a:ext cx="8218487" cy="5329237"/>
          </a:xfrm>
          <a:noFill/>
        </p:spPr>
      </p:pic>
    </p:spTree>
    <p:extLst>
      <p:ext uri="{BB962C8B-B14F-4D97-AF65-F5344CB8AC3E}">
        <p14:creationId xmlns:p14="http://schemas.microsoft.com/office/powerpoint/2010/main" val="1525605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idx="4294967295"/>
          </p:nvPr>
        </p:nvSpPr>
        <p:spPr>
          <a:xfrm>
            <a:off x="0" y="133350"/>
            <a:ext cx="9250363" cy="633413"/>
          </a:xfrm>
        </p:spPr>
        <p:txBody>
          <a:bodyPr lIns="82124" tIns="41061" rIns="82124" bIns="41061" anchor="b" anchorCtr="0"/>
          <a:lstStyle/>
          <a:p>
            <a:pPr eaLnBrk="1" hangingPunct="1">
              <a:defRPr/>
            </a:pPr>
            <a:r>
              <a:rPr lang="en-US" sz="3600" smtClean="0"/>
              <a:t>CPU Types and Socket Specifications</a:t>
            </a:r>
          </a:p>
        </p:txBody>
      </p:sp>
      <p:pic>
        <p:nvPicPr>
          <p:cNvPr id="83971" name="Picture 5"/>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l="6085" t="18533" r="39175" b="20444"/>
          <a:stretch>
            <a:fillRect/>
          </a:stretch>
        </p:blipFill>
        <p:spPr>
          <a:xfrm>
            <a:off x="598488" y="1306513"/>
            <a:ext cx="8218487" cy="5256212"/>
          </a:xfrm>
          <a:noFill/>
        </p:spPr>
      </p:pic>
    </p:spTree>
    <p:extLst>
      <p:ext uri="{BB962C8B-B14F-4D97-AF65-F5344CB8AC3E}">
        <p14:creationId xmlns:p14="http://schemas.microsoft.com/office/powerpoint/2010/main" val="922829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idx="4294967295"/>
          </p:nvPr>
        </p:nvSpPr>
        <p:spPr>
          <a:xfrm>
            <a:off x="560388" y="161925"/>
            <a:ext cx="8145462" cy="838200"/>
          </a:xfrm>
        </p:spPr>
        <p:txBody>
          <a:bodyPr lIns="82124" tIns="41061" rIns="82124" bIns="41061" anchor="b" anchorCtr="0"/>
          <a:lstStyle/>
          <a:p>
            <a:pPr eaLnBrk="1" hangingPunct="1">
              <a:defRPr/>
            </a:pPr>
            <a:r>
              <a:rPr lang="en-US" sz="3600" smtClean="0"/>
              <a:t>CPU Types and Socket Specifications</a:t>
            </a:r>
          </a:p>
        </p:txBody>
      </p:sp>
      <p:pic>
        <p:nvPicPr>
          <p:cNvPr id="84995" name="Picture 5"/>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l="6079" t="17690" r="38962" b="20178"/>
          <a:stretch>
            <a:fillRect/>
          </a:stretch>
        </p:blipFill>
        <p:spPr>
          <a:xfrm>
            <a:off x="560388" y="1301750"/>
            <a:ext cx="8247062" cy="5049838"/>
          </a:xfrm>
          <a:noFill/>
        </p:spPr>
      </p:pic>
    </p:spTree>
    <p:extLst>
      <p:ext uri="{BB962C8B-B14F-4D97-AF65-F5344CB8AC3E}">
        <p14:creationId xmlns:p14="http://schemas.microsoft.com/office/powerpoint/2010/main" val="24544505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206375" y="131763"/>
            <a:ext cx="8728075" cy="630237"/>
          </a:xfrm>
        </p:spPr>
        <p:txBody>
          <a:bodyPr lIns="82124" tIns="41061" rIns="82124" bIns="41061" anchor="b" anchorCtr="0"/>
          <a:lstStyle/>
          <a:p>
            <a:pPr eaLnBrk="1" hangingPunct="1">
              <a:defRPr/>
            </a:pPr>
            <a:r>
              <a:rPr lang="en-US" smtClean="0"/>
              <a:t>CPU</a:t>
            </a:r>
            <a:r>
              <a:rPr lang="ru-RU" smtClean="0"/>
              <a:t> (</a:t>
            </a:r>
            <a:r>
              <a:rPr lang="ru-RU" b="1" i="1" smtClean="0"/>
              <a:t>Central Processing Unit</a:t>
            </a:r>
            <a:r>
              <a:rPr lang="ru-RU" smtClean="0"/>
              <a:t> )</a:t>
            </a:r>
            <a:endParaRPr lang="en-US" smtClean="0"/>
          </a:p>
        </p:txBody>
      </p:sp>
      <p:sp>
        <p:nvSpPr>
          <p:cNvPr id="46083" name="Rectangle 3"/>
          <p:cNvSpPr>
            <a:spLocks noGrp="1" noChangeArrowheads="1"/>
          </p:cNvSpPr>
          <p:nvPr>
            <p:ph type="body" idx="4294967295"/>
          </p:nvPr>
        </p:nvSpPr>
        <p:spPr>
          <a:xfrm>
            <a:off x="119063" y="1016000"/>
            <a:ext cx="8902700" cy="5675313"/>
          </a:xfrm>
        </p:spPr>
        <p:txBody>
          <a:bodyPr lIns="82124" tIns="41061" rIns="82124" bIns="41061"/>
          <a:lstStyle/>
          <a:p>
            <a:pPr marL="93663" indent="-4763" eaLnBrk="1" hangingPunct="1">
              <a:lnSpc>
                <a:spcPct val="85000"/>
              </a:lnSpc>
              <a:buFont typeface="Wingdings" pitchFamily="2" charset="2"/>
              <a:buNone/>
              <a:defRPr/>
            </a:pPr>
            <a:r>
              <a:rPr lang="ru-RU" sz="2400" b="1" smtClean="0">
                <a:ea typeface="ＭＳ Ｐゴシック" charset="-128"/>
              </a:rPr>
              <a:t>Гн</a:t>
            </a:r>
            <a:r>
              <a:rPr lang="ru-RU" sz="2400" b="1" smtClean="0"/>
              <a:t>і</a:t>
            </a:r>
            <a:r>
              <a:rPr lang="ru-RU" sz="2400" b="1" smtClean="0">
                <a:ea typeface="ＭＳ Ｐゴシック" charset="-128"/>
              </a:rPr>
              <a:t>здо або слот для ЦП — це розн</a:t>
            </a:r>
            <a:r>
              <a:rPr lang="ru-RU" sz="2400" b="1" smtClean="0"/>
              <a:t>і</a:t>
            </a:r>
            <a:r>
              <a:rPr lang="ru-RU" sz="2400" b="1" smtClean="0">
                <a:ea typeface="ＭＳ Ｐゴシック" charset="-128"/>
              </a:rPr>
              <a:t>м, що забезпечу</a:t>
            </a:r>
            <a:r>
              <a:rPr lang="ru-RU" sz="2400" b="1" smtClean="0"/>
              <a:t>є</a:t>
            </a:r>
            <a:r>
              <a:rPr lang="ru-RU" sz="2400" b="1" smtClean="0">
                <a:ea typeface="ＭＳ Ｐゴシック" charset="-128"/>
              </a:rPr>
              <a:t> зв'язок м</a:t>
            </a:r>
            <a:r>
              <a:rPr lang="ru-RU" sz="2400" b="1" smtClean="0"/>
              <a:t>і</a:t>
            </a:r>
            <a:r>
              <a:rPr lang="ru-RU" sz="2400" b="1" smtClean="0">
                <a:ea typeface="ＭＳ Ｐゴシック" charset="-128"/>
              </a:rPr>
              <a:t>ж материнською платою </a:t>
            </a:r>
            <a:r>
              <a:rPr lang="ru-RU" sz="2400" b="1" smtClean="0"/>
              <a:t>і</a:t>
            </a:r>
            <a:r>
              <a:rPr lang="ru-RU" sz="2400" b="1" smtClean="0">
                <a:ea typeface="ＭＳ Ｐゴシック" charset="-128"/>
              </a:rPr>
              <a:t> самим процесором. У б</a:t>
            </a:r>
            <a:r>
              <a:rPr lang="ru-RU" sz="2400" b="1" smtClean="0"/>
              <a:t>і</a:t>
            </a:r>
            <a:r>
              <a:rPr lang="ru-RU" sz="2400" b="1" smtClean="0">
                <a:ea typeface="ＭＳ Ｐゴシック" charset="-128"/>
              </a:rPr>
              <a:t>льшост</a:t>
            </a:r>
            <a:r>
              <a:rPr lang="ru-RU" sz="2400" b="1" smtClean="0"/>
              <a:t>і</a:t>
            </a:r>
            <a:r>
              <a:rPr lang="ru-RU" sz="2400" b="1" smtClean="0">
                <a:ea typeface="ＭＳ Ｐゴシック" charset="-128"/>
              </a:rPr>
              <a:t> тих, що випускаються сьогодн</a:t>
            </a:r>
            <a:r>
              <a:rPr lang="ru-RU" sz="2400" b="1" smtClean="0"/>
              <a:t>і</a:t>
            </a:r>
            <a:r>
              <a:rPr lang="ru-RU" sz="2400" b="1" smtClean="0">
                <a:ea typeface="ＭＳ Ｐゴシック" charset="-128"/>
              </a:rPr>
              <a:t> ЦП </a:t>
            </a:r>
            <a:r>
              <a:rPr lang="ru-RU" sz="2400" b="1" smtClean="0"/>
              <a:t>і</a:t>
            </a:r>
            <a:r>
              <a:rPr lang="ru-RU" sz="2400" b="1" smtClean="0">
                <a:ea typeface="ＭＳ Ｐゴシック" charset="-128"/>
              </a:rPr>
              <a:t> гн</a:t>
            </a:r>
            <a:r>
              <a:rPr lang="ru-RU" sz="2400" b="1" smtClean="0"/>
              <a:t>і</a:t>
            </a:r>
            <a:r>
              <a:rPr lang="ru-RU" sz="2400" b="1" smtClean="0">
                <a:ea typeface="ＭＳ Ｐゴシック" charset="-128"/>
              </a:rPr>
              <a:t>зд використову</a:t>
            </a:r>
            <a:r>
              <a:rPr lang="ru-RU" sz="2400" b="1" smtClean="0"/>
              <a:t>є</a:t>
            </a:r>
            <a:r>
              <a:rPr lang="ru-RU" sz="2400" b="1" smtClean="0">
                <a:ea typeface="ＭＳ Ｐゴシック" charset="-128"/>
              </a:rPr>
              <a:t>ться арх</a:t>
            </a:r>
            <a:r>
              <a:rPr lang="ru-RU" sz="2400" b="1" smtClean="0"/>
              <a:t>і</a:t>
            </a:r>
            <a:r>
              <a:rPr lang="ru-RU" sz="2400" b="1" smtClean="0">
                <a:ea typeface="ＭＳ Ｐゴシック" charset="-128"/>
              </a:rPr>
              <a:t>тектура </a:t>
            </a:r>
            <a:r>
              <a:rPr lang="ru-RU" sz="2400" b="1" smtClean="0">
                <a:solidFill>
                  <a:srgbClr val="FF0000"/>
                </a:solidFill>
                <a:effectLst>
                  <a:outerShdw blurRad="38100" dist="38100" dir="2700000" algn="tl">
                    <a:srgbClr val="FFFFFF"/>
                  </a:outerShdw>
                </a:effectLst>
                <a:ea typeface="ＭＳ Ｐゴシック" charset="-128"/>
              </a:rPr>
              <a:t>PGA</a:t>
            </a:r>
            <a:r>
              <a:rPr lang="ru-RU" sz="2400" b="1" smtClean="0">
                <a:ea typeface="ＭＳ Ｐゴシック" charset="-128"/>
              </a:rPr>
              <a:t> (</a:t>
            </a:r>
            <a:r>
              <a:rPr lang="ru-RU" sz="2400" b="1" smtClean="0">
                <a:solidFill>
                  <a:srgbClr val="FF0000"/>
                </a:solidFill>
                <a:effectLst>
                  <a:outerShdw blurRad="38100" dist="38100" dir="2700000" algn="tl">
                    <a:srgbClr val="FFFFFF"/>
                  </a:outerShdw>
                </a:effectLst>
                <a:ea typeface="ＭＳ Ｐゴシック" charset="-128"/>
              </a:rPr>
              <a:t>Pin Grid Array</a:t>
            </a:r>
            <a:r>
              <a:rPr lang="ru-RU" sz="2400" b="1" smtClean="0">
                <a:ea typeface="ＭＳ Ｐゴシック" charset="-128"/>
              </a:rPr>
              <a:t> - матричне розташування контакт</a:t>
            </a:r>
            <a:r>
              <a:rPr lang="ru-RU" sz="2400" b="1" smtClean="0"/>
              <a:t>і</a:t>
            </a:r>
            <a:r>
              <a:rPr lang="ru-RU" sz="2400" b="1" smtClean="0">
                <a:ea typeface="ＭＳ Ｐゴシック" charset="-128"/>
              </a:rPr>
              <a:t>в), що дозволя</a:t>
            </a:r>
            <a:r>
              <a:rPr lang="ru-RU" sz="2400" b="1" smtClean="0"/>
              <a:t>є</a:t>
            </a:r>
            <a:r>
              <a:rPr lang="ru-RU" sz="2400" b="1" smtClean="0">
                <a:ea typeface="ＭＳ Ｐゴシック" charset="-128"/>
              </a:rPr>
              <a:t> вставляти контакти на нижн</a:t>
            </a:r>
            <a:r>
              <a:rPr lang="ru-RU" sz="2400" b="1" smtClean="0"/>
              <a:t>і</a:t>
            </a:r>
            <a:r>
              <a:rPr lang="ru-RU" sz="2400" b="1" smtClean="0">
                <a:ea typeface="ＭＳ Ｐゴシック" charset="-128"/>
              </a:rPr>
              <a:t>й сторон</a:t>
            </a:r>
            <a:r>
              <a:rPr lang="ru-RU" sz="2400" b="1" smtClean="0"/>
              <a:t>і</a:t>
            </a:r>
            <a:r>
              <a:rPr lang="ru-RU" sz="2400" b="1" smtClean="0">
                <a:ea typeface="ＭＳ Ｐゴシック" charset="-128"/>
              </a:rPr>
              <a:t> процесора в гн</a:t>
            </a:r>
            <a:r>
              <a:rPr lang="ru-RU" sz="2400" b="1" smtClean="0"/>
              <a:t>і</a:t>
            </a:r>
            <a:r>
              <a:rPr lang="ru-RU" sz="2400" b="1" smtClean="0">
                <a:ea typeface="ＭＳ Ｐゴシック" charset="-128"/>
              </a:rPr>
              <a:t>здо з нульовим зусиллям встановлення (</a:t>
            </a:r>
            <a:r>
              <a:rPr lang="ru-RU" sz="2400" b="1" smtClean="0">
                <a:solidFill>
                  <a:srgbClr val="FF0000"/>
                </a:solidFill>
                <a:effectLst>
                  <a:outerShdw blurRad="38100" dist="38100" dir="2700000" algn="tl">
                    <a:srgbClr val="FFFFFF"/>
                  </a:outerShdw>
                </a:effectLst>
                <a:ea typeface="ＭＳ Ｐゴシック" charset="-128"/>
              </a:rPr>
              <a:t>ZIF - Zero Insertion Force</a:t>
            </a:r>
            <a:r>
              <a:rPr lang="ru-RU" sz="2400" b="1" smtClean="0">
                <a:ea typeface="ＭＳ Ｐゴシック" charset="-128"/>
              </a:rPr>
              <a:t>).</a:t>
            </a:r>
            <a:endParaRPr lang="ru-RU" sz="2400" b="1" smtClean="0"/>
          </a:p>
          <a:p>
            <a:pPr marL="93663" indent="-4763" eaLnBrk="1" hangingPunct="1">
              <a:lnSpc>
                <a:spcPct val="85000"/>
              </a:lnSpc>
              <a:buFont typeface="Wingdings" pitchFamily="2" charset="2"/>
              <a:buNone/>
              <a:defRPr/>
            </a:pPr>
            <a:endParaRPr lang="ru-RU" sz="2400" b="1" smtClean="0"/>
          </a:p>
          <a:p>
            <a:pPr marL="93663" indent="-4763" eaLnBrk="1" hangingPunct="1">
              <a:lnSpc>
                <a:spcPct val="85000"/>
              </a:lnSpc>
              <a:buFont typeface="Wingdings" pitchFamily="2" charset="2"/>
              <a:buNone/>
              <a:defRPr/>
            </a:pPr>
            <a:r>
              <a:rPr lang="ru-RU" sz="2400" b="1" smtClean="0">
                <a:ea typeface="ＭＳ Ｐゴシック" charset="-128"/>
              </a:rPr>
              <a:t>ЦП викону</a:t>
            </a:r>
            <a:r>
              <a:rPr lang="ru-RU" sz="2400" b="1" smtClean="0"/>
              <a:t>є</a:t>
            </a:r>
            <a:r>
              <a:rPr lang="ru-RU" sz="2400" b="1" smtClean="0">
                <a:ea typeface="ＭＳ Ｐゴシック" charset="-128"/>
              </a:rPr>
              <a:t> програму, що </a:t>
            </a:r>
            <a:r>
              <a:rPr lang="ru-RU" sz="2400" b="1" smtClean="0"/>
              <a:t>є</a:t>
            </a:r>
            <a:r>
              <a:rPr lang="ru-RU" sz="2400" b="1" smtClean="0">
                <a:ea typeface="ＭＳ Ｐゴシック" charset="-128"/>
              </a:rPr>
              <a:t> посл</a:t>
            </a:r>
            <a:r>
              <a:rPr lang="ru-RU" sz="2400" b="1" smtClean="0"/>
              <a:t>і</a:t>
            </a:r>
            <a:r>
              <a:rPr lang="ru-RU" sz="2400" b="1" smtClean="0">
                <a:ea typeface="ＭＳ Ｐゴシック" charset="-128"/>
              </a:rPr>
              <a:t>довн</a:t>
            </a:r>
            <a:r>
              <a:rPr lang="ru-RU" sz="2400" b="1" smtClean="0"/>
              <a:t>і</a:t>
            </a:r>
            <a:r>
              <a:rPr lang="ru-RU" sz="2400" b="1" smtClean="0">
                <a:ea typeface="ＭＳ Ｐゴシック" charset="-128"/>
              </a:rPr>
              <a:t>стю збережених команд. Кожна модель процесора ма</a:t>
            </a:r>
            <a:r>
              <a:rPr lang="ru-RU" sz="2400" b="1" smtClean="0"/>
              <a:t>є</a:t>
            </a:r>
            <a:r>
              <a:rPr lang="ru-RU" sz="2400" b="1" smtClean="0">
                <a:ea typeface="ＭＳ Ｐゴシック" charset="-128"/>
              </a:rPr>
              <a:t> наб</a:t>
            </a:r>
            <a:r>
              <a:rPr lang="ru-RU" sz="2400" b="1" smtClean="0"/>
              <a:t>і</a:t>
            </a:r>
            <a:r>
              <a:rPr lang="ru-RU" sz="2400" b="1" smtClean="0">
                <a:ea typeface="ＭＳ Ｐゴシック" charset="-128"/>
              </a:rPr>
              <a:t>р виконуваних команд. При виконанн</a:t>
            </a:r>
            <a:r>
              <a:rPr lang="ru-RU" sz="2400" b="1" smtClean="0"/>
              <a:t>і</a:t>
            </a:r>
            <a:r>
              <a:rPr lang="ru-RU" sz="2400" b="1" smtClean="0">
                <a:ea typeface="ＭＳ Ｐゴシック" charset="-128"/>
              </a:rPr>
              <a:t> програми ЦП обробля</a:t>
            </a:r>
            <a:r>
              <a:rPr lang="ru-RU" sz="2400" b="1" smtClean="0"/>
              <a:t>є</a:t>
            </a:r>
            <a:r>
              <a:rPr lang="ru-RU" sz="2400" b="1" smtClean="0">
                <a:ea typeface="ＭＳ Ｐゴシック" charset="-128"/>
              </a:rPr>
              <a:t> кожен елемент даних в</a:t>
            </a:r>
            <a:r>
              <a:rPr lang="ru-RU" sz="2400" b="1" smtClean="0"/>
              <a:t>і</a:t>
            </a:r>
            <a:r>
              <a:rPr lang="ru-RU" sz="2400" b="1" smtClean="0">
                <a:ea typeface="ＭＳ Ｐゴシック" charset="-128"/>
              </a:rPr>
              <a:t>дпов</a:t>
            </a:r>
            <a:r>
              <a:rPr lang="ru-RU" sz="2400" b="1" smtClean="0"/>
              <a:t>і</a:t>
            </a:r>
            <a:r>
              <a:rPr lang="ru-RU" sz="2400" b="1" smtClean="0">
                <a:ea typeface="ＭＳ Ｐゴシック" charset="-128"/>
              </a:rPr>
              <a:t>дно до програми </a:t>
            </a:r>
            <a:r>
              <a:rPr lang="ru-RU" sz="2400" b="1" smtClean="0"/>
              <a:t>і</a:t>
            </a:r>
            <a:r>
              <a:rPr lang="ru-RU" sz="2400" b="1" smtClean="0">
                <a:ea typeface="ＭＳ Ｐゴシック" charset="-128"/>
              </a:rPr>
              <a:t> набору команд. Поки ЦП викону</a:t>
            </a:r>
            <a:r>
              <a:rPr lang="ru-RU" sz="2400" b="1" smtClean="0"/>
              <a:t>є</a:t>
            </a:r>
            <a:r>
              <a:rPr lang="ru-RU" sz="2400" b="1" smtClean="0">
                <a:ea typeface="ＭＳ Ｐゴシック" charset="-128"/>
              </a:rPr>
              <a:t> один крок програми, останн</a:t>
            </a:r>
            <a:r>
              <a:rPr lang="ru-RU" sz="2400" b="1" smtClean="0"/>
              <a:t>і</a:t>
            </a:r>
            <a:r>
              <a:rPr lang="ru-RU" sz="2400" b="1" smtClean="0">
                <a:ea typeface="ＭＳ Ｐゴシック" charset="-128"/>
              </a:rPr>
              <a:t> команди </a:t>
            </a:r>
            <a:r>
              <a:rPr lang="ru-RU" sz="2400" b="1" smtClean="0"/>
              <a:t>і</a:t>
            </a:r>
            <a:r>
              <a:rPr lang="ru-RU" sz="2400" b="1" smtClean="0">
                <a:ea typeface="ＭＳ Ｐゴシック" charset="-128"/>
              </a:rPr>
              <a:t> дан</a:t>
            </a:r>
            <a:r>
              <a:rPr lang="ru-RU" sz="2400" b="1" smtClean="0"/>
              <a:t>і</a:t>
            </a:r>
            <a:r>
              <a:rPr lang="ru-RU" sz="2400" b="1" smtClean="0">
                <a:ea typeface="ＭＳ Ｐゴシック" charset="-128"/>
              </a:rPr>
              <a:t> збер</a:t>
            </a:r>
            <a:r>
              <a:rPr lang="ru-RU" sz="2400" b="1" smtClean="0"/>
              <a:t>і</a:t>
            </a:r>
            <a:r>
              <a:rPr lang="ru-RU" sz="2400" b="1" smtClean="0">
                <a:ea typeface="ＭＳ Ｐゴシック" charset="-128"/>
              </a:rPr>
              <a:t>гаються поруч в спец</a:t>
            </a:r>
            <a:r>
              <a:rPr lang="ru-RU" sz="2400" b="1" smtClean="0"/>
              <a:t>і</a:t>
            </a:r>
            <a:r>
              <a:rPr lang="ru-RU" sz="2400" b="1" smtClean="0">
                <a:ea typeface="ＭＳ Ｐゴシック" charset="-128"/>
              </a:rPr>
              <a:t>альн</a:t>
            </a:r>
            <a:r>
              <a:rPr lang="ru-RU" sz="2400" b="1" smtClean="0"/>
              <a:t>і</a:t>
            </a:r>
            <a:r>
              <a:rPr lang="ru-RU" sz="2400" b="1" smtClean="0">
                <a:ea typeface="ＭＳ Ｐゴシック" charset="-128"/>
              </a:rPr>
              <a:t>й пам'ят</a:t>
            </a:r>
            <a:r>
              <a:rPr lang="ru-RU" sz="2400" b="1" smtClean="0"/>
              <a:t>і</a:t>
            </a:r>
            <a:r>
              <a:rPr lang="ru-RU" sz="2400" b="1" smtClean="0">
                <a:ea typeface="ＭＳ Ｐゴシック" charset="-128"/>
              </a:rPr>
              <a:t>, що </a:t>
            </a:r>
            <a:r>
              <a:rPr lang="ru-RU" sz="2400" b="1" smtClean="0"/>
              <a:t>і</a:t>
            </a:r>
            <a:r>
              <a:rPr lang="ru-RU" sz="2400" b="1" smtClean="0">
                <a:ea typeface="ＭＳ Ｐゴシック" charset="-128"/>
              </a:rPr>
              <a:t>мену</a:t>
            </a:r>
            <a:r>
              <a:rPr lang="ru-RU" sz="2400" b="1" smtClean="0"/>
              <a:t>є</a:t>
            </a:r>
            <a:r>
              <a:rPr lang="ru-RU" sz="2400" b="1" smtClean="0">
                <a:ea typeface="ＭＳ Ｐゴシック" charset="-128"/>
              </a:rPr>
              <a:t>ться кешем.</a:t>
            </a:r>
          </a:p>
        </p:txBody>
      </p:sp>
    </p:spTree>
    <p:extLst>
      <p:ext uri="{BB962C8B-B14F-4D97-AF65-F5344CB8AC3E}">
        <p14:creationId xmlns:p14="http://schemas.microsoft.com/office/powerpoint/2010/main" val="3900299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8" name="Rectangle 2"/>
          <p:cNvSpPr>
            <a:spLocks noChangeArrowheads="1"/>
          </p:cNvSpPr>
          <p:nvPr/>
        </p:nvSpPr>
        <p:spPr bwMode="auto">
          <a:xfrm>
            <a:off x="388938" y="188913"/>
            <a:ext cx="8145462"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nchor="b"/>
          <a:lstStyle/>
          <a:p>
            <a:pPr eaLnBrk="1" hangingPunct="1">
              <a:lnSpc>
                <a:spcPct val="100000"/>
              </a:lnSpc>
              <a:defRPr/>
            </a:pPr>
            <a:r>
              <a:rPr lang="en-US" sz="4400" b="0">
                <a:solidFill>
                  <a:schemeClr val="tx2"/>
                </a:solidFill>
                <a:effectLst>
                  <a:outerShdw blurRad="38100" dist="38100" dir="2700000" algn="tl">
                    <a:srgbClr val="FFFFFF"/>
                  </a:outerShdw>
                </a:effectLst>
              </a:rPr>
              <a:t>CPU</a:t>
            </a:r>
          </a:p>
        </p:txBody>
      </p:sp>
      <p:sp>
        <p:nvSpPr>
          <p:cNvPr id="221189" name="Rectangle 3"/>
          <p:cNvSpPr>
            <a:spLocks noChangeArrowheads="1"/>
          </p:cNvSpPr>
          <p:nvPr/>
        </p:nvSpPr>
        <p:spPr bwMode="auto">
          <a:xfrm>
            <a:off x="119063" y="765175"/>
            <a:ext cx="8902700" cy="592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lstStyle/>
          <a:p>
            <a:pPr marL="93663" indent="84138" algn="l" defTabSz="814388" eaLnBrk="1" hangingPunct="1">
              <a:lnSpc>
                <a:spcPct val="85000"/>
              </a:lnSpc>
              <a:spcBef>
                <a:spcPct val="20000"/>
              </a:spcBef>
              <a:buClr>
                <a:schemeClr val="hlink"/>
              </a:buClr>
              <a:buSzPct val="75000"/>
              <a:buFont typeface="Wingdings" pitchFamily="2" charset="2"/>
              <a:buNone/>
              <a:defRPr/>
            </a:pPr>
            <a:r>
              <a:rPr lang="ru-RU" sz="2100">
                <a:effectLst>
                  <a:outerShdw blurRad="38100" dist="38100" dir="2700000" algn="tl">
                    <a:srgbClr val="010199"/>
                  </a:outerShdw>
                </a:effectLst>
              </a:rPr>
              <a:t>Існує дві основн</a:t>
            </a:r>
            <a:r>
              <a:rPr lang="uk-UA" sz="2100">
                <a:effectLst>
                  <a:outerShdw blurRad="38100" dist="38100" dir="2700000" algn="tl">
                    <a:srgbClr val="010199"/>
                  </a:outerShdw>
                </a:effectLst>
              </a:rPr>
              <a:t>і</a:t>
            </a:r>
            <a:r>
              <a:rPr lang="ru-RU" sz="2100">
                <a:effectLst>
                  <a:outerShdw blurRad="38100" dist="38100" dir="2700000" algn="tl">
                    <a:srgbClr val="010199"/>
                  </a:outerShdw>
                </a:effectLst>
              </a:rPr>
              <a:t> архітектури ЦП, пов'язані з наборами команд</a:t>
            </a:r>
            <a:r>
              <a:rPr lang="ru-RU" sz="2100" b="0">
                <a:effectLst>
                  <a:outerShdw blurRad="38100" dist="38100" dir="2700000" algn="tl">
                    <a:srgbClr val="010199"/>
                  </a:outerShdw>
                </a:effectLst>
              </a:rPr>
              <a:t>:</a:t>
            </a:r>
          </a:p>
          <a:p>
            <a:pPr marL="93663" indent="84138" algn="l" defTabSz="814388" eaLnBrk="1" hangingPunct="1">
              <a:lnSpc>
                <a:spcPct val="85000"/>
              </a:lnSpc>
              <a:spcBef>
                <a:spcPct val="20000"/>
              </a:spcBef>
              <a:buClr>
                <a:schemeClr val="hlink"/>
              </a:buClr>
              <a:buSzPct val="75000"/>
              <a:buFont typeface="Wingdings" pitchFamily="2" charset="2"/>
              <a:buChar char="l"/>
              <a:defRPr/>
            </a:pPr>
            <a:r>
              <a:rPr lang="ru-RU" sz="2100" b="0">
                <a:effectLst>
                  <a:outerShdw blurRad="38100" dist="38100" dir="2700000" algn="tl">
                    <a:srgbClr val="010199"/>
                  </a:outerShdw>
                </a:effectLst>
              </a:rPr>
              <a:t> </a:t>
            </a:r>
            <a:r>
              <a:rPr lang="ru-RU" sz="2100">
                <a:effectLst>
                  <a:outerShdw blurRad="38100" dist="38100" dir="2700000" algn="tl">
                    <a:srgbClr val="010199"/>
                  </a:outerShdw>
                </a:effectLst>
                <a:ea typeface="ＭＳ Ｐゴシック" charset="-128"/>
              </a:rPr>
              <a:t>Процесор </a:t>
            </a:r>
            <a:r>
              <a:rPr lang="ru-RU" sz="2100">
                <a:effectLst>
                  <a:outerShdw blurRad="38100" dist="38100" dir="2700000" algn="tl">
                    <a:srgbClr val="010199"/>
                  </a:outerShdw>
                </a:effectLst>
              </a:rPr>
              <a:t>і</a:t>
            </a:r>
            <a:r>
              <a:rPr lang="ru-RU" sz="2100">
                <a:effectLst>
                  <a:outerShdw blurRad="38100" dist="38100" dir="2700000" algn="tl">
                    <a:srgbClr val="010199"/>
                  </a:outerShdw>
                </a:effectLst>
                <a:ea typeface="ＭＳ Ｐゴシック" charset="-128"/>
              </a:rPr>
              <a:t>з скороченим набором команд (</a:t>
            </a:r>
            <a:r>
              <a:rPr lang="ru-RU" sz="2100">
                <a:solidFill>
                  <a:srgbClr val="FF0000"/>
                </a:solidFill>
                <a:effectLst>
                  <a:outerShdw blurRad="38100" dist="38100" dir="2700000" algn="tl">
                    <a:srgbClr val="FFFFFF"/>
                  </a:outerShdw>
                </a:effectLst>
                <a:ea typeface="ＭＳ Ｐゴシック" charset="-128"/>
              </a:rPr>
              <a:t>RISC - Reduced Instruction Set Computer</a:t>
            </a:r>
            <a:r>
              <a:rPr lang="ru-RU" sz="2100">
                <a:effectLst>
                  <a:outerShdw blurRad="38100" dist="38100" dir="2700000" algn="tl">
                    <a:srgbClr val="010199"/>
                  </a:outerShdw>
                </a:effectLst>
                <a:ea typeface="ＭＳ Ｐゴシック" charset="-128"/>
              </a:rPr>
              <a:t>). У ц</a:t>
            </a:r>
            <a:r>
              <a:rPr lang="ru-RU" sz="2100">
                <a:effectLst>
                  <a:outerShdw blurRad="38100" dist="38100" dir="2700000" algn="tl">
                    <a:srgbClr val="010199"/>
                  </a:outerShdw>
                </a:effectLst>
              </a:rPr>
              <a:t>і</a:t>
            </a:r>
            <a:r>
              <a:rPr lang="ru-RU" sz="2100">
                <a:effectLst>
                  <a:outerShdw blurRad="38100" dist="38100" dir="2700000" algn="tl">
                    <a:srgbClr val="010199"/>
                  </a:outerShdw>
                </a:effectLst>
                <a:ea typeface="ＭＳ Ｐゴシック" charset="-128"/>
              </a:rPr>
              <a:t>й арх</a:t>
            </a:r>
            <a:r>
              <a:rPr lang="ru-RU" sz="2100">
                <a:effectLst>
                  <a:outerShdw blurRad="38100" dist="38100" dir="2700000" algn="tl">
                    <a:srgbClr val="010199"/>
                  </a:outerShdw>
                </a:effectLst>
              </a:rPr>
              <a:t>і</a:t>
            </a:r>
            <a:r>
              <a:rPr lang="ru-RU" sz="2100">
                <a:effectLst>
                  <a:outerShdw blurRad="38100" dist="38100" dir="2700000" algn="tl">
                    <a:srgbClr val="010199"/>
                  </a:outerShdw>
                </a:effectLst>
                <a:ea typeface="ＭＳ Ｐゴシック" charset="-128"/>
              </a:rPr>
              <a:t>тектур</a:t>
            </a:r>
            <a:r>
              <a:rPr lang="ru-RU" sz="2100">
                <a:effectLst>
                  <a:outerShdw blurRad="38100" dist="38100" dir="2700000" algn="tl">
                    <a:srgbClr val="010199"/>
                  </a:outerShdw>
                </a:effectLst>
              </a:rPr>
              <a:t>і</a:t>
            </a:r>
            <a:r>
              <a:rPr lang="ru-RU" sz="2100">
                <a:effectLst>
                  <a:outerShdw blurRad="38100" dist="38100" dir="2700000" algn="tl">
                    <a:srgbClr val="010199"/>
                  </a:outerShdw>
                </a:effectLst>
                <a:ea typeface="ＭＳ Ｐゴシック" charset="-128"/>
              </a:rPr>
              <a:t> використову</a:t>
            </a:r>
            <a:r>
              <a:rPr lang="ru-RU" sz="2100">
                <a:effectLst>
                  <a:outerShdw blurRad="38100" dist="38100" dir="2700000" algn="tl">
                    <a:srgbClr val="010199"/>
                  </a:outerShdw>
                </a:effectLst>
              </a:rPr>
              <a:t>є</a:t>
            </a:r>
            <a:r>
              <a:rPr lang="ru-RU" sz="2100">
                <a:effectLst>
                  <a:outerShdw blurRad="38100" dist="38100" dir="2700000" algn="tl">
                    <a:srgbClr val="010199"/>
                  </a:outerShdw>
                </a:effectLst>
                <a:ea typeface="ＭＳ Ｐゴシック" charset="-128"/>
              </a:rPr>
              <a:t>ться в</a:t>
            </a:r>
            <a:r>
              <a:rPr lang="ru-RU" sz="2100">
                <a:effectLst>
                  <a:outerShdw blurRad="38100" dist="38100" dir="2700000" algn="tl">
                    <a:srgbClr val="010199"/>
                  </a:outerShdw>
                </a:effectLst>
              </a:rPr>
              <a:t>і</a:t>
            </a:r>
            <a:r>
              <a:rPr lang="ru-RU" sz="2100">
                <a:effectLst>
                  <a:outerShdw blurRad="38100" dist="38100" dir="2700000" algn="tl">
                    <a:srgbClr val="010199"/>
                  </a:outerShdw>
                </a:effectLst>
                <a:ea typeface="ＭＳ Ｐゴシック" charset="-128"/>
              </a:rPr>
              <a:t>дносно невеликий наб</a:t>
            </a:r>
            <a:r>
              <a:rPr lang="ru-RU" sz="2100">
                <a:effectLst>
                  <a:outerShdw blurRad="38100" dist="38100" dir="2700000" algn="tl">
                    <a:srgbClr val="010199"/>
                  </a:outerShdw>
                </a:effectLst>
              </a:rPr>
              <a:t>і</a:t>
            </a:r>
            <a:r>
              <a:rPr lang="ru-RU" sz="2100">
                <a:effectLst>
                  <a:outerShdw blurRad="38100" dist="38100" dir="2700000" algn="tl">
                    <a:srgbClr val="010199"/>
                  </a:outerShdw>
                </a:effectLst>
                <a:ea typeface="ＭＳ Ｐゴシック" charset="-128"/>
              </a:rPr>
              <a:t>р команд, а м</a:t>
            </a:r>
            <a:r>
              <a:rPr lang="ru-RU" sz="2100">
                <a:effectLst>
                  <a:outerShdw blurRad="38100" dist="38100" dir="2700000" algn="tl">
                    <a:srgbClr val="010199"/>
                  </a:outerShdw>
                </a:effectLst>
              </a:rPr>
              <a:t>і</a:t>
            </a:r>
            <a:r>
              <a:rPr lang="ru-RU" sz="2100">
                <a:effectLst>
                  <a:outerShdw blurRad="38100" dist="38100" dir="2700000" algn="tl">
                    <a:srgbClr val="010199"/>
                  </a:outerShdw>
                </a:effectLst>
                <a:ea typeface="ＭＳ Ｐゴシック" charset="-128"/>
              </a:rPr>
              <a:t>кросхеми </a:t>
            </a:r>
            <a:r>
              <a:rPr lang="ru-RU" sz="2100">
                <a:solidFill>
                  <a:srgbClr val="FF0000"/>
                </a:solidFill>
                <a:effectLst>
                  <a:outerShdw blurRad="38100" dist="38100" dir="2700000" algn="tl">
                    <a:srgbClr val="FFFFFF"/>
                  </a:outerShdw>
                </a:effectLst>
                <a:ea typeface="ＭＳ Ｐゴシック" charset="-128"/>
              </a:rPr>
              <a:t>RISC</a:t>
            </a:r>
            <a:r>
              <a:rPr lang="ru-RU" sz="2100">
                <a:effectLst>
                  <a:outerShdw blurRad="38100" dist="38100" dir="2700000" algn="tl">
                    <a:srgbClr val="010199"/>
                  </a:outerShdw>
                </a:effectLst>
                <a:ea typeface="ＭＳ Ｐゴシック" charset="-128"/>
              </a:rPr>
              <a:t> призначен</a:t>
            </a:r>
            <a:r>
              <a:rPr lang="ru-RU" sz="2100">
                <a:effectLst>
                  <a:outerShdw blurRad="38100" dist="38100" dir="2700000" algn="tl">
                    <a:srgbClr val="010199"/>
                  </a:outerShdw>
                </a:effectLst>
              </a:rPr>
              <a:t>і</a:t>
            </a:r>
            <a:r>
              <a:rPr lang="ru-RU" sz="2100">
                <a:effectLst>
                  <a:outerShdw blurRad="38100" dist="38100" dir="2700000" algn="tl">
                    <a:srgbClr val="010199"/>
                  </a:outerShdw>
                </a:effectLst>
                <a:ea typeface="ＭＳ Ｐゴシック" charset="-128"/>
              </a:rPr>
              <a:t> для дуже швидкого виконання цих команд.</a:t>
            </a:r>
            <a:endParaRPr lang="ru-RU" sz="2100">
              <a:effectLst>
                <a:outerShdw blurRad="38100" dist="38100" dir="2700000" algn="tl">
                  <a:srgbClr val="010199"/>
                </a:outerShdw>
              </a:effectLst>
            </a:endParaRPr>
          </a:p>
          <a:p>
            <a:pPr marL="93663" indent="84138" algn="l" defTabSz="814388" eaLnBrk="1" hangingPunct="1">
              <a:lnSpc>
                <a:spcPct val="85000"/>
              </a:lnSpc>
              <a:spcBef>
                <a:spcPct val="20000"/>
              </a:spcBef>
              <a:buClr>
                <a:schemeClr val="hlink"/>
              </a:buClr>
              <a:buSzPct val="75000"/>
              <a:buFont typeface="Wingdings" pitchFamily="2" charset="2"/>
              <a:buChar char="l"/>
              <a:defRPr/>
            </a:pPr>
            <a:r>
              <a:rPr lang="ru-RU" sz="2100">
                <a:effectLst>
                  <a:outerShdw blurRad="38100" dist="38100" dir="2700000" algn="tl">
                    <a:srgbClr val="010199"/>
                  </a:outerShdw>
                </a:effectLst>
              </a:rPr>
              <a:t> </a:t>
            </a:r>
            <a:r>
              <a:rPr lang="ru-RU" sz="2100">
                <a:effectLst>
                  <a:outerShdw blurRad="38100" dist="38100" dir="2700000" algn="tl">
                    <a:srgbClr val="010199"/>
                  </a:outerShdw>
                </a:effectLst>
                <a:ea typeface="ＭＳ Ｐゴシック" charset="-128"/>
              </a:rPr>
              <a:t>Процесор </a:t>
            </a:r>
            <a:r>
              <a:rPr lang="ru-RU" sz="2100">
                <a:effectLst>
                  <a:outerShdw blurRad="38100" dist="38100" dir="2700000" algn="tl">
                    <a:srgbClr val="010199"/>
                  </a:outerShdw>
                </a:effectLst>
              </a:rPr>
              <a:t>і</a:t>
            </a:r>
            <a:r>
              <a:rPr lang="ru-RU" sz="2100">
                <a:effectLst>
                  <a:outerShdw blurRad="38100" dist="38100" dir="2700000" algn="tl">
                    <a:srgbClr val="010199"/>
                  </a:outerShdw>
                </a:effectLst>
                <a:ea typeface="ＭＳ Ｐゴシック" charset="-128"/>
              </a:rPr>
              <a:t>з складним набором команд (</a:t>
            </a:r>
            <a:r>
              <a:rPr lang="ru-RU" sz="2100">
                <a:solidFill>
                  <a:srgbClr val="FF0000"/>
                </a:solidFill>
                <a:effectLst>
                  <a:outerShdw blurRad="38100" dist="38100" dir="2700000" algn="tl">
                    <a:srgbClr val="FFFFFF"/>
                  </a:outerShdw>
                </a:effectLst>
                <a:ea typeface="ＭＳ Ｐゴシック" charset="-128"/>
              </a:rPr>
              <a:t>CISC - Complete Instruction Set Computer</a:t>
            </a:r>
            <a:r>
              <a:rPr lang="ru-RU" sz="2100">
                <a:effectLst>
                  <a:outerShdw blurRad="38100" dist="38100" dir="2700000" algn="tl">
                    <a:srgbClr val="010199"/>
                  </a:outerShdw>
                </a:effectLst>
                <a:ea typeface="ＭＳ Ｐゴシック" charset="-128"/>
              </a:rPr>
              <a:t>). У ц</a:t>
            </a:r>
            <a:r>
              <a:rPr lang="ru-RU" sz="2100">
                <a:effectLst>
                  <a:outerShdw blurRad="38100" dist="38100" dir="2700000" algn="tl">
                    <a:srgbClr val="010199"/>
                  </a:outerShdw>
                </a:effectLst>
              </a:rPr>
              <a:t>і</a:t>
            </a:r>
            <a:r>
              <a:rPr lang="ru-RU" sz="2100">
                <a:effectLst>
                  <a:outerShdw blurRad="38100" dist="38100" dir="2700000" algn="tl">
                    <a:srgbClr val="010199"/>
                  </a:outerShdw>
                </a:effectLst>
                <a:ea typeface="ＭＳ Ｐゴシック" charset="-128"/>
              </a:rPr>
              <a:t>й арх</a:t>
            </a:r>
            <a:r>
              <a:rPr lang="ru-RU" sz="2100">
                <a:effectLst>
                  <a:outerShdw blurRad="38100" dist="38100" dir="2700000" algn="tl">
                    <a:srgbClr val="010199"/>
                  </a:outerShdw>
                </a:effectLst>
              </a:rPr>
              <a:t>і</a:t>
            </a:r>
            <a:r>
              <a:rPr lang="ru-RU" sz="2100">
                <a:effectLst>
                  <a:outerShdw blurRad="38100" dist="38100" dir="2700000" algn="tl">
                    <a:srgbClr val="010199"/>
                  </a:outerShdw>
                </a:effectLst>
                <a:ea typeface="ＭＳ Ｐゴシック" charset="-128"/>
              </a:rPr>
              <a:t>тектур</a:t>
            </a:r>
            <a:r>
              <a:rPr lang="ru-RU" sz="2100">
                <a:effectLst>
                  <a:outerShdw blurRad="38100" dist="38100" dir="2700000" algn="tl">
                    <a:srgbClr val="010199"/>
                  </a:outerShdw>
                </a:effectLst>
              </a:rPr>
              <a:t>і</a:t>
            </a:r>
            <a:r>
              <a:rPr lang="ru-RU" sz="2100">
                <a:effectLst>
                  <a:outerShdw blurRad="38100" dist="38100" dir="2700000" algn="tl">
                    <a:srgbClr val="010199"/>
                  </a:outerShdw>
                </a:effectLst>
                <a:ea typeface="ＭＳ Ｐゴシック" charset="-128"/>
              </a:rPr>
              <a:t> використову</a:t>
            </a:r>
            <a:r>
              <a:rPr lang="ru-RU" sz="2100">
                <a:effectLst>
                  <a:outerShdw blurRad="38100" dist="38100" dir="2700000" algn="tl">
                    <a:srgbClr val="010199"/>
                  </a:outerShdw>
                </a:effectLst>
              </a:rPr>
              <a:t>є</a:t>
            </a:r>
            <a:r>
              <a:rPr lang="ru-RU" sz="2100">
                <a:effectLst>
                  <a:outerShdw blurRad="38100" dist="38100" dir="2700000" algn="tl">
                    <a:srgbClr val="010199"/>
                  </a:outerShdw>
                </a:effectLst>
                <a:ea typeface="ＭＳ Ｐゴシック" charset="-128"/>
              </a:rPr>
              <a:t>ться розширений наб</a:t>
            </a:r>
            <a:r>
              <a:rPr lang="ru-RU" sz="2100">
                <a:effectLst>
                  <a:outerShdw blurRad="38100" dist="38100" dir="2700000" algn="tl">
                    <a:srgbClr val="010199"/>
                  </a:outerShdw>
                </a:effectLst>
              </a:rPr>
              <a:t>і</a:t>
            </a:r>
            <a:r>
              <a:rPr lang="ru-RU" sz="2100">
                <a:effectLst>
                  <a:outerShdw blurRad="38100" dist="38100" dir="2700000" algn="tl">
                    <a:srgbClr val="010199"/>
                  </a:outerShdw>
                </a:effectLst>
                <a:ea typeface="ＭＳ Ｐゴシック" charset="-128"/>
              </a:rPr>
              <a:t>р команд, що приводить до зменшення к</a:t>
            </a:r>
            <a:r>
              <a:rPr lang="ru-RU" sz="2100">
                <a:effectLst>
                  <a:outerShdw blurRad="38100" dist="38100" dir="2700000" algn="tl">
                    <a:srgbClr val="010199"/>
                  </a:outerShdw>
                </a:effectLst>
              </a:rPr>
              <a:t>і</a:t>
            </a:r>
            <a:r>
              <a:rPr lang="ru-RU" sz="2100">
                <a:effectLst>
                  <a:outerShdw blurRad="38100" dist="38100" dir="2700000" algn="tl">
                    <a:srgbClr val="010199"/>
                  </a:outerShdw>
                </a:effectLst>
                <a:ea typeface="ＭＳ Ｐゴシック" charset="-128"/>
              </a:rPr>
              <a:t>лькост</a:t>
            </a:r>
            <a:r>
              <a:rPr lang="ru-RU" sz="2100">
                <a:effectLst>
                  <a:outerShdw blurRad="38100" dist="38100" dir="2700000" algn="tl">
                    <a:srgbClr val="010199"/>
                  </a:outerShdw>
                </a:effectLst>
              </a:rPr>
              <a:t>і</a:t>
            </a:r>
            <a:r>
              <a:rPr lang="ru-RU" sz="2100">
                <a:effectLst>
                  <a:outerShdw blurRad="38100" dist="38100" dir="2700000" algn="tl">
                    <a:srgbClr val="010199"/>
                  </a:outerShdw>
                </a:effectLst>
                <a:ea typeface="ＭＳ Ｐゴシック" charset="-128"/>
              </a:rPr>
              <a:t> крок</a:t>
            </a:r>
            <a:r>
              <a:rPr lang="ru-RU" sz="2100">
                <a:effectLst>
                  <a:outerShdw blurRad="38100" dist="38100" dir="2700000" algn="tl">
                    <a:srgbClr val="010199"/>
                  </a:outerShdw>
                </a:effectLst>
              </a:rPr>
              <a:t>і</a:t>
            </a:r>
            <a:r>
              <a:rPr lang="ru-RU" sz="2100">
                <a:effectLst>
                  <a:outerShdw blurRad="38100" dist="38100" dir="2700000" algn="tl">
                    <a:srgbClr val="010199"/>
                  </a:outerShdw>
                </a:effectLst>
                <a:ea typeface="ＭＳ Ｐゴシック" charset="-128"/>
              </a:rPr>
              <a:t>в, що доводяться на кожну операц</a:t>
            </a:r>
            <a:r>
              <a:rPr lang="ru-RU" sz="2100">
                <a:effectLst>
                  <a:outerShdw blurRad="38100" dist="38100" dir="2700000" algn="tl">
                    <a:srgbClr val="010199"/>
                  </a:outerShdw>
                </a:effectLst>
              </a:rPr>
              <a:t>і</a:t>
            </a:r>
            <a:r>
              <a:rPr lang="ru-RU" sz="2100">
                <a:effectLst>
                  <a:outerShdw blurRad="38100" dist="38100" dir="2700000" algn="tl">
                    <a:srgbClr val="010199"/>
                  </a:outerShdw>
                </a:effectLst>
                <a:ea typeface="ＭＳ Ｐゴシック" charset="-128"/>
              </a:rPr>
              <a:t>ю.</a:t>
            </a:r>
            <a:endParaRPr lang="uk-UA" altLang="ja-JP" sz="2100">
              <a:effectLst>
                <a:outerShdw blurRad="38100" dist="38100" dir="2700000" algn="tl">
                  <a:srgbClr val="010199"/>
                </a:outerShdw>
              </a:effectLst>
            </a:endParaRPr>
          </a:p>
          <a:p>
            <a:pPr marL="93663" indent="84138" algn="l" defTabSz="814388" eaLnBrk="1" hangingPunct="1">
              <a:lnSpc>
                <a:spcPct val="85000"/>
              </a:lnSpc>
              <a:spcBef>
                <a:spcPct val="20000"/>
              </a:spcBef>
              <a:buClr>
                <a:schemeClr val="hlink"/>
              </a:buClr>
              <a:buSzPct val="75000"/>
              <a:buFont typeface="Wingdings" pitchFamily="2" charset="2"/>
              <a:buNone/>
              <a:defRPr/>
            </a:pPr>
            <a:endParaRPr lang="uk-UA" altLang="ja-JP" sz="2100">
              <a:effectLst>
                <a:outerShdw blurRad="38100" dist="38100" dir="2700000" algn="tl">
                  <a:srgbClr val="010199"/>
                </a:outerShdw>
              </a:effectLst>
            </a:endParaRPr>
          </a:p>
          <a:p>
            <a:pPr marL="93663" indent="84138" algn="l" defTabSz="814388" eaLnBrk="1" hangingPunct="1">
              <a:lnSpc>
                <a:spcPct val="85000"/>
              </a:lnSpc>
              <a:spcBef>
                <a:spcPct val="20000"/>
              </a:spcBef>
              <a:buClr>
                <a:schemeClr val="hlink"/>
              </a:buClr>
              <a:buSzPct val="75000"/>
              <a:buFont typeface="Wingdings" pitchFamily="2" charset="2"/>
              <a:buNone/>
              <a:defRPr/>
            </a:pPr>
            <a:r>
              <a:rPr lang="uk-UA" altLang="ja-JP" sz="2100">
                <a:effectLst>
                  <a:outerShdw blurRad="38100" dist="38100" dir="2700000" algn="tl">
                    <a:srgbClr val="010199"/>
                  </a:outerShdw>
                </a:effectLst>
                <a:ea typeface="ＭＳ Ｐゴシック" charset="-128"/>
              </a:rPr>
              <a:t>Потужн</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сть ЦП визнача</a:t>
            </a:r>
            <a:r>
              <a:rPr lang="uk-UA" altLang="ja-JP" sz="2100">
                <a:effectLst>
                  <a:outerShdw blurRad="38100" dist="38100" dir="2700000" algn="tl">
                    <a:srgbClr val="010199"/>
                  </a:outerShdw>
                </a:effectLst>
              </a:rPr>
              <a:t>є</a:t>
            </a:r>
            <a:r>
              <a:rPr lang="uk-UA" altLang="ja-JP" sz="2100">
                <a:effectLst>
                  <a:outerShdw blurRad="38100" dist="38100" dir="2700000" algn="tl">
                    <a:srgbClr val="010199"/>
                  </a:outerShdw>
                </a:effectLst>
                <a:ea typeface="ＭＳ Ｐゴシック" charset="-128"/>
              </a:rPr>
              <a:t>ться швидк</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стю </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 к</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льк</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стю даних, як</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 в</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н може обробити. Швидк</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сть ЦП вим</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рю</a:t>
            </a:r>
            <a:r>
              <a:rPr lang="uk-UA" altLang="ja-JP" sz="2100">
                <a:effectLst>
                  <a:outerShdw blurRad="38100" dist="38100" dir="2700000" algn="tl">
                    <a:srgbClr val="010199"/>
                  </a:outerShdw>
                </a:effectLst>
              </a:rPr>
              <a:t>є</a:t>
            </a:r>
            <a:r>
              <a:rPr lang="uk-UA" altLang="ja-JP" sz="2100">
                <a:effectLst>
                  <a:outerShdw blurRad="38100" dist="38100" dir="2700000" algn="tl">
                    <a:srgbClr val="010199"/>
                  </a:outerShdw>
                </a:effectLst>
                <a:ea typeface="ＭＳ Ｐゴシック" charset="-128"/>
              </a:rPr>
              <a:t>ться в герцах (к</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льк</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сть цикл</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в в секунду). Швидк</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сть сучасних ЦП склада</a:t>
            </a:r>
            <a:r>
              <a:rPr lang="uk-UA" altLang="ja-JP" sz="2100">
                <a:effectLst>
                  <a:outerShdw blurRad="38100" dist="38100" dir="2700000" algn="tl">
                    <a:srgbClr val="010199"/>
                  </a:outerShdw>
                </a:effectLst>
              </a:rPr>
              <a:t>є</a:t>
            </a:r>
            <a:r>
              <a:rPr lang="uk-UA" altLang="ja-JP" sz="2100">
                <a:effectLst>
                  <a:outerShdw blurRad="38100" dist="38100" dir="2700000" algn="tl">
                    <a:srgbClr val="010199"/>
                  </a:outerShdw>
                </a:effectLst>
                <a:ea typeface="ＭＳ Ｐゴシック" charset="-128"/>
              </a:rPr>
              <a:t> м</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льйони цикл</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в в секунду (мегагерц, М</a:t>
            </a:r>
            <a:r>
              <a:rPr lang="uk-UA" altLang="ja-JP" sz="2100">
                <a:effectLst>
                  <a:outerShdw blurRad="38100" dist="38100" dir="2700000" algn="tl">
                    <a:srgbClr val="010199"/>
                  </a:outerShdw>
                </a:effectLst>
              </a:rPr>
              <a:t>Г</a:t>
            </a:r>
            <a:r>
              <a:rPr lang="uk-UA" altLang="ja-JP" sz="2100">
                <a:effectLst>
                  <a:outerShdw blurRad="38100" dist="38100" dir="2700000" algn="tl">
                    <a:srgbClr val="010199"/>
                  </a:outerShdw>
                </a:effectLst>
                <a:ea typeface="ＭＳ Ｐゴシック" charset="-128"/>
              </a:rPr>
              <a:t>ц) або м</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льярди цикл</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в в секунду (г</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гагерц, ГГц). К</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льк</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сть даних, яка може одночасно обробити ЦП, залежить в</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д розм</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ру шини даних процесора. </a:t>
            </a:r>
            <a:r>
              <a:rPr lang="uk-UA" altLang="ja-JP" sz="2100">
                <a:effectLst>
                  <a:outerShdw blurRad="38100" dist="38100" dir="2700000" algn="tl">
                    <a:srgbClr val="010199"/>
                  </a:outerShdw>
                </a:effectLst>
              </a:rPr>
              <a:t>Її</a:t>
            </a:r>
            <a:r>
              <a:rPr lang="uk-UA" altLang="ja-JP" sz="2100">
                <a:effectLst>
                  <a:outerShdw blurRad="38100" dist="38100" dir="2700000" algn="tl">
                    <a:srgbClr val="010199"/>
                  </a:outerShdw>
                </a:effectLst>
                <a:ea typeface="ＭＳ Ｐゴシック" charset="-128"/>
              </a:rPr>
              <a:t> також називають шиною ЦП або зовн</a:t>
            </a:r>
            <a:r>
              <a:rPr lang="uk-UA" altLang="ja-JP" sz="2100">
                <a:effectLst>
                  <a:outerShdw blurRad="38100" dist="38100" dir="2700000" algn="tl">
                    <a:srgbClr val="010199"/>
                  </a:outerShdw>
                </a:effectLst>
              </a:rPr>
              <a:t>і</a:t>
            </a:r>
            <a:r>
              <a:rPr lang="uk-UA" altLang="ja-JP" sz="2100">
                <a:effectLst>
                  <a:outerShdw blurRad="38100" dist="38100" dir="2700000" algn="tl">
                    <a:srgbClr val="010199"/>
                  </a:outerShdw>
                </a:effectLst>
                <a:ea typeface="ＭＳ Ｐゴシック" charset="-128"/>
              </a:rPr>
              <a:t>шньою шиною (</a:t>
            </a:r>
            <a:r>
              <a:rPr lang="uk-UA" altLang="ja-JP" sz="2100">
                <a:solidFill>
                  <a:srgbClr val="FF0000"/>
                </a:solidFill>
                <a:effectLst>
                  <a:outerShdw blurRad="38100" dist="38100" dir="2700000" algn="tl">
                    <a:srgbClr val="FFFFFF"/>
                  </a:outerShdw>
                </a:effectLst>
                <a:ea typeface="ＭＳ Ｐゴシック" charset="-128"/>
              </a:rPr>
              <a:t>FSB - </a:t>
            </a:r>
            <a:r>
              <a:rPr lang="ru-RU" sz="2100">
                <a:solidFill>
                  <a:srgbClr val="FF0000"/>
                </a:solidFill>
                <a:effectLst>
                  <a:outerShdw blurRad="38100" dist="38100" dir="2700000" algn="tl">
                    <a:srgbClr val="FFFFFF"/>
                  </a:outerShdw>
                </a:effectLst>
                <a:ea typeface="ＭＳ Ｐゴシック" charset="-128"/>
              </a:rPr>
              <a:t>Front-Side Bus</a:t>
            </a:r>
            <a:r>
              <a:rPr lang="ru-RU" sz="2100">
                <a:effectLst>
                  <a:outerShdw blurRad="38100" dist="38100" dir="2700000" algn="tl">
                    <a:srgbClr val="010199"/>
                  </a:outerShdw>
                </a:effectLst>
              </a:rPr>
              <a:t> </a:t>
            </a:r>
            <a:r>
              <a:rPr lang="uk-UA" altLang="ja-JP" sz="2100">
                <a:effectLst>
                  <a:outerShdw blurRad="38100" dist="38100" dir="2700000" algn="tl">
                    <a:srgbClr val="010199"/>
                  </a:outerShdw>
                </a:effectLst>
                <a:ea typeface="ＭＳ Ｐゴシック" charset="-128"/>
              </a:rPr>
              <a:t>)</a:t>
            </a:r>
            <a:endParaRPr lang="en-US" sz="2100">
              <a:effectLst>
                <a:outerShdw blurRad="38100" dist="38100" dir="2700000" algn="tl">
                  <a:srgbClr val="010199"/>
                </a:outerShdw>
              </a:effectLst>
              <a:ea typeface="ＭＳ Ｐゴシック" charset="-128"/>
            </a:endParaRPr>
          </a:p>
        </p:txBody>
      </p:sp>
    </p:spTree>
    <p:extLst>
      <p:ext uri="{BB962C8B-B14F-4D97-AF65-F5344CB8AC3E}">
        <p14:creationId xmlns:p14="http://schemas.microsoft.com/office/powerpoint/2010/main" val="2682257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8" name="Rectangle 2"/>
          <p:cNvSpPr>
            <a:spLocks noChangeArrowheads="1"/>
          </p:cNvSpPr>
          <p:nvPr/>
        </p:nvSpPr>
        <p:spPr bwMode="auto">
          <a:xfrm>
            <a:off x="331788" y="0"/>
            <a:ext cx="81454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b"/>
          <a:lstStyle/>
          <a:p>
            <a:pPr eaLnBrk="1" hangingPunct="1">
              <a:lnSpc>
                <a:spcPct val="100000"/>
              </a:lnSpc>
              <a:defRPr/>
            </a:pPr>
            <a:r>
              <a:rPr lang="en-US" sz="3600" b="0">
                <a:solidFill>
                  <a:schemeClr val="tx2"/>
                </a:solidFill>
                <a:effectLst>
                  <a:outerShdw blurRad="38100" dist="38100" dir="2700000" algn="tl">
                    <a:srgbClr val="FFFFFF"/>
                  </a:outerShdw>
                </a:effectLst>
              </a:rPr>
              <a:t>Central Processing Unit (CPU)</a:t>
            </a:r>
          </a:p>
        </p:txBody>
      </p:sp>
      <p:sp>
        <p:nvSpPr>
          <p:cNvPr id="151559" name="Rectangle 3"/>
          <p:cNvSpPr>
            <a:spLocks noChangeArrowheads="1"/>
          </p:cNvSpPr>
          <p:nvPr/>
        </p:nvSpPr>
        <p:spPr bwMode="auto">
          <a:xfrm>
            <a:off x="0" y="719138"/>
            <a:ext cx="8736013" cy="639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342900" indent="-342900" algn="l" eaLnBrk="1" hangingPunct="1">
              <a:lnSpc>
                <a:spcPct val="85000"/>
              </a:lnSpc>
              <a:spcBef>
                <a:spcPct val="20000"/>
              </a:spcBef>
              <a:buClr>
                <a:schemeClr val="hlink"/>
              </a:buClr>
              <a:buSzPct val="75000"/>
              <a:buFont typeface="Wingdings" pitchFamily="2" charset="2"/>
              <a:buChar char="l"/>
              <a:defRPr/>
            </a:pPr>
            <a:r>
              <a:rPr lang="en-US" sz="2500" b="0">
                <a:effectLst>
                  <a:outerShdw blurRad="38100" dist="38100" dir="2700000" algn="tl">
                    <a:srgbClr val="010199"/>
                  </a:outerShdw>
                </a:effectLst>
              </a:rPr>
              <a:t>Для збільшення швидкодії в деяких ЦП застосовується г</a:t>
            </a:r>
            <a:r>
              <a:rPr lang="uk-UA" sz="2500" b="0">
                <a:effectLst>
                  <a:outerShdw blurRad="38100" dist="38100" dir="2700000" algn="tl">
                    <a:srgbClr val="010199"/>
                  </a:outerShdw>
                </a:effectLst>
              </a:rPr>
              <a:t>і</a:t>
            </a:r>
            <a:r>
              <a:rPr lang="en-US" sz="2500" b="0">
                <a:effectLst>
                  <a:outerShdw blurRad="38100" dist="38100" dir="2700000" algn="tl">
                    <a:srgbClr val="010199"/>
                  </a:outerShdw>
                </a:effectLst>
              </a:rPr>
              <a:t>перпотоков</a:t>
            </a:r>
            <a:r>
              <a:rPr lang="uk-UA" sz="2500" b="0">
                <a:effectLst>
                  <a:outerShdw blurRad="38100" dist="38100" dir="2700000" algn="tl">
                    <a:srgbClr val="010199"/>
                  </a:outerShdw>
                </a:effectLst>
              </a:rPr>
              <a:t>і</a:t>
            </a:r>
            <a:r>
              <a:rPr lang="en-US" sz="2500" b="0">
                <a:effectLst>
                  <a:outerShdw blurRad="38100" dist="38100" dir="2700000" algn="tl">
                    <a:srgbClr val="010199"/>
                  </a:outerShdw>
                </a:effectLst>
              </a:rPr>
              <a:t>сть</a:t>
            </a:r>
            <a:r>
              <a:rPr lang="uk-UA" sz="2500" b="0">
                <a:effectLst>
                  <a:outerShdw blurRad="38100" dist="38100" dir="2700000" algn="tl">
                    <a:srgbClr val="010199"/>
                  </a:outerShdw>
                </a:effectLst>
              </a:rPr>
              <a:t> (</a:t>
            </a:r>
            <a:r>
              <a:rPr lang="en-US" altLang="ja-JP" sz="2500" b="0">
                <a:solidFill>
                  <a:srgbClr val="FF0000"/>
                </a:solidFill>
                <a:effectLst>
                  <a:outerShdw blurRad="38100" dist="38100" dir="2700000" algn="tl">
                    <a:srgbClr val="FFFFFF"/>
                  </a:outerShdw>
                </a:effectLst>
                <a:ea typeface="ＭＳ Ｐゴシック" charset="-128"/>
              </a:rPr>
              <a:t>hyperthreading</a:t>
            </a:r>
            <a:r>
              <a:rPr lang="uk-UA" sz="2500" b="0">
                <a:effectLst>
                  <a:outerShdw blurRad="38100" dist="38100" dir="2700000" algn="tl">
                    <a:srgbClr val="010199"/>
                  </a:outerShdw>
                </a:effectLst>
              </a:rPr>
              <a:t>)</a:t>
            </a:r>
            <a:r>
              <a:rPr lang="en-US" sz="2500" b="0">
                <a:effectLst>
                  <a:outerShdw blurRad="38100" dist="38100" dir="2700000" algn="tl">
                    <a:srgbClr val="010199"/>
                  </a:outerShdw>
                </a:effectLst>
              </a:rPr>
              <a:t>. В цьому випадку ЦП може одночасно виконувати декілька фрагментів код</a:t>
            </a:r>
            <a:r>
              <a:rPr lang="uk-UA" sz="2500" b="0">
                <a:effectLst>
                  <a:outerShdw blurRad="38100" dist="38100" dir="2700000" algn="tl">
                    <a:srgbClr val="010199"/>
                  </a:outerShdw>
                </a:effectLst>
              </a:rPr>
              <a:t>у</a:t>
            </a:r>
            <a:r>
              <a:rPr lang="en-US" sz="2500" b="0">
                <a:effectLst>
                  <a:outerShdw blurRad="38100" dist="38100" dir="2700000" algn="tl">
                    <a:srgbClr val="010199"/>
                  </a:outerShdw>
                </a:effectLst>
              </a:rPr>
              <a:t> на кожному конвеєрі. У операційній системі один ЦП з г</a:t>
            </a:r>
            <a:r>
              <a:rPr lang="uk-UA" sz="2500" b="0">
                <a:effectLst>
                  <a:outerShdw blurRad="38100" dist="38100" dir="2700000" algn="tl">
                    <a:srgbClr val="010199"/>
                  </a:outerShdw>
                </a:effectLst>
              </a:rPr>
              <a:t>і</a:t>
            </a:r>
            <a:r>
              <a:rPr lang="en-US" sz="2500" b="0">
                <a:effectLst>
                  <a:outerShdw blurRad="38100" dist="38100" dir="2700000" algn="tl">
                    <a:srgbClr val="010199"/>
                  </a:outerShdw>
                </a:effectLst>
              </a:rPr>
              <a:t>перпотоков</a:t>
            </a:r>
            <a:r>
              <a:rPr lang="uk-UA" sz="2500" b="0">
                <a:effectLst>
                  <a:outerShdw blurRad="38100" dist="38100" dir="2700000" algn="tl">
                    <a:srgbClr val="010199"/>
                  </a:outerShdw>
                </a:effectLst>
              </a:rPr>
              <a:t>і</a:t>
            </a:r>
            <a:r>
              <a:rPr lang="en-US" sz="2500" b="0">
                <a:effectLst>
                  <a:outerShdw blurRad="38100" dist="38100" dir="2700000" algn="tl">
                    <a:srgbClr val="010199"/>
                  </a:outerShdw>
                </a:effectLst>
              </a:rPr>
              <a:t>стью трактується як два ЦП.</a:t>
            </a:r>
            <a:endParaRPr lang="uk-UA" sz="2500" b="0">
              <a:effectLst>
                <a:outerShdw blurRad="38100" dist="38100" dir="2700000" algn="tl">
                  <a:srgbClr val="010199"/>
                </a:outerShdw>
              </a:effectLst>
            </a:endParaRPr>
          </a:p>
          <a:p>
            <a:pPr marL="342900" indent="-342900" algn="l" eaLnBrk="1" hangingPunct="1">
              <a:lnSpc>
                <a:spcPct val="85000"/>
              </a:lnSpc>
              <a:spcBef>
                <a:spcPct val="20000"/>
              </a:spcBef>
              <a:buClr>
                <a:schemeClr val="hlink"/>
              </a:buClr>
              <a:buSzPct val="75000"/>
              <a:buFont typeface="Wingdings" pitchFamily="2" charset="2"/>
              <a:buChar char="l"/>
              <a:defRPr/>
            </a:pPr>
            <a:r>
              <a:rPr lang="ru-RU" sz="2500" b="0">
                <a:effectLst>
                  <a:outerShdw blurRad="38100" dist="38100" dir="2700000" algn="tl">
                    <a:srgbClr val="010199"/>
                  </a:outerShdw>
                </a:effectLst>
              </a:rPr>
              <a:t>Сучасні процесори мають 32-бітові або 64-бітові шини даних.</a:t>
            </a:r>
            <a:endParaRPr lang="en-US" sz="2500" b="0">
              <a:effectLst>
                <a:outerShdw blurRad="38100" dist="38100" dir="2700000" algn="tl">
                  <a:srgbClr val="010199"/>
                </a:outerShdw>
              </a:effectLst>
            </a:endParaRPr>
          </a:p>
          <a:p>
            <a:pPr marL="342900" indent="-342900" algn="l" eaLnBrk="1" hangingPunct="1">
              <a:lnSpc>
                <a:spcPct val="85000"/>
              </a:lnSpc>
              <a:spcBef>
                <a:spcPct val="20000"/>
              </a:spcBef>
              <a:buClr>
                <a:schemeClr val="hlink"/>
              </a:buClr>
              <a:buSzPct val="75000"/>
              <a:buFont typeface="Wingdings" pitchFamily="2" charset="2"/>
              <a:buChar char="l"/>
              <a:defRPr/>
            </a:pPr>
            <a:r>
              <a:rPr lang="en-US" altLang="ja-JP" sz="2500">
                <a:solidFill>
                  <a:schemeClr val="accent2"/>
                </a:solidFill>
                <a:effectLst>
                  <a:outerShdw blurRad="38100" dist="38100" dir="2700000" algn="tl">
                    <a:srgbClr val="FFFFFF"/>
                  </a:outerShdw>
                </a:effectLst>
                <a:ea typeface="ＭＳ Ｐゴシック" charset="-128"/>
              </a:rPr>
              <a:t>Розгін</a:t>
            </a:r>
            <a:r>
              <a:rPr lang="uk-UA" altLang="ja-JP" sz="2500" b="0">
                <a:effectLst>
                  <a:outerShdw blurRad="38100" dist="38100" dir="2700000" algn="tl">
                    <a:srgbClr val="010199"/>
                  </a:outerShdw>
                </a:effectLst>
                <a:ea typeface="ＭＳ Ｐゴシック" charset="-128"/>
              </a:rPr>
              <a:t> (</a:t>
            </a:r>
            <a:r>
              <a:rPr lang="en-US" altLang="ja-JP" sz="2500">
                <a:solidFill>
                  <a:schemeClr val="accent2"/>
                </a:solidFill>
                <a:effectLst>
                  <a:outerShdw blurRad="38100" dist="38100" dir="2700000" algn="tl">
                    <a:srgbClr val="FFFFFF"/>
                  </a:outerShdw>
                </a:effectLst>
                <a:ea typeface="ＭＳ Ｐゴシック" charset="-128"/>
              </a:rPr>
              <a:t>Overclocking</a:t>
            </a:r>
            <a:r>
              <a:rPr lang="en-US" altLang="ja-JP" sz="2500" b="0">
                <a:effectLst>
                  <a:outerShdw blurRad="38100" dist="38100" dir="2700000" algn="tl">
                    <a:srgbClr val="010199"/>
                  </a:outerShdw>
                </a:effectLst>
                <a:ea typeface="ＭＳ Ｐゴシック" charset="-128"/>
              </a:rPr>
              <a:t> </a:t>
            </a:r>
            <a:r>
              <a:rPr lang="uk-UA" altLang="ja-JP" sz="2500" b="0">
                <a:effectLst>
                  <a:outerShdw blurRad="38100" dist="38100" dir="2700000" algn="tl">
                    <a:srgbClr val="010199"/>
                  </a:outerShdw>
                </a:effectLst>
                <a:ea typeface="ＭＳ Ｐゴシック" charset="-128"/>
              </a:rPr>
              <a:t>)</a:t>
            </a:r>
            <a:r>
              <a:rPr lang="en-US" altLang="ja-JP" sz="2500" b="0">
                <a:effectLst>
                  <a:outerShdw blurRad="38100" dist="38100" dir="2700000" algn="tl">
                    <a:srgbClr val="010199"/>
                  </a:outerShdw>
                </a:effectLst>
                <a:ea typeface="ＭＳ Ｐゴシック" charset="-128"/>
              </a:rPr>
              <a:t> — це технічний прийом, що заставляє процесор працювати на швидкості, більшій, ніж вказана у вихідній специфікації. </a:t>
            </a:r>
            <a:r>
              <a:rPr lang="uk-UA" altLang="ja-JP" sz="2500" b="0">
                <a:effectLst>
                  <a:outerShdw blurRad="38100" dist="38100" dir="2700000" algn="tl">
                    <a:srgbClr val="010199"/>
                  </a:outerShdw>
                </a:effectLst>
                <a:ea typeface="ＭＳ Ｐゴシック" charset="-128"/>
              </a:rPr>
              <a:t/>
            </a:r>
            <a:br>
              <a:rPr lang="uk-UA" altLang="ja-JP" sz="2500" b="0">
                <a:effectLst>
                  <a:outerShdw blurRad="38100" dist="38100" dir="2700000" algn="tl">
                    <a:srgbClr val="010199"/>
                  </a:outerShdw>
                </a:effectLst>
                <a:ea typeface="ＭＳ Ｐゴシック" charset="-128"/>
              </a:rPr>
            </a:br>
            <a:r>
              <a:rPr lang="en-US" altLang="ja-JP" sz="2500" b="0">
                <a:effectLst>
                  <a:outerShdw blurRad="38100" dist="38100" dir="2700000" algn="tl">
                    <a:srgbClr val="010199"/>
                  </a:outerShdw>
                </a:effectLst>
                <a:ea typeface="ＭＳ Ｐゴシック" charset="-128"/>
              </a:rPr>
              <a:t>Розгін не є надійним способом підвищення швидкодії комп'ютера.</a:t>
            </a:r>
          </a:p>
          <a:p>
            <a:pPr marL="342900" indent="-342900" algn="l" eaLnBrk="1" hangingPunct="1">
              <a:lnSpc>
                <a:spcPct val="85000"/>
              </a:lnSpc>
              <a:spcBef>
                <a:spcPct val="20000"/>
              </a:spcBef>
              <a:buClr>
                <a:schemeClr val="hlink"/>
              </a:buClr>
              <a:buSzPct val="75000"/>
              <a:buFont typeface="Wingdings" pitchFamily="2" charset="2"/>
              <a:buChar char="l"/>
              <a:defRPr/>
            </a:pPr>
            <a:r>
              <a:rPr lang="ru-RU" sz="2500">
                <a:solidFill>
                  <a:schemeClr val="accent2"/>
                </a:solidFill>
                <a:effectLst>
                  <a:outerShdw blurRad="38100" dist="38100" dir="2700000" algn="tl">
                    <a:srgbClr val="FFFFFF"/>
                  </a:outerShdw>
                </a:effectLst>
                <a:ea typeface="ＭＳ Ｐゴシック" charset="-128"/>
              </a:rPr>
              <a:t>ММХ</a:t>
            </a:r>
            <a:r>
              <a:rPr lang="ru-RU" sz="2500" b="0">
                <a:effectLst>
                  <a:outerShdw blurRad="38100" dist="38100" dir="2700000" algn="tl">
                    <a:srgbClr val="010199"/>
                  </a:outerShdw>
                </a:effectLst>
                <a:ea typeface="ＭＳ Ｐゴシック" charset="-128"/>
              </a:rPr>
              <a:t> (</a:t>
            </a:r>
            <a:r>
              <a:rPr lang="ru-RU" sz="2500">
                <a:solidFill>
                  <a:schemeClr val="accent2"/>
                </a:solidFill>
                <a:effectLst>
                  <a:outerShdw blurRad="38100" dist="38100" dir="2700000" algn="tl">
                    <a:srgbClr val="FFFFFF"/>
                  </a:outerShdw>
                </a:effectLst>
                <a:ea typeface="ＭＳ Ｐゴシック" charset="-128"/>
              </a:rPr>
              <a:t>MultiMedia eXtension</a:t>
            </a:r>
            <a:r>
              <a:rPr lang="ru-RU" sz="2500" b="0">
                <a:effectLst>
                  <a:outerShdw blurRad="38100" dist="38100" dir="2700000" algn="tl">
                    <a:srgbClr val="010199"/>
                  </a:outerShdw>
                </a:effectLst>
                <a:ea typeface="ＭＳ Ｐゴシック" charset="-128"/>
              </a:rPr>
              <a:t> ) — це наб</a:t>
            </a:r>
            <a:r>
              <a:rPr lang="ru-RU" sz="2500" b="0">
                <a:effectLst>
                  <a:outerShdw blurRad="38100" dist="38100" dir="2700000" algn="tl">
                    <a:srgbClr val="010199"/>
                  </a:outerShdw>
                </a:effectLst>
              </a:rPr>
              <a:t>і</a:t>
            </a:r>
            <a:r>
              <a:rPr lang="ru-RU" sz="2500" b="0">
                <a:effectLst>
                  <a:outerShdw blurRad="38100" dist="38100" dir="2700000" algn="tl">
                    <a:srgbClr val="010199"/>
                  </a:outerShdw>
                </a:effectLst>
                <a:ea typeface="ＭＳ Ｐゴシック" charset="-128"/>
              </a:rPr>
              <a:t>р мультимед</a:t>
            </a:r>
            <a:r>
              <a:rPr lang="ru-RU" sz="2500" b="0">
                <a:effectLst>
                  <a:outerShdw blurRad="38100" dist="38100" dir="2700000" algn="tl">
                    <a:srgbClr val="010199"/>
                  </a:outerShdw>
                </a:effectLst>
              </a:rPr>
              <a:t>і</a:t>
            </a:r>
            <a:r>
              <a:rPr lang="ru-RU" sz="2500" b="0">
                <a:effectLst>
                  <a:outerShdw blurRad="38100" dist="38100" dir="2700000" algn="tl">
                    <a:srgbClr val="010199"/>
                  </a:outerShdw>
                </a:effectLst>
                <a:ea typeface="ＭＳ Ｐゴシック" charset="-128"/>
              </a:rPr>
              <a:t>йних </a:t>
            </a:r>
            <a:r>
              <a:rPr lang="ru-RU" sz="2500" b="0">
                <a:effectLst>
                  <a:outerShdw blurRad="38100" dist="38100" dir="2700000" algn="tl">
                    <a:srgbClr val="010199"/>
                  </a:outerShdw>
                </a:effectLst>
              </a:rPr>
              <a:t>і</a:t>
            </a:r>
            <a:r>
              <a:rPr lang="ru-RU" sz="2500" b="0">
                <a:effectLst>
                  <a:outerShdw blurRad="38100" dist="38100" dir="2700000" algn="tl">
                    <a:srgbClr val="010199"/>
                  </a:outerShdw>
                </a:effectLst>
                <a:ea typeface="ＭＳ Ｐゴシック" charset="-128"/>
              </a:rPr>
              <a:t>нструкц</a:t>
            </a:r>
            <a:r>
              <a:rPr lang="ru-RU" sz="2500" b="0">
                <a:effectLst>
                  <a:outerShdw blurRad="38100" dist="38100" dir="2700000" algn="tl">
                    <a:srgbClr val="010199"/>
                  </a:outerShdw>
                </a:effectLst>
              </a:rPr>
              <a:t>і</a:t>
            </a:r>
            <a:r>
              <a:rPr lang="ru-RU" sz="2500" b="0">
                <a:effectLst>
                  <a:outerShdw blurRad="38100" dist="38100" dir="2700000" algn="tl">
                    <a:srgbClr val="010199"/>
                  </a:outerShdw>
                </a:effectLst>
                <a:ea typeface="ＭＳ Ｐゴシック" charset="-128"/>
              </a:rPr>
              <a:t>й, вбудованих в процесори Intel. </a:t>
            </a:r>
            <a:r>
              <a:rPr lang="en-US" sz="2500" b="0">
                <a:effectLst>
                  <a:outerShdw blurRad="38100" dist="38100" dir="2700000" algn="tl">
                    <a:srgbClr val="010199"/>
                  </a:outerShdw>
                </a:effectLst>
                <a:ea typeface="ＭＳ Ｐゴシック" charset="-128"/>
              </a:rPr>
              <a:t>Процесори з технолог</a:t>
            </a:r>
            <a:r>
              <a:rPr lang="en-US" sz="2500" b="0">
                <a:effectLst>
                  <a:outerShdw blurRad="38100" dist="38100" dir="2700000" algn="tl">
                    <a:srgbClr val="010199"/>
                  </a:outerShdw>
                </a:effectLst>
              </a:rPr>
              <a:t>іє</a:t>
            </a:r>
            <a:r>
              <a:rPr lang="en-US" sz="2500" b="0">
                <a:effectLst>
                  <a:outerShdw blurRad="38100" dist="38100" dir="2700000" algn="tl">
                    <a:srgbClr val="010199"/>
                  </a:outerShdw>
                </a:effectLst>
                <a:ea typeface="ＭＳ Ｐゴシック" charset="-128"/>
              </a:rPr>
              <a:t>ю ММХ можуть виконувати безл</a:t>
            </a:r>
            <a:r>
              <a:rPr lang="en-US" sz="2500" b="0">
                <a:effectLst>
                  <a:outerShdw blurRad="38100" dist="38100" dir="2700000" algn="tl">
                    <a:srgbClr val="010199"/>
                  </a:outerShdw>
                </a:effectLst>
              </a:rPr>
              <a:t>і</a:t>
            </a:r>
            <a:r>
              <a:rPr lang="en-US" sz="2500" b="0">
                <a:effectLst>
                  <a:outerShdw blurRad="38100" dist="38100" dir="2700000" algn="tl">
                    <a:srgbClr val="010199"/>
                  </a:outerShdw>
                </a:effectLst>
                <a:ea typeface="ＭＳ Ｐゴシック" charset="-128"/>
              </a:rPr>
              <a:t>ч типових мультимед</a:t>
            </a:r>
            <a:r>
              <a:rPr lang="en-US" sz="2500" b="0">
                <a:effectLst>
                  <a:outerShdw blurRad="38100" dist="38100" dir="2700000" algn="tl">
                    <a:srgbClr val="010199"/>
                  </a:outerShdw>
                </a:effectLst>
              </a:rPr>
              <a:t>і</a:t>
            </a:r>
            <a:r>
              <a:rPr lang="en-US" sz="2500" b="0">
                <a:effectLst>
                  <a:outerShdw blurRad="38100" dist="38100" dir="2700000" algn="tl">
                    <a:srgbClr val="010199"/>
                  </a:outerShdw>
                </a:effectLst>
                <a:ea typeface="ＭＳ Ｐゴシック" charset="-128"/>
              </a:rPr>
              <a:t>йних операц</a:t>
            </a:r>
            <a:r>
              <a:rPr lang="en-US" sz="2500" b="0">
                <a:effectLst>
                  <a:outerShdw blurRad="38100" dist="38100" dir="2700000" algn="tl">
                    <a:srgbClr val="010199"/>
                  </a:outerShdw>
                </a:effectLst>
              </a:rPr>
              <a:t>і</a:t>
            </a:r>
            <a:r>
              <a:rPr lang="en-US" sz="2500" b="0">
                <a:effectLst>
                  <a:outerShdw blurRad="38100" dist="38100" dir="2700000" algn="tl">
                    <a:srgbClr val="010199"/>
                  </a:outerShdw>
                </a:effectLst>
                <a:ea typeface="ＭＳ Ｐゴシック" charset="-128"/>
              </a:rPr>
              <a:t>й, як</a:t>
            </a:r>
            <a:r>
              <a:rPr lang="en-US" sz="2500" b="0">
                <a:effectLst>
                  <a:outerShdw blurRad="38100" dist="38100" dir="2700000" algn="tl">
                    <a:srgbClr val="010199"/>
                  </a:outerShdw>
                </a:effectLst>
              </a:rPr>
              <a:t>і</a:t>
            </a:r>
            <a:r>
              <a:rPr lang="en-US" sz="2500" b="0">
                <a:effectLst>
                  <a:outerShdw blurRad="38100" dist="38100" dir="2700000" algn="tl">
                    <a:srgbClr val="010199"/>
                  </a:outerShdw>
                </a:effectLst>
                <a:ea typeface="ＭＳ Ｐゴシック" charset="-128"/>
              </a:rPr>
              <a:t> зазвичай виконуються окремою звуковою або в</a:t>
            </a:r>
            <a:r>
              <a:rPr lang="en-US" sz="2500" b="0">
                <a:effectLst>
                  <a:outerShdw blurRad="38100" dist="38100" dir="2700000" algn="tl">
                    <a:srgbClr val="010199"/>
                  </a:outerShdw>
                </a:effectLst>
              </a:rPr>
              <a:t>і</a:t>
            </a:r>
            <a:r>
              <a:rPr lang="en-US" sz="2500" b="0">
                <a:effectLst>
                  <a:outerShdw blurRad="38100" dist="38100" dir="2700000" algn="tl">
                    <a:srgbClr val="010199"/>
                  </a:outerShdw>
                </a:effectLst>
                <a:ea typeface="ＭＳ Ｐゴシック" charset="-128"/>
              </a:rPr>
              <a:t>деокартою</a:t>
            </a:r>
            <a:r>
              <a:rPr lang="en-US" altLang="ja-JP" sz="2500" b="0">
                <a:effectLst>
                  <a:outerShdw blurRad="38100" dist="38100" dir="2700000" algn="tl">
                    <a:srgbClr val="010199"/>
                  </a:outerShdw>
                </a:effectLst>
                <a:ea typeface="ＭＳ Ｐゴシック" charset="-128"/>
              </a:rPr>
              <a:t>.</a:t>
            </a:r>
            <a:endParaRPr lang="en-US" sz="2500" b="0">
              <a:effectLst>
                <a:outerShdw blurRad="38100" dist="38100" dir="2700000" algn="tl">
                  <a:srgbClr val="010199"/>
                </a:outerShdw>
              </a:effectLst>
              <a:ea typeface="ＭＳ Ｐゴシック" charset="-128"/>
            </a:endParaRPr>
          </a:p>
          <a:p>
            <a:pPr marL="342900" indent="-342900" algn="l" eaLnBrk="1" hangingPunct="1">
              <a:lnSpc>
                <a:spcPct val="85000"/>
              </a:lnSpc>
              <a:spcBef>
                <a:spcPct val="20000"/>
              </a:spcBef>
              <a:buClr>
                <a:schemeClr val="hlink"/>
              </a:buClr>
              <a:buSzPct val="75000"/>
              <a:buFont typeface="Wingdings" pitchFamily="2" charset="2"/>
              <a:buNone/>
              <a:defRPr/>
            </a:pPr>
            <a:endParaRPr lang="en-US" sz="2900" b="0">
              <a:effectLst>
                <a:outerShdw blurRad="38100" dist="38100" dir="2700000" algn="tl">
                  <a:srgbClr val="010199"/>
                </a:outerShdw>
              </a:effectLst>
            </a:endParaRPr>
          </a:p>
        </p:txBody>
      </p:sp>
    </p:spTree>
    <p:extLst>
      <p:ext uri="{BB962C8B-B14F-4D97-AF65-F5344CB8AC3E}">
        <p14:creationId xmlns:p14="http://schemas.microsoft.com/office/powerpoint/2010/main" val="2290387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2" name="Rectangle 2"/>
          <p:cNvSpPr>
            <a:spLocks noChangeArrowheads="1"/>
          </p:cNvSpPr>
          <p:nvPr/>
        </p:nvSpPr>
        <p:spPr bwMode="auto">
          <a:xfrm>
            <a:off x="331788" y="0"/>
            <a:ext cx="81454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b"/>
          <a:lstStyle/>
          <a:p>
            <a:pPr eaLnBrk="1" hangingPunct="1">
              <a:lnSpc>
                <a:spcPct val="100000"/>
              </a:lnSpc>
              <a:defRPr/>
            </a:pPr>
            <a:r>
              <a:rPr lang="en-US" sz="3600" b="0">
                <a:solidFill>
                  <a:schemeClr val="tx2"/>
                </a:solidFill>
                <a:effectLst>
                  <a:outerShdw blurRad="38100" dist="38100" dir="2700000" algn="tl">
                    <a:srgbClr val="FFFFFF"/>
                  </a:outerShdw>
                </a:effectLst>
              </a:rPr>
              <a:t>Central Processing Unit (CPU)</a:t>
            </a:r>
          </a:p>
        </p:txBody>
      </p:sp>
      <p:sp>
        <p:nvSpPr>
          <p:cNvPr id="222213" name="Rectangle 3"/>
          <p:cNvSpPr>
            <a:spLocks noChangeArrowheads="1"/>
          </p:cNvSpPr>
          <p:nvPr/>
        </p:nvSpPr>
        <p:spPr bwMode="auto">
          <a:xfrm>
            <a:off x="0" y="719138"/>
            <a:ext cx="8736013" cy="639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342900" indent="-342900" algn="l" eaLnBrk="1" hangingPunct="1">
              <a:lnSpc>
                <a:spcPct val="85000"/>
              </a:lnSpc>
              <a:spcBef>
                <a:spcPct val="20000"/>
              </a:spcBef>
              <a:buClr>
                <a:schemeClr val="hlink"/>
              </a:buClr>
              <a:buSzPct val="75000"/>
              <a:buFont typeface="Wingdings" pitchFamily="2" charset="2"/>
              <a:buChar char="l"/>
              <a:defRPr/>
            </a:pPr>
            <a:r>
              <a:rPr lang="ru-RU" sz="2500" b="0">
                <a:effectLst>
                  <a:outerShdw blurRad="38100" dist="38100" dir="2700000" algn="tl">
                    <a:srgbClr val="010199"/>
                  </a:outerShdw>
                </a:effectLst>
                <a:ea typeface="ＭＳ Ｐゴシック" charset="-128"/>
              </a:rPr>
              <a:t>У зв'язку з розвитком нових технолог</a:t>
            </a:r>
            <a:r>
              <a:rPr lang="ru-RU" sz="2500" b="0">
                <a:effectLst>
                  <a:outerShdw blurRad="38100" dist="38100" dir="2700000" algn="tl">
                    <a:srgbClr val="010199"/>
                  </a:outerShdw>
                </a:effectLst>
              </a:rPr>
              <a:t>і</a:t>
            </a:r>
            <a:r>
              <a:rPr lang="ru-RU" sz="2500" b="0">
                <a:effectLst>
                  <a:outerShdw blurRad="38100" dist="38100" dir="2700000" algn="tl">
                    <a:srgbClr val="010199"/>
                  </a:outerShdw>
                </a:effectLst>
                <a:ea typeface="ＭＳ Ｐゴシック" charset="-128"/>
              </a:rPr>
              <a:t>й виробники ЦП шукають способи вбудовування в одну м</a:t>
            </a:r>
            <a:r>
              <a:rPr lang="ru-RU" sz="2500" b="0">
                <a:effectLst>
                  <a:outerShdw blurRad="38100" dist="38100" dir="2700000" algn="tl">
                    <a:srgbClr val="010199"/>
                  </a:outerShdw>
                </a:effectLst>
              </a:rPr>
              <a:t>і</a:t>
            </a:r>
            <a:r>
              <a:rPr lang="ru-RU" sz="2500" b="0">
                <a:effectLst>
                  <a:outerShdw blurRad="38100" dist="38100" dir="2700000" algn="tl">
                    <a:srgbClr val="010199"/>
                  </a:outerShdw>
                </a:effectLst>
                <a:ea typeface="ＭＳ Ｐゴシック" charset="-128"/>
              </a:rPr>
              <a:t>кросхему б</a:t>
            </a:r>
            <a:r>
              <a:rPr lang="ru-RU" sz="2500" b="0">
                <a:effectLst>
                  <a:outerShdw blurRad="38100" dist="38100" dir="2700000" algn="tl">
                    <a:srgbClr val="010199"/>
                  </a:outerShdw>
                </a:effectLst>
              </a:rPr>
              <a:t>і</a:t>
            </a:r>
            <a:r>
              <a:rPr lang="ru-RU" sz="2500" b="0">
                <a:effectLst>
                  <a:outerShdw blurRad="38100" dist="38100" dir="2700000" algn="tl">
                    <a:srgbClr val="010199"/>
                  </a:outerShdw>
                </a:effectLst>
                <a:ea typeface="ＭＳ Ｐゴシック" charset="-128"/>
              </a:rPr>
              <a:t>льш за один ЦП</a:t>
            </a:r>
            <a:r>
              <a:rPr lang="en-US" sz="2500" b="0">
                <a:effectLst>
                  <a:outerShdw blurRad="38100" dist="38100" dir="2700000" algn="tl">
                    <a:srgbClr val="010199"/>
                  </a:outerShdw>
                </a:effectLst>
                <a:ea typeface="ＭＳ Ｐゴシック" charset="-128"/>
              </a:rPr>
              <a:t>.</a:t>
            </a:r>
          </a:p>
          <a:p>
            <a:pPr marL="687388" lvl="1" indent="-225425" algn="l" eaLnBrk="1" hangingPunct="1">
              <a:lnSpc>
                <a:spcPct val="85000"/>
              </a:lnSpc>
              <a:spcBef>
                <a:spcPct val="20000"/>
              </a:spcBef>
              <a:buClr>
                <a:schemeClr val="tx2"/>
              </a:buClr>
              <a:buSzPct val="75000"/>
              <a:buFont typeface="Wingdings" pitchFamily="2" charset="2"/>
              <a:buChar char="l"/>
              <a:defRPr/>
            </a:pPr>
            <a:r>
              <a:rPr lang="en-US" sz="2500">
                <a:solidFill>
                  <a:schemeClr val="accent2"/>
                </a:solidFill>
                <a:effectLst>
                  <a:outerShdw blurRad="38100" dist="38100" dir="2700000" algn="tl">
                    <a:srgbClr val="FFFFFF"/>
                  </a:outerShdw>
                </a:effectLst>
              </a:rPr>
              <a:t>Single core CPU</a:t>
            </a:r>
            <a:r>
              <a:rPr lang="en-US" sz="2500" b="0">
                <a:effectLst>
                  <a:outerShdw blurRad="38100" dist="38100" dir="2700000" algn="tl">
                    <a:srgbClr val="010199"/>
                  </a:outerShdw>
                </a:effectLst>
              </a:rPr>
              <a:t> </a:t>
            </a:r>
            <a:r>
              <a:rPr lang="uk-UA" sz="2500" b="0">
                <a:effectLst>
                  <a:outerShdw blurRad="38100" dist="38100" dir="2700000" algn="tl">
                    <a:srgbClr val="010199"/>
                  </a:outerShdw>
                </a:effectLst>
              </a:rPr>
              <a:t>- </a:t>
            </a:r>
            <a:r>
              <a:rPr lang="en-US" sz="2500" b="0" i="1">
                <a:effectLst>
                  <a:outerShdw blurRad="38100" dist="38100" dir="2700000" algn="tl">
                    <a:srgbClr val="010199"/>
                  </a:outerShdw>
                </a:effectLst>
              </a:rPr>
              <a:t>Одноядерний процесор</a:t>
            </a:r>
            <a:r>
              <a:rPr lang="en-US" sz="2500" b="0">
                <a:effectLst>
                  <a:outerShdw blurRad="38100" dist="38100" dir="2700000" algn="tl">
                    <a:srgbClr val="010199"/>
                  </a:outerShdw>
                </a:effectLst>
              </a:rPr>
              <a:t>. Одне ядро в одній мікросхемі ЦП, що визначає всі технологічні можливості </a:t>
            </a:r>
            <a:r>
              <a:rPr lang="uk-UA" sz="2500" b="0">
                <a:effectLst>
                  <a:outerShdw blurRad="38100" dist="38100" dir="2700000" algn="tl">
                    <a:srgbClr val="010199"/>
                  </a:outerShdw>
                </a:effectLst>
              </a:rPr>
              <a:t>з</a:t>
            </a:r>
            <a:r>
              <a:rPr lang="en-US" sz="2500" b="0">
                <a:effectLst>
                  <a:outerShdw blurRad="38100" dist="38100" dir="2700000" algn="tl">
                    <a:srgbClr val="010199"/>
                  </a:outerShdw>
                </a:effectLst>
              </a:rPr>
              <a:t> оброб</a:t>
            </a:r>
            <a:r>
              <a:rPr lang="uk-UA" sz="2500" b="0">
                <a:effectLst>
                  <a:outerShdw blurRad="38100" dist="38100" dir="2700000" algn="tl">
                    <a:srgbClr val="010199"/>
                  </a:outerShdw>
                </a:effectLst>
              </a:rPr>
              <a:t>ки даних</a:t>
            </a:r>
            <a:r>
              <a:rPr lang="en-US" sz="2500" b="0">
                <a:effectLst>
                  <a:outerShdw blurRad="38100" dist="38100" dir="2700000" algn="tl">
                    <a:srgbClr val="010199"/>
                  </a:outerShdw>
                </a:effectLst>
              </a:rPr>
              <a:t>. Виробник материнської плати може встановити гнізда для декількох процесорів, щоб надати можливість побудувати потужну багатопроцесорну комп'ютерну систему.</a:t>
            </a:r>
            <a:endParaRPr lang="uk-UA" sz="2500" b="0">
              <a:effectLst>
                <a:outerShdw blurRad="38100" dist="38100" dir="2700000" algn="tl">
                  <a:srgbClr val="010199"/>
                </a:outerShdw>
              </a:effectLst>
            </a:endParaRPr>
          </a:p>
          <a:p>
            <a:pPr marL="687388" lvl="1" indent="-225425" algn="l" eaLnBrk="1" hangingPunct="1">
              <a:lnSpc>
                <a:spcPct val="85000"/>
              </a:lnSpc>
              <a:spcBef>
                <a:spcPct val="20000"/>
              </a:spcBef>
              <a:buClr>
                <a:schemeClr val="tx2"/>
              </a:buClr>
              <a:buSzPct val="75000"/>
              <a:buFont typeface="Wingdings" pitchFamily="2" charset="2"/>
              <a:buChar char="l"/>
              <a:defRPr/>
            </a:pPr>
            <a:r>
              <a:rPr lang="en-US" sz="2500">
                <a:solidFill>
                  <a:schemeClr val="accent2"/>
                </a:solidFill>
                <a:effectLst>
                  <a:outerShdw blurRad="38100" dist="38100" dir="2700000" algn="tl">
                    <a:srgbClr val="FFFFFF"/>
                  </a:outerShdw>
                </a:effectLst>
              </a:rPr>
              <a:t>Dual core CPU</a:t>
            </a:r>
            <a:r>
              <a:rPr lang="uk-UA" sz="2500">
                <a:solidFill>
                  <a:schemeClr val="accent2"/>
                </a:solidFill>
                <a:effectLst>
                  <a:outerShdw blurRad="38100" dist="38100" dir="2700000" algn="tl">
                    <a:srgbClr val="FFFFFF"/>
                  </a:outerShdw>
                </a:effectLst>
              </a:rPr>
              <a:t> - </a:t>
            </a:r>
            <a:r>
              <a:rPr lang="ru-RU" sz="2500" b="0" i="1">
                <a:effectLst>
                  <a:outerShdw blurRad="38100" dist="38100" dir="2700000" algn="tl">
                    <a:srgbClr val="010199"/>
                  </a:outerShdw>
                </a:effectLst>
              </a:rPr>
              <a:t>Двоядерний процесор</a:t>
            </a:r>
            <a:r>
              <a:rPr lang="ru-RU" sz="2500" b="0">
                <a:effectLst>
                  <a:outerShdw blurRad="38100" dist="38100" dir="2700000" algn="tl">
                    <a:srgbClr val="010199"/>
                  </a:outerShdw>
                </a:effectLst>
              </a:rPr>
              <a:t>. Два ядра в одній мікросхемі ЦП, де обидва ядра можуть одночасно обробляти інформацію.</a:t>
            </a:r>
            <a:endParaRPr lang="en-US" sz="2500" b="0">
              <a:effectLst>
                <a:outerShdw blurRad="38100" dist="38100" dir="2700000" algn="tl">
                  <a:srgbClr val="010199"/>
                </a:outerShdw>
              </a:effectLst>
            </a:endParaRPr>
          </a:p>
        </p:txBody>
      </p:sp>
    </p:spTree>
    <p:extLst>
      <p:ext uri="{BB962C8B-B14F-4D97-AF65-F5344CB8AC3E}">
        <p14:creationId xmlns:p14="http://schemas.microsoft.com/office/powerpoint/2010/main" val="538399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436563" y="-227013"/>
            <a:ext cx="8229600" cy="1279526"/>
          </a:xfrm>
        </p:spPr>
        <p:txBody>
          <a:bodyPr/>
          <a:lstStyle/>
          <a:p>
            <a:pPr eaLnBrk="1" hangingPunct="1">
              <a:defRPr/>
            </a:pPr>
            <a:r>
              <a:rPr lang="uk-UA" b="1" smtClean="0"/>
              <a:t>Серверні платформи</a:t>
            </a:r>
            <a:endParaRPr lang="ru-RU" b="1" smtClean="0">
              <a:solidFill>
                <a:srgbClr val="FF0000"/>
              </a:solidFill>
            </a:endParaRPr>
          </a:p>
        </p:txBody>
      </p:sp>
      <p:pic>
        <p:nvPicPr>
          <p:cNvPr id="74755" name="Picture 6" descr="Форм-факторы: обычные, стоечные, "/>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44925" y="3230563"/>
            <a:ext cx="5299075" cy="3627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56" name="Rectangle 3"/>
          <p:cNvSpPr>
            <a:spLocks noChangeArrowheads="1"/>
          </p:cNvSpPr>
          <p:nvPr/>
        </p:nvSpPr>
        <p:spPr bwMode="auto">
          <a:xfrm>
            <a:off x="215900" y="769938"/>
            <a:ext cx="8799513" cy="238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l"/>
            <a:r>
              <a:rPr lang="ru-RU" altLang="ru-RU"/>
              <a:t>Існують звичайні сервери з вертикальними корпусами, що нагадують, ПК. Вони дозволяють встановлювати материнські плати ATX, легко використовувати і стандартні комплектуючі.</a:t>
            </a:r>
          </a:p>
          <a:p>
            <a:pPr algn="l"/>
            <a:r>
              <a:rPr lang="ru-RU" altLang="ru-RU">
                <a:solidFill>
                  <a:srgbClr val="FF3300"/>
                </a:solidFill>
              </a:rPr>
              <a:t>Звичайні сервери нагадують звичайні ПК</a:t>
            </a:r>
            <a:r>
              <a:rPr lang="ru-RU" altLang="ru-RU"/>
              <a:t>, але усередині вони оптимізовані для легкого обслуговування і ефективної вентиляції.</a:t>
            </a:r>
          </a:p>
        </p:txBody>
      </p:sp>
      <p:pic>
        <p:nvPicPr>
          <p:cNvPr id="74757" name="Picture 9" descr="Форм-факторы: обычные, стоечные, "/>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2738" y="3167063"/>
            <a:ext cx="2546350" cy="3690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89714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392113" y="0"/>
            <a:ext cx="8229600" cy="1139825"/>
          </a:xfrm>
        </p:spPr>
        <p:txBody>
          <a:bodyPr/>
          <a:lstStyle/>
          <a:p>
            <a:pPr eaLnBrk="1" hangingPunct="1">
              <a:defRPr/>
            </a:pPr>
            <a:r>
              <a:rPr lang="uk-UA" b="1" smtClean="0"/>
              <a:t>Серверні платформи</a:t>
            </a:r>
            <a:endParaRPr lang="ru-RU" b="1" smtClean="0">
              <a:solidFill>
                <a:srgbClr val="FF0000"/>
              </a:solidFill>
            </a:endParaRPr>
          </a:p>
        </p:txBody>
      </p:sp>
      <p:pic>
        <p:nvPicPr>
          <p:cNvPr id="75779" name="Picture 9" descr="Стоечные серверы"/>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2888" y="4292600"/>
            <a:ext cx="4038600" cy="256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80" name="Rectangle 4"/>
          <p:cNvSpPr>
            <a:spLocks noChangeArrowheads="1"/>
          </p:cNvSpPr>
          <p:nvPr/>
        </p:nvSpPr>
        <p:spPr bwMode="auto">
          <a:xfrm>
            <a:off x="206375" y="862013"/>
            <a:ext cx="8799513"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l"/>
            <a:r>
              <a:rPr lang="ru-RU" altLang="ru-RU">
                <a:solidFill>
                  <a:srgbClr val="FF3300"/>
                </a:solidFill>
              </a:rPr>
              <a:t>Стоєчні сервери</a:t>
            </a:r>
            <a:endParaRPr lang="ru-RU" altLang="ru-RU"/>
          </a:p>
          <a:p>
            <a:pPr algn="l"/>
            <a:r>
              <a:rPr lang="ru-RU" altLang="ru-RU"/>
              <a:t>Комплектуючі стоєчних серверів часто спеціалізовані, тому не чекайте зустріти багато стандартних компонентів. За виключенням, хіба що, модулів пам'яті, процесорів і деяких карт розширення. Висота 19" серверів зазвичай виражається в U (unit, стандартний корпус, на жаргоні частий називають "юніт« - 45 мм). Сервери, як правило, зустрічаються заввишки 1u, 2u і 4u. Є сервери і з більшою висотою, але вони спеціалізовані.</a:t>
            </a:r>
          </a:p>
        </p:txBody>
      </p:sp>
      <p:pic>
        <p:nvPicPr>
          <p:cNvPr id="75781" name="Picture 12" descr="Стоечные серверы"/>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94200" y="4351338"/>
            <a:ext cx="4329113" cy="2506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42888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371475" y="0"/>
            <a:ext cx="8229600" cy="955675"/>
          </a:xfrm>
        </p:spPr>
        <p:txBody>
          <a:bodyPr/>
          <a:lstStyle/>
          <a:p>
            <a:pPr eaLnBrk="1" hangingPunct="1">
              <a:defRPr/>
            </a:pPr>
            <a:r>
              <a:rPr lang="uk-UA" b="1" smtClean="0"/>
              <a:t>Серверні платформи</a:t>
            </a:r>
            <a:endParaRPr lang="ru-RU" b="1" smtClean="0">
              <a:solidFill>
                <a:srgbClr val="FF0000"/>
              </a:solidFill>
            </a:endParaRPr>
          </a:p>
        </p:txBody>
      </p:sp>
      <p:sp>
        <p:nvSpPr>
          <p:cNvPr id="76803" name="Rectangle 4"/>
          <p:cNvSpPr>
            <a:spLocks noChangeArrowheads="1"/>
          </p:cNvSpPr>
          <p:nvPr/>
        </p:nvSpPr>
        <p:spPr bwMode="auto">
          <a:xfrm>
            <a:off x="206375" y="1006475"/>
            <a:ext cx="8799513" cy="31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l"/>
            <a:r>
              <a:rPr lang="ru-RU" altLang="ru-RU" sz="2000"/>
              <a:t>Є і підкатегорія стоєчних серверів під назвою </a:t>
            </a:r>
            <a:r>
              <a:rPr lang="ru-RU" altLang="ru-RU" sz="2000">
                <a:solidFill>
                  <a:srgbClr val="FF3300"/>
                </a:solidFill>
              </a:rPr>
              <a:t>blade-сервери</a:t>
            </a:r>
            <a:r>
              <a:rPr lang="ru-RU" altLang="ru-RU" sz="2000"/>
              <a:t>. Вони ще менше і тонше (звідси і "лезо") і зазвичай встановлюються в blade-оснащення. Останні, у свою чергу, встановлюються в 19" стійки або стійки іншого формату. </a:t>
            </a:r>
            <a:r>
              <a:rPr lang="ru-RU" altLang="ru-RU" sz="2000">
                <a:solidFill>
                  <a:srgbClr val="FF3300"/>
                </a:solidFill>
              </a:rPr>
              <a:t>Blade-сервери</a:t>
            </a:r>
            <a:r>
              <a:rPr lang="ru-RU" altLang="ru-RU" sz="2000"/>
              <a:t> розроблені для підвищення щільності розташування обчислювальних блоків в умовах обмеженого простору, та і для полегшення обслуговування систем, спрощуючи прокладку кабелів, забезпечуючи модульність і легкість розгортання. </a:t>
            </a:r>
            <a:r>
              <a:rPr lang="ru-RU" altLang="ru-RU" sz="2000">
                <a:solidFill>
                  <a:srgbClr val="FF3300"/>
                </a:solidFill>
              </a:rPr>
              <a:t>Blade-сервери</a:t>
            </a:r>
            <a:r>
              <a:rPr lang="ru-RU" altLang="ru-RU" sz="2000"/>
              <a:t> можуть працювати без жорстких дисків, оскільки концепція передбачає можливість завантаження операційної системи через мережу </a:t>
            </a:r>
            <a:r>
              <a:rPr lang="ru-RU" altLang="ru-RU" sz="2000">
                <a:solidFill>
                  <a:srgbClr val="FF3300"/>
                </a:solidFill>
              </a:rPr>
              <a:t>Storage Area Network</a:t>
            </a:r>
            <a:r>
              <a:rPr lang="ru-RU" altLang="ru-RU" sz="2000"/>
              <a:t> (</a:t>
            </a:r>
            <a:r>
              <a:rPr lang="ru-RU" altLang="ru-RU" sz="2000">
                <a:solidFill>
                  <a:srgbClr val="FF3300"/>
                </a:solidFill>
              </a:rPr>
              <a:t>SAN</a:t>
            </a:r>
            <a:r>
              <a:rPr lang="ru-RU" altLang="ru-RU" sz="2000"/>
              <a:t>).</a:t>
            </a:r>
          </a:p>
        </p:txBody>
      </p:sp>
      <p:pic>
        <p:nvPicPr>
          <p:cNvPr id="76804" name="Picture 9" descr="AMD Opteron в блейд-серверах T-Blade 1.1">
            <a:hlinkClick r:id="rId2" tooltip="Увеличить"/>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16313" y="3860800"/>
            <a:ext cx="5627687" cy="299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708172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50800" y="200025"/>
            <a:ext cx="83915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pPr algn="l">
              <a:lnSpc>
                <a:spcPct val="100000"/>
              </a:lnSpc>
              <a:spcBef>
                <a:spcPct val="50000"/>
              </a:spcBef>
            </a:pPr>
            <a:r>
              <a:rPr lang="ru-RU" altLang="ru-RU" sz="3200">
                <a:solidFill>
                  <a:srgbClr val="3E67A4"/>
                </a:solidFill>
              </a:rPr>
              <a:t>Назви, призначення та характеристики ЦП</a:t>
            </a:r>
            <a:r>
              <a:rPr lang="en-US" altLang="ru-RU" sz="3200">
                <a:solidFill>
                  <a:srgbClr val="3E67A4"/>
                </a:solidFill>
              </a:rPr>
              <a:t> (CPU -</a:t>
            </a:r>
            <a:r>
              <a:rPr lang="ru-RU" altLang="ru-RU" sz="3200">
                <a:solidFill>
                  <a:srgbClr val="3E67A4"/>
                </a:solidFill>
              </a:rPr>
              <a:t> </a:t>
            </a:r>
            <a:r>
              <a:rPr lang="en-US" altLang="ru-RU" sz="3200">
                <a:solidFill>
                  <a:srgbClr val="3E67A4"/>
                </a:solidFill>
              </a:rPr>
              <a:t>Central Processing Units)</a:t>
            </a:r>
          </a:p>
        </p:txBody>
      </p:sp>
      <p:pic>
        <p:nvPicPr>
          <p:cNvPr id="77827" name="Picture 3" descr="proc_Intel%20Pentium%20II%20Slot%201%20processor"/>
          <p:cNvPicPr>
            <a:picLocks noChangeAspect="1" noChangeArrowheads="1"/>
          </p:cNvPicPr>
          <p:nvPr/>
        </p:nvPicPr>
        <p:blipFill>
          <a:blip r:embed="rId2">
            <a:extLst>
              <a:ext uri="{28A0092B-C50C-407E-A947-70E740481C1C}">
                <a14:useLocalDpi xmlns:a14="http://schemas.microsoft.com/office/drawing/2010/main" val="0"/>
              </a:ext>
            </a:extLst>
          </a:blip>
          <a:srcRect l="18895"/>
          <a:stretch>
            <a:fillRect/>
          </a:stretch>
        </p:blipFill>
        <p:spPr bwMode="auto">
          <a:xfrm>
            <a:off x="0" y="1373188"/>
            <a:ext cx="40386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4" descr="intel1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09713"/>
            <a:ext cx="4595813"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5" descr="cele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32313"/>
            <a:ext cx="2960688"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6" descr="xeo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613" y="4551363"/>
            <a:ext cx="3133725"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7" descr="dur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2488" y="4546600"/>
            <a:ext cx="3211512"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Rectangle 8"/>
          <p:cNvSpPr>
            <a:spLocks noChangeArrowheads="1"/>
          </p:cNvSpPr>
          <p:nvPr/>
        </p:nvSpPr>
        <p:spPr bwMode="auto">
          <a:xfrm>
            <a:off x="19050" y="1338263"/>
            <a:ext cx="9144000" cy="5576887"/>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endParaRPr lang="ru-RU" altLang="ru-RU" b="0"/>
          </a:p>
        </p:txBody>
      </p:sp>
      <p:sp>
        <p:nvSpPr>
          <p:cNvPr id="77833" name="Text Box 10"/>
          <p:cNvSpPr txBox="1">
            <a:spLocks noChangeArrowheads="1"/>
          </p:cNvSpPr>
          <p:nvPr/>
        </p:nvSpPr>
        <p:spPr bwMode="auto">
          <a:xfrm>
            <a:off x="2003425" y="3608388"/>
            <a:ext cx="1392238"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spcBef>
                <a:spcPct val="50000"/>
              </a:spcBef>
            </a:pPr>
            <a:endParaRPr lang="ru-RU" altLang="ru-RU" b="0"/>
          </a:p>
        </p:txBody>
      </p:sp>
    </p:spTree>
    <p:extLst>
      <p:ext uri="{BB962C8B-B14F-4D97-AF65-F5344CB8AC3E}">
        <p14:creationId xmlns:p14="http://schemas.microsoft.com/office/powerpoint/2010/main" val="4012252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388938" y="0"/>
            <a:ext cx="8145462" cy="1352550"/>
          </a:xfrm>
        </p:spPr>
        <p:txBody>
          <a:bodyPr lIns="82124" tIns="41061" rIns="82124" bIns="41061" anchor="b" anchorCtr="0">
            <a:normAutofit fontScale="90000"/>
          </a:bodyPr>
          <a:lstStyle/>
          <a:p>
            <a:pPr eaLnBrk="1" hangingPunct="1">
              <a:defRPr/>
            </a:pPr>
            <a:r>
              <a:rPr lang="en-US" sz="2800" smtClean="0"/>
              <a:t>CPU </a:t>
            </a:r>
            <a:r>
              <a:rPr lang="ru-RU" sz="2800" smtClean="0"/>
              <a:t>мають різні форм-фактори, для кожного з яких потрібний певний слот або гніздо на материнській платі</a:t>
            </a:r>
            <a:endParaRPr lang="en-US" sz="2800" smtClean="0"/>
          </a:p>
        </p:txBody>
      </p:sp>
      <p:pic>
        <p:nvPicPr>
          <p:cNvPr id="78851" name="Picture 9"/>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l="5867" t="17999" r="39424" b="20667"/>
          <a:stretch>
            <a:fillRect/>
          </a:stretch>
        </p:blipFill>
        <p:spPr>
          <a:xfrm>
            <a:off x="735013" y="1435100"/>
            <a:ext cx="7404100" cy="5414963"/>
          </a:xfrm>
          <a:noFill/>
        </p:spPr>
      </p:pic>
    </p:spTree>
    <p:extLst>
      <p:ext uri="{BB962C8B-B14F-4D97-AF65-F5344CB8AC3E}">
        <p14:creationId xmlns:p14="http://schemas.microsoft.com/office/powerpoint/2010/main" val="14849805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idx="4294967295"/>
          </p:nvPr>
        </p:nvSpPr>
        <p:spPr>
          <a:xfrm>
            <a:off x="417513" y="123825"/>
            <a:ext cx="8145462" cy="838200"/>
          </a:xfrm>
        </p:spPr>
        <p:txBody>
          <a:bodyPr lIns="82124" tIns="41061" rIns="82124" bIns="41061" anchor="b" anchorCtr="0"/>
          <a:lstStyle/>
          <a:p>
            <a:pPr eaLnBrk="1" hangingPunct="1">
              <a:defRPr/>
            </a:pPr>
            <a:r>
              <a:rPr lang="en-US" sz="3600" smtClean="0"/>
              <a:t>CPU Types and Socket Specifications</a:t>
            </a:r>
          </a:p>
        </p:txBody>
      </p:sp>
      <p:pic>
        <p:nvPicPr>
          <p:cNvPr id="79875" name="Picture 5"/>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l="6079" t="17999" r="38571" b="20178"/>
          <a:stretch>
            <a:fillRect/>
          </a:stretch>
        </p:blipFill>
        <p:spPr>
          <a:xfrm>
            <a:off x="417513" y="1174750"/>
            <a:ext cx="8475662" cy="5307013"/>
          </a:xfrm>
          <a:noFill/>
        </p:spPr>
      </p:pic>
    </p:spTree>
    <p:extLst>
      <p:ext uri="{BB962C8B-B14F-4D97-AF65-F5344CB8AC3E}">
        <p14:creationId xmlns:p14="http://schemas.microsoft.com/office/powerpoint/2010/main" val="2948047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idx="4294967295"/>
          </p:nvPr>
        </p:nvSpPr>
        <p:spPr>
          <a:xfrm>
            <a:off x="598488" y="114300"/>
            <a:ext cx="8145462" cy="838200"/>
          </a:xfrm>
        </p:spPr>
        <p:txBody>
          <a:bodyPr lIns="82124" tIns="41061" rIns="82124" bIns="41061" anchor="b" anchorCtr="0"/>
          <a:lstStyle/>
          <a:p>
            <a:pPr eaLnBrk="1" hangingPunct="1">
              <a:defRPr/>
            </a:pPr>
            <a:r>
              <a:rPr lang="en-US" sz="3600" smtClean="0"/>
              <a:t>CPU Types and Socket Specifications</a:t>
            </a:r>
          </a:p>
        </p:txBody>
      </p:sp>
      <p:pic>
        <p:nvPicPr>
          <p:cNvPr id="80899" name="Picture 5"/>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l="5901" t="17999" r="38571" b="20445"/>
          <a:stretch>
            <a:fillRect/>
          </a:stretch>
        </p:blipFill>
        <p:spPr>
          <a:xfrm>
            <a:off x="598488" y="1135063"/>
            <a:ext cx="8420100" cy="5505450"/>
          </a:xfrm>
          <a:noFill/>
        </p:spPr>
      </p:pic>
    </p:spTree>
    <p:extLst>
      <p:ext uri="{BB962C8B-B14F-4D97-AF65-F5344CB8AC3E}">
        <p14:creationId xmlns:p14="http://schemas.microsoft.com/office/powerpoint/2010/main" val="434944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idx="4294967295"/>
          </p:nvPr>
        </p:nvSpPr>
        <p:spPr>
          <a:xfrm>
            <a:off x="712788" y="171450"/>
            <a:ext cx="8145462" cy="733425"/>
          </a:xfrm>
        </p:spPr>
        <p:txBody>
          <a:bodyPr lIns="82124" tIns="41061" rIns="82124" bIns="41061" anchor="b" anchorCtr="0"/>
          <a:lstStyle/>
          <a:p>
            <a:pPr eaLnBrk="1" hangingPunct="1">
              <a:defRPr/>
            </a:pPr>
            <a:r>
              <a:rPr lang="en-US" sz="3600" smtClean="0"/>
              <a:t>CPU Types and Socket Specifications</a:t>
            </a:r>
          </a:p>
        </p:txBody>
      </p:sp>
      <p:pic>
        <p:nvPicPr>
          <p:cNvPr id="81923" name="Picture 5"/>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l="6192" t="18266" r="38571" b="20399"/>
          <a:stretch>
            <a:fillRect/>
          </a:stretch>
        </p:blipFill>
        <p:spPr>
          <a:xfrm>
            <a:off x="741363" y="1190625"/>
            <a:ext cx="7969250" cy="5356225"/>
          </a:xfrm>
          <a:noFill/>
        </p:spPr>
      </p:pic>
    </p:spTree>
    <p:extLst>
      <p:ext uri="{BB962C8B-B14F-4D97-AF65-F5344CB8AC3E}">
        <p14:creationId xmlns:p14="http://schemas.microsoft.com/office/powerpoint/2010/main" val="21500940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1436</Words>
  <Application>Microsoft Office PowerPoint</Application>
  <PresentationFormat>Экран (4:3)</PresentationFormat>
  <Paragraphs>62</Paragraphs>
  <Slides>16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Серверні платформи</vt:lpstr>
      <vt:lpstr>Серверні платформи</vt:lpstr>
      <vt:lpstr>Серверні платформи</vt:lpstr>
      <vt:lpstr>Серверні платформи</vt:lpstr>
      <vt:lpstr>Презентация PowerPoint</vt:lpstr>
      <vt:lpstr>CPU мають різні форм-фактори, для кожного з яких потрібний певний слот або гніздо на материнській платі</vt:lpstr>
      <vt:lpstr>CPU Types and Socket Specifications</vt:lpstr>
      <vt:lpstr>CPU Types and Socket Specifications</vt:lpstr>
      <vt:lpstr>CPU Types and Socket Specifications</vt:lpstr>
      <vt:lpstr>CPU Types and Socket Specifications</vt:lpstr>
      <vt:lpstr>CPU Types and Socket Specifications</vt:lpstr>
      <vt:lpstr>CPU Types and Socket Specifications</vt:lpstr>
      <vt:lpstr>CPU (Central Processing Unit )</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Серверні платформи</dc:title>
  <dc:creator>Computer</dc:creator>
  <cp:lastModifiedBy>Computer</cp:lastModifiedBy>
  <cp:revision>1</cp:revision>
  <dcterms:created xsi:type="dcterms:W3CDTF">2021-10-11T18:40:10Z</dcterms:created>
  <dcterms:modified xsi:type="dcterms:W3CDTF">2021-10-11T18:40:50Z</dcterms:modified>
</cp:coreProperties>
</file>