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no.natasha@gmail.com" userId="0dbebf57adef7a4b" providerId="LiveId" clId="{3609344E-FA5C-40B0-8304-74F4554A66C1}"/>
    <pc:docChg chg="custSel addSld delSld modSld">
      <pc:chgData name="grano.natasha@gmail.com" userId="0dbebf57adef7a4b" providerId="LiveId" clId="{3609344E-FA5C-40B0-8304-74F4554A66C1}" dt="2023-11-09T20:40:40.448" v="382" actId="2696"/>
      <pc:docMkLst>
        <pc:docMk/>
      </pc:docMkLst>
      <pc:sldChg chg="addSp modSp mod">
        <pc:chgData name="grano.natasha@gmail.com" userId="0dbebf57adef7a4b" providerId="LiveId" clId="{3609344E-FA5C-40B0-8304-74F4554A66C1}" dt="2023-11-09T15:54:57.358" v="80" actId="1076"/>
        <pc:sldMkLst>
          <pc:docMk/>
          <pc:sldMk cId="476044950" sldId="263"/>
        </pc:sldMkLst>
        <pc:spChg chg="add mod">
          <ac:chgData name="grano.natasha@gmail.com" userId="0dbebf57adef7a4b" providerId="LiveId" clId="{3609344E-FA5C-40B0-8304-74F4554A66C1}" dt="2023-11-09T15:54:57.358" v="80" actId="1076"/>
          <ac:spMkLst>
            <pc:docMk/>
            <pc:sldMk cId="476044950" sldId="263"/>
            <ac:spMk id="3" creationId="{2F2A0BFF-66CA-4566-868F-E6799FD6FBC2}"/>
          </ac:spMkLst>
        </pc:spChg>
        <pc:spChg chg="add mod">
          <ac:chgData name="grano.natasha@gmail.com" userId="0dbebf57adef7a4b" providerId="LiveId" clId="{3609344E-FA5C-40B0-8304-74F4554A66C1}" dt="2023-11-09T15:54:17.119" v="72" actId="1076"/>
          <ac:spMkLst>
            <pc:docMk/>
            <pc:sldMk cId="476044950" sldId="263"/>
            <ac:spMk id="4" creationId="{D554FE38-E582-4F65-8EEE-2E0D1747AA72}"/>
          </ac:spMkLst>
        </pc:spChg>
        <pc:spChg chg="add mod">
          <ac:chgData name="grano.natasha@gmail.com" userId="0dbebf57adef7a4b" providerId="LiveId" clId="{3609344E-FA5C-40B0-8304-74F4554A66C1}" dt="2023-11-09T15:54:19.351" v="73" actId="1076"/>
          <ac:spMkLst>
            <pc:docMk/>
            <pc:sldMk cId="476044950" sldId="263"/>
            <ac:spMk id="5" creationId="{460CCD9D-E93C-4230-8C00-961ED7136ED9}"/>
          </ac:spMkLst>
        </pc:spChg>
        <pc:spChg chg="add mod">
          <ac:chgData name="grano.natasha@gmail.com" userId="0dbebf57adef7a4b" providerId="LiveId" clId="{3609344E-FA5C-40B0-8304-74F4554A66C1}" dt="2023-11-09T15:54:23.263" v="74" actId="1076"/>
          <ac:spMkLst>
            <pc:docMk/>
            <pc:sldMk cId="476044950" sldId="263"/>
            <ac:spMk id="6" creationId="{6414662F-47B6-42C3-B0DA-D011FC97858E}"/>
          </ac:spMkLst>
        </pc:spChg>
      </pc:sldChg>
      <pc:sldChg chg="addSp delSp modSp new mod">
        <pc:chgData name="grano.natasha@gmail.com" userId="0dbebf57adef7a4b" providerId="LiveId" clId="{3609344E-FA5C-40B0-8304-74F4554A66C1}" dt="2023-11-09T15:57:32.443" v="118" actId="21"/>
        <pc:sldMkLst>
          <pc:docMk/>
          <pc:sldMk cId="746341946" sldId="264"/>
        </pc:sldMkLst>
        <pc:spChg chg="add mod">
          <ac:chgData name="grano.natasha@gmail.com" userId="0dbebf57adef7a4b" providerId="LiveId" clId="{3609344E-FA5C-40B0-8304-74F4554A66C1}" dt="2023-11-09T15:56:58.927" v="113" actId="20577"/>
          <ac:spMkLst>
            <pc:docMk/>
            <pc:sldMk cId="746341946" sldId="264"/>
            <ac:spMk id="2" creationId="{9354FAE1-BC6C-4435-A8BF-D1B555066A25}"/>
          </ac:spMkLst>
        </pc:spChg>
        <pc:spChg chg="add del mod">
          <ac:chgData name="grano.natasha@gmail.com" userId="0dbebf57adef7a4b" providerId="LiveId" clId="{3609344E-FA5C-40B0-8304-74F4554A66C1}" dt="2023-11-09T15:57:32.443" v="118" actId="21"/>
          <ac:spMkLst>
            <pc:docMk/>
            <pc:sldMk cId="746341946" sldId="264"/>
            <ac:spMk id="3" creationId="{83526E13-EF1A-404C-995C-E952020E7FA1}"/>
          </ac:spMkLst>
        </pc:spChg>
      </pc:sldChg>
      <pc:sldChg chg="addSp modSp new mod">
        <pc:chgData name="grano.natasha@gmail.com" userId="0dbebf57adef7a4b" providerId="LiveId" clId="{3609344E-FA5C-40B0-8304-74F4554A66C1}" dt="2023-11-09T16:03:29.577" v="208" actId="20577"/>
        <pc:sldMkLst>
          <pc:docMk/>
          <pc:sldMk cId="2095226165" sldId="265"/>
        </pc:sldMkLst>
        <pc:spChg chg="add mod">
          <ac:chgData name="grano.natasha@gmail.com" userId="0dbebf57adef7a4b" providerId="LiveId" clId="{3609344E-FA5C-40B0-8304-74F4554A66C1}" dt="2023-11-09T16:03:29.577" v="208" actId="20577"/>
          <ac:spMkLst>
            <pc:docMk/>
            <pc:sldMk cId="2095226165" sldId="265"/>
            <ac:spMk id="2" creationId="{99348498-7547-450C-AC34-E086D1EBB58A}"/>
          </ac:spMkLst>
        </pc:spChg>
      </pc:sldChg>
      <pc:sldChg chg="addSp modSp new mod">
        <pc:chgData name="grano.natasha@gmail.com" userId="0dbebf57adef7a4b" providerId="LiveId" clId="{3609344E-FA5C-40B0-8304-74F4554A66C1}" dt="2023-11-09T16:14:03.211" v="244" actId="1076"/>
        <pc:sldMkLst>
          <pc:docMk/>
          <pc:sldMk cId="1704724785" sldId="266"/>
        </pc:sldMkLst>
        <pc:spChg chg="add mod">
          <ac:chgData name="grano.natasha@gmail.com" userId="0dbebf57adef7a4b" providerId="LiveId" clId="{3609344E-FA5C-40B0-8304-74F4554A66C1}" dt="2023-11-09T16:03:58.560" v="212" actId="1076"/>
          <ac:spMkLst>
            <pc:docMk/>
            <pc:sldMk cId="1704724785" sldId="266"/>
            <ac:spMk id="2" creationId="{FCE2EA2C-BB9B-41D0-9F46-ACE371B05C5B}"/>
          </ac:spMkLst>
        </pc:spChg>
        <pc:spChg chg="add mod">
          <ac:chgData name="grano.natasha@gmail.com" userId="0dbebf57adef7a4b" providerId="LiveId" clId="{3609344E-FA5C-40B0-8304-74F4554A66C1}" dt="2023-11-09T16:08:51.344" v="224" actId="113"/>
          <ac:spMkLst>
            <pc:docMk/>
            <pc:sldMk cId="1704724785" sldId="266"/>
            <ac:spMk id="3" creationId="{3FF0273A-208B-431E-A82B-7361F7C4401C}"/>
          </ac:spMkLst>
        </pc:spChg>
        <pc:spChg chg="add mod">
          <ac:chgData name="grano.natasha@gmail.com" userId="0dbebf57adef7a4b" providerId="LiveId" clId="{3609344E-FA5C-40B0-8304-74F4554A66C1}" dt="2023-11-09T16:09:31.523" v="226" actId="20577"/>
          <ac:spMkLst>
            <pc:docMk/>
            <pc:sldMk cId="1704724785" sldId="266"/>
            <ac:spMk id="4" creationId="{B48A473A-F846-4886-908E-87518FDDD567}"/>
          </ac:spMkLst>
        </pc:spChg>
        <pc:picChg chg="add mod">
          <ac:chgData name="grano.natasha@gmail.com" userId="0dbebf57adef7a4b" providerId="LiveId" clId="{3609344E-FA5C-40B0-8304-74F4554A66C1}" dt="2023-11-09T16:14:01.931" v="243" actId="1076"/>
          <ac:picMkLst>
            <pc:docMk/>
            <pc:sldMk cId="1704724785" sldId="266"/>
            <ac:picMk id="5" creationId="{2DD91B97-21F6-47BA-B6B0-2DE881DA489A}"/>
          </ac:picMkLst>
        </pc:picChg>
        <pc:picChg chg="add mod">
          <ac:chgData name="grano.natasha@gmail.com" userId="0dbebf57adef7a4b" providerId="LiveId" clId="{3609344E-FA5C-40B0-8304-74F4554A66C1}" dt="2023-11-09T16:14:00.571" v="242" actId="1076"/>
          <ac:picMkLst>
            <pc:docMk/>
            <pc:sldMk cId="1704724785" sldId="266"/>
            <ac:picMk id="6" creationId="{800FA570-ED00-43B8-92FA-260B02486A52}"/>
          </ac:picMkLst>
        </pc:picChg>
        <pc:picChg chg="add mod">
          <ac:chgData name="grano.natasha@gmail.com" userId="0dbebf57adef7a4b" providerId="LiveId" clId="{3609344E-FA5C-40B0-8304-74F4554A66C1}" dt="2023-11-09T16:14:03.211" v="244" actId="1076"/>
          <ac:picMkLst>
            <pc:docMk/>
            <pc:sldMk cId="1704724785" sldId="266"/>
            <ac:picMk id="7" creationId="{9D74BB88-FC69-49F0-833F-728B692530E7}"/>
          </ac:picMkLst>
        </pc:picChg>
      </pc:sldChg>
      <pc:sldChg chg="addSp delSp modSp new mod">
        <pc:chgData name="grano.natasha@gmail.com" userId="0dbebf57adef7a4b" providerId="LiveId" clId="{3609344E-FA5C-40B0-8304-74F4554A66C1}" dt="2023-11-09T16:34:29.532" v="280" actId="313"/>
        <pc:sldMkLst>
          <pc:docMk/>
          <pc:sldMk cId="1848828382" sldId="267"/>
        </pc:sldMkLst>
        <pc:spChg chg="add del mod">
          <ac:chgData name="grano.natasha@gmail.com" userId="0dbebf57adef7a4b" providerId="LiveId" clId="{3609344E-FA5C-40B0-8304-74F4554A66C1}" dt="2023-11-09T16:23:36.686" v="253" actId="21"/>
          <ac:spMkLst>
            <pc:docMk/>
            <pc:sldMk cId="1848828382" sldId="267"/>
            <ac:spMk id="2" creationId="{F9A6A47D-EC9A-4073-AD67-42B5617A2E90}"/>
          </ac:spMkLst>
        </pc:spChg>
        <pc:spChg chg="add mod">
          <ac:chgData name="grano.natasha@gmail.com" userId="0dbebf57adef7a4b" providerId="LiveId" clId="{3609344E-FA5C-40B0-8304-74F4554A66C1}" dt="2023-11-09T16:34:29.532" v="280" actId="313"/>
          <ac:spMkLst>
            <pc:docMk/>
            <pc:sldMk cId="1848828382" sldId="267"/>
            <ac:spMk id="3" creationId="{3A3850FE-1A80-4850-9E66-8D009535FC26}"/>
          </ac:spMkLst>
        </pc:spChg>
        <pc:spChg chg="add del mod">
          <ac:chgData name="grano.natasha@gmail.com" userId="0dbebf57adef7a4b" providerId="LiveId" clId="{3609344E-FA5C-40B0-8304-74F4554A66C1}" dt="2023-11-09T16:31:22.189" v="274" actId="21"/>
          <ac:spMkLst>
            <pc:docMk/>
            <pc:sldMk cId="1848828382" sldId="267"/>
            <ac:spMk id="4" creationId="{0FE56FC5-3695-4120-9317-BF93B0F998D9}"/>
          </ac:spMkLst>
        </pc:spChg>
        <pc:picChg chg="add mod">
          <ac:chgData name="grano.natasha@gmail.com" userId="0dbebf57adef7a4b" providerId="LiveId" clId="{3609344E-FA5C-40B0-8304-74F4554A66C1}" dt="2023-11-09T16:31:33.672" v="278" actId="1076"/>
          <ac:picMkLst>
            <pc:docMk/>
            <pc:sldMk cId="1848828382" sldId="267"/>
            <ac:picMk id="1026" creationId="{11E9BB91-273E-443F-9D72-1BE965E86528}"/>
          </ac:picMkLst>
        </pc:picChg>
      </pc:sldChg>
      <pc:sldChg chg="addSp delSp modSp new mod">
        <pc:chgData name="grano.natasha@gmail.com" userId="0dbebf57adef7a4b" providerId="LiveId" clId="{3609344E-FA5C-40B0-8304-74F4554A66C1}" dt="2023-11-09T16:45:42.295" v="295" actId="21"/>
        <pc:sldMkLst>
          <pc:docMk/>
          <pc:sldMk cId="1632278516" sldId="268"/>
        </pc:sldMkLst>
        <pc:spChg chg="add mod">
          <ac:chgData name="grano.natasha@gmail.com" userId="0dbebf57adef7a4b" providerId="LiveId" clId="{3609344E-FA5C-40B0-8304-74F4554A66C1}" dt="2023-11-09T16:43:07.506" v="292" actId="20577"/>
          <ac:spMkLst>
            <pc:docMk/>
            <pc:sldMk cId="1632278516" sldId="268"/>
            <ac:spMk id="2" creationId="{988F4E5E-BA37-4334-8A56-D6CD06392654}"/>
          </ac:spMkLst>
        </pc:spChg>
        <pc:picChg chg="add del mod">
          <ac:chgData name="grano.natasha@gmail.com" userId="0dbebf57adef7a4b" providerId="LiveId" clId="{3609344E-FA5C-40B0-8304-74F4554A66C1}" dt="2023-11-09T16:45:42.295" v="295" actId="21"/>
          <ac:picMkLst>
            <pc:docMk/>
            <pc:sldMk cId="1632278516" sldId="268"/>
            <ac:picMk id="3" creationId="{E2114838-D924-4096-B896-9D17B50676FA}"/>
          </ac:picMkLst>
        </pc:picChg>
      </pc:sldChg>
      <pc:sldChg chg="addSp modSp new mod">
        <pc:chgData name="grano.natasha@gmail.com" userId="0dbebf57adef7a4b" providerId="LiveId" clId="{3609344E-FA5C-40B0-8304-74F4554A66C1}" dt="2023-11-09T20:40:37.055" v="381" actId="1076"/>
        <pc:sldMkLst>
          <pc:docMk/>
          <pc:sldMk cId="3479704216" sldId="269"/>
        </pc:sldMkLst>
        <pc:spChg chg="add mod">
          <ac:chgData name="grano.natasha@gmail.com" userId="0dbebf57adef7a4b" providerId="LiveId" clId="{3609344E-FA5C-40B0-8304-74F4554A66C1}" dt="2023-11-09T20:40:37.055" v="381" actId="1076"/>
          <ac:spMkLst>
            <pc:docMk/>
            <pc:sldMk cId="3479704216" sldId="269"/>
            <ac:spMk id="3" creationId="{A6ED7AC3-124F-46AF-ACE1-D3D2A7F9ED76}"/>
          </ac:spMkLst>
        </pc:spChg>
        <pc:picChg chg="add mod">
          <ac:chgData name="grano.natasha@gmail.com" userId="0dbebf57adef7a4b" providerId="LiveId" clId="{3609344E-FA5C-40B0-8304-74F4554A66C1}" dt="2023-11-09T16:47:12.846" v="300" actId="1076"/>
          <ac:picMkLst>
            <pc:docMk/>
            <pc:sldMk cId="3479704216" sldId="269"/>
            <ac:picMk id="2" creationId="{48F7085D-C68C-460B-B672-049EFBC343A3}"/>
          </ac:picMkLst>
        </pc:picChg>
      </pc:sldChg>
      <pc:sldChg chg="addSp modSp new mod">
        <pc:chgData name="grano.natasha@gmail.com" userId="0dbebf57adef7a4b" providerId="LiveId" clId="{3609344E-FA5C-40B0-8304-74F4554A66C1}" dt="2023-11-09T17:03:44.392" v="319" actId="113"/>
        <pc:sldMkLst>
          <pc:docMk/>
          <pc:sldMk cId="3727694697" sldId="270"/>
        </pc:sldMkLst>
        <pc:spChg chg="add mod">
          <ac:chgData name="grano.natasha@gmail.com" userId="0dbebf57adef7a4b" providerId="LiveId" clId="{3609344E-FA5C-40B0-8304-74F4554A66C1}" dt="2023-11-09T17:03:44.392" v="319" actId="113"/>
          <ac:spMkLst>
            <pc:docMk/>
            <pc:sldMk cId="3727694697" sldId="270"/>
            <ac:spMk id="2" creationId="{176C78E6-13F7-493C-BA88-E0B7C8452283}"/>
          </ac:spMkLst>
        </pc:spChg>
      </pc:sldChg>
      <pc:sldChg chg="addSp modSp new mod">
        <pc:chgData name="grano.natasha@gmail.com" userId="0dbebf57adef7a4b" providerId="LiveId" clId="{3609344E-FA5C-40B0-8304-74F4554A66C1}" dt="2023-11-09T17:07:50.635" v="342" actId="1076"/>
        <pc:sldMkLst>
          <pc:docMk/>
          <pc:sldMk cId="2285597617" sldId="271"/>
        </pc:sldMkLst>
        <pc:spChg chg="add mod">
          <ac:chgData name="grano.natasha@gmail.com" userId="0dbebf57adef7a4b" providerId="LiveId" clId="{3609344E-FA5C-40B0-8304-74F4554A66C1}" dt="2023-11-09T17:04:20.069" v="326" actId="255"/>
          <ac:spMkLst>
            <pc:docMk/>
            <pc:sldMk cId="2285597617" sldId="271"/>
            <ac:spMk id="2" creationId="{45EAB69C-D874-4074-88D9-F637A5DC085C}"/>
          </ac:spMkLst>
        </pc:spChg>
        <pc:spChg chg="add mod">
          <ac:chgData name="grano.natasha@gmail.com" userId="0dbebf57adef7a4b" providerId="LiveId" clId="{3609344E-FA5C-40B0-8304-74F4554A66C1}" dt="2023-11-09T17:07:47.667" v="341" actId="1076"/>
          <ac:spMkLst>
            <pc:docMk/>
            <pc:sldMk cId="2285597617" sldId="271"/>
            <ac:spMk id="3" creationId="{882D008D-7E9E-425B-B010-5B5CDFAEFE98}"/>
          </ac:spMkLst>
        </pc:spChg>
        <pc:spChg chg="add mod">
          <ac:chgData name="grano.natasha@gmail.com" userId="0dbebf57adef7a4b" providerId="LiveId" clId="{3609344E-FA5C-40B0-8304-74F4554A66C1}" dt="2023-11-09T17:07:50.635" v="342" actId="1076"/>
          <ac:spMkLst>
            <pc:docMk/>
            <pc:sldMk cId="2285597617" sldId="271"/>
            <ac:spMk id="4" creationId="{992206B7-E125-4096-AAAD-C39D2668B770}"/>
          </ac:spMkLst>
        </pc:spChg>
      </pc:sldChg>
      <pc:sldChg chg="addSp delSp modSp new del mod">
        <pc:chgData name="grano.natasha@gmail.com" userId="0dbebf57adef7a4b" providerId="LiveId" clId="{3609344E-FA5C-40B0-8304-74F4554A66C1}" dt="2023-11-09T20:40:40.448" v="382" actId="2696"/>
        <pc:sldMkLst>
          <pc:docMk/>
          <pc:sldMk cId="3839237069" sldId="272"/>
        </pc:sldMkLst>
        <pc:spChg chg="add del mod">
          <ac:chgData name="grano.natasha@gmail.com" userId="0dbebf57adef7a4b" providerId="LiveId" clId="{3609344E-FA5C-40B0-8304-74F4554A66C1}" dt="2023-11-09T17:09:31.578" v="353" actId="21"/>
          <ac:spMkLst>
            <pc:docMk/>
            <pc:sldMk cId="3839237069" sldId="272"/>
            <ac:spMk id="2" creationId="{7CD5339F-9263-4A4E-9BE4-92A4601FE99A}"/>
          </ac:spMkLst>
        </pc:spChg>
        <pc:spChg chg="add del mod">
          <ac:chgData name="grano.natasha@gmail.com" userId="0dbebf57adef7a4b" providerId="LiveId" clId="{3609344E-FA5C-40B0-8304-74F4554A66C1}" dt="2023-11-09T20:40:32.550" v="379" actId="21"/>
          <ac:spMkLst>
            <pc:docMk/>
            <pc:sldMk cId="3839237069" sldId="272"/>
            <ac:spMk id="4" creationId="{30F12442-7C85-458E-862B-B2B5C94B8843}"/>
          </ac:spMkLst>
        </pc:spChg>
        <pc:picChg chg="add del mod">
          <ac:chgData name="grano.natasha@gmail.com" userId="0dbebf57adef7a4b" providerId="LiveId" clId="{3609344E-FA5C-40B0-8304-74F4554A66C1}" dt="2023-11-09T19:10:30.210" v="377" actId="21"/>
          <ac:picMkLst>
            <pc:docMk/>
            <pc:sldMk cId="3839237069" sldId="272"/>
            <ac:picMk id="3" creationId="{B96EDFD5-CCB1-4356-BAB6-BB043B8D8D8C}"/>
          </ac:picMkLst>
        </pc:picChg>
        <pc:picChg chg="add del mod">
          <ac:chgData name="grano.natasha@gmail.com" userId="0dbebf57adef7a4b" providerId="LiveId" clId="{3609344E-FA5C-40B0-8304-74F4554A66C1}" dt="2023-11-09T19:10:28.433" v="376" actId="21"/>
          <ac:picMkLst>
            <pc:docMk/>
            <pc:sldMk cId="3839237069" sldId="272"/>
            <ac:picMk id="5" creationId="{2E294C1B-E57D-4B33-98DA-F3A1A793060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6140-FEF5-45D6-BE32-5CC1B874BF78}" type="datetimeFigureOut">
              <a:rPr lang="ru-UA" smtClean="0"/>
              <a:t>09.11.2023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5874-AA99-45C0-9F2A-BA5DF7CCF4BF}" type="slidenum">
              <a:rPr lang="ru-UA" smtClean="0"/>
              <a:t>‹#›</a:t>
            </a:fld>
            <a:endParaRPr lang="ru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312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6140-FEF5-45D6-BE32-5CC1B874BF78}" type="datetimeFigureOut">
              <a:rPr lang="ru-UA" smtClean="0"/>
              <a:t>09.11.2023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5874-AA99-45C0-9F2A-BA5DF7CCF4B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4357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6140-FEF5-45D6-BE32-5CC1B874BF78}" type="datetimeFigureOut">
              <a:rPr lang="ru-UA" smtClean="0"/>
              <a:t>09.11.2023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5874-AA99-45C0-9F2A-BA5DF7CCF4B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3558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6140-FEF5-45D6-BE32-5CC1B874BF78}" type="datetimeFigureOut">
              <a:rPr lang="ru-UA" smtClean="0"/>
              <a:t>09.11.2023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5874-AA99-45C0-9F2A-BA5DF7CCF4B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27157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6140-FEF5-45D6-BE32-5CC1B874BF78}" type="datetimeFigureOut">
              <a:rPr lang="ru-UA" smtClean="0"/>
              <a:t>09.11.2023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5874-AA99-45C0-9F2A-BA5DF7CCF4BF}" type="slidenum">
              <a:rPr lang="ru-UA" smtClean="0"/>
              <a:t>‹#›</a:t>
            </a:fld>
            <a:endParaRPr lang="ru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239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6140-FEF5-45D6-BE32-5CC1B874BF78}" type="datetimeFigureOut">
              <a:rPr lang="ru-UA" smtClean="0"/>
              <a:t>09.11.2023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5874-AA99-45C0-9F2A-BA5DF7CCF4B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71980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6140-FEF5-45D6-BE32-5CC1B874BF78}" type="datetimeFigureOut">
              <a:rPr lang="ru-UA" smtClean="0"/>
              <a:t>09.11.2023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5874-AA99-45C0-9F2A-BA5DF7CCF4B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75180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6140-FEF5-45D6-BE32-5CC1B874BF78}" type="datetimeFigureOut">
              <a:rPr lang="ru-UA" smtClean="0"/>
              <a:t>09.11.2023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5874-AA99-45C0-9F2A-BA5DF7CCF4B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7900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6140-FEF5-45D6-BE32-5CC1B874BF78}" type="datetimeFigureOut">
              <a:rPr lang="ru-UA" smtClean="0"/>
              <a:t>09.11.2023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5874-AA99-45C0-9F2A-BA5DF7CCF4B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77984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F776140-FEF5-45D6-BE32-5CC1B874BF78}" type="datetimeFigureOut">
              <a:rPr lang="ru-UA" smtClean="0"/>
              <a:t>09.11.2023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875874-AA99-45C0-9F2A-BA5DF7CCF4B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38477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6140-FEF5-45D6-BE32-5CC1B874BF78}" type="datetimeFigureOut">
              <a:rPr lang="ru-UA" smtClean="0"/>
              <a:t>09.11.2023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5874-AA99-45C0-9F2A-BA5DF7CCF4B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49438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F776140-FEF5-45D6-BE32-5CC1B874BF78}" type="datetimeFigureOut">
              <a:rPr lang="ru-UA" smtClean="0"/>
              <a:t>09.11.2023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2875874-AA99-45C0-9F2A-BA5DF7CCF4BF}" type="slidenum">
              <a:rPr lang="ru-UA" smtClean="0"/>
              <a:t>‹#›</a:t>
            </a:fld>
            <a:endParaRPr lang="ru-U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1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3CE8A1-7920-4F2E-AA1A-1AEC34150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700" y="3937"/>
            <a:ext cx="5067300" cy="436928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AD6D2EC-1910-4B9C-9219-AA34F360974E}"/>
              </a:ext>
            </a:extLst>
          </p:cNvPr>
          <p:cNvSpPr/>
          <p:nvPr/>
        </p:nvSpPr>
        <p:spPr>
          <a:xfrm>
            <a:off x="514350" y="3500237"/>
            <a:ext cx="647695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i="0" dirty="0">
                <a:solidFill>
                  <a:srgbClr val="1D21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 відомості та</a:t>
            </a:r>
          </a:p>
          <a:p>
            <a:r>
              <a:rPr lang="uk-UA" sz="4400" b="1" i="0" dirty="0">
                <a:solidFill>
                  <a:srgbClr val="1D21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класифікація бетонів</a:t>
            </a:r>
          </a:p>
        </p:txBody>
      </p:sp>
    </p:spTree>
    <p:extLst>
      <p:ext uri="{BB962C8B-B14F-4D97-AF65-F5344CB8AC3E}">
        <p14:creationId xmlns:p14="http://schemas.microsoft.com/office/powerpoint/2010/main" val="3199478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9348498-7547-450C-AC34-E086D1EBB58A}"/>
              </a:ext>
            </a:extLst>
          </p:cNvPr>
          <p:cNvSpPr/>
          <p:nvPr/>
        </p:nvSpPr>
        <p:spPr>
          <a:xfrm>
            <a:off x="304799" y="193456"/>
            <a:ext cx="1098605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об’ємною масою бетони: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важкі;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легкі;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особливо легкі</a:t>
            </a: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Ця класифікація залежить від маси заповнювача.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Бетон на природних заповнювачах з граніту, вапняку, доломіту має об'ємну масу 2200 - 2400 кг/м³, а міцність його досягає 60 МПа (або 600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кгс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/см²). Такий бетон називають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важким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бетоном. 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Бетон на щебні з легких кам'яних порід (пемза або туф) має меншу об'ємну масу - зазвичай 1600 - 1800 кг/м³ і називається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легким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бетоном. 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Бетон виготовити на штучних легких пористих заповнювачах з обпалених до спікання глиняних матеріалів, як, наприклад, керамзит, аглопорит, зольний гравій, то можна отримати цілу гаму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легких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бетонів різної об'ємної маси - до 1800 кг/м³ . Їх міцність коливається від 7,5 до 40 МПа (75 до 400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кгс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/см²).</a:t>
            </a: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226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CE2EA2C-BB9B-41D0-9F46-ACE371B05C5B}"/>
              </a:ext>
            </a:extLst>
          </p:cNvPr>
          <p:cNvSpPr/>
          <p:nvPr/>
        </p:nvSpPr>
        <p:spPr>
          <a:xfrm>
            <a:off x="3043850" y="143325"/>
            <a:ext cx="61043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 бетонної суміші</a:t>
            </a:r>
            <a:endParaRPr lang="ru-UA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FF0273A-208B-431E-A82B-7361F7C4401C}"/>
              </a:ext>
            </a:extLst>
          </p:cNvPr>
          <p:cNvSpPr/>
          <p:nvPr/>
        </p:nvSpPr>
        <p:spPr>
          <a:xfrm>
            <a:off x="470452" y="789656"/>
            <a:ext cx="11251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Пластичність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характеризує внутрішню зв'язність суміші, здатність її формуватися, набуваючи задану форму без розривів та розшарування на окремі складові. 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48A473A-F846-4886-908E-87518FDDD567}"/>
              </a:ext>
            </a:extLst>
          </p:cNvPr>
          <p:cNvSpPr/>
          <p:nvPr/>
        </p:nvSpPr>
        <p:spPr>
          <a:xfrm>
            <a:off x="470452" y="1577661"/>
            <a:ext cx="10999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Рухливість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бетонної суміші з максимальною крупністю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зерен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заповнювача до 70 мм оцінюється величиною опадання (в сантиметрах) під власною вагою або при вібрації конуса, відформованого з бетонної суміші. Осадку конуса суміші визначають наступним чином. Спочатку конус змочують усередині водою, потім форму заповнюють бетонною сумішшю пошарово трьома шарами однакової висоти і кожен шар ущільнюють, штикуючи 25 разів металевим стрижнем; при цьому форму притискають до листа, надлишок суміші зрізають врівень з краями форми; потім знімають форму і встановлюють її поряд з відформованою бетонною сумішшю; конус бетонної суміші, що утворився, під дією власної ваги осідає. Величина осадки конуса служить оцінкою рухливості бетонної суміші. 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D91B97-21F6-47BA-B6B0-2DE881DA4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3146" y="3808858"/>
            <a:ext cx="3324213" cy="2582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0FA570-ED00-43B8-92FA-260B02486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52" y="3885985"/>
            <a:ext cx="3333750" cy="25050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74BB88-FC69-49F0-833F-728B692530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3578" y="4718077"/>
            <a:ext cx="4050191" cy="112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24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A3850FE-1A80-4850-9E66-8D009535FC26}"/>
              </a:ext>
            </a:extLst>
          </p:cNvPr>
          <p:cNvSpPr/>
          <p:nvPr/>
        </p:nvSpPr>
        <p:spPr>
          <a:xfrm>
            <a:off x="205408" y="0"/>
            <a:ext cx="1178118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Заповнювач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займає близько 85% об'єму бетону. Гранулометричний склад заповнювача слід вибирати таким, щоб пісок по можливості заповнював всі порожнечі між гравієм і щебнем. Чим меншим буде обсяг пустот між дрібним і великим заповнювачем, тим менше буде потрібно цементного тіста для заповнення цих порожнин. Досвід показує, що міцний бетон (з мінімальною кількістю цементу) можна отримати, якщо бетон містить 30...45% піску та 55...70% гравію або щебню. У цьому випадку обсяг пустот між зернами буде мінімальним.</a:t>
            </a: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варцовий пісок у мішках з ручками, фракція 0.1-0.4 мм, 25 кг | 0408F-0 -  Купити в Україні з доставкою | More-Doma">
            <a:extLst>
              <a:ext uri="{FF2B5EF4-FFF2-40B4-BE49-F238E27FC236}">
                <a16:creationId xmlns:a16="http://schemas.microsoft.com/office/drawing/2014/main" id="{11E9BB91-273E-443F-9D72-1BE965E86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25" y="2286000"/>
            <a:ext cx="34575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828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88F4E5E-BA37-4334-8A56-D6CD06392654}"/>
              </a:ext>
            </a:extLst>
          </p:cNvPr>
          <p:cNvSpPr/>
          <p:nvPr/>
        </p:nvSpPr>
        <p:spPr>
          <a:xfrm>
            <a:off x="205409" y="209512"/>
            <a:ext cx="11781182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err="1">
                <a:solidFill>
                  <a:srgbClr val="1D2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Водовміщення</a:t>
            </a:r>
            <a:r>
              <a:rPr lang="uk-UA" sz="2400" b="1" dirty="0">
                <a:solidFill>
                  <a:srgbClr val="1D2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dirty="0">
                <a:solidFill>
                  <a:srgbClr val="1D2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 істотний вплив на властивості бетонної суміші, а потім і на формування структури бетону. При малій кількості вода </a:t>
            </a:r>
            <a:r>
              <a:rPr lang="uk-UA" sz="2400" dirty="0" err="1">
                <a:solidFill>
                  <a:srgbClr val="1D2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взаємодіючи</a:t>
            </a:r>
            <a:r>
              <a:rPr lang="uk-UA" sz="2400" dirty="0">
                <a:solidFill>
                  <a:srgbClr val="1D2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мінеральними складовими суміші, адсорбується на поверхню </a:t>
            </a:r>
            <a:r>
              <a:rPr lang="uk-UA" sz="2400" dirty="0" err="1">
                <a:solidFill>
                  <a:srgbClr val="1D2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зерен</a:t>
            </a:r>
            <a:r>
              <a:rPr lang="uk-UA" sz="2400" dirty="0">
                <a:solidFill>
                  <a:srgbClr val="1D2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Плівки такої води, володіючи значною в'язкістю, пружністю і міцністю на зсув і розтяг, досить міцно зв'язуються з поверхнею твердих тіл під дією молекулярних сил зчеплення. У цій плівці вода знаходиться як би в зв'язаному стані і має властивості твердого тіла. 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отримання пластичної й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легковкладальної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бетонної маси в неї дуже часто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необгрунтовано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додають велику кількість води. Але </a:t>
            </a:r>
            <a:r>
              <a:rPr lang="uk-UA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зайва вода може знизити міцність бетону навіть в кілька разів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Практично міцність бетону не зміниться, якщо одночасно додавати цемент і воду, зберігаючи постійним водо-цементне відношення. А це означає, що для забезпечення заданої марки бетону при збільшенні кількості води варто збільшувати і кількість цементу. </a:t>
            </a:r>
            <a:r>
              <a:rPr lang="uk-UA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Чим жорсткішою буде бетонна суміш і чим краще її ущільнювати при укладанні, тим міцніше вийде бетон.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Нормальна, так звана тверда бетонна суміш повинна містити 50...70% води від маси цементу. Слід врахувати, що пісок після дощу містить приблизно 15% води, і в такому випадку, готуючи бетон, кількість води треба скоротити. 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632278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8F7085D-C68C-460B-B672-049EFBC34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560" y="613259"/>
            <a:ext cx="7872100" cy="228896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6ED7AC3-124F-46AF-ACE1-D3D2A7F9ED76}"/>
              </a:ext>
            </a:extLst>
          </p:cNvPr>
          <p:cNvSpPr/>
          <p:nvPr/>
        </p:nvSpPr>
        <p:spPr>
          <a:xfrm>
            <a:off x="816362" y="4052716"/>
            <a:ext cx="3634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https://odessabeton.com.ua/m500-ua/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704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76C78E6-13F7-493C-BA88-E0B7C8452283}"/>
              </a:ext>
            </a:extLst>
          </p:cNvPr>
          <p:cNvSpPr/>
          <p:nvPr/>
        </p:nvSpPr>
        <p:spPr>
          <a:xfrm>
            <a:off x="172277" y="58847"/>
            <a:ext cx="1192695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 від консистенції бетонна суміш може бути: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жорстка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(приблизно як волога земля), при укладанні якої вимагається ретельне ущільнення;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пластична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(досить густа, але рухлива), що не вимагає такого сильного ущільнення, і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без вібрування заповнює опалубку. Використання литої бетонної суміші в індивідуальному будівництві практично неприпустимо. Жорстку бетонну суміш рекомендується застосовувати для бетонування підготовчого шару під фундаменти і підлогу, фундаментів, стін та інших масивних неармованих або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малоармованих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конструкцій. Пластичну бетонну суміш використовують для бетонування балок, колон, плит перекриття та інших аналогічних конструкцій.</a:t>
            </a:r>
          </a:p>
          <a:p>
            <a:pPr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Пластичність, або рухливість бетонної маси слід забезпечувати не додаванням надмірної кількості води, а спеціальними добавками - пластифікаторами.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0,1...2% від маси цементу. Якщо кількість добавки більше, вона знижує міцність бетону. Для того, щоб полегшити ущільнення бетонної маси, до цементу можна додати до 10% гашеного вапна. </a:t>
            </a: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694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5EAB69C-D874-4074-88D9-F637A5DC085C}"/>
              </a:ext>
            </a:extLst>
          </p:cNvPr>
          <p:cNvSpPr/>
          <p:nvPr/>
        </p:nvSpPr>
        <p:spPr>
          <a:xfrm>
            <a:off x="397565" y="251936"/>
            <a:ext cx="117944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1D2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Твердіння бетону</a:t>
            </a:r>
            <a:r>
              <a:rPr lang="uk-UA" sz="2400" dirty="0">
                <a:solidFill>
                  <a:srgbClr val="1D2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 </a:t>
            </a:r>
            <a:r>
              <a:rPr lang="uk-UA" sz="2400" u="sng" dirty="0">
                <a:solidFill>
                  <a:srgbClr val="1D2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найважливіша стадія технологічної переробки</a:t>
            </a:r>
            <a:r>
              <a:rPr lang="uk-UA" sz="2400" dirty="0">
                <a:solidFill>
                  <a:srgbClr val="1D2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значній мірі визначає структуру бетону і, отже, його будівельно-технічні властивості. </a:t>
            </a:r>
          </a:p>
          <a:p>
            <a:r>
              <a:rPr lang="uk-UA" sz="2400" dirty="0">
                <a:solidFill>
                  <a:srgbClr val="1D2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швидкість твердіння бетону впливають мінералогічний склад цементу і початкова кількість води в бетонній суміші. </a:t>
            </a:r>
            <a:endParaRPr lang="uk-UA" sz="2400" b="0" i="0" dirty="0">
              <a:solidFill>
                <a:srgbClr val="1D212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82D008D-7E9E-425B-B010-5B5CDFAEFE98}"/>
              </a:ext>
            </a:extLst>
          </p:cNvPr>
          <p:cNvSpPr/>
          <p:nvPr/>
        </p:nvSpPr>
        <p:spPr>
          <a:xfrm>
            <a:off x="344557" y="1821596"/>
            <a:ext cx="114498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Наростання міцності важкого бетону в сприятливих умовах температури і вологості безперервно підвищується. У перші 7-14 діб. міцність бетону швидко зростає, потім зростання міцності до 28 діб. сповільнюється і поступово загасає.</a:t>
            </a: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92206B7-E125-4096-AAAD-C39D2668B770}"/>
              </a:ext>
            </a:extLst>
          </p:cNvPr>
          <p:cNvSpPr/>
          <p:nvPr/>
        </p:nvSpPr>
        <p:spPr>
          <a:xfrm>
            <a:off x="344557" y="3072348"/>
            <a:ext cx="1179443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Нормальними умовами твердіння бетону вважаються відносна вологість повітря -90-100% і температура - 20 ± 2 ° С. Висока вологість повітря необхідна, щоб уникнути випаровування води з бетону, що може призвести до припинення твердіння. Твердіння бетону прискорюється з підвищенням температури і сповільнюється з її зниженням. Так, за 10-14 годин тверднення в атмосфері насиченої пари (пропарювання) при температурі 80-90°С міцність бетону досягає 60-70% марочної 28-добової міцності. 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прискорення твердіння бетону застосовують також добавки (прискорювачі твердіння) - хлористий кальцій і хлористий натрій. Це має велике практичне значення при виробництві бетонних робіт в зимових умовах, так як добавки дозволяють отримувати бетони, що тверднуть на морозі. </a:t>
            </a: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597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A5EE5F7-2A6C-4128-AADA-5389BD0AA8D3}"/>
              </a:ext>
            </a:extLst>
          </p:cNvPr>
          <p:cNvSpPr/>
          <p:nvPr/>
        </p:nvSpPr>
        <p:spPr>
          <a:xfrm>
            <a:off x="649357" y="310923"/>
            <a:ext cx="1127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Бетоном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 штучний кам'яний матеріал, який отримують у результаті формування і твердіння правильно підібраної бетонної суміші, що складається з в’яжучого, води, заповнювачів і спеціальних добавок. </a:t>
            </a: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9BF88F3-7E3A-4B53-A170-BE873C827406}"/>
              </a:ext>
            </a:extLst>
          </p:cNvPr>
          <p:cNvSpPr/>
          <p:nvPr/>
        </p:nvSpPr>
        <p:spPr>
          <a:xfrm>
            <a:off x="2206346" y="1711260"/>
            <a:ext cx="69376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Широке використання бетону в сучасному будівництві</a:t>
            </a:r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DFE6FFEC-745C-4237-8480-C2740298E927}"/>
              </a:ext>
            </a:extLst>
          </p:cNvPr>
          <p:cNvSpPr/>
          <p:nvPr/>
        </p:nvSpPr>
        <p:spPr>
          <a:xfrm>
            <a:off x="1815548" y="1511252"/>
            <a:ext cx="185530" cy="5958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539D09A-0152-498A-8CA4-75B5193C256D}"/>
              </a:ext>
            </a:extLst>
          </p:cNvPr>
          <p:cNvSpPr/>
          <p:nvPr/>
        </p:nvSpPr>
        <p:spPr>
          <a:xfrm>
            <a:off x="3368954" y="2165254"/>
            <a:ext cx="5639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 перед іншими буд. матеріалами: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D5AF6EA-98EA-47E9-B3F6-E6C5A43DA1ED}"/>
              </a:ext>
            </a:extLst>
          </p:cNvPr>
          <p:cNvSpPr/>
          <p:nvPr/>
        </p:nvSpPr>
        <p:spPr>
          <a:xfrm>
            <a:off x="649357" y="2711581"/>
            <a:ext cx="1107881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Для виготовлення бетону є велика сировинна база, оскільки запаси піску і крупного заповнювача, що займають 80-85% об'єму бетону, розвідані практично у всіх регіонах країни. </a:t>
            </a: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Технологія переробки сировини в кінцевий продукт - бетон або бетонний виріб - пов'язана із застосуванням нескладних механізмів і порівняно малими витратами енергії, що дозволяє істотно знизити вартість будівельних робіт. </a:t>
            </a: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Використовуючи різні технологічні прийоми, можна змінити будівельно-технічні властивості затверділого бетону в широкому діапазоні. Наприклад, межа міцності при стиску для бетону різних видів знаходиться в інтервалі від 15 до 800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кгс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/см2 (1,5-80 МПа), а об'ємна маса - від 300 до 4500 кг/м3 і більше. Отже, з бетону можна виготовляти як несучі, так і огороджувальні конструкції, тобто він є матеріалом універсального типу. </a:t>
            </a: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Бетон як пластичний матеріал допускає значну різноманітність обробки його поверхні. Завдяки цій якості з бетону можна виконати споруди, що володіють великою архітектурною виразністю. 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984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088493C-E36C-40C7-B8D7-2E3F58CEA15C}"/>
              </a:ext>
            </a:extLst>
          </p:cNvPr>
          <p:cNvSpPr/>
          <p:nvPr/>
        </p:nvSpPr>
        <p:spPr>
          <a:xfrm>
            <a:off x="4320321" y="104867"/>
            <a:ext cx="35513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Бетони класифікуються</a:t>
            </a:r>
            <a:endParaRPr lang="ru-UA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312CA0E-63C1-4D63-982B-01E95964DE3D}"/>
              </a:ext>
            </a:extLst>
          </p:cNvPr>
          <p:cNvSpPr/>
          <p:nvPr/>
        </p:nvSpPr>
        <p:spPr>
          <a:xfrm>
            <a:off x="576640" y="197200"/>
            <a:ext cx="2264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видом в'яжучого </a:t>
            </a:r>
            <a:endParaRPr lang="ru-UA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DB668EC-6148-49DF-95F2-89364D288B22}"/>
              </a:ext>
            </a:extLst>
          </p:cNvPr>
          <p:cNvSpPr/>
          <p:nvPr/>
        </p:nvSpPr>
        <p:spPr>
          <a:xfrm>
            <a:off x="10430768" y="124090"/>
            <a:ext cx="1689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структурою</a:t>
            </a:r>
            <a:endParaRPr lang="ru-UA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BAE23F7-B87A-496F-990E-B4AC79DF654A}"/>
              </a:ext>
            </a:extLst>
          </p:cNvPr>
          <p:cNvSpPr/>
          <p:nvPr/>
        </p:nvSpPr>
        <p:spPr>
          <a:xfrm>
            <a:off x="3688263" y="700065"/>
            <a:ext cx="2584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 видом заповнювачів</a:t>
            </a:r>
            <a:endParaRPr lang="ru-UA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7CB2CFB-96A2-4A37-81E7-FCEADAA48E8B}"/>
              </a:ext>
            </a:extLst>
          </p:cNvPr>
          <p:cNvSpPr/>
          <p:nvPr/>
        </p:nvSpPr>
        <p:spPr>
          <a:xfrm>
            <a:off x="7146874" y="687963"/>
            <a:ext cx="2511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умовами твердіння </a:t>
            </a:r>
            <a:endParaRPr lang="ru-UA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627FC876-5495-4CF1-8820-9A1F8D0D42BC}"/>
              </a:ext>
            </a:extLst>
          </p:cNvPr>
          <p:cNvSpPr/>
          <p:nvPr/>
        </p:nvSpPr>
        <p:spPr>
          <a:xfrm>
            <a:off x="1373244" y="580364"/>
            <a:ext cx="132522" cy="4925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837C8794-C531-4AAA-AB28-FD7EF05720D1}"/>
              </a:ext>
            </a:extLst>
          </p:cNvPr>
          <p:cNvSpPr/>
          <p:nvPr/>
        </p:nvSpPr>
        <p:spPr>
          <a:xfrm>
            <a:off x="7310729" y="1057295"/>
            <a:ext cx="132522" cy="5105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13C1FD59-71A6-48E0-A2AD-7C1647661C49}"/>
              </a:ext>
            </a:extLst>
          </p:cNvPr>
          <p:cNvSpPr/>
          <p:nvPr/>
        </p:nvSpPr>
        <p:spPr>
          <a:xfrm>
            <a:off x="11131358" y="592366"/>
            <a:ext cx="132522" cy="4162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90477F6-0016-414B-8BE6-D3F1FFE9A1D8}"/>
              </a:ext>
            </a:extLst>
          </p:cNvPr>
          <p:cNvSpPr/>
          <p:nvPr/>
        </p:nvSpPr>
        <p:spPr>
          <a:xfrm>
            <a:off x="3817619" y="1372077"/>
            <a:ext cx="59666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щільних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заповнювачах; 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пористих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заповнювачах; 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спеціальних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заповнювачах.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29C4003-5356-4574-BA24-BF35C87E9D28}"/>
              </a:ext>
            </a:extLst>
          </p:cNvPr>
          <p:cNvSpPr/>
          <p:nvPr/>
        </p:nvSpPr>
        <p:spPr>
          <a:xfrm>
            <a:off x="5990385" y="1567847"/>
            <a:ext cx="329583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бетони природного твердіння;</a:t>
            </a:r>
          </a:p>
          <a:p>
            <a:pPr marL="285750" indent="-285750">
              <a:buFontTx/>
              <a:buChar char="-"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бетони, що тверднуть при тепловій обробці при атмосферному тиску;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бетони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автоклавного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твердіння (переважно в конструкціях заводського виготовлення)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D1054FC-E3DF-4FF6-86CB-5265957812AB}"/>
              </a:ext>
            </a:extLst>
          </p:cNvPr>
          <p:cNvSpPr/>
          <p:nvPr/>
        </p:nvSpPr>
        <p:spPr>
          <a:xfrm>
            <a:off x="9249159" y="1176008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бетони щільної (злитої) </a:t>
            </a: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великопористі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безпіщані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або</a:t>
            </a:r>
          </a:p>
          <a:p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малопіщані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бетони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яких значна частина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обсягу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міжзернових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порожнин залишається не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зайнятою дрібним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заповнювачем і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затверділим в'яжучим; 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ніздрюваті бетони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бетони зі штучно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створеними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осередками-порами,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17CE13B-8EB5-4C90-A930-72DC994E1D9F}"/>
              </a:ext>
            </a:extLst>
          </p:cNvPr>
          <p:cNvSpPr/>
          <p:nvPr/>
        </p:nvSpPr>
        <p:spPr>
          <a:xfrm>
            <a:off x="203113" y="981004"/>
            <a:ext cx="368826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цементні бетони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силікатні бетони та </a:t>
            </a: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бетони на змішаних в'яжучих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виготовляються на вапняному в'яжучому і використовуються тільки для збірних бетонних та залізобетонних елементів заводського виготовлення;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бетони на гіпсовому в'яжучому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використання яких внаслідок низької водостійкості в'яжучого допускається тільки для внутрішніх огороджувальних конструкцій;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бетони на спеціальних в'яжучих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мають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вузьконаправлене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застосування при наявності спеціальних вимог, наприклад за хімічною стійкістю, жаростійкістю. 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2EE6715C-932E-4AEA-B778-A1B871EE4E73}"/>
              </a:ext>
            </a:extLst>
          </p:cNvPr>
          <p:cNvSpPr/>
          <p:nvPr/>
        </p:nvSpPr>
        <p:spPr>
          <a:xfrm>
            <a:off x="4513104" y="1057295"/>
            <a:ext cx="78360" cy="3693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0386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45F22F9-9EA0-4B00-A55D-9DB7C2536D75}"/>
              </a:ext>
            </a:extLst>
          </p:cNvPr>
          <p:cNvSpPr/>
          <p:nvPr/>
        </p:nvSpPr>
        <p:spPr>
          <a:xfrm>
            <a:off x="668741" y="473334"/>
            <a:ext cx="1124575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 бетонної суміші зазвичай позначають відношенням окремих компонентів у частинах маси або об'єму, де 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перша цифра показує витрату цементу, 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друга - дрібного заповнювача, тобто піску, 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третя - крупного заповнювача, тобто гравію або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щебеню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 1:2,3:4,1 означає, що на 1 частину маси або об'єму цементу слід брати 2,3 частини маси або об'єму піску і 4,1 частини маси або об'єму гравію або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щебеню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633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13E4D9-E1E4-496A-BC23-B0C41F91EA4B}"/>
              </a:ext>
            </a:extLst>
          </p:cNvPr>
          <p:cNvSpPr/>
          <p:nvPr/>
        </p:nvSpPr>
        <p:spPr>
          <a:xfrm>
            <a:off x="3962400" y="256618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Різновиди бетонів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6E51F04-1F19-4240-8E71-93B5D624D5B6}"/>
              </a:ext>
            </a:extLst>
          </p:cNvPr>
          <p:cNvSpPr/>
          <p:nvPr/>
        </p:nvSpPr>
        <p:spPr>
          <a:xfrm>
            <a:off x="371061" y="1015881"/>
            <a:ext cx="118209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Звичайний бетон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готують із суміші цементу, заповнювачів (пісок, гравій, щебінь та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і води. Діапазон використання бетону в індивідуальному будівництві дуже широкий: фундаменти, стіни, перекриття, сходи, перемички.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BCF6417-11EE-4239-BF18-AB454732F5EA}"/>
              </a:ext>
            </a:extLst>
          </p:cNvPr>
          <p:cNvSpPr/>
          <p:nvPr/>
        </p:nvSpPr>
        <p:spPr>
          <a:xfrm>
            <a:off x="371062" y="1662212"/>
            <a:ext cx="7898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solidFill>
                  <a:srgbClr val="1D2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Бутобетон</a:t>
            </a:r>
            <a:r>
              <a:rPr lang="uk-UA" dirty="0">
                <a:solidFill>
                  <a:srgbClr val="1D2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використовують для влаштування фундаментів. Він складається з пластичної бетонної суміші і кам'яного заповнювача. 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F42BAE-2790-431C-ACB5-66AE4B414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1751664"/>
            <a:ext cx="3810000" cy="2286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92DC82E-D85B-4300-9E69-3D4468089AE4}"/>
              </a:ext>
            </a:extLst>
          </p:cNvPr>
          <p:cNvSpPr/>
          <p:nvPr/>
        </p:nvSpPr>
        <p:spPr>
          <a:xfrm>
            <a:off x="371061" y="2432999"/>
            <a:ext cx="80109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Шлакобетон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дешевим і практичним конструктивним матеріалом для зведення стін малоповерхових будівель. Як заповнювач в ньому використовують просіяний шлак, в якості в'яжучого - цемент і вапно.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5AF1B51-A091-44FE-8E41-F2C0CBF9487B}"/>
              </a:ext>
            </a:extLst>
          </p:cNvPr>
          <p:cNvSpPr/>
          <p:nvPr/>
        </p:nvSpPr>
        <p:spPr>
          <a:xfrm>
            <a:off x="371060" y="3608122"/>
            <a:ext cx="80109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Стіни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тирсобетону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легкі, мають малу теплопровідність і достатню міцність для малоповерхових будівель. Якщо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тирсобетон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добре захищений від впливу вологи і правильно приготований, термін його служби може бути досить довгим. Для приготування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тирсобетону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використовують в'яжуче (цемент і вапно) і заповнювач (пісок і тирса). У тирсі не повинно бути домішок кори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2C4A8BF-F7E1-4098-AE7F-074CD7DF3DF9}"/>
              </a:ext>
            </a:extLst>
          </p:cNvPr>
          <p:cNvSpPr/>
          <p:nvPr/>
        </p:nvSpPr>
        <p:spPr>
          <a:xfrm>
            <a:off x="371059" y="5195788"/>
            <a:ext cx="117149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Газобетон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поширений при влаштуванні стін. Газобетон виготовляють з цементу, вапна, кварцового піску, води і невеликої кількості спеціальної добавки для спучування маси (звичайно алюмінієвий порошок). Газобетон має хороші теплотехнічні і конструктивні властивості. 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757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4BE0010-936C-4529-9AA1-9E0C58A17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5" y="624866"/>
            <a:ext cx="11171846" cy="560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926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02F5121-77CE-4697-8A59-3B8C671D2B1E}"/>
              </a:ext>
            </a:extLst>
          </p:cNvPr>
          <p:cNvSpPr/>
          <p:nvPr/>
        </p:nvSpPr>
        <p:spPr>
          <a:xfrm>
            <a:off x="251792" y="184601"/>
            <a:ext cx="1194020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конструкцій, які експлуатуються в особливих умовах застосовують бетони спеціальних видів:</a:t>
            </a: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Гідротехнічний бетон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 для зведення гребель, шлюзів, набережних і т. п. портландцемент. </a:t>
            </a:r>
          </a:p>
          <a:p>
            <a:pPr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Дорожній бетон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 для влаштування цементно-бетонних покриттів і основ доріг, злітно-посадочних смуг аеродромів, підлог промислових підприємств. Найважливіші показники якості дорожнього бетону - висока міцність, зносостійкість і морозостійкість.</a:t>
            </a:r>
          </a:p>
          <a:p>
            <a:pPr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Жаростійкий бетон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призначений для конструкцій, що зазнають в процесі експлуатації тривалий вплив високих температур. 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Жаротривкі бетони застосовують для футерування печей, котлів, димових каналів, труб в спорудах чорної і кольорової металургії, хімічної, енергетичної промисловості, у виробництві будівельних матеріалів. 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надання бетону на портландцементі необхідної стійкості до дії високих температур в його склад вводять пемзу, золу ТЕС, шамот, доменний гранульований шлак. В якості в'яжучого використовують розчинне скло, глиноземистий і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високоглиноземний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цементи. </a:t>
            </a: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21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A80D54B-BA85-42C9-BF44-57A9D898F551}"/>
              </a:ext>
            </a:extLst>
          </p:cNvPr>
          <p:cNvSpPr/>
          <p:nvPr/>
        </p:nvSpPr>
        <p:spPr>
          <a:xfrm>
            <a:off x="2742486" y="116821"/>
            <a:ext cx="61037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властивості бетонів</a:t>
            </a:r>
            <a:endParaRPr lang="ru-UA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F2A0BFF-66CA-4566-868F-E6799FD6FBC2}"/>
              </a:ext>
            </a:extLst>
          </p:cNvPr>
          <p:cNvSpPr/>
          <p:nvPr/>
        </p:nvSpPr>
        <p:spPr>
          <a:xfrm>
            <a:off x="384313" y="988373"/>
            <a:ext cx="115558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Міцність -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 чинити опір зовнішнім силам не руйнуючись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554FE38-E582-4F65-8EEE-2E0D1747AA72}"/>
              </a:ext>
            </a:extLst>
          </p:cNvPr>
          <p:cNvSpPr/>
          <p:nvPr/>
        </p:nvSpPr>
        <p:spPr>
          <a:xfrm>
            <a:off x="384313" y="1511593"/>
            <a:ext cx="116884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1D2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Міцність бетону залежить від</a:t>
            </a:r>
            <a:r>
              <a:rPr lang="uk-UA" dirty="0">
                <a:solidFill>
                  <a:srgbClr val="1D2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міцності кам'яного заповнювача (</a:t>
            </a:r>
            <a:r>
              <a:rPr lang="uk-UA" dirty="0" err="1">
                <a:solidFill>
                  <a:srgbClr val="1D2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щебеню</a:t>
            </a:r>
            <a:r>
              <a:rPr lang="uk-UA" dirty="0">
                <a:solidFill>
                  <a:srgbClr val="1D2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гравію). Бетон буде тим міцніше, чим міцніше кам'яні заповнювачі і чим краще вони будуть скріплені цементним клеєм. Міцність природних каменів не змінюється з часом, а от міцність бетону з часом зростає. 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60CCD9D-E93C-4230-8C00-961ED7136ED9}"/>
              </a:ext>
            </a:extLst>
          </p:cNvPr>
          <p:cNvSpPr/>
          <p:nvPr/>
        </p:nvSpPr>
        <p:spPr>
          <a:xfrm>
            <a:off x="324678" y="2612697"/>
            <a:ext cx="1154264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Щільність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 відношення маси матеріалу до його об'єму</a:t>
            </a:r>
          </a:p>
          <a:p>
            <a:pPr algn="just"/>
            <a:r>
              <a:rPr lang="uk-UA" dirty="0">
                <a:solidFill>
                  <a:srgbClr val="1D2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Чим вище щільність бетону, тим він міцніший. Пори в бетоні, як правило, з'являються при його виготовленні: в результаті випаровування зайвої води, яка не вступила в хімічну реакцію з цементом при його твердінні, при нестачі цементу. Який би не був щільний бетон, в ньому завжди є пори. </a:t>
            </a:r>
            <a:endParaRPr lang="ru-UA" dirty="0">
              <a:solidFill>
                <a:srgbClr val="1D21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414662F-47B6-42C3-B0DA-D011FC97858E}"/>
              </a:ext>
            </a:extLst>
          </p:cNvPr>
          <p:cNvSpPr/>
          <p:nvPr/>
        </p:nvSpPr>
        <p:spPr>
          <a:xfrm>
            <a:off x="324677" y="4253800"/>
            <a:ext cx="1180768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Водостійкість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властивість бетону протистояти дії води не руйнуючись </a:t>
            </a:r>
          </a:p>
          <a:p>
            <a:pPr algn="just"/>
            <a:r>
              <a:rPr lang="uk-UA" dirty="0">
                <a:solidFill>
                  <a:srgbClr val="1D2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 визначити водостійкість бетону, виготовляють два зразки: один в сухому вигляді розчавлюють на пресі і визначають його нормальну міцність. Інший зразок попередньо занурюють у воду, а після насичення водою також руйнують на пресі. Через ослаблення </a:t>
            </a:r>
            <a:r>
              <a:rPr lang="uk-UA" dirty="0" err="1">
                <a:solidFill>
                  <a:srgbClr val="1D2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зв'язків</a:t>
            </a:r>
            <a:r>
              <a:rPr lang="uk-UA" dirty="0">
                <a:solidFill>
                  <a:srgbClr val="1D2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між частинками міцність зразка зменшується. Ставлення міцності насиченого водою зразка до міцності зразка в сухому вигляді коефіцієнтом розм'якшення матеріалу. Для бетону він більше 0,8. Тому бетон є водостійким і може застосовуватися для спорудження конструкцій, що піддаються дії води - гребель, пірсів.</a:t>
            </a:r>
            <a:endParaRPr lang="ru-UA" dirty="0">
              <a:solidFill>
                <a:srgbClr val="1D21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044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354FAE1-BC6C-4435-A8BF-D1B555066A25}"/>
              </a:ext>
            </a:extLst>
          </p:cNvPr>
          <p:cNvSpPr/>
          <p:nvPr/>
        </p:nvSpPr>
        <p:spPr>
          <a:xfrm>
            <a:off x="106017" y="225938"/>
            <a:ext cx="12085983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Теплопровідність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 здатність бетону передавати через свою товщину тепловий потік, що виникає через різницю температур на поверхнях бетону. Теплопровідність бетону майже в 50 разів менше, ніж у сталі, але зате вище, ніж у будівельної цегли. 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Морозостійкість.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Бетон при насиченні водою може витримувати багаторазове заморожування і відтавання. При цьому він не руйнується і майже не знижує своєї міцності. </a:t>
            </a:r>
            <a:endParaRPr lang="ru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341946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360</TotalTime>
  <Words>2011</Words>
  <Application>Microsoft Office PowerPoint</Application>
  <PresentationFormat>Широкоэкранный</PresentationFormat>
  <Paragraphs>108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grano.natasha@gmail.com</dc:creator>
  <cp:lastModifiedBy>grano.natasha@gmail.com</cp:lastModifiedBy>
  <cp:revision>11</cp:revision>
  <dcterms:created xsi:type="dcterms:W3CDTF">2023-11-09T14:40:04Z</dcterms:created>
  <dcterms:modified xsi:type="dcterms:W3CDTF">2023-11-09T20:40:47Z</dcterms:modified>
</cp:coreProperties>
</file>