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33686-6427-42B2-B69F-DEF52C3A4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D98926-AA7A-4CD0-A616-F784CE4A1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A49389-146F-4EF8-994F-BC3751C20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7441-E1CB-42C7-9859-AD43DBCD4C02}" type="datetimeFigureOut">
              <a:rPr lang="ru-UA" smtClean="0"/>
              <a:t>03.11.2023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9D5B84-42E1-4FF7-A20E-5352518FA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9BF69F-C428-42EA-89A3-CC39495F8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D5FD-3423-4BDA-AAC2-C4337698301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035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183FE-7B03-4552-AEE3-1A020F44B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0BF9E8-C165-4F99-B348-DA327D018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203E6A-5969-4592-8CD9-C2A7E7251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7441-E1CB-42C7-9859-AD43DBCD4C02}" type="datetimeFigureOut">
              <a:rPr lang="ru-UA" smtClean="0"/>
              <a:t>03.11.2023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E87789-B1A5-4BE8-A813-1664B8D32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E3EEC1-AA95-4BCA-8D44-7FEC3177E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D5FD-3423-4BDA-AAC2-C4337698301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014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60B8EE2-E768-4822-82E1-EF8513D071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C0F31C-2AF2-4F4A-8EAB-66209C49F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4E6C3-ED29-418B-B5BD-F41D2EF6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7441-E1CB-42C7-9859-AD43DBCD4C02}" type="datetimeFigureOut">
              <a:rPr lang="ru-UA" smtClean="0"/>
              <a:t>03.11.2023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0526E-7D53-4348-8A4C-6B1C8A4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0FCADC-B2B3-46EB-BB47-77CD84C73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D5FD-3423-4BDA-AAC2-C4337698301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28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742A9-8670-48E1-AAA6-1BFAAE951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E70D76-39CB-4EBA-9BFC-9D7E8DECD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9A3F9B-78B1-4C15-8423-EC88305FE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7441-E1CB-42C7-9859-AD43DBCD4C02}" type="datetimeFigureOut">
              <a:rPr lang="ru-UA" smtClean="0"/>
              <a:t>03.11.2023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FACF6D-51B6-4E2C-A618-E87BA462D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3D9929-51F7-417F-B496-0F36B741D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D5FD-3423-4BDA-AAC2-C4337698301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96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5DB68-05A5-4C12-9267-3E786E50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683C1E-0A17-4CE0-AB24-73675D4C8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FA933-A7FF-4080-B333-ABD9AEE5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7441-E1CB-42C7-9859-AD43DBCD4C02}" type="datetimeFigureOut">
              <a:rPr lang="ru-UA" smtClean="0"/>
              <a:t>03.11.2023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6A1B96-FD5E-46AB-BFDF-6E909E549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EC8DA0-9353-4C1E-80EE-165F848C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D5FD-3423-4BDA-AAC2-C4337698301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681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E738C-96E4-4989-90EB-81AF43BA9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0786D4-6B17-40C4-A999-CA1FCE3C9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630B70-E7F0-4069-BF91-6527D97BF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B3B51D-F4F5-4D25-98A7-D3C4C2DD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7441-E1CB-42C7-9859-AD43DBCD4C02}" type="datetimeFigureOut">
              <a:rPr lang="ru-UA" smtClean="0"/>
              <a:t>03.11.2023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D524EF-9BE4-4C42-B730-78CDC5910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CC16DA-B2F5-4FBD-81F0-B5B05A23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D5FD-3423-4BDA-AAC2-C4337698301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497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1DCCE-D4D8-471F-B0ED-6C1F0DB60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054A51-6543-4941-82F6-73C1DCFD0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6CA94C-3371-4C2F-AF8E-B0E9C8A14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B1A761-60EB-47FD-8011-902D718F0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21E69C7-A496-496A-AB95-8F5F1E97F6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67BBAF-7009-4EEE-9B53-7B884F03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7441-E1CB-42C7-9859-AD43DBCD4C02}" type="datetimeFigureOut">
              <a:rPr lang="ru-UA" smtClean="0"/>
              <a:t>03.11.2023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B5481EA-1D4A-4AC4-8BF8-F7AB644AF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9751832-2BB1-4203-9E75-C8BF849E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D5FD-3423-4BDA-AAC2-C4337698301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705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E04B4-F7C9-495E-9F47-AEF3EF260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1F77CC8-085B-4C44-951E-5CACEFE5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7441-E1CB-42C7-9859-AD43DBCD4C02}" type="datetimeFigureOut">
              <a:rPr lang="ru-UA" smtClean="0"/>
              <a:t>03.11.2023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ADF61F-54A4-49F8-AE8A-9D4D7EC4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BDA296-CA0D-46E5-8405-25C19552E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D5FD-3423-4BDA-AAC2-C4337698301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08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3C3540-75B8-4160-AA20-D8937CA93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7441-E1CB-42C7-9859-AD43DBCD4C02}" type="datetimeFigureOut">
              <a:rPr lang="ru-UA" smtClean="0"/>
              <a:t>03.11.2023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A6CE4-41AB-4D55-BA96-BD3BDBC6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4DF5B-BA61-43D6-9ED4-FBCFC546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D5FD-3423-4BDA-AAC2-C4337698301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103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AEF2F-980F-4D28-B660-5B4E75F18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4F4609-0B82-4109-82D8-E41E33BC5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F2B3C0-7481-4747-97D7-982C9DB17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A1DC29-45E6-4BDD-87F2-B6F159C16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7441-E1CB-42C7-9859-AD43DBCD4C02}" type="datetimeFigureOut">
              <a:rPr lang="ru-UA" smtClean="0"/>
              <a:t>03.11.2023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4BC6CB-5383-4023-BFF5-F20652864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62D1A6-9CCC-4715-9117-6354869AB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D5FD-3423-4BDA-AAC2-C4337698301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793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70666-4D22-430A-81F6-4C6F2D78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9B4E9A-4358-4390-A0AD-7116317A3A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7D2321-A8E5-46A0-ABED-1A64099CE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D2946E-8ACE-4059-8EEF-CC9701C5D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7441-E1CB-42C7-9859-AD43DBCD4C02}" type="datetimeFigureOut">
              <a:rPr lang="ru-UA" smtClean="0"/>
              <a:t>03.11.2023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554DB8-F793-4DAC-80C3-8C9C879C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F13152-534D-4DB8-9F6B-A8E850084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D5FD-3423-4BDA-AAC2-C4337698301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532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51AA4-9F6D-4A35-8C14-373AB0544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0F7F9-360C-4EB9-90E2-D7223A8D6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5E6D9A-0DAE-4E83-868E-44A006A5D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77441-E1CB-42C7-9859-AD43DBCD4C02}" type="datetimeFigureOut">
              <a:rPr lang="ru-UA" smtClean="0"/>
              <a:t>03.11.2023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DC30BC-5C03-4FCF-8171-A6B79CB3D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D9B809-0475-454C-B649-F3DC6CBD6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D5FD-3423-4BDA-AAC2-C4337698301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3970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tymistychna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E834740-1B3A-4FB2-B3EA-43B90819E457}"/>
              </a:ext>
            </a:extLst>
          </p:cNvPr>
          <p:cNvSpPr/>
          <p:nvPr/>
        </p:nvSpPr>
        <p:spPr>
          <a:xfrm>
            <a:off x="1431234" y="1490008"/>
            <a:ext cx="103366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0" i="0" dirty="0">
                <a:solidFill>
                  <a:srgbClr val="1D21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Неорганічними в'яжучими речовинами називають порошкоподібні матеріали, які при змішуванні з водою (замішування) утворюють </a:t>
            </a:r>
            <a:r>
              <a:rPr lang="uk-UA" sz="3200" b="0" i="0" dirty="0" err="1">
                <a:solidFill>
                  <a:srgbClr val="1D21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пластично</a:t>
            </a:r>
            <a:r>
              <a:rPr lang="uk-UA" sz="3200" b="0" i="0" dirty="0">
                <a:solidFill>
                  <a:srgbClr val="1D21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-в'язке  тісто, здатне внаслідок фізико-хімічних процесів самочинно тверднути й переходити в </a:t>
            </a:r>
            <a:r>
              <a:rPr lang="uk-UA" sz="3200" b="0" i="0" dirty="0" err="1">
                <a:solidFill>
                  <a:srgbClr val="1D21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каменоподібний</a:t>
            </a:r>
            <a:r>
              <a:rPr lang="uk-UA" sz="3200" b="0" i="0" dirty="0">
                <a:solidFill>
                  <a:srgbClr val="1D21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стан.</a:t>
            </a:r>
            <a:endParaRPr lang="ru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60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5D775E-B4A1-45FC-99E2-95458E891B82}"/>
              </a:ext>
            </a:extLst>
          </p:cNvPr>
          <p:cNvSpPr/>
          <p:nvPr/>
        </p:nvSpPr>
        <p:spPr>
          <a:xfrm>
            <a:off x="4374557" y="236091"/>
            <a:ext cx="3176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Магнезіальні в'яжучі</a:t>
            </a:r>
            <a:endParaRPr lang="ru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AA0763-0654-4343-A97D-FE37284FB71C}"/>
              </a:ext>
            </a:extLst>
          </p:cNvPr>
          <p:cNvSpPr/>
          <p:nvPr/>
        </p:nvSpPr>
        <p:spPr>
          <a:xfrm>
            <a:off x="516835" y="856855"/>
            <a:ext cx="111583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Магнезіальні в'яжучі мають високу міцність при стиску (60…100 МПа), добре зчіплюються з органічними заповнювачами й застосовуються для виробництва або ксилоліту (з тирсою), або фіброліту (з деревною шерстю – вузькою й довгою деревною стружкою). Ксилоліт використовують для виготовлення безшовних підлог та облицювальної плитки, фіброліт – для теплоізоляційних виробів і перегородок приміщень у селищному будівництві.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09612E-6585-4B03-AFB0-F961C669E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55" y="2755003"/>
            <a:ext cx="2143125" cy="21431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A8537F-BDDB-4511-8926-7109C8799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277" y="2224139"/>
            <a:ext cx="6076122" cy="34861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006968-4403-41A7-93D8-9CEFE055D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096" y="400050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54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3EBCA6-22FB-42A1-BA49-099BE3A23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607" y="553279"/>
            <a:ext cx="3174010" cy="23259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7678DE-7383-4B3D-8BCF-3BE178198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203" y="498021"/>
            <a:ext cx="6477000" cy="238125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3646DBD-5E8C-4A8E-AD22-97DAC995B0E5}"/>
              </a:ext>
            </a:extLst>
          </p:cNvPr>
          <p:cNvSpPr/>
          <p:nvPr/>
        </p:nvSpPr>
        <p:spPr>
          <a:xfrm>
            <a:off x="1084607" y="3077099"/>
            <a:ext cx="102857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Магнезіальні в'яжучі речовини (каустичний магнезит і каустичний доломіт) – тонкі порошки, головною складовою частиною яких є оксид магнію. Сировиною для магнезіальних в'яжучих є магнезит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СО3 (рідше доломіт СаСО3 ×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MgCO3).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8ACB4E-357E-4780-9DB9-39567AB450A6}"/>
              </a:ext>
            </a:extLst>
          </p:cNvPr>
          <p:cNvSpPr/>
          <p:nvPr/>
        </p:nvSpPr>
        <p:spPr>
          <a:xfrm>
            <a:off x="1084607" y="4198257"/>
            <a:ext cx="10868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Магнезит </a:t>
            </a:r>
            <a:r>
              <a:rPr lang="ru-RU" dirty="0" err="1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випалюють</a:t>
            </a:r>
            <a:r>
              <a:rPr lang="ru-RU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температурі</a:t>
            </a:r>
            <a:r>
              <a:rPr lang="ru-RU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750…850 °С до </a:t>
            </a:r>
            <a:r>
              <a:rPr lang="ru-RU" dirty="0" err="1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повного</a:t>
            </a:r>
            <a:r>
              <a:rPr lang="ru-RU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розкладання</a:t>
            </a:r>
            <a:r>
              <a:rPr lang="ru-RU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MgCO3:</a:t>
            </a:r>
          </a:p>
          <a:p>
            <a:r>
              <a:rPr lang="ru-RU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MgCO3 = </a:t>
            </a:r>
            <a:r>
              <a:rPr lang="ru-RU" dirty="0" err="1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MgO</a:t>
            </a:r>
            <a:r>
              <a:rPr lang="ru-RU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CO2</a:t>
            </a:r>
            <a:endParaRPr lang="ru-RU" b="0" i="0" dirty="0">
              <a:solidFill>
                <a:srgbClr val="1D212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0751AC-782D-4FF2-91F7-2701FA63B935}"/>
              </a:ext>
            </a:extLst>
          </p:cNvPr>
          <p:cNvSpPr/>
          <p:nvPr/>
        </p:nvSpPr>
        <p:spPr>
          <a:xfrm>
            <a:off x="1084607" y="5042416"/>
            <a:ext cx="10868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Магнезіальне в'яжуче найчастіше замішують водним розчином хлориду магнію. Це прискорює твердіння й значно підвищує міцність, оскільки поряд з гідратацією оксиду магнію утворюється гідрохлорид магнію 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MgO × MgCl2 × 6H2O.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змішуванні водою оксид магнію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гідратується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дуже повільно.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A1E89EC-55D4-49C1-BBF3-7E9269250355}"/>
              </a:ext>
            </a:extLst>
          </p:cNvPr>
          <p:cNvSpPr/>
          <p:nvPr/>
        </p:nvSpPr>
        <p:spPr>
          <a:xfrm>
            <a:off x="6227486" y="141408"/>
            <a:ext cx="1879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СаСО3 ×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MgCO3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CE2A86-1252-45E2-8FE6-40FEB2B049BC}"/>
              </a:ext>
            </a:extLst>
          </p:cNvPr>
          <p:cNvSpPr/>
          <p:nvPr/>
        </p:nvSpPr>
        <p:spPr>
          <a:xfrm>
            <a:off x="1889682" y="149718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СО3 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688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428931-E855-41E3-B23A-59ABD7507070}"/>
              </a:ext>
            </a:extLst>
          </p:cNvPr>
          <p:cNvSpPr/>
          <p:nvPr/>
        </p:nvSpPr>
        <p:spPr>
          <a:xfrm>
            <a:off x="609600" y="958983"/>
            <a:ext cx="11582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Рідке скло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колоїдний водний розчин силікату натрію чи силікату калію, який має густину 1,3…1,5 г/см3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2F9420-004C-4346-8ED5-71CDB6C85604}"/>
              </a:ext>
            </a:extLst>
          </p:cNvPr>
          <p:cNvSpPr/>
          <p:nvPr/>
        </p:nvSpPr>
        <p:spPr>
          <a:xfrm>
            <a:off x="609600" y="1942743"/>
            <a:ext cx="1136373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виробництва розчинного скла сировиною є здебільшого чистий кварцовий пісок і кальцинована сода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Na2CO3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сірчанокислий натрій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Na2SO4,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 рідше другим компонентом є поташ К2СО3. Ретельно перемішану сировинну суміш розплавляють у скловарних печах при температурі 1300…1400°С, а далі скломасу вивантажують у вагонетки. При швидкому охолодженні вона твердне й розколюється на прозорі куски з жовтуватим, блакитнуватим чи зеленуватим відтінком, які називають силікат-брилою. Рідке скло одержують, розчиняючи подрібнені куски силікат-брили у воді в автоклавах при тиску 0,6…0,7 МПа й температурі 150 °С, перетворюючи її на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сироподібну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масу.</a:t>
            </a:r>
          </a:p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Натрієве скло застосовують, виготовляючи кислото- та жаротривкі бетони, а також ущільнюючи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грунти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аби запобігти просіданню їх. Калієве скло, яке є дорожчим, застосовують переважно в силікатних фарбах.</a:t>
            </a:r>
            <a:endParaRPr lang="ru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10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33DB102-D75B-4F48-A3C9-B6B98C7B0FF2}"/>
              </a:ext>
            </a:extLst>
          </p:cNvPr>
          <p:cNvSpPr/>
          <p:nvPr/>
        </p:nvSpPr>
        <p:spPr>
          <a:xfrm>
            <a:off x="616226" y="821780"/>
            <a:ext cx="109595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i="1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Кислототривкий кварцовий цемент</a:t>
            </a:r>
            <a:r>
              <a:rPr lang="uk-UA" sz="2200" b="1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200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порошкоподібний матеріал, одержуваний спільним помелом чистого кварцового піску (понад 30 %) і </a:t>
            </a:r>
            <a:r>
              <a:rPr lang="uk-UA" sz="2200" dirty="0" err="1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кремнефториду</a:t>
            </a:r>
            <a:r>
              <a:rPr lang="uk-UA" sz="2200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натрію </a:t>
            </a:r>
            <a:r>
              <a:rPr lang="en-US" sz="2200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Na2SiF6  (4…6 % </a:t>
            </a:r>
            <a:r>
              <a:rPr lang="uk-UA" sz="2200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маси наповнювача). 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Кислототривкий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цемент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замішують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водним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розчином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рідкого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є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в'яжучою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речовиною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кислототривкого бетону виготовляють резервуари, башти та інші споруди на хімічних заводах, бетонні та цегляні конструкції на підприємствах хімічної промисловості</a:t>
            </a:r>
            <a:endParaRPr lang="ru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7CBB08-67C0-46F6-83AF-AA7109C927CB}"/>
              </a:ext>
            </a:extLst>
          </p:cNvPr>
          <p:cNvSpPr/>
          <p:nvPr/>
        </p:nvSpPr>
        <p:spPr>
          <a:xfrm>
            <a:off x="616225" y="3358565"/>
            <a:ext cx="109595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i="1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Повітряне вапно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 для приготування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мурувальних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оздоблювальних розчинів, а також для виготовлення штучних бетонних виробів, силікатної цегли й інших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вапняно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-піщаних виробів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автоклавного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твердіння.</a:t>
            </a:r>
            <a:endParaRPr lang="ru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D5F6282-3077-4275-A10B-987364120A5D}"/>
              </a:ext>
            </a:extLst>
          </p:cNvPr>
          <p:cNvSpPr/>
          <p:nvPr/>
        </p:nvSpPr>
        <p:spPr>
          <a:xfrm>
            <a:off x="477076" y="4726490"/>
            <a:ext cx="1123784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Повітряне будівельне вапно – це продукт випалювання при температурі 1000…1200°С (до повного видалення вуглекислого газу)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кальцієвомагнієвих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гірських порід – вапняку, крейди, черепашника,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доломітизованого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вапняку, що містять не більш як 6 % глинястих домішок.</a:t>
            </a:r>
          </a:p>
          <a:p>
            <a:pPr lvl="0"/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Виготовляючи вапно, сировину випалюють у печах різних конструкцій: шахтних, обертових</a:t>
            </a:r>
            <a:endParaRPr lang="ru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241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B7C6DC-293B-4881-A73F-9E56E8A60113}"/>
              </a:ext>
            </a:extLst>
          </p:cNvPr>
          <p:cNvSpPr/>
          <p:nvPr/>
        </p:nvSpPr>
        <p:spPr>
          <a:xfrm>
            <a:off x="245165" y="110918"/>
            <a:ext cx="1170167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dirty="0">
              <a:solidFill>
                <a:srgbClr val="1D2125"/>
              </a:solidFill>
              <a:latin typeface="-apple-system"/>
            </a:endParaRPr>
          </a:p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Вапняки при випалюванні розкладаються на вапно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вуглекислий газ СО2, який становить 44 % маси СаСО3 і повністю видаляється під час випалювання. Внаслідок цього утворюється продукт (грудкове негашене вапно) у вигляді пористих кусків, що активно взаємодіють з водою.</a:t>
            </a:r>
          </a:p>
          <a:p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 розкладання вапняку оборотна:</a:t>
            </a:r>
          </a:p>
          <a:p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СаСО3 + 178 кДж —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СО2</a:t>
            </a:r>
          </a:p>
          <a:p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Вміст чистих оксидів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MgO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загальній кількості вапна називають його активністю.</a:t>
            </a:r>
          </a:p>
          <a:p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 гашення (змішування з водою) грудкового негашеного вапна утворюється гашене (гідратне) вапно:</a:t>
            </a:r>
          </a:p>
          <a:p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Н2О =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(ОН)2 + 63,7 кДж</a:t>
            </a:r>
          </a:p>
          <a:p>
            <a:endParaRPr lang="uk-UA" b="1" dirty="0">
              <a:solidFill>
                <a:srgbClr val="1D2125"/>
              </a:solidFill>
              <a:latin typeface="-apple-system"/>
            </a:endParaRPr>
          </a:p>
          <a:p>
            <a:endParaRPr lang="uk-UA" b="1" dirty="0">
              <a:solidFill>
                <a:srgbClr val="1D2125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274716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BEBDA4-3427-4284-A608-E1C14BCFF489}"/>
              </a:ext>
            </a:extLst>
          </p:cNvPr>
          <p:cNvSpPr/>
          <p:nvPr/>
        </p:nvSpPr>
        <p:spPr>
          <a:xfrm>
            <a:off x="384313" y="889844"/>
            <a:ext cx="115426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гашення, якщо добавити 1 л води до 1 кг грудкового вапна, утвориться тонкий пухкий порошок – гідратне, або гашене, вапно, яке збільшується в об'ємі в 2 – 3,5 </a:t>
            </a:r>
            <a:r>
              <a:rPr lang="uk-UA" sz="2400" dirty="0" err="1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раза</a:t>
            </a:r>
            <a:r>
              <a:rPr lang="uk-UA" sz="2400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(розпушується) порівняно з грудковим і має насипну густину 400…450 кг/м3.</a:t>
            </a:r>
          </a:p>
          <a:p>
            <a:r>
              <a:rPr lang="uk-UA" sz="2400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витрата води становить 2…3 л на 1 кг грудкового вапна, то виходить вапняне тісто, яке після гашення містить майже 50 % води за масою. Вода відіграє роль своєрідного гідродинамічного мастила, забезпечуючи високу пластичність вапняного тіста й будівельних розчинів з ним.</a:t>
            </a:r>
          </a:p>
          <a:p>
            <a:endParaRPr lang="uk-UA" sz="2400" dirty="0">
              <a:solidFill>
                <a:srgbClr val="1D21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повітрі вапняний розчин поступово твердне внаслідок висихання розчину, зближення кристалів </a:t>
            </a:r>
            <a:r>
              <a:rPr lang="uk-UA" sz="2400" dirty="0" err="1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uk-UA" sz="2400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(ОН)2, їх зростання й </a:t>
            </a:r>
            <a:r>
              <a:rPr lang="uk-UA" sz="2400" dirty="0" err="1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карбонації</a:t>
            </a:r>
            <a:r>
              <a:rPr lang="uk-UA" sz="2400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вапна, що відбуваються одночасно під дією вуглекислого газу повітря:</a:t>
            </a:r>
          </a:p>
          <a:p>
            <a:endParaRPr lang="uk-UA" sz="2400" dirty="0">
              <a:solidFill>
                <a:srgbClr val="1D21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err="1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uk-UA" sz="2400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(ОН)2 + СО2 = СаСО3 + Н2О</a:t>
            </a:r>
          </a:p>
        </p:txBody>
      </p:sp>
    </p:spTree>
    <p:extLst>
      <p:ext uri="{BB962C8B-B14F-4D97-AF65-F5344CB8AC3E}">
        <p14:creationId xmlns:p14="http://schemas.microsoft.com/office/powerpoint/2010/main" val="297435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7E8851-E3BC-4A6A-90E4-E152CA1F9266}"/>
              </a:ext>
            </a:extLst>
          </p:cNvPr>
          <p:cNvSpPr/>
          <p:nvPr/>
        </p:nvSpPr>
        <p:spPr>
          <a:xfrm>
            <a:off x="2985976" y="0"/>
            <a:ext cx="8316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0" dirty="0">
                <a:solidFill>
                  <a:srgbClr val="1D21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Неорганічні в'яжучі речовини залежно від умов твердіння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3B8E92B2-1DF4-4E70-AA23-6BC86A1F85A4}"/>
              </a:ext>
            </a:extLst>
          </p:cNvPr>
          <p:cNvCxnSpPr>
            <a:cxnSpLocks/>
          </p:cNvCxnSpPr>
          <p:nvPr/>
        </p:nvCxnSpPr>
        <p:spPr>
          <a:xfrm>
            <a:off x="5964071" y="461665"/>
            <a:ext cx="0" cy="450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B9D1FB61-90D8-4641-BBE9-7763C263D3D6}"/>
              </a:ext>
            </a:extLst>
          </p:cNvPr>
          <p:cNvCxnSpPr/>
          <p:nvPr/>
        </p:nvCxnSpPr>
        <p:spPr>
          <a:xfrm>
            <a:off x="7407526" y="484496"/>
            <a:ext cx="1460311" cy="491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82E11CC-5D27-4A1F-ADAE-FDB8C801D05E}"/>
              </a:ext>
            </a:extLst>
          </p:cNvPr>
          <p:cNvSpPr/>
          <p:nvPr/>
        </p:nvSpPr>
        <p:spPr>
          <a:xfrm>
            <a:off x="806544" y="535381"/>
            <a:ext cx="3013325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0" dirty="0">
                <a:solidFill>
                  <a:srgbClr val="1D21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Повітряні</a:t>
            </a:r>
          </a:p>
          <a:p>
            <a:r>
              <a:rPr lang="uk-UA" sz="2400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гіпсові в'яжучі матеріали,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магнезіальні,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рідке (розчинне) скло,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повітряне будівельне вапно.)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401737A-0F8C-42F4-8897-3FAFB75CA207}"/>
              </a:ext>
            </a:extLst>
          </p:cNvPr>
          <p:cNvSpPr/>
          <p:nvPr/>
        </p:nvSpPr>
        <p:spPr>
          <a:xfrm>
            <a:off x="4885770" y="843529"/>
            <a:ext cx="231292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0" dirty="0">
                <a:solidFill>
                  <a:srgbClr val="1D21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Гідравлічні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 гідравлічне вапно,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романцемент, </a:t>
            </a:r>
          </a:p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портландцементи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7C6D544-D891-4050-8B40-48B42E0C7810}"/>
              </a:ext>
            </a:extLst>
          </p:cNvPr>
          <p:cNvSpPr/>
          <p:nvPr/>
        </p:nvSpPr>
        <p:spPr>
          <a:xfrm>
            <a:off x="8999337" y="520364"/>
            <a:ext cx="325582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1D2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b="1" i="0" dirty="0">
                <a:solidFill>
                  <a:srgbClr val="1D21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'яжучі </a:t>
            </a:r>
            <a:r>
              <a:rPr lang="uk-UA" sz="2400" b="1" i="0" dirty="0" err="1">
                <a:solidFill>
                  <a:srgbClr val="1D21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автоклавного</a:t>
            </a:r>
            <a:endParaRPr lang="uk-UA" sz="2400" b="1" i="0" dirty="0">
              <a:solidFill>
                <a:srgbClr val="1D212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0" dirty="0">
                <a:solidFill>
                  <a:srgbClr val="1D21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твердіння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вапняно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-кремнеземисті, </a:t>
            </a:r>
          </a:p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вапняно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-зольні, </a:t>
            </a:r>
          </a:p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вапняно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-шлакові в'яжучі,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нефеліновий цемент)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0E042662-4147-46FA-8B37-993B5F27A45B}"/>
              </a:ext>
            </a:extLst>
          </p:cNvPr>
          <p:cNvCxnSpPr/>
          <p:nvPr/>
        </p:nvCxnSpPr>
        <p:spPr>
          <a:xfrm flipH="1">
            <a:off x="3524311" y="410065"/>
            <a:ext cx="928047" cy="593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64709FF-C8A3-4AD4-801B-017E4CC607A7}"/>
              </a:ext>
            </a:extLst>
          </p:cNvPr>
          <p:cNvSpPr/>
          <p:nvPr/>
        </p:nvSpPr>
        <p:spPr>
          <a:xfrm>
            <a:off x="804281" y="2787280"/>
            <a:ext cx="17696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тверднути й тривалий час зберігати міцність лише на повітрі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559FD1C0-170B-4A57-B9D7-51E6CD990FC4}"/>
              </a:ext>
            </a:extLst>
          </p:cNvPr>
          <p:cNvCxnSpPr/>
          <p:nvPr/>
        </p:nvCxnSpPr>
        <p:spPr>
          <a:xfrm>
            <a:off x="1282890" y="2197374"/>
            <a:ext cx="0" cy="627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A2A58AE-E2DF-4245-B844-21D55FC1E674}"/>
              </a:ext>
            </a:extLst>
          </p:cNvPr>
          <p:cNvSpPr/>
          <p:nvPr/>
        </p:nvSpPr>
        <p:spPr>
          <a:xfrm>
            <a:off x="804281" y="5014455"/>
            <a:ext cx="15922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 у наземних спорудах, які не зазнають впливу води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44843ADC-777F-4F22-BD10-A96FD75CB4D5}"/>
              </a:ext>
            </a:extLst>
          </p:cNvPr>
          <p:cNvCxnSpPr/>
          <p:nvPr/>
        </p:nvCxnSpPr>
        <p:spPr>
          <a:xfrm>
            <a:off x="1282890" y="4478023"/>
            <a:ext cx="0" cy="536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4AE3A5D-D3E5-4F73-B88F-2A3810AD11C3}"/>
              </a:ext>
            </a:extLst>
          </p:cNvPr>
          <p:cNvSpPr/>
          <p:nvPr/>
        </p:nvSpPr>
        <p:spPr>
          <a:xfrm>
            <a:off x="4872255" y="2661694"/>
            <a:ext cx="23129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0" i="0" dirty="0">
                <a:solidFill>
                  <a:srgbClr val="1D21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тверднуть і зберігають міцність, а іноді й підвищують її в часі не лише на повітрі, а й у воді.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BBD116A-9849-4E07-BE9A-56D25B6A6764}"/>
              </a:ext>
            </a:extLst>
          </p:cNvPr>
          <p:cNvSpPr/>
          <p:nvPr/>
        </p:nvSpPr>
        <p:spPr>
          <a:xfrm>
            <a:off x="4872255" y="4970607"/>
            <a:ext cx="26019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0" i="0" dirty="0">
                <a:solidFill>
                  <a:srgbClr val="1D21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 у наземних, підземних, гідротехнічних та інших спорудах, які зазнають впливу води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CDE42C29-A150-4E7A-8F17-DE3D5260AD19}"/>
              </a:ext>
            </a:extLst>
          </p:cNvPr>
          <p:cNvCxnSpPr/>
          <p:nvPr/>
        </p:nvCxnSpPr>
        <p:spPr>
          <a:xfrm>
            <a:off x="5829870" y="2096196"/>
            <a:ext cx="0" cy="627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5727F7F4-89D9-4370-B48F-E7E157A41886}"/>
              </a:ext>
            </a:extLst>
          </p:cNvPr>
          <p:cNvCxnSpPr/>
          <p:nvPr/>
        </p:nvCxnSpPr>
        <p:spPr>
          <a:xfrm>
            <a:off x="5964071" y="4316525"/>
            <a:ext cx="0" cy="536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D836E99-E72E-4FA2-B534-2FC0505280B0}"/>
              </a:ext>
            </a:extLst>
          </p:cNvPr>
          <p:cNvSpPr/>
          <p:nvPr/>
        </p:nvSpPr>
        <p:spPr>
          <a:xfrm>
            <a:off x="8936172" y="3037447"/>
            <a:ext cx="3255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 тверднути й давати міцний цементний камінь у автоклавах при підвищених температурі, тиску та вологості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30B202CC-58D7-4DF9-A585-A85F54F45ACE}"/>
              </a:ext>
            </a:extLst>
          </p:cNvPr>
          <p:cNvCxnSpPr/>
          <p:nvPr/>
        </p:nvCxnSpPr>
        <p:spPr>
          <a:xfrm>
            <a:off x="10090246" y="2409946"/>
            <a:ext cx="0" cy="627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CA3F8D9-E934-47A4-8005-7C187514B86E}"/>
              </a:ext>
            </a:extLst>
          </p:cNvPr>
          <p:cNvSpPr/>
          <p:nvPr/>
        </p:nvSpPr>
        <p:spPr>
          <a:xfrm>
            <a:off x="9202868" y="4972164"/>
            <a:ext cx="28487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0" i="0" dirty="0">
                <a:solidFill>
                  <a:srgbClr val="1D21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одержують міцні водостійкі та довговічні силікатні вироби: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газосилікат, піносилікат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06BA6865-21F7-4327-AC4C-B5431E9AB437}"/>
              </a:ext>
            </a:extLst>
          </p:cNvPr>
          <p:cNvCxnSpPr/>
          <p:nvPr/>
        </p:nvCxnSpPr>
        <p:spPr>
          <a:xfrm>
            <a:off x="10119816" y="4345188"/>
            <a:ext cx="0" cy="536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76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E8A6A9-3B6D-4638-8549-73C6BAE06C0F}"/>
              </a:ext>
            </a:extLst>
          </p:cNvPr>
          <p:cNvSpPr/>
          <p:nvPr/>
        </p:nvSpPr>
        <p:spPr>
          <a:xfrm>
            <a:off x="371060" y="526847"/>
            <a:ext cx="114498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Гіпсові в'яжучі речовини – це повітряні в'яжучі, які складаються переважно 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напівводного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гіпсу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О4  × 0,5Н2О або ангідриту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SO4.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Їх одержують внаслідок теплової обробки сировини та розмелювання. Сировиною для гіпсових в'яжучих здебільшого є гірські породи – гіпс, що складається переважно з мінералу гіпсу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SO4 × 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Н2О, природний ангідрит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CaSO4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деякі відходи промисловості (фосфогіпс – від переробки природних фосфатів на суперфосфат,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борогіпс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тощо), основною складовою частиною яких є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серчанокислий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кальцій.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FA5F5A3-EC92-472B-98E5-EE84470322A9}"/>
              </a:ext>
            </a:extLst>
          </p:cNvPr>
          <p:cNvSpPr/>
          <p:nvPr/>
        </p:nvSpPr>
        <p:spPr>
          <a:xfrm>
            <a:off x="5883966" y="495732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Печера Оптимістична на Тернопільщині свого часу потрапила до книги рекордів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Гіннесса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найдовша гіпсова печера в світі. Загальна протяжність виявлених підземних лабіринтів – понад 260 км. Але печера повністю нерозвідана. Тут є красиві підземні озера, багато залів, гротів із сталактитами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B681D2-9510-46A6-AF9F-D9F3D554E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009" y="2004175"/>
            <a:ext cx="3260035" cy="244502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72F1C7B-13B5-4BDC-B8BA-EEC75E7ABF4D}"/>
              </a:ext>
            </a:extLst>
          </p:cNvPr>
          <p:cNvSpPr/>
          <p:nvPr/>
        </p:nvSpPr>
        <p:spPr>
          <a:xfrm>
            <a:off x="7251181" y="4634158"/>
            <a:ext cx="28314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https://optymistychna.com/</a:t>
            </a:r>
            <a:endParaRPr lang="uk-UA" dirty="0"/>
          </a:p>
          <a:p>
            <a:endParaRPr lang="ru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755FC2-0B2E-4801-BD83-1E878F178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365" y="5300660"/>
            <a:ext cx="2373090" cy="155734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5EEC395-4D68-4D93-ACC2-B7E6E2CFE83C}"/>
              </a:ext>
            </a:extLst>
          </p:cNvPr>
          <p:cNvSpPr/>
          <p:nvPr/>
        </p:nvSpPr>
        <p:spPr>
          <a:xfrm>
            <a:off x="289305" y="2161339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 гіпсові родовища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Значні поклади гіпсу в Україні знаходяться в Донецькій області а також на Прикарпатті.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Найбільші родовища: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Артемівське (Донецька область)</a:t>
            </a:r>
          </a:p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Попасні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ліски (Донецька область)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Східно-покровське (Донецька область)</a:t>
            </a:r>
          </a:p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Сков'ятинське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(Тернопільська область)</a:t>
            </a:r>
          </a:p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Кам'янське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(Івано-Франківська область)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Троянське (Івано-Франківська область)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052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2DC3859-48AB-433C-85CE-643410457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93" y="0"/>
            <a:ext cx="85419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783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E919BBB-18F0-495D-8BD1-CCEA8FD30FFB}"/>
              </a:ext>
            </a:extLst>
          </p:cNvPr>
          <p:cNvSpPr/>
          <p:nvPr/>
        </p:nvSpPr>
        <p:spPr>
          <a:xfrm>
            <a:off x="1762538" y="33790"/>
            <a:ext cx="98198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0" dirty="0">
                <a:solidFill>
                  <a:srgbClr val="1D21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 від температури теплової обробки сировини гіпсові в'яжучі речовини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52FC5D8E-4A40-426F-B12D-23CDFD00E337}"/>
              </a:ext>
            </a:extLst>
          </p:cNvPr>
          <p:cNvCxnSpPr/>
          <p:nvPr/>
        </p:nvCxnSpPr>
        <p:spPr>
          <a:xfrm flipH="1">
            <a:off x="2643809" y="529583"/>
            <a:ext cx="755374" cy="318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312F6AAD-0F35-4605-A5D3-610E6653D243}"/>
              </a:ext>
            </a:extLst>
          </p:cNvPr>
          <p:cNvCxnSpPr/>
          <p:nvPr/>
        </p:nvCxnSpPr>
        <p:spPr>
          <a:xfrm>
            <a:off x="8110331" y="444054"/>
            <a:ext cx="1099930" cy="331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8BEC5C6-F088-46CA-BEA0-1601CEE5122A}"/>
              </a:ext>
            </a:extLst>
          </p:cNvPr>
          <p:cNvSpPr/>
          <p:nvPr/>
        </p:nvSpPr>
        <p:spPr>
          <a:xfrm>
            <a:off x="1166513" y="780273"/>
            <a:ext cx="2411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0" dirty="0" err="1">
                <a:solidFill>
                  <a:srgbClr val="1D21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низьковипалювальні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82B2723-02A4-4E76-A455-A0EE2C7FF24E}"/>
              </a:ext>
            </a:extLst>
          </p:cNvPr>
          <p:cNvSpPr/>
          <p:nvPr/>
        </p:nvSpPr>
        <p:spPr>
          <a:xfrm>
            <a:off x="8660296" y="816573"/>
            <a:ext cx="2406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0" dirty="0" err="1">
                <a:solidFill>
                  <a:srgbClr val="1D21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високовипалювальні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0711CA3-6B82-4B99-85CF-14BAF609B0EB}"/>
              </a:ext>
            </a:extLst>
          </p:cNvPr>
          <p:cNvSpPr/>
          <p:nvPr/>
        </p:nvSpPr>
        <p:spPr>
          <a:xfrm>
            <a:off x="2495077" y="1135936"/>
            <a:ext cx="1403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0" i="0" dirty="0">
                <a:solidFill>
                  <a:srgbClr val="1D21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110…160 °С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2C464F7-095B-49B5-B8D7-4542DF7D4D60}"/>
              </a:ext>
            </a:extLst>
          </p:cNvPr>
          <p:cNvSpPr/>
          <p:nvPr/>
        </p:nvSpPr>
        <p:spPr>
          <a:xfrm>
            <a:off x="9654286" y="1078396"/>
            <a:ext cx="141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0" i="0" dirty="0">
                <a:solidFill>
                  <a:srgbClr val="1D21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600…950 °С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09EA9BC-FD92-4E85-9159-9B56541E0B42}"/>
              </a:ext>
            </a:extLst>
          </p:cNvPr>
          <p:cNvSpPr/>
          <p:nvPr/>
        </p:nvSpPr>
        <p:spPr>
          <a:xfrm>
            <a:off x="204775" y="2623610"/>
            <a:ext cx="4334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CaSO4  × 2H2O = CaSO4  × 0,5Н2О + 1,5Н2О</a:t>
            </a:r>
            <a:endParaRPr lang="ru-UA" dirty="0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CF0576D6-F181-45A7-89DB-99B63B3802B7}"/>
              </a:ext>
            </a:extLst>
          </p:cNvPr>
          <p:cNvCxnSpPr/>
          <p:nvPr/>
        </p:nvCxnSpPr>
        <p:spPr>
          <a:xfrm flipH="1">
            <a:off x="1089920" y="1412074"/>
            <a:ext cx="316334" cy="327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E5E753CF-24BD-419C-837A-9F9622018B3B}"/>
              </a:ext>
            </a:extLst>
          </p:cNvPr>
          <p:cNvCxnSpPr/>
          <p:nvPr/>
        </p:nvCxnSpPr>
        <p:spPr>
          <a:xfrm>
            <a:off x="2720009" y="1474312"/>
            <a:ext cx="377687" cy="340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528316F-82A7-4779-9F14-0172E53CFE52}"/>
              </a:ext>
            </a:extLst>
          </p:cNvPr>
          <p:cNvSpPr/>
          <p:nvPr/>
        </p:nvSpPr>
        <p:spPr>
          <a:xfrm>
            <a:off x="0" y="3046183"/>
            <a:ext cx="81304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Будівельний гіпс (алебастр)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окремих заводах після випалювання повторно розмелюють. У затверділому стані гіпс має невисоку міцність (2... 16 МПа), яка зменшується із зволожен­ням. Застосовують будівельний гіпс для прискорювання тужа­віння будівельних розчинів для виливання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гіпсоплит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 температурі 400°С і вище гіпс повністю втрачає воду і лишаєть­ся спроможності тужавіти.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2E71C44-4D9B-45EE-8137-09325BCCC4A9}"/>
              </a:ext>
            </a:extLst>
          </p:cNvPr>
          <p:cNvSpPr/>
          <p:nvPr/>
        </p:nvSpPr>
        <p:spPr>
          <a:xfrm>
            <a:off x="2643808" y="1798564"/>
            <a:ext cx="2068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0" i="1" dirty="0">
                <a:solidFill>
                  <a:srgbClr val="1D2125"/>
                </a:solidFill>
                <a:effectLst/>
                <a:latin typeface="-apple-system"/>
              </a:rPr>
              <a:t>Формувальний гіпс</a:t>
            </a:r>
            <a:endParaRPr lang="ru-UA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BE65B16-4420-499C-B2FF-2091B6266862}"/>
              </a:ext>
            </a:extLst>
          </p:cNvPr>
          <p:cNvSpPr/>
          <p:nvPr/>
        </p:nvSpPr>
        <p:spPr>
          <a:xfrm>
            <a:off x="-39112" y="4780179"/>
            <a:ext cx="6876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Формувальний гіпс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 тоншим помелом. Застосовується такий гіпс для виготовлення форм і виливання архітектурних виробів та у керамічній і фар-форо-фаянсовій промисловості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2B4B8CD-472E-4663-8343-D89291D246FC}"/>
              </a:ext>
            </a:extLst>
          </p:cNvPr>
          <p:cNvSpPr/>
          <p:nvPr/>
        </p:nvSpPr>
        <p:spPr>
          <a:xfrm>
            <a:off x="7464808" y="1613898"/>
            <a:ext cx="4378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0" i="0" dirty="0">
                <a:solidFill>
                  <a:srgbClr val="1D21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 переважно з ангідриту CaSO4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EA35B3B-5181-4DB5-88A6-09E6AC6EE957}"/>
              </a:ext>
            </a:extLst>
          </p:cNvPr>
          <p:cNvSpPr/>
          <p:nvPr/>
        </p:nvSpPr>
        <p:spPr>
          <a:xfrm>
            <a:off x="8660296" y="2167896"/>
            <a:ext cx="3566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0" i="0" dirty="0" err="1">
                <a:solidFill>
                  <a:srgbClr val="1D21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Високовипалювальний</a:t>
            </a:r>
            <a:r>
              <a:rPr lang="uk-UA" b="0" i="0" dirty="0">
                <a:solidFill>
                  <a:srgbClr val="1D21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гіпс на відміну від будівельного гіпсу повільно тужавіє (початок тужавіння настає не раніш як через 2 год) і твердішає, але його водостійкість і міцність на стиск вищі (10…20 МПа), тому його використовують для опорядження безшовних підлог, у розчинах для штукатурення й мурування, для виготовлення «штучного мармуру».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DA5C22-96E5-413F-BEED-19DFC25FE2E2}"/>
              </a:ext>
            </a:extLst>
          </p:cNvPr>
          <p:cNvSpPr/>
          <p:nvPr/>
        </p:nvSpPr>
        <p:spPr>
          <a:xfrm>
            <a:off x="189802" y="1744766"/>
            <a:ext cx="1800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>
                <a:solidFill>
                  <a:srgbClr val="1D2125"/>
                </a:solidFill>
                <a:latin typeface="-apple-system"/>
              </a:rPr>
              <a:t>Будівельний гіпс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DC4BFB4-B03D-493B-B89A-95E27496206A}"/>
              </a:ext>
            </a:extLst>
          </p:cNvPr>
          <p:cNvSpPr/>
          <p:nvPr/>
        </p:nvSpPr>
        <p:spPr>
          <a:xfrm>
            <a:off x="-46382" y="5732594"/>
            <a:ext cx="6891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latin typeface="Times New Roman" panose="02020603050405020304" pitchFamily="18" charset="0"/>
              </a:rPr>
              <a:t>Високоміцний гіпс 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одержують термічною обробкою в </a:t>
            </a:r>
            <a:r>
              <a:rPr lang="uk-UA" dirty="0">
                <a:solidFill>
                  <a:srgbClr val="4D2A34"/>
                </a:solidFill>
                <a:latin typeface="Times New Roman" panose="02020603050405020304" pitchFamily="18" charset="0"/>
              </a:rPr>
              <a:t>авто­клавах 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при тиску 0,15...0,3 МПа. Високоміцний гіпс випуска­ють </a:t>
            </a:r>
            <a:r>
              <a:rPr lang="uk-UA" dirty="0">
                <a:solidFill>
                  <a:srgbClr val="4D2A34"/>
                </a:solidFill>
                <a:latin typeface="Times New Roman" panose="02020603050405020304" pitchFamily="18" charset="0"/>
              </a:rPr>
              <a:t>у 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невеликій кількості і застосовують в металургійній про­мисловості для виготовлення форм</a:t>
            </a:r>
            <a:endParaRPr lang="ru-UA" dirty="0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51CEAAA3-92BD-494D-90B6-1A873E615CFE}"/>
              </a:ext>
            </a:extLst>
          </p:cNvPr>
          <p:cNvCxnSpPr/>
          <p:nvPr/>
        </p:nvCxnSpPr>
        <p:spPr>
          <a:xfrm>
            <a:off x="2160104" y="1447728"/>
            <a:ext cx="0" cy="666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454C63B-284F-486E-BABA-2B6E017CD7E4}"/>
              </a:ext>
            </a:extLst>
          </p:cNvPr>
          <p:cNvSpPr/>
          <p:nvPr/>
        </p:nvSpPr>
        <p:spPr>
          <a:xfrm>
            <a:off x="1248087" y="2211087"/>
            <a:ext cx="2017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>
                <a:solidFill>
                  <a:srgbClr val="1D2125"/>
                </a:solidFill>
                <a:latin typeface="-apple-system"/>
              </a:rPr>
              <a:t>Високоміцний гіпс </a:t>
            </a:r>
            <a:endParaRPr lang="ru-UA" i="1" dirty="0">
              <a:solidFill>
                <a:srgbClr val="1D2125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777061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A52D192-40E7-49E1-8222-FB2A703252AE}"/>
              </a:ext>
            </a:extLst>
          </p:cNvPr>
          <p:cNvSpPr/>
          <p:nvPr/>
        </p:nvSpPr>
        <p:spPr>
          <a:xfrm>
            <a:off x="278296" y="779390"/>
            <a:ext cx="12059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Твердіння гіпсових в'яжучих відбувається внаслідок розчинення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напівводного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сірчанокислого кальцію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напівгідрату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й появи насиченого розчину, в якому відбуваються реакції гідратації з утворенням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двоводного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сірчанокислого кальцію: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CaSO4  × 0,5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Н2О + 1,5Н2О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CaSO4 × 2H2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3A9C16-E9F5-42DF-8CCE-FF849B7D57CB}"/>
              </a:ext>
            </a:extLst>
          </p:cNvPr>
          <p:cNvSpPr/>
          <p:nvPr/>
        </p:nvSpPr>
        <p:spPr>
          <a:xfrm>
            <a:off x="198783" y="1979719"/>
            <a:ext cx="116354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властивості гіпсових в'яжучих: тонкість помелу,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водопотреба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строки тужавіння, міцність на розтяг при вигині й при стиску (марка), водостійкість.</a:t>
            </a:r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Тонкість помелу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 масою гіпсового в'яжучого, яка лишається внаслідок просіювання на ситі з вічками розміром 0,2 мм.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- грубий помел, залишок на ситі не більше 23%;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II - середній помел, залишок на ситі не більше 14%;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III - тонкий помел, залишок на ситі не більше 2%.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Водопотреба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гіпсового в'яжучого визначається кількістю води, потрібної для приготування гіпсового тіста стандартної консистенції [діаметр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розпливу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(180 ± 5) мм].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строками тужавіння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бувають такі в'яжучі: </a:t>
            </a:r>
          </a:p>
          <a:p>
            <a:r>
              <a:rPr lang="uk-UA" dirty="0"/>
              <a:t>А- </a:t>
            </a:r>
            <a:r>
              <a:rPr lang="uk-UA" i="1" dirty="0" err="1"/>
              <a:t>швидкотверднучі</a:t>
            </a:r>
            <a:r>
              <a:rPr lang="uk-UA" i="1" dirty="0"/>
              <a:t> </a:t>
            </a:r>
            <a:r>
              <a:rPr lang="uk-UA" dirty="0"/>
              <a:t>- з початком тужавіння не раніше як 2 хв, закінченням - не пізніше як 15 хв.; </a:t>
            </a:r>
          </a:p>
          <a:p>
            <a:r>
              <a:rPr lang="uk-UA" i="1" dirty="0"/>
              <a:t>Б- </a:t>
            </a:r>
            <a:r>
              <a:rPr lang="uk-UA" i="1" dirty="0" err="1"/>
              <a:t>нормальнотверднучі</a:t>
            </a:r>
            <a:r>
              <a:rPr lang="uk-UA" i="1" dirty="0"/>
              <a:t> </a:t>
            </a:r>
            <a:r>
              <a:rPr lang="uk-UA" dirty="0"/>
              <a:t>з початком тужавін­ня не раніше, ніж 6 хв., закінченням - не пізніше, ніж ЗО хв;</a:t>
            </a:r>
          </a:p>
          <a:p>
            <a:r>
              <a:rPr lang="uk-UA" dirty="0"/>
              <a:t>В -  </a:t>
            </a:r>
            <a:r>
              <a:rPr lang="uk-UA" i="1" dirty="0" err="1"/>
              <a:t>повільнотверднучі</a:t>
            </a:r>
            <a:r>
              <a:rPr lang="uk-UA" i="1" dirty="0"/>
              <a:t> </a:t>
            </a:r>
            <a:r>
              <a:rPr lang="uk-UA" dirty="0"/>
              <a:t>з початком тужавіння не раніше як ЗО хв, закінчення тужавіння не нормується.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8E26D9F-C26A-480F-B863-37DE7431D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4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Водопотреба </a:t>
            </a:r>
            <a:r>
              <a:rPr kumimoji="0" lang="uk-UA" altLang="ru-UA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гіпсового в'яжучого є великою (18,6...70%).</a:t>
            </a:r>
            <a:endParaRPr kumimoji="0" lang="uk-UA" altLang="ru-UA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4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Водопоглинання </a:t>
            </a:r>
            <a:r>
              <a:rPr kumimoji="0" lang="uk-UA" altLang="ru-UA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низький коефіцієнт </a:t>
            </a:r>
            <a:r>
              <a:rPr kumimoji="0" lang="uk-UA" altLang="ru-UA" sz="14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розм'ягчування </a:t>
            </a:r>
            <a:r>
              <a:rPr kumimoji="0" lang="uk-UA" altLang="ru-UA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 ве­ликим недоліком гіпсових в'яжучих. Тому гіпс застосовують у сухих приміщеннях.</a:t>
            </a:r>
            <a:endParaRPr kumimoji="0" lang="uk-UA" altLang="ru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04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1DD189-22F5-49B8-B9F1-2DDB05588ADC}"/>
              </a:ext>
            </a:extLst>
          </p:cNvPr>
          <p:cNvSpPr/>
          <p:nvPr/>
        </p:nvSpPr>
        <p:spPr>
          <a:xfrm>
            <a:off x="344556" y="181957"/>
            <a:ext cx="1150288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Міцність характеризується маркою міцності, яку визнача­ють так, як марку цементу.</a:t>
            </a: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Міцність характеристики гіпсового в'яжучого визначають, випробовуючи зразки – балочки розміром 40 ´ 40 ´ 160 мм з гіпсового тіста стандартної консистенції – через 2 год після виготовлення. Для гіпсових в'яжучих установлено марки залежно від границі міцності при стиску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урахуванням міцності на вигин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Марки гіпсового в'яжучого бува­ють: Г-2, Г-3, Г-4, Г-5, Г-6, Г-7, Г-10, Г-13, Г-16, Г-19, Г-22, Г-25. Для будівельних виробів рекомендується гіпс марки Г-2...Г-7.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Тверднучи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гіпс розширюється в об'ємі до 1%, завдяки чому гіпсові в'яжучі застосовують для виливання архітектурних виробів (добре заповнюють форму і передають обрис).</a:t>
            </a: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сповільнення тужавіння гіпсу додають 2-3% тваринно­го клею,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сульфатно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-спиртову барду або 20% вапняного тіста або замішують гіпс гарячою водою. Останнім часом для виго­товлення гіпсових виробів гіпс розмішують водним розчином синтетичних смол і одержують полімер-гіпс. </a:t>
            </a:r>
            <a:endParaRPr lang="ru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076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7520254-C120-41D1-96F8-0E8015697B09}"/>
              </a:ext>
            </a:extLst>
          </p:cNvPr>
          <p:cNvSpPr/>
          <p:nvPr/>
        </p:nvSpPr>
        <p:spPr>
          <a:xfrm>
            <a:off x="251791" y="117302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200" b="1" dirty="0">
                <a:solidFill>
                  <a:srgbClr val="2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 ГІПСУ</a:t>
            </a:r>
            <a:endParaRPr lang="uk-UA" sz="2200" dirty="0">
              <a:solidFill>
                <a:srgbClr val="1F20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/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Будівельний гіпс транспортують навалом або в паперових мішках.</a:t>
            </a:r>
            <a:endParaRPr lang="uk-UA" sz="2200" dirty="0">
              <a:solidFill>
                <a:srgbClr val="1F20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/>
            <a:r>
              <a:rPr lang="uk-UA" sz="2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Промислова поліетиленова упаковка забезпечує надійне зберігання сухої суміші тільки протягом перших двох місяців. Сухі будівельні суміші на основі гіпсового матеріалу в паперових мішках після розтину повинні бути використані протягом 3-х днів.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Зберігають гіпс у сухих приміщеннях. Але при зберіганні його навіть у су­хих місцях через три місяці він втрачає активність до 30%.</a:t>
            </a:r>
            <a:endParaRPr lang="uk-UA" sz="2200" b="0" i="0" dirty="0">
              <a:solidFill>
                <a:srgbClr val="1F20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41FB9F-BA06-4C7D-9F3E-D81D423B3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934" y="117302"/>
            <a:ext cx="5591175" cy="414337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1E5C468-8D75-497D-B351-ADDBF46D39E1}"/>
              </a:ext>
            </a:extLst>
          </p:cNvPr>
          <p:cNvSpPr/>
          <p:nvPr/>
        </p:nvSpPr>
        <p:spPr>
          <a:xfrm>
            <a:off x="369966" y="4511155"/>
            <a:ext cx="25565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dirty="0">
                <a:solidFill>
                  <a:srgbClr val="2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A1E3532-9487-481B-92CB-E7C9C02EEA77}"/>
              </a:ext>
            </a:extLst>
          </p:cNvPr>
          <p:cNvSpPr/>
          <p:nvPr/>
        </p:nvSpPr>
        <p:spPr>
          <a:xfrm>
            <a:off x="585808" y="4919008"/>
            <a:ext cx="110363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будівельній справі гіпс знаходиться на другому місці після цементно-піщаних сумішей. Невибагливість матеріалу, відмінна екологічність і відносно нескладна технологія використання стали причиною масового використання будівельного гіпсу для виробництва шпаклівок, гіпсокартону, декоративних плиток, елементів оздоблення і навіть предметів інтер’єру.</a:t>
            </a:r>
          </a:p>
        </p:txBody>
      </p:sp>
    </p:spTree>
    <p:extLst>
      <p:ext uri="{BB962C8B-B14F-4D97-AF65-F5344CB8AC3E}">
        <p14:creationId xmlns:p14="http://schemas.microsoft.com/office/powerpoint/2010/main" val="3318374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D0F294-6342-461C-B096-B28EE0FA3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90" y="298175"/>
            <a:ext cx="3416601" cy="256245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4BF25C-1F5A-4C5F-B96D-815CCC16D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783" y="612612"/>
            <a:ext cx="3676650" cy="193357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8B59266-7E88-401C-BD35-625D416B680D}"/>
              </a:ext>
            </a:extLst>
          </p:cNvPr>
          <p:cNvSpPr/>
          <p:nvPr/>
        </p:nvSpPr>
        <p:spPr>
          <a:xfrm>
            <a:off x="1928190" y="2964397"/>
            <a:ext cx="83356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будівельній справі гіпс знаходиться на другому місці після цементно-піщаних сумішей. Невибагливість матеріалу, відмінна екологічність і відносно нескладна технологія використання стали причиною масового використання будівельного гіпсу для виробництва шпаклівок, гіпсокартону, декоративних плиток, елементів оздоблення і навіть предметів інтер’єру.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383077-F4DA-46A1-BF0B-E70EA1297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1103" y="4113031"/>
            <a:ext cx="3580897" cy="30299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7D28DA-919A-42CF-9863-43F305771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890" y="4545497"/>
            <a:ext cx="4477337" cy="20302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DC249B-41C2-4F53-82A2-FA9447DE3F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9185" y="298174"/>
            <a:ext cx="3853312" cy="256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268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1848</Words>
  <Application>Microsoft Office PowerPoint</Application>
  <PresentationFormat>Широкоэкранный</PresentationFormat>
  <Paragraphs>113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-apple-system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grano.natasha@gmail.com</dc:creator>
  <cp:lastModifiedBy>grano.natasha@gmail.com</cp:lastModifiedBy>
  <cp:revision>5</cp:revision>
  <dcterms:created xsi:type="dcterms:W3CDTF">2023-11-02T19:21:24Z</dcterms:created>
  <dcterms:modified xsi:type="dcterms:W3CDTF">2023-11-03T06:36:17Z</dcterms:modified>
</cp:coreProperties>
</file>