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no.natasha@gmail.com" userId="0dbebf57adef7a4b" providerId="LiveId" clId="{3BC7F4CE-E400-4580-A8BE-74B3F96F2EBB}"/>
    <pc:docChg chg="undo custSel addSld modSld">
      <pc:chgData name="grano.natasha@gmail.com" userId="0dbebf57adef7a4b" providerId="LiveId" clId="{3BC7F4CE-E400-4580-A8BE-74B3F96F2EBB}" dt="2023-10-31T11:10:05.959" v="540" actId="20577"/>
      <pc:docMkLst>
        <pc:docMk/>
      </pc:docMkLst>
      <pc:sldChg chg="modSp mod">
        <pc:chgData name="grano.natasha@gmail.com" userId="0dbebf57adef7a4b" providerId="LiveId" clId="{3BC7F4CE-E400-4580-A8BE-74B3F96F2EBB}" dt="2023-10-31T10:07:30.526" v="461" actId="20577"/>
        <pc:sldMkLst>
          <pc:docMk/>
          <pc:sldMk cId="2998823554" sldId="261"/>
        </pc:sldMkLst>
        <pc:spChg chg="mod">
          <ac:chgData name="grano.natasha@gmail.com" userId="0dbebf57adef7a4b" providerId="LiveId" clId="{3BC7F4CE-E400-4580-A8BE-74B3F96F2EBB}" dt="2023-10-31T10:07:30.526" v="461" actId="20577"/>
          <ac:spMkLst>
            <pc:docMk/>
            <pc:sldMk cId="2998823554" sldId="261"/>
            <ac:spMk id="5" creationId="{B1F7B2F4-38A1-4E1D-9F5B-6DF5A95BBFA8}"/>
          </ac:spMkLst>
        </pc:spChg>
      </pc:sldChg>
      <pc:sldChg chg="modSp mod">
        <pc:chgData name="grano.natasha@gmail.com" userId="0dbebf57adef7a4b" providerId="LiveId" clId="{3BC7F4CE-E400-4580-A8BE-74B3F96F2EBB}" dt="2023-10-31T10:35:39.535" v="463" actId="1076"/>
        <pc:sldMkLst>
          <pc:docMk/>
          <pc:sldMk cId="2518734265" sldId="267"/>
        </pc:sldMkLst>
        <pc:picChg chg="mod">
          <ac:chgData name="grano.natasha@gmail.com" userId="0dbebf57adef7a4b" providerId="LiveId" clId="{3BC7F4CE-E400-4580-A8BE-74B3F96F2EBB}" dt="2023-10-31T10:35:39.535" v="463" actId="1076"/>
          <ac:picMkLst>
            <pc:docMk/>
            <pc:sldMk cId="2518734265" sldId="267"/>
            <ac:picMk id="3" creationId="{1A0D05C5-7B8F-430E-82EC-8A87A4F61768}"/>
          </ac:picMkLst>
        </pc:picChg>
      </pc:sldChg>
      <pc:sldChg chg="modSp mod">
        <pc:chgData name="grano.natasha@gmail.com" userId="0dbebf57adef7a4b" providerId="LiveId" clId="{3BC7F4CE-E400-4580-A8BE-74B3F96F2EBB}" dt="2023-10-31T10:40:10.819" v="484" actId="20577"/>
        <pc:sldMkLst>
          <pc:docMk/>
          <pc:sldMk cId="2748495230" sldId="269"/>
        </pc:sldMkLst>
        <pc:spChg chg="mod">
          <ac:chgData name="grano.natasha@gmail.com" userId="0dbebf57adef7a4b" providerId="LiveId" clId="{3BC7F4CE-E400-4580-A8BE-74B3F96F2EBB}" dt="2023-10-31T10:40:10.819" v="484" actId="20577"/>
          <ac:spMkLst>
            <pc:docMk/>
            <pc:sldMk cId="2748495230" sldId="269"/>
            <ac:spMk id="2" creationId="{3485E68F-FEBB-4F77-A1DA-E9CCC43CED5F}"/>
          </ac:spMkLst>
        </pc:spChg>
      </pc:sldChg>
      <pc:sldChg chg="modSp mod">
        <pc:chgData name="grano.natasha@gmail.com" userId="0dbebf57adef7a4b" providerId="LiveId" clId="{3BC7F4CE-E400-4580-A8BE-74B3F96F2EBB}" dt="2023-10-31T10:59:14.075" v="486" actId="1076"/>
        <pc:sldMkLst>
          <pc:docMk/>
          <pc:sldMk cId="2142377148" sldId="273"/>
        </pc:sldMkLst>
        <pc:picChg chg="mod">
          <ac:chgData name="grano.natasha@gmail.com" userId="0dbebf57adef7a4b" providerId="LiveId" clId="{3BC7F4CE-E400-4580-A8BE-74B3F96F2EBB}" dt="2023-10-31T10:59:14.075" v="486" actId="1076"/>
          <ac:picMkLst>
            <pc:docMk/>
            <pc:sldMk cId="2142377148" sldId="273"/>
            <ac:picMk id="3" creationId="{2B721655-1745-4AE0-9CB5-5BC3D95A7DCC}"/>
          </ac:picMkLst>
        </pc:picChg>
      </pc:sldChg>
      <pc:sldChg chg="addSp modSp new mod">
        <pc:chgData name="grano.natasha@gmail.com" userId="0dbebf57adef7a4b" providerId="LiveId" clId="{3BC7F4CE-E400-4580-A8BE-74B3F96F2EBB}" dt="2023-10-31T11:10:05.959" v="540" actId="20577"/>
        <pc:sldMkLst>
          <pc:docMk/>
          <pc:sldMk cId="232144437" sldId="274"/>
        </pc:sldMkLst>
        <pc:spChg chg="add mod">
          <ac:chgData name="grano.natasha@gmail.com" userId="0dbebf57adef7a4b" providerId="LiveId" clId="{3BC7F4CE-E400-4580-A8BE-74B3F96F2EBB}" dt="2023-10-31T11:10:05.959" v="540" actId="20577"/>
          <ac:spMkLst>
            <pc:docMk/>
            <pc:sldMk cId="232144437" sldId="274"/>
            <ac:spMk id="2" creationId="{FC16F3BD-52AA-4275-B585-C2AD3D0C42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5026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9508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09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461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6934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3847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6345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3375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539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732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73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607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112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457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7044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3703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214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71BD5F-E614-4BC8-8A59-DCFB2E401C65}" type="datetimeFigureOut">
              <a:rPr lang="ru-UA" smtClean="0"/>
              <a:t>31.10.2023</a:t>
            </a:fld>
            <a:endParaRPr lang="ru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174342-3AC6-429C-90E5-D7AFAC7A87A8}" type="slidenum">
              <a:rPr lang="ru-UA" smtClean="0"/>
              <a:t>‹#›</a:t>
            </a:fld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4143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-plast.ua/wp-content/uploads/2019/09/SU-minvata-prew.pdf" TargetMode="External"/><Relationship Id="rId2" Type="http://schemas.openxmlformats.org/officeDocument/2006/relationships/hyperlink" Target="https://baumit.ua/files/ua/technical_documents/ULASHT_1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eresit.by/be/service/doc.html" TargetMode="External"/><Relationship Id="rId4" Type="http://schemas.openxmlformats.org/officeDocument/2006/relationships/hyperlink" Target="https://proflinenew.ua/wp-content/uploads/2018/03/Uteplennya-fasadu-mineralovatnymy-plytamy-sumishamy-PROFlin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eamdim.ua/wp-content/uploads/2022/08/DBN-V_2_6-31-2021.pdf" TargetMode="External"/><Relationship Id="rId2" Type="http://schemas.openxmlformats.org/officeDocument/2006/relationships/hyperlink" Target="https://eurobud.ua/wp-content/uploads/2023/05/dstu-9191-2022-teploizolyacziya-budivel-metod-vyboru-teploizolyaczijnogo-materialu-dlya-uteplennya-budivel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5CD698-765A-4182-81B9-2893FC5E032F}"/>
              </a:ext>
            </a:extLst>
          </p:cNvPr>
          <p:cNvSpPr/>
          <p:nvPr/>
        </p:nvSpPr>
        <p:spPr>
          <a:xfrm>
            <a:off x="1828800" y="657520"/>
            <a:ext cx="10363200" cy="620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до розгляду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Чому утеплюємо?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 утеплення: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вентильований фасад;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зовнішнє утеплення «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Термошуба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середині стінової конструкції;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внутрішнє утеплення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Технологія утеплення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Теплотехнічний розрахунок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UA" dirty="0">
              <a:highlight>
                <a:srgbClr val="00FF00"/>
              </a:highlight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6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99A7EA-EEEF-49D2-A842-D996856B3FA3}"/>
              </a:ext>
            </a:extLst>
          </p:cNvPr>
          <p:cNvSpPr/>
          <p:nvPr/>
        </p:nvSpPr>
        <p:spPr>
          <a:xfrm>
            <a:off x="4154589" y="321252"/>
            <a:ext cx="4944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Технологія утеплення</a:t>
            </a:r>
            <a:endParaRPr lang="ru-UA" sz="3600" dirty="0">
              <a:solidFill>
                <a:srgbClr val="040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C0BEB2-9F2D-4F63-B9A8-60049C7596A7}"/>
              </a:ext>
            </a:extLst>
          </p:cNvPr>
          <p:cNvSpPr/>
          <p:nvPr/>
        </p:nvSpPr>
        <p:spPr>
          <a:xfrm>
            <a:off x="389744" y="1249607"/>
            <a:ext cx="1166234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спеціальні технологічні карти від заводів виробників, наприклад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ТЕХНОЛОГІЧНА КАРТА на влаштування фасаду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теплоізоляційно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-опоряджувальною системою «БАУМІТ»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https://baumit.ua/files/ua/technical_documents/ULASHT_1.pdf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Технологічна карта на улаштування скріпленої зовнішньої теплоізоляції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DOPS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виробника Технологічний відділ ТОВ «ВК «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Поліпласт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https://poli-plast.ua/wp-content/uploads/2019/09/SU-minvata-prew.pdf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ТЕХНОЛОГІЧНА КАРТА на влаштування теплоізоляції фасаду будинків з використанням мінераловатних плит та матеріалів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PROFline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https://proflinenew.ua/wp-content/uploads/2018/03/Uteplennya-fasadu-mineralovatnymy-plytamy-sumishamy-PROFline.pdf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Типові технологічні карти від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CERESIT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https://www.ceresit.by/be/service/doc.html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Спробуйте знайти українською!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652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E3E9E5-76DA-42D0-A99B-287A2E613334}"/>
              </a:ext>
            </a:extLst>
          </p:cNvPr>
          <p:cNvSpPr/>
          <p:nvPr/>
        </p:nvSpPr>
        <p:spPr>
          <a:xfrm>
            <a:off x="3235567" y="340557"/>
            <a:ext cx="6140592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Теплотехнічний розрахунок</a:t>
            </a:r>
            <a:endParaRPr lang="ru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E6B294-2074-4603-9229-E8DADF98EA66}"/>
              </a:ext>
            </a:extLst>
          </p:cNvPr>
          <p:cNvSpPr/>
          <p:nvPr/>
        </p:nvSpPr>
        <p:spPr>
          <a:xfrm>
            <a:off x="3856618" y="1295979"/>
            <a:ext cx="5692116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Головні нормативні документи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F7F237-47CE-40EF-96ED-104566DA3869}"/>
              </a:ext>
            </a:extLst>
          </p:cNvPr>
          <p:cNvSpPr/>
          <p:nvPr/>
        </p:nvSpPr>
        <p:spPr>
          <a:xfrm>
            <a:off x="1066374" y="3241194"/>
            <a:ext cx="6096000" cy="17643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ДБН В.2.6-31:2021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Теплова ізоляція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енергоефективність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будівель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347C36-DCEB-4414-B859-7C876445BF7A}"/>
              </a:ext>
            </a:extLst>
          </p:cNvPr>
          <p:cNvSpPr/>
          <p:nvPr/>
        </p:nvSpPr>
        <p:spPr>
          <a:xfrm>
            <a:off x="7130321" y="3066274"/>
            <a:ext cx="6096000" cy="1757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ДСТУ 9191:2022 </a:t>
            </a: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Теплоізоляція будівель. </a:t>
            </a: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вибору теплоізоляційного </a:t>
            </a:r>
          </a:p>
          <a:p>
            <a:pPr algn="just">
              <a:lnSpc>
                <a:spcPct val="115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 для утеплення будівель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453E68D-BF9F-421F-939E-C666DE706F4E}"/>
              </a:ext>
            </a:extLst>
          </p:cNvPr>
          <p:cNvCxnSpPr>
            <a:cxnSpLocks/>
          </p:cNvCxnSpPr>
          <p:nvPr/>
        </p:nvCxnSpPr>
        <p:spPr>
          <a:xfrm flipH="1">
            <a:off x="4114374" y="2118736"/>
            <a:ext cx="1369102" cy="930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8BD43D2-E209-44AD-A176-0E5C2C0B00EA}"/>
              </a:ext>
            </a:extLst>
          </p:cNvPr>
          <p:cNvCxnSpPr/>
          <p:nvPr/>
        </p:nvCxnSpPr>
        <p:spPr>
          <a:xfrm>
            <a:off x="7070360" y="2049688"/>
            <a:ext cx="1109272" cy="106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71E0A6-1ACC-468E-918F-5F2692E046E4}"/>
              </a:ext>
            </a:extLst>
          </p:cNvPr>
          <p:cNvSpPr/>
          <p:nvPr/>
        </p:nvSpPr>
        <p:spPr>
          <a:xfrm>
            <a:off x="7512570" y="5005588"/>
            <a:ext cx="407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https://eurobud.ua/wp-content/uploads/2023/05/dstu-9191-2022-teploizolyacziya-budivel-metod-vyboru-teploizolyaczijnogo-materialu-dlya-uteplennya-budivel.pdf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D72B7F-04E9-43F5-B2A1-CA7CEE79BBBE}"/>
              </a:ext>
            </a:extLst>
          </p:cNvPr>
          <p:cNvSpPr/>
          <p:nvPr/>
        </p:nvSpPr>
        <p:spPr>
          <a:xfrm>
            <a:off x="1040327" y="5128510"/>
            <a:ext cx="419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https://dreamdim.ua/wp-content/uploads/2022/08/DBN-V_2_6-31-2021.pdf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8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C0696C-CBDB-4F5A-A9EF-35191BC09EFC}"/>
              </a:ext>
            </a:extLst>
          </p:cNvPr>
          <p:cNvSpPr/>
          <p:nvPr/>
        </p:nvSpPr>
        <p:spPr>
          <a:xfrm>
            <a:off x="394741" y="236175"/>
            <a:ext cx="11797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ТЕПЛОВА ІЗОЛЯЦІЯ ТА ЕНЕРГОЕФЕКТИВНІСТЬ БУДІВЕЛЬ ДБН В.2.6-31:2021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документів визначаємо: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	Мінімально допустиме значення приведеного опору теплопередачі огороджувальної конструкції житлових та громадських будівель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Rqmin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D05C5-7B8F-430E-82EC-8A87A4F61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5" y="1805835"/>
            <a:ext cx="9676723" cy="48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5978F5-737B-421A-8663-2102B9B41507}"/>
              </a:ext>
            </a:extLst>
          </p:cNvPr>
          <p:cNvSpPr/>
          <p:nvPr/>
        </p:nvSpPr>
        <p:spPr>
          <a:xfrm>
            <a:off x="2612687" y="346448"/>
            <a:ext cx="3058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Температурну зону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31703-7C7F-4310-9150-E8E986F7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53" y="959371"/>
            <a:ext cx="8844195" cy="58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85E68F-FEBB-4F77-A1DA-E9CCC43CED5F}"/>
              </a:ext>
            </a:extLst>
          </p:cNvPr>
          <p:cNvSpPr/>
          <p:nvPr/>
        </p:nvSpPr>
        <p:spPr>
          <a:xfrm>
            <a:off x="4024801" y="0"/>
            <a:ext cx="4330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7B782-72A0-467C-BBFF-2E1DFFD785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7462" y="351821"/>
            <a:ext cx="9917075" cy="39597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3514-4150-4910-8219-36A36F4B6E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24008" y="4421387"/>
            <a:ext cx="8416639" cy="24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C88688-B3C9-4C7B-9893-6E8AC6DE5B33}"/>
              </a:ext>
            </a:extLst>
          </p:cNvPr>
          <p:cNvSpPr/>
          <p:nvPr/>
        </p:nvSpPr>
        <p:spPr>
          <a:xfrm>
            <a:off x="754505" y="887929"/>
            <a:ext cx="11437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ДСТУ 9191:2022 Теплоізоляція будівель. Метод вибору теплоізоляційного матеріалу для утеплення будівель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38F775-B25B-4715-909C-FE0DC20E94CA}"/>
              </a:ext>
            </a:extLst>
          </p:cNvPr>
          <p:cNvSpPr/>
          <p:nvPr/>
        </p:nvSpPr>
        <p:spPr>
          <a:xfrm>
            <a:off x="1198055" y="1985160"/>
            <a:ext cx="407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цього документу обираємо: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F6DF1C-B571-4746-89F8-BBA18CF96C6D}"/>
              </a:ext>
            </a:extLst>
          </p:cNvPr>
          <p:cNvSpPr/>
          <p:nvPr/>
        </p:nvSpPr>
        <p:spPr>
          <a:xfrm>
            <a:off x="468533" y="2472184"/>
            <a:ext cx="11662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розрахункові теплофізичні характеристики будівельних матеріалів.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А, стовпчик 9.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 теплофізичні характеристики будівельних матеріалів під час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потрібно приймати згідно з додатком А або протоколами випробування. Результати проведених випробувань повинні потрібно підтверджувати кожні п’ять років.</a:t>
            </a:r>
          </a:p>
        </p:txBody>
      </p:sp>
    </p:spTree>
    <p:extLst>
      <p:ext uri="{BB962C8B-B14F-4D97-AF65-F5344CB8AC3E}">
        <p14:creationId xmlns:p14="http://schemas.microsoft.com/office/powerpoint/2010/main" val="428441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06D23B-652E-4267-9E83-DF3ADD90D466}"/>
              </a:ext>
            </a:extLst>
          </p:cNvPr>
          <p:cNvSpPr/>
          <p:nvPr/>
        </p:nvSpPr>
        <p:spPr>
          <a:xfrm>
            <a:off x="569627" y="1901395"/>
            <a:ext cx="3237875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Розрахункові значення коефіцієнтів тепловіддачі внутрішньої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hsi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зовнішньої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hse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поверхонь огороджувальних конструкцій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B8B8A-9D66-4E40-8D1C-39BD18B2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161" y="0"/>
            <a:ext cx="7660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2628F2-1A2D-4D0C-A4D6-C0F1CB16FE81}"/>
              </a:ext>
            </a:extLst>
          </p:cNvPr>
          <p:cNvSpPr/>
          <p:nvPr/>
        </p:nvSpPr>
        <p:spPr>
          <a:xfrm>
            <a:off x="374754" y="889844"/>
            <a:ext cx="1170731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Товщину теплоізоляційного шару в непрозорій огороджувальний конструкції визначають за виконанням вимоги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В.2.6-31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	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uk-UA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uk-UA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≥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Rqmin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приведений опір теплопередачі непрозорої огороджувальної конструкції чи непрозорої частини огороджувальної конструкції, що 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розраховують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м2 · К/Вт.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Rqmin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 допустиме значення приведеного опору теплопередачі непрозорої огороджувальної конструкції чи непрозорої частини огороджувальної конструкції, м2 · К/Вт, що встановлюють згідно з ДБН В.2.6-31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 допустимий опір теплопередачі внутрішніх огороджувальних конструкцій, що розділяють приміщення з розрахунковими температурами повітря, які відрізняються більше ніж на 4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визначають відповідно до алгоритму, наведеному в додатку Е.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854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1086B-DFE2-424E-8472-DB4D3D076235}"/>
              </a:ext>
            </a:extLst>
          </p:cNvPr>
          <p:cNvSpPr/>
          <p:nvPr/>
        </p:nvSpPr>
        <p:spPr>
          <a:xfrm>
            <a:off x="959370" y="812340"/>
            <a:ext cx="8184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термічно однорідних огороджувальних конструкцій визначають опір теплопередачі згідно з формулою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721655-1745-4AE0-9CB5-5BC3D95A7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7" y="1643337"/>
            <a:ext cx="9242977" cy="209792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D3C1F5-1FCC-4657-AAFA-B2CA4CD7A234}"/>
              </a:ext>
            </a:extLst>
          </p:cNvPr>
          <p:cNvSpPr/>
          <p:nvPr/>
        </p:nvSpPr>
        <p:spPr>
          <a:xfrm>
            <a:off x="194872" y="4118204"/>
            <a:ext cx="11997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коефіцієнти теплообміну внутрішньої і зовнішньої поверхонь огороджувальної конструкції, Вт/(м2 ∙ К), які приймають згідно з додатком Б;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 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тепловий опір і-го шару конструкції, м2 ∙ К/Вт. Для замкнених повітряних прошарків значення теплового опору визначають за даними, наведеними у додатку В;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 і-го шару конструкції,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теплопровідність матеріалу і-го шару конструкції за розрахункових умов експлуатації (розрахункова теплопровідність), Вт/(м ∙ К), приймають згідно з додатком А;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…I 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шарів огороджувальної конструкції.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7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16F3BD-52AA-4275-B585-C2AD3D0C428F}"/>
              </a:ext>
            </a:extLst>
          </p:cNvPr>
          <p:cNvSpPr/>
          <p:nvPr/>
        </p:nvSpPr>
        <p:spPr>
          <a:xfrm>
            <a:off x="959153" y="113384"/>
            <a:ext cx="1199712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Умова: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Стіна 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керамічної звичайної на цементно-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піщаному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 стіни в дві цеглини – 510 мм. Внутрішнє тинькування розчином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цементно-піщаним – 20 мм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Розв'язання: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Стіна 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керамічної звичайної на цементно-піщаному розчині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 сухому стані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ρ0,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кг/м3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за умов експлуатації Б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 λр, Вт/(м ∙ К)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0,81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 цементно-піщаний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 сухому стані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ρ0,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кг/м3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за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Вт/(м ∙ К)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0,93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1/8,7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+0,51/0,81+0,02/0,93+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0,115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+0,63+0,02+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0,81  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Порівнюємо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Rqmin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 </a:t>
            </a:r>
          </a:p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Висновок: стіну необхідно утеплювати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EE7"/>
            </a:gs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C881EE-6952-460F-8CCB-58EC40D81E53}"/>
              </a:ext>
            </a:extLst>
          </p:cNvPr>
          <p:cNvSpPr/>
          <p:nvPr/>
        </p:nvSpPr>
        <p:spPr>
          <a:xfrm>
            <a:off x="887896" y="1140783"/>
            <a:ext cx="10800522" cy="269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Чому утеплюємо?</a:t>
            </a:r>
            <a:endParaRPr lang="ru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фасаду від несприятливого впливу зовнішнього середовища.</a:t>
            </a:r>
            <a:r>
              <a:rPr lang="uk-UA" sz="36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Запобігання руйнування будівлі.</a:t>
            </a:r>
            <a:r>
              <a:rPr lang="uk-UA" sz="36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Оптимальний мікроклімат приміщення.</a:t>
            </a:r>
            <a:endParaRPr lang="ru-UA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0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теплення стін зсередини: як розрахувати точку роси - ROCKWOOL">
            <a:extLst>
              <a:ext uri="{FF2B5EF4-FFF2-40B4-BE49-F238E27FC236}">
                <a16:creationId xmlns:a16="http://schemas.microsoft.com/office/drawing/2014/main" id="{A1D35384-E5DC-408E-A6D3-4EE63C5061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38" y="1298713"/>
            <a:ext cx="9581323" cy="54333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8978C3-8682-4C61-88DE-9F76D4B314EC}"/>
              </a:ext>
            </a:extLst>
          </p:cNvPr>
          <p:cNvSpPr/>
          <p:nvPr/>
        </p:nvSpPr>
        <p:spPr>
          <a:xfrm>
            <a:off x="3180522" y="295508"/>
            <a:ext cx="10800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 утеплення</a:t>
            </a:r>
          </a:p>
        </p:txBody>
      </p:sp>
    </p:spTree>
    <p:extLst>
      <p:ext uri="{BB962C8B-B14F-4D97-AF65-F5344CB8AC3E}">
        <p14:creationId xmlns:p14="http://schemas.microsoft.com/office/powerpoint/2010/main" val="15923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94B25B-415D-41C3-B36D-991F70DD687B}"/>
              </a:ext>
            </a:extLst>
          </p:cNvPr>
          <p:cNvSpPr/>
          <p:nvPr/>
        </p:nvSpPr>
        <p:spPr>
          <a:xfrm>
            <a:off x="678733" y="2040963"/>
            <a:ext cx="2817503" cy="1056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Вентильований </a:t>
            </a:r>
          </a:p>
          <a:p>
            <a:pPr algn="just"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фасад</a:t>
            </a:r>
            <a:endParaRPr lang="ru-UA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1F0540-7171-47B1-8CB6-C9C99C8C1E91}"/>
              </a:ext>
            </a:extLst>
          </p:cNvPr>
          <p:cNvSpPr/>
          <p:nvPr/>
        </p:nvSpPr>
        <p:spPr>
          <a:xfrm>
            <a:off x="3951576" y="748620"/>
            <a:ext cx="428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утеплення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AFF48C-A261-4D7C-96BC-8FCBC7B0CAEE}"/>
              </a:ext>
            </a:extLst>
          </p:cNvPr>
          <p:cNvSpPr/>
          <p:nvPr/>
        </p:nvSpPr>
        <p:spPr>
          <a:xfrm>
            <a:off x="4149330" y="3097663"/>
            <a:ext cx="3489160" cy="114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утеплення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Термошуба</a:t>
            </a: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D42E8E-C1FC-48CF-A7B7-EEBF5EF2619E}"/>
              </a:ext>
            </a:extLst>
          </p:cNvPr>
          <p:cNvSpPr/>
          <p:nvPr/>
        </p:nvSpPr>
        <p:spPr>
          <a:xfrm>
            <a:off x="8695766" y="1669030"/>
            <a:ext cx="3369320" cy="114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середині стінової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endParaRPr lang="ru-UA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4CF1A2-F839-45FA-A931-80CEA9C662A9}"/>
              </a:ext>
            </a:extLst>
          </p:cNvPr>
          <p:cNvSpPr/>
          <p:nvPr/>
        </p:nvSpPr>
        <p:spPr>
          <a:xfrm>
            <a:off x="7223556" y="4640871"/>
            <a:ext cx="3734869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 утеплення</a:t>
            </a:r>
            <a:endParaRPr lang="ru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E7440D8-79ED-4CDF-89CE-F334C5CB434E}"/>
              </a:ext>
            </a:extLst>
          </p:cNvPr>
          <p:cNvCxnSpPr/>
          <p:nvPr/>
        </p:nvCxnSpPr>
        <p:spPr>
          <a:xfrm flipH="1">
            <a:off x="3604591" y="1669030"/>
            <a:ext cx="1113183" cy="57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DF33EC9-7C00-4CE1-89CE-5473D71B2305}"/>
              </a:ext>
            </a:extLst>
          </p:cNvPr>
          <p:cNvCxnSpPr/>
          <p:nvPr/>
        </p:nvCxnSpPr>
        <p:spPr>
          <a:xfrm>
            <a:off x="5446643" y="1669030"/>
            <a:ext cx="0" cy="142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99F266F-D35E-49AA-A93E-6CFD1CA675CC}"/>
              </a:ext>
            </a:extLst>
          </p:cNvPr>
          <p:cNvCxnSpPr/>
          <p:nvPr/>
        </p:nvCxnSpPr>
        <p:spPr>
          <a:xfrm>
            <a:off x="6665843" y="1669030"/>
            <a:ext cx="1908314" cy="57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07F8DD8-04D2-4719-94F7-E2E17EB41B99}"/>
              </a:ext>
            </a:extLst>
          </p:cNvPr>
          <p:cNvCxnSpPr>
            <a:endCxn id="6" idx="0"/>
          </p:cNvCxnSpPr>
          <p:nvPr/>
        </p:nvCxnSpPr>
        <p:spPr>
          <a:xfrm>
            <a:off x="6440557" y="1791948"/>
            <a:ext cx="2650434" cy="2848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31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715177-AFF8-47D3-8594-3225A0318A08}"/>
              </a:ext>
            </a:extLst>
          </p:cNvPr>
          <p:cNvSpPr/>
          <p:nvPr/>
        </p:nvSpPr>
        <p:spPr>
          <a:xfrm>
            <a:off x="4174435" y="40239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Вентильований фасад</a:t>
            </a:r>
          </a:p>
          <a:p>
            <a:r>
              <a:rPr lang="uk-UA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F70585-010A-4F38-94B4-2F5F9A55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02" y="1025627"/>
            <a:ext cx="7716869" cy="55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6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CF4288-1020-4927-832F-A20A31A14FDB}"/>
              </a:ext>
            </a:extLst>
          </p:cNvPr>
          <p:cNvSpPr/>
          <p:nvPr/>
        </p:nvSpPr>
        <p:spPr>
          <a:xfrm>
            <a:off x="2624863" y="384441"/>
            <a:ext cx="8193910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Зовнішнє утеплення методом «</a:t>
            </a:r>
            <a:r>
              <a:rPr lang="uk-UA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Термошуба</a:t>
            </a:r>
            <a:r>
              <a:rPr lang="uk-U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C1D29-023D-4E52-B10E-1A33891D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50" y="1319140"/>
            <a:ext cx="3776432" cy="37764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2C3173-8705-42A7-8998-096E39B8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61" y="1465124"/>
            <a:ext cx="4844450" cy="36304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F7B2F4-38A1-4E1D-9F5B-6DF5A95BBFA8}"/>
              </a:ext>
            </a:extLst>
          </p:cNvPr>
          <p:cNvSpPr/>
          <p:nvPr/>
        </p:nvSpPr>
        <p:spPr>
          <a:xfrm>
            <a:off x="364435" y="5363259"/>
            <a:ext cx="11463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10-20 років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порушенні технології використання, термін експлуатації значно скорочується. Пінополістирол не «дихає», що відповідно теж може сприяти утворенню цвілі. Особливо якщо утеплення виконано з порушенням технології і неякісним матеріалом. </a:t>
            </a:r>
          </a:p>
        </p:txBody>
      </p:sp>
    </p:spTree>
    <p:extLst>
      <p:ext uri="{BB962C8B-B14F-4D97-AF65-F5344CB8AC3E}">
        <p14:creationId xmlns:p14="http://schemas.microsoft.com/office/powerpoint/2010/main" val="299882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0E1E-52EF-4A0F-8A31-3FE752892B89}"/>
              </a:ext>
            </a:extLst>
          </p:cNvPr>
          <p:cNvSpPr/>
          <p:nvPr/>
        </p:nvSpPr>
        <p:spPr>
          <a:xfrm>
            <a:off x="3433246" y="304928"/>
            <a:ext cx="6240426" cy="1282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У середині стінової конструкції</a:t>
            </a:r>
            <a:endParaRPr lang="ru-U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U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A3B756-826E-4364-B2F5-BEF26A5CC657}"/>
              </a:ext>
            </a:extLst>
          </p:cNvPr>
          <p:cNvSpPr/>
          <p:nvPr/>
        </p:nvSpPr>
        <p:spPr>
          <a:xfrm>
            <a:off x="1468123" y="1587074"/>
            <a:ext cx="292990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Керамоблок+перліт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B19622-F172-4CAB-B65E-006B7A77E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2" y="2445266"/>
            <a:ext cx="5408634" cy="30861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369ABB-2BFD-4557-949A-09043865C77D}"/>
              </a:ext>
            </a:extLst>
          </p:cNvPr>
          <p:cNvSpPr/>
          <p:nvPr/>
        </p:nvSpPr>
        <p:spPr>
          <a:xfrm>
            <a:off x="6998581" y="1594256"/>
            <a:ext cx="460664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кладка з керамзитом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960BB6-E152-4E01-8699-9FA3B61B1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02" y="2235551"/>
            <a:ext cx="4685812" cy="35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0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F4E1A-A3C0-4915-9C2D-F861317B7218}"/>
              </a:ext>
            </a:extLst>
          </p:cNvPr>
          <p:cNvSpPr/>
          <p:nvPr/>
        </p:nvSpPr>
        <p:spPr>
          <a:xfrm>
            <a:off x="402733" y="800937"/>
            <a:ext cx="6169959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кладка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плитним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утеплювачем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55BF2-AD51-43D7-9518-162E4C4BB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28" y="1660858"/>
            <a:ext cx="3743690" cy="353628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8B504A-3791-45DB-A4DD-A559F5CEA086}"/>
              </a:ext>
            </a:extLst>
          </p:cNvPr>
          <p:cNvSpPr/>
          <p:nvPr/>
        </p:nvSpPr>
        <p:spPr>
          <a:xfrm>
            <a:off x="7215266" y="484761"/>
            <a:ext cx="6096000" cy="15983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кладка із заливкою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пінополістеролбетоном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5037DB-0D17-4654-AEC1-A481DC812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46" y="1963226"/>
            <a:ext cx="4057383" cy="38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2D7ABA-CDE9-4557-B225-148142A473D3}"/>
              </a:ext>
            </a:extLst>
          </p:cNvPr>
          <p:cNvSpPr/>
          <p:nvPr/>
        </p:nvSpPr>
        <p:spPr>
          <a:xfrm>
            <a:off x="599607" y="808752"/>
            <a:ext cx="113925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утеплення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 не приймаємо, якщо вже є, то обов’язково повинна бути примусова вентиляція, природньої не вистачить.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BE160-4558-4EF2-B24E-F4CB3AAD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92" y="3135107"/>
            <a:ext cx="6754359" cy="3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75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150</TotalTime>
  <Words>845</Words>
  <Application>Microsoft Office PowerPoint</Application>
  <PresentationFormat>Широкоэкранный</PresentationFormat>
  <Paragraphs>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grano.natasha@gmail.com</dc:creator>
  <cp:lastModifiedBy>grano.natasha@gmail.com</cp:lastModifiedBy>
  <cp:revision>5</cp:revision>
  <dcterms:created xsi:type="dcterms:W3CDTF">2023-10-31T08:43:54Z</dcterms:created>
  <dcterms:modified xsi:type="dcterms:W3CDTF">2023-10-31T11:13:59Z</dcterms:modified>
</cp:coreProperties>
</file>