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30"/>
  </p:notesMasterIdLst>
  <p:sldIdLst>
    <p:sldId id="257" r:id="rId2"/>
    <p:sldId id="278" r:id="rId3"/>
    <p:sldId id="258" r:id="rId4"/>
    <p:sldId id="279" r:id="rId5"/>
    <p:sldId id="260" r:id="rId6"/>
    <p:sldId id="304" r:id="rId7"/>
    <p:sldId id="285" r:id="rId8"/>
    <p:sldId id="282" r:id="rId9"/>
    <p:sldId id="280" r:id="rId10"/>
    <p:sldId id="305" r:id="rId11"/>
    <p:sldId id="306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16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E823-957F-4DB3-BFF6-15C59627D4AF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C3CF4-808E-43E9-B4F8-837DB14B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4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09E-858A-4749-B536-A3E283ACF01C}" type="datetime1">
              <a:rPr lang="ru-RU" smtClean="0"/>
              <a:t>07.05.2022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9B5-3EF5-4AAF-A42B-D43A722A9BA6}" type="datetime1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611-F2DB-49F6-9660-CF627BFDA7CA}" type="datetime1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99CA-3E20-4CE8-934C-A6980BC3A53D}" type="datetime1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F529-DAF5-4F67-BEBF-2B5C66A8CE0F}" type="datetime1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BE22-248A-45D1-90CF-000D02959995}" type="datetime1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AE68-9952-4298-9372-9AFFE0D512E3}" type="datetime1">
              <a:rPr lang="ru-RU" smtClean="0"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328-36F2-498E-9782-69B00BDBE089}" type="datetime1">
              <a:rPr lang="ru-RU" smtClean="0"/>
              <a:t>07.05.2022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227-8F90-48DF-8635-F12BAE9E36FE}" type="datetime1">
              <a:rPr lang="ru-RU" smtClean="0"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6578-372E-4D42-BEC6-1B4BFC0F2464}" type="datetime1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C5346E-4999-4688-9EF9-1E372AFA249C}" type="datetime1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894574-43BB-4617-B90C-42D64CDCD83F}" type="datetime1">
              <a:rPr lang="ru-RU" smtClean="0"/>
              <a:t>07.05.2022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908720"/>
            <a:ext cx="80732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КУРСОВА РОБОТА</a:t>
            </a:r>
            <a:endParaRPr lang="ru-RU" sz="4000" b="1" dirty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endParaRPr lang="uk-UA" sz="1200" dirty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r>
              <a:rPr lang="uk-UA" sz="2000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з предмету </a:t>
            </a:r>
          </a:p>
          <a:p>
            <a:pPr algn="ctr"/>
            <a:r>
              <a:rPr lang="uk-UA" sz="2000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 </a:t>
            </a:r>
            <a:r>
              <a:rPr lang="uk-UA" sz="32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МЕНЕДЖМЕНТ</a:t>
            </a:r>
          </a:p>
          <a:p>
            <a:pPr algn="ctr"/>
            <a:endParaRPr lang="ru-RU" b="1" dirty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r>
              <a:rPr lang="uk-UA" sz="2000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на тему:</a:t>
            </a:r>
          </a:p>
          <a:p>
            <a:pPr algn="ctr"/>
            <a:r>
              <a:rPr lang="uk-UA" sz="2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ФУНКЦІЇ УПРАВЛІННЯ: </a:t>
            </a:r>
          </a:p>
          <a:p>
            <a:pPr algn="ctr"/>
            <a:r>
              <a:rPr lang="uk-UA" sz="28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СКЛАД, ЗМІСТ, МЕХАНІЗМ РЕАЛІЗАЦІЇ</a:t>
            </a:r>
            <a:endParaRPr lang="uk-UA" sz="2400" b="1" dirty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endParaRPr lang="uk-UA" sz="1100" i="1" u="sng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endParaRPr lang="uk-UA" sz="2000" i="1" u="sng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r>
              <a:rPr lang="uk-UA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студента групи М-01</a:t>
            </a:r>
          </a:p>
          <a:p>
            <a:r>
              <a:rPr lang="uk-UA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спеціальності 073 Менеджмент</a:t>
            </a:r>
          </a:p>
          <a:p>
            <a:r>
              <a:rPr lang="uk-UA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освітньо-професійної програми «Менеджмент організацій» </a:t>
            </a:r>
          </a:p>
          <a:p>
            <a:r>
              <a:rPr lang="uk-UA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а початковому (короткому циклі) рівні вищої освіти </a:t>
            </a:r>
          </a:p>
          <a:p>
            <a:r>
              <a:rPr lang="uk-UA" sz="24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Петра ПЕТРЕНКА</a:t>
            </a:r>
          </a:p>
          <a:p>
            <a:pPr algn="ctr"/>
            <a:endParaRPr lang="uk-UA" sz="2000" b="1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</a:endParaRPr>
          </a:p>
          <a:p>
            <a:pPr algn="ctr"/>
            <a:endParaRPr lang="uk-UA" sz="700" b="1" dirty="0">
              <a:solidFill>
                <a:schemeClr val="accent1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м. Конотоп 2022 р.</a:t>
            </a:r>
            <a:endParaRPr lang="ru-RU" i="1" u="sng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BrowalliaUPC" pitchFamily="34" charset="-34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1703"/>
            <a:ext cx="89284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Сумський державний університет</a:t>
            </a: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Класичний фаховий коледж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</a:t>
            </a:fld>
            <a:endParaRPr lang="ru-RU" dirty="0"/>
          </a:p>
        </p:txBody>
      </p:sp>
      <p:pic>
        <p:nvPicPr>
          <p:cNvPr id="1026" name="Picture 2" descr="Класичний фаховий коледж СумДУ - YouTube">
            <a:extLst>
              <a:ext uri="{FF2B5EF4-FFF2-40B4-BE49-F238E27FC236}">
                <a16:creationId xmlns:a16="http://schemas.microsoft.com/office/drawing/2014/main" id="{FE37B5D9-A89E-54C8-BFE3-8C36DA84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4" y="0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125988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Ролі менеджера в організації: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835" y="2132856"/>
            <a:ext cx="35751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Роль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– це очікуваний набір дій або поведінки, що обумовлені роботою. </a:t>
            </a:r>
          </a:p>
          <a:p>
            <a:endParaRPr lang="uk-UA" sz="2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Класифікацію та опис управлінських ролей менеджера дав відомий фахівець з менеджменту </a:t>
            </a:r>
          </a:p>
          <a:p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Генрі Мінцберг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8" name="Рисунок 7" descr="http://vkurse.obs.ru/sites/default/files/images/0442_henry_mintzber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3"/>
          <a:stretch/>
        </p:blipFill>
        <p:spPr bwMode="auto">
          <a:xfrm>
            <a:off x="4499992" y="2708920"/>
            <a:ext cx="2736304" cy="273630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476897"/>
            <a:ext cx="762000" cy="365125"/>
          </a:xfrm>
        </p:spPr>
        <p:txBody>
          <a:bodyPr/>
          <a:lstStyle/>
          <a:p>
            <a:fld id="{9DA9DD82-0FF7-409A-84D2-C58299C6C215}" type="slidenum">
              <a:rPr lang="ru-RU" smtClean="0"/>
              <a:t>10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15816" y="5445224"/>
            <a:ext cx="158417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225268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38322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Полотно 8"/>
          <p:cNvGrpSpPr/>
          <p:nvPr/>
        </p:nvGrpSpPr>
        <p:grpSpPr>
          <a:xfrm>
            <a:off x="0" y="1484784"/>
            <a:ext cx="8638355" cy="4460446"/>
            <a:chOff x="0" y="-464710"/>
            <a:chExt cx="5829300" cy="397763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5829300" cy="27432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44806" y="-464710"/>
              <a:ext cx="3542919" cy="95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3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Ролі менеджера в організації</a:t>
              </a:r>
              <a:endPara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82164" y="841115"/>
              <a:ext cx="1949985" cy="205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Міжособистісні ролі:</a:t>
              </a:r>
            </a:p>
            <a:p>
              <a:pPr algn="ctr">
                <a:spcAft>
                  <a:spcPts val="0"/>
                </a:spcAft>
              </a:pPr>
              <a:endPara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головний </a:t>
              </a:r>
            </a:p>
            <a:p>
              <a:pPr lvl="0">
                <a:spcAft>
                  <a:spcPts val="0"/>
                </a:spcAft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mbria" panose="02040503050406030204" pitchFamily="18" charset="0"/>
                  <a:ea typeface="Times New Roman"/>
                  <a:cs typeface="Times New Roman"/>
                </a:rPr>
                <a:t>      </a:t>
              </a: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керівник;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лідер;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сполучна </a:t>
              </a:r>
            </a:p>
            <a:p>
              <a:pPr lvl="0">
                <a:spcAft>
                  <a:spcPts val="0"/>
                </a:spcAft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mbria" panose="02040503050406030204" pitchFamily="18" charset="0"/>
                  <a:ea typeface="Times New Roman"/>
                  <a:cs typeface="Times New Roman"/>
                </a:rPr>
                <a:t>      </a:t>
              </a: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ланка.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822135" y="825237"/>
              <a:ext cx="1958793" cy="266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Інформаційні ролі:</a:t>
              </a:r>
            </a:p>
            <a:p>
              <a:pPr algn="ctr">
                <a:spcAft>
                  <a:spcPts val="0"/>
                </a:spcAft>
              </a:pPr>
              <a:endPara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приймач інформації;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розповсюджувач інформації;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представник інформації.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573516" y="841199"/>
              <a:ext cx="2186647" cy="267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Ролі стосовно рішень:</a:t>
              </a:r>
            </a:p>
            <a:p>
              <a:pPr algn="ctr">
                <a:spcAft>
                  <a:spcPts val="0"/>
                </a:spcAft>
              </a:pPr>
              <a:endPara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підприємець;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той, хто ліквідує перешкоди;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той, що розподіляє ресурси;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 algn="just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ведучий переговори.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</p:txBody>
        </p:sp>
        <p:cxnSp>
          <p:nvCxnSpPr>
            <p:cNvPr id="13" name="Line 8"/>
            <p:cNvCxnSpPr/>
            <p:nvPr/>
          </p:nvCxnSpPr>
          <p:spPr bwMode="auto">
            <a:xfrm>
              <a:off x="2525034" y="498318"/>
              <a:ext cx="0" cy="342797"/>
            </a:xfrm>
            <a:prstGeom prst="lin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"/>
            <p:cNvCxnSpPr/>
            <p:nvPr/>
          </p:nvCxnSpPr>
          <p:spPr bwMode="auto">
            <a:xfrm flipH="1">
              <a:off x="1133108" y="498318"/>
              <a:ext cx="228314" cy="342797"/>
            </a:xfrm>
            <a:prstGeom prst="lin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0"/>
            <p:cNvCxnSpPr/>
            <p:nvPr/>
          </p:nvCxnSpPr>
          <p:spPr bwMode="auto">
            <a:xfrm>
              <a:off x="3739565" y="482440"/>
              <a:ext cx="343281" cy="342797"/>
            </a:xfrm>
            <a:prstGeom prst="line">
              <a:avLst/>
            </a:pr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11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4481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50" y="1474974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latin typeface="Cambria" pitchFamily="18" charset="0"/>
              </a:rPr>
              <a:t>Функції управління </a:t>
            </a:r>
            <a:r>
              <a:rPr lang="uk-UA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– це конкретний вид управлінської діяльності, що здійснюється спеціальними прийомами і способами, а також відповідна організація робіт.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05989"/>
            <a:ext cx="52565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FFFF00"/>
                </a:solidFill>
                <a:latin typeface="Cambria" pitchFamily="18" charset="0"/>
              </a:rPr>
              <a:t>П</a:t>
            </a:r>
            <a:r>
              <a:rPr lang="uk-UA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ланування</a:t>
            </a:r>
          </a:p>
          <a:p>
            <a:r>
              <a:rPr lang="uk-UA" sz="4400" dirty="0">
                <a:solidFill>
                  <a:srgbClr val="FFFF00"/>
                </a:solidFill>
                <a:latin typeface="Cambria" pitchFamily="18" charset="0"/>
              </a:rPr>
              <a:t>О</a:t>
            </a:r>
            <a:r>
              <a:rPr lang="uk-UA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рганізація</a:t>
            </a:r>
          </a:p>
          <a:p>
            <a:r>
              <a:rPr lang="uk-UA" sz="4400" dirty="0">
                <a:solidFill>
                  <a:srgbClr val="FFFF00"/>
                </a:solidFill>
                <a:latin typeface="Cambria" pitchFamily="18" charset="0"/>
              </a:rPr>
              <a:t>М</a:t>
            </a:r>
            <a:r>
              <a:rPr lang="uk-UA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отивація</a:t>
            </a:r>
          </a:p>
          <a:p>
            <a:r>
              <a:rPr lang="uk-UA" sz="4400" dirty="0">
                <a:solidFill>
                  <a:srgbClr val="FFFF00"/>
                </a:solidFill>
                <a:latin typeface="Cambria" pitchFamily="18" charset="0"/>
              </a:rPr>
              <a:t>К</a:t>
            </a:r>
            <a:r>
              <a:rPr lang="uk-UA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онтроль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27620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8018" y="134076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latin typeface="Cambria" pitchFamily="18" charset="0"/>
              </a:rPr>
              <a:t>Планування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1275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це процес визначення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цілей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діяльності організації та прийняття рішень щодо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їх досягнення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7118" y="3429000"/>
            <a:ext cx="36032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Планування як процес управління </a:t>
            </a: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</a:rPr>
              <a:t>включає розробку і реалізацію засобів впливу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: концепцію, прогноз, програму, план. </a:t>
            </a:r>
          </a:p>
        </p:txBody>
      </p:sp>
      <p:pic>
        <p:nvPicPr>
          <p:cNvPr id="8194" name="Picture 2" descr="Картинки по запросу plann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0958"/>
            <a:ext cx="3984377" cy="34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34817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8018" y="134076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Планування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2970" y="2780928"/>
            <a:ext cx="3206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latin typeface="Cambria" pitchFamily="18" charset="0"/>
              </a:rPr>
              <a:t>Види планування: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стратегічне;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тактичне;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оперативне.</a:t>
            </a:r>
          </a:p>
        </p:txBody>
      </p:sp>
      <p:pic>
        <p:nvPicPr>
          <p:cNvPr id="8" name="Picture 2" descr="Картинки по запросу plann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84377" cy="34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5397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61195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Організація як функція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266786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це процес поділу, групування та координації робіт, видів діяльності і ресурсів для досягнення поставлених цілей.</a:t>
            </a:r>
          </a:p>
        </p:txBody>
      </p:sp>
      <p:pic>
        <p:nvPicPr>
          <p:cNvPr id="7" name="Рисунок 6" descr="Картинки по запросу персонал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9326"/>
            <a:ext cx="5472608" cy="22134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060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111141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Полягає у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встановленні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постійних і тимчасових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взаємин між усіма підрозділами організації, визначення порядку й умови її функціонування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 Це процес об'єднання людей і засобів для досягнення поставлених організацією цілей.</a:t>
            </a:r>
          </a:p>
        </p:txBody>
      </p:sp>
      <p:pic>
        <p:nvPicPr>
          <p:cNvPr id="7" name="Рисунок 6" descr="Картинки по запросу персонал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9326"/>
            <a:ext cx="5472608" cy="221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9612" y="137256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latin typeface="Cambria" pitchFamily="18" charset="0"/>
              </a:rPr>
              <a:t>Організація як функція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7646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61195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latin typeface="Cambria" pitchFamily="18" charset="0"/>
              </a:rPr>
              <a:t>Мотивація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242088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це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процес спонукання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себе й інших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до діяльності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для досягнення особистісних цілей і цілей організації.</a:t>
            </a:r>
          </a:p>
        </p:txBody>
      </p:sp>
      <p:pic>
        <p:nvPicPr>
          <p:cNvPr id="6" name="Рисунок 5" descr="Картинки по запросу персонал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53649"/>
            <a:ext cx="4896544" cy="25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28139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916832"/>
            <a:ext cx="568251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FFC000"/>
                </a:solidFill>
                <a:latin typeface="Cambria" pitchFamily="18" charset="0"/>
              </a:rPr>
              <a:t>Категорії мотивації: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Потреба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Винагорода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Спонукання</a:t>
            </a:r>
          </a:p>
        </p:txBody>
      </p:sp>
      <p:pic>
        <p:nvPicPr>
          <p:cNvPr id="10244" name="Picture 4" descr="Картинки по запросу motiv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992489" cy="24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32974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286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2837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це особливий вид діяльності, який зосереджений на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спостереженні за процесом управління та на його оцінці.</a:t>
            </a:r>
          </a:p>
        </p:txBody>
      </p:sp>
      <p:pic>
        <p:nvPicPr>
          <p:cNvPr id="14338" name="Picture 2" descr="Картинки по запросу monitor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497374" cy="20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36243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4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Тема: Функції управління: склад, зміст, ознаки виділення, механізм реалізації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383" y="2068122"/>
            <a:ext cx="8424936" cy="4536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Мета курсової роботи </a:t>
            </a:r>
            <a:r>
              <a:rPr lang="uk-UA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-</a:t>
            </a:r>
            <a:r>
              <a:rPr lang="uk-UA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ознайомлення із  закономірностями і принципами управління, розгляд сутності основних функцій  управління, вивчення змісту методів управління і сучасних технологій менеджменту.</a:t>
            </a:r>
          </a:p>
          <a:p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Для досягнення визначеної мети були поставлені наступні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32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</a:t>
            </a:r>
            <a:r>
              <a:rPr lang="uk-UA" sz="32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: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здійснити теоретичний аналіз досліджень з узагальнення наукових трактувань до дефініцій «управління» та «менеджмент»;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основні цілі та завдання менеджменту;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менеджменту: планування, організації, мотивації та контролю;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визначити зміст та місце методів менеджменту у системі управління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менеджменту.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Cambria" panose="02040503050406030204" pitchFamily="18" charset="0"/>
              <a:buChar char="‒"/>
            </a:pP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Cambria" panose="02040503050406030204" pitchFamily="18" charset="0"/>
              <a:buChar char="‒"/>
            </a:pPr>
            <a:endParaRPr lang="uk-UA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286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Є кінцевою функцією менеджменту. </a:t>
            </a:r>
          </a:p>
          <a:p>
            <a:pPr algn="ctr"/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У самому загальному виді контроль означає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процес порівняння (зіставлення) фактично досягнутих </a:t>
            </a:r>
          </a:p>
          <a:p>
            <a:pPr algn="ctr"/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результатів із запланованими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5366" name="Picture 6" descr="Картинки по запросу обучение персонал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944216" cy="16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25477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286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61904"/>
            <a:ext cx="7237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Завдання контролю: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пристосування до змін середовища;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обмеження нагромадження помилок;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мінімізація витрат.</a:t>
            </a:r>
          </a:p>
        </p:txBody>
      </p:sp>
      <p:pic>
        <p:nvPicPr>
          <p:cNvPr id="15366" name="Picture 6" descr="Картинки по запросу обучение персонал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0039"/>
            <a:ext cx="2304256" cy="19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21770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66646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mbria" pitchFamily="18" charset="0"/>
              </a:rPr>
              <a:t>Сучасні методи управлін</a:t>
            </a:r>
            <a:r>
              <a:rPr lang="ru-RU" sz="3200" b="1" dirty="0">
                <a:latin typeface="Cambria" pitchFamily="18" charset="0"/>
              </a:rPr>
              <a:t>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43924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  <a:latin typeface="Cambria" pitchFamily="18" charset="0"/>
              </a:rPr>
              <a:t>Метод управління</a:t>
            </a:r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це сукупність (система)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управлінських прийомів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що сприяють забезпеченню високої ефективності діяльності організації.</a:t>
            </a:r>
          </a:p>
        </p:txBody>
      </p:sp>
      <p:pic>
        <p:nvPicPr>
          <p:cNvPr id="17410" name="Picture 2" descr="Картинки по запросу бізнес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4046"/>
            <a:ext cx="2304256" cy="21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4.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Визначити зміст та місце методів менеджменту у системі управління</a:t>
            </a:r>
          </a:p>
        </p:txBody>
      </p:sp>
    </p:spTree>
    <p:extLst>
      <p:ext uri="{BB962C8B-B14F-4D97-AF65-F5344CB8AC3E}">
        <p14:creationId xmlns:p14="http://schemas.microsoft.com/office/powerpoint/2010/main" val="23755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217761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mbria" pitchFamily="18" charset="0"/>
              </a:rPr>
              <a:t>Сучасні методи управлін</a:t>
            </a:r>
            <a:r>
              <a:rPr lang="ru-RU" sz="3200" b="1" dirty="0">
                <a:latin typeface="Cambria" pitchFamily="18" charset="0"/>
              </a:rPr>
              <a:t>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6471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За допомогою правильного вибору методу управління забезпечується чітка організація процесу управління і усієї виробничо-економічної діяльності.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3134154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У практиці управління успішно застосовуються такі </a:t>
            </a:r>
            <a:r>
              <a:rPr lang="uk-UA" sz="3600" dirty="0">
                <a:solidFill>
                  <a:srgbClr val="FFC000"/>
                </a:solidFill>
                <a:latin typeface="Cambria" pitchFamily="18" charset="0"/>
              </a:rPr>
              <a:t>методи управління: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адміністративні;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економічні;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соціально-психологічні;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комерційні;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правові;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дослідницькі.</a:t>
            </a:r>
            <a:endParaRPr lang="uk-UA" sz="2400" dirty="0"/>
          </a:p>
        </p:txBody>
      </p:sp>
      <p:pic>
        <p:nvPicPr>
          <p:cNvPr id="19460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2367597" cy="17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4.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Визначити зміст та місце методів менеджменту у системі управління</a:t>
            </a:r>
          </a:p>
        </p:txBody>
      </p:sp>
    </p:spTree>
    <p:extLst>
      <p:ext uri="{BB962C8B-B14F-4D97-AF65-F5344CB8AC3E}">
        <p14:creationId xmlns:p14="http://schemas.microsoft.com/office/powerpoint/2010/main" val="1692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00" y="147514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Сучасний менеджмент  характеризують  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такі  положення: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156471"/>
            <a:ext cx="5220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Відмова  від  пріоритету  класичних  принципів  шкіл менеджменту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згідно  з якими  успіх  організації визначається  передусім  раціональною організацією  виробництва  продукції,  зниженням  витрат,   розвитком спеціалізації.</a:t>
            </a:r>
            <a:endParaRPr lang="uk-UA" sz="24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74" y="2775298"/>
            <a:ext cx="32626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539662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1.</a:t>
            </a:r>
            <a:endParaRPr lang="uk-UA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5.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9816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00" y="147514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Сучасний менеджмент  характеризують  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такі  положення: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717032"/>
            <a:ext cx="5220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Використання  в  управлінні  теорії  систем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 що полегшує  задачу розгляду  організації  в  єдності  її  складових  частин,  які  нерозривно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пов'язані  із  зовнішнім  світом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  <a:endParaRPr lang="uk-UA" sz="24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65" y="2563062"/>
            <a:ext cx="32626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821" y="2996851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2.</a:t>
            </a:r>
            <a:endParaRPr lang="uk-UA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5.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42474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158304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Сучасний менеджмент  характеризують  </a:t>
            </a:r>
          </a:p>
          <a:p>
            <a:pPr algn="ctr"/>
            <a:r>
              <a:rPr lang="uk-UA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такі  положення: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861048"/>
            <a:ext cx="5220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Застосування  до  управління  ситуаційного  підходу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 згідно  з яким функціонування  організації  обумовлюється  реакціями  на  різні  за  своєю природою  впливи  ззовні.</a:t>
            </a:r>
            <a:endParaRPr lang="uk-UA" sz="24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38729"/>
            <a:ext cx="32626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69" y="3191378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3.</a:t>
            </a:r>
            <a:endParaRPr lang="uk-UA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5.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930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75965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ВИСНОВКИ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7651" y="1027473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Управляти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– означає вести організацію до її мети, використовуючи при цьому максимум можливостей з існуючих ресурсів. Фахівцям нового покоління необхідні глибокі знання по менеджменту, а для цього треба чітко представляти суть і поняття менеджменту.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908720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rgbClr val="FFC000"/>
                </a:solidFill>
                <a:latin typeface="Cambria" pitchFamily="18" charset="0"/>
              </a:rPr>
              <a:t>1.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7" y="3542632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rgbClr val="FFC000"/>
                </a:solidFill>
                <a:latin typeface="Cambria" pitchFamily="18" charset="0"/>
              </a:rPr>
              <a:t>2.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7651" y="3569241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Першорядна задача менеджменту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полягає в створенні організаційної культури, творчого інноваційного клімату, що стимулюють працівників на нововведення. Сучасні керівники (менеджери) покликані стати ініціаторами в області реалізації технологічних і організаційних змін.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306480"/>
            <a:ext cx="47525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ДЯКУЮ 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ЗА 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УВАГУ! 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endParaRPr lang="ru-RU" sz="4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2656"/>
            <a:ext cx="76922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Тема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: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Функції управління: склад, зміст, ознаки виділення, механізм реалізації</a:t>
            </a:r>
            <a:endParaRPr lang="uk-UA" sz="2000" b="1" dirty="0">
              <a:latin typeface="Cambria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1" y="1638765"/>
            <a:ext cx="5876233" cy="141572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Об’єкт дослідження</a:t>
            </a:r>
          </a:p>
          <a:p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- менеджмент як наука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7450" y="4005064"/>
            <a:ext cx="6840759" cy="172663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Предмет дослідження </a:t>
            </a:r>
          </a:p>
          <a:p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- управлінська діяльність та функціональний механізм її здійснення.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34549" y="3430747"/>
            <a:ext cx="792088" cy="198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7951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ЗМІСТ КУРСОВОЇ РОБОТИ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122" y="1172894"/>
            <a:ext cx="8185474" cy="50405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ВСТУП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РОЗДІЛ 1 СУТНІСТЬ ТА ЗМІСТ МЕНЕДЖМЕНТУ 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1.1 Загальні поняття менеджменту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1.2 Основні цілі і завдання менеджменту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РОЗДІЛ 2 ФУНКЦІЇ ТА МЕТОДИ МЕНЕДЖМЕНТУ У СИСТЕМІ УПРАВЛІННЯ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2.1 Зміст основних функцій менеджменту 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2.2 Методи менеджменту як механізм реалізації управління організацією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2.3 Основні положення сучасного менеджменту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ВИСНОВКИ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СПИСОК ВИКОРИСТАНОЇ ЛІТЕРАТУРИ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221512"/>
            <a:ext cx="793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1.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Здійснити теоретичний аналіз досліджень з узагальнення наукових трактувань до дефініцій «управління» та «менеджмент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340768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Управління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– це </a:t>
            </a:r>
            <a:r>
              <a:rPr lang="uk-UA" sz="24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цілеспрямована дія на об’єкт з метою змінити його стан або поведінку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у зв’язку зі зміною обставин</a:t>
            </a: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30" name="Picture 6" descr="Картинки по запросу бизнес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7944" y="5121038"/>
            <a:ext cx="3177515" cy="10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бизнес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29" y="2378126"/>
            <a:ext cx="2720751" cy="36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7905" y="2946955"/>
            <a:ext cx="2175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Управління</a:t>
            </a:r>
            <a:endParaRPr lang="uk-UA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79873" y="2946993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  <a:latin typeface="Cambria" pitchFamily="18" charset="0"/>
              </a:rPr>
              <a:t>Менеджмент</a:t>
            </a:r>
            <a:endParaRPr lang="uk-UA" sz="2800" dirty="0">
              <a:solidFill>
                <a:srgbClr val="FFC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466915" y="2879462"/>
            <a:ext cx="123540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899731" y="2884681"/>
            <a:ext cx="1177389" cy="1485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Рисунок 27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98" y="3470175"/>
            <a:ext cx="2653030" cy="1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Похожее изображе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3" y="3754686"/>
            <a:ext cx="1478915" cy="11245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73435"/>
            <a:ext cx="83884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  <a:latin typeface="Cambria" pitchFamily="18" charset="0"/>
              </a:rPr>
              <a:t>Менеджмент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(англ. «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to manage» –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керувати) – це:</a:t>
            </a:r>
          </a:p>
          <a:p>
            <a:endParaRPr lang="uk-UA" sz="2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процес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оптимізації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людських, матеріальних, фінансових ресурсів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для досягнення організаційних цілей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uk-UA" sz="2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FFC000"/>
                </a:solidFill>
                <a:latin typeface="Cambria" panose="02040503050406030204" pitchFamily="18" charset="0"/>
              </a:rPr>
              <a:t>процес</a:t>
            </a: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latin typeface="Cambria" panose="02040503050406030204" pitchFamily="18" charset="0"/>
              </a:rPr>
              <a:t>планування, організації, мотивації та контролю </a:t>
            </a:r>
            <a:r>
              <a:rPr lang="uk-UA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організаційних ресурсів для результативного та ефективного досягнення цілей організації.</a:t>
            </a:r>
          </a:p>
        </p:txBody>
      </p:sp>
      <p:pic>
        <p:nvPicPr>
          <p:cNvPr id="7" name="Рисунок 6" descr="Картинки по запросу бизнес 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61006"/>
            <a:ext cx="3253740" cy="21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221512"/>
            <a:ext cx="793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1.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Здійснити теоретичний аналіз досліджень з узагальнення наукових трактувань до дефініцій «управління» та «менеджмент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032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612" y="1196137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Сучасний менеджмент включає </a:t>
            </a:r>
          </a:p>
          <a:p>
            <a:pPr algn="ctr"/>
            <a:r>
              <a:rPr lang="uk-UA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дві невід'ємні складові:</a:t>
            </a:r>
          </a:p>
          <a:p>
            <a:pPr algn="ctr"/>
            <a:endParaRPr lang="uk-UA" sz="1600" b="1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600" u="sng" dirty="0">
                <a:solidFill>
                  <a:srgbClr val="FFC000"/>
                </a:solidFill>
                <a:latin typeface="Cambria" pitchFamily="18" charset="0"/>
              </a:rPr>
              <a:t>теорію</a:t>
            </a:r>
            <a:r>
              <a:rPr lang="uk-UA" sz="3600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керівництва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600" u="sng" dirty="0">
                <a:solidFill>
                  <a:srgbClr val="FFC000"/>
                </a:solidFill>
                <a:latin typeface="Cambria" pitchFamily="18" charset="0"/>
              </a:rPr>
              <a:t>практичні способи </a:t>
            </a:r>
            <a:r>
              <a:rPr lang="uk-UA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ефективного управління або мистецтво управління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Картинки по запросу бизнес 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2" y="4555230"/>
            <a:ext cx="2915816" cy="19240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16397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90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Основні цілі і завдання менеджменту:</a:t>
            </a:r>
            <a:endParaRPr lang="uk-UA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1705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забезпечення автоматизації виробництва і перехід до використання робітників,  які мають високу кваліфікацію;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стимулювання  співробітників  організації  шляхом  створення  для них відповідних  розумів  праці  і  системи  його  сплати;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Картинки по запросу бизнес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6330"/>
            <a:ext cx="2347107" cy="14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23018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визначення  необхідних  ресурсів  і  джерел  їх  забезпечення;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розробка  стратегії  розвитку  організації  і  реалізація;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34228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90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Основні цілі і завдання менеджменту: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1705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визначення  конкретних  цілей  розвитку  організації;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постійний  пошук  і  освоєння  нових  ринків;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вироблення   системи  заходів  для  досягнення  намічених  цілей;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здійснення  контролю  за  ефективністю  діяльності  організації,   за виконанням  поставлених  задач.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Картинки по запросу бизнес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0887"/>
            <a:ext cx="2355536" cy="14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</a:p>
        </p:txBody>
      </p:sp>
    </p:spTree>
    <p:extLst>
      <p:ext uri="{BB962C8B-B14F-4D97-AF65-F5344CB8AC3E}">
        <p14:creationId xmlns:p14="http://schemas.microsoft.com/office/powerpoint/2010/main" val="38911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1056</TotalTime>
  <Words>1207</Words>
  <Application>Microsoft Office PowerPoint</Application>
  <PresentationFormat>Экран (4:3)</PresentationFormat>
  <Paragraphs>209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Terminator</dc:creator>
  <cp:lastModifiedBy>Марина Иващенко</cp:lastModifiedBy>
  <cp:revision>68</cp:revision>
  <dcterms:created xsi:type="dcterms:W3CDTF">2014-01-09T18:28:43Z</dcterms:created>
  <dcterms:modified xsi:type="dcterms:W3CDTF">2022-05-07T15:11:09Z</dcterms:modified>
</cp:coreProperties>
</file>