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30"/>
  </p:notesMasterIdLst>
  <p:sldIdLst>
    <p:sldId id="257" r:id="rId2"/>
    <p:sldId id="278" r:id="rId3"/>
    <p:sldId id="258" r:id="rId4"/>
    <p:sldId id="279" r:id="rId5"/>
    <p:sldId id="260" r:id="rId6"/>
    <p:sldId id="304" r:id="rId7"/>
    <p:sldId id="285" r:id="rId8"/>
    <p:sldId id="282" r:id="rId9"/>
    <p:sldId id="280" r:id="rId10"/>
    <p:sldId id="305" r:id="rId11"/>
    <p:sldId id="306" r:id="rId12"/>
    <p:sldId id="283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7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BE823-957F-4DB3-BFF6-15C59627D4AF}" type="datetimeFigureOut">
              <a:rPr lang="ru-RU" smtClean="0"/>
              <a:t>01.12.2018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C3CF4-808E-43E9-B4F8-837DB14BE4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4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D909E-858A-4749-B536-A3E283ACF01C}" type="datetime1">
              <a:rPr lang="ru-RU" smtClean="0"/>
              <a:t>01.12.2018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89B5-3EF5-4AAF-A42B-D43A722A9BA6}" type="datetime1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DF611-F2DB-49F6-9660-CF627BFDA7CA}" type="datetime1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F99CA-3E20-4CE8-934C-A6980BC3A53D}" type="datetime1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9F529-DAF5-4F67-BEBF-2B5C66A8CE0F}" type="datetime1">
              <a:rPr lang="ru-RU" smtClean="0"/>
              <a:t>01.12.2018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3BE22-248A-45D1-90CF-000D02959995}" type="datetime1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3AE68-9952-4298-9372-9AFFE0D512E3}" type="datetime1">
              <a:rPr lang="ru-RU" smtClean="0"/>
              <a:t>01.12.2018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BF328-36F2-498E-9782-69B00BDBE089}" type="datetime1">
              <a:rPr lang="ru-RU" smtClean="0"/>
              <a:t>01.12.2018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92227-8F90-48DF-8635-F12BAE9E36FE}" type="datetime1">
              <a:rPr lang="ru-RU" smtClean="0"/>
              <a:t>01.12.2018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6578-372E-4D42-BEC6-1B4BFC0F2464}" type="datetime1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EC5346E-4999-4688-9EF9-1E372AFA249C}" type="datetime1">
              <a:rPr lang="ru-RU" smtClean="0"/>
              <a:t>01.12.2018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7894574-43BB-4617-B90C-42D64CDCD83F}" type="datetime1">
              <a:rPr lang="ru-RU" smtClean="0"/>
              <a:t>01.12.2018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DA9DD82-0FF7-409A-84D2-C58299C6C21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1" y="908720"/>
            <a:ext cx="807328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КУРСОВА РОБОТА</a:t>
            </a:r>
            <a:endParaRPr lang="ru-RU" sz="4000" b="1" dirty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endParaRPr lang="uk-UA" sz="1200" dirty="0" smtClean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з </a:t>
            </a:r>
            <a:r>
              <a:rPr lang="uk-UA" sz="2000" dirty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предмету </a:t>
            </a:r>
            <a:endParaRPr lang="uk-UA" sz="2000" dirty="0" smtClean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 </a:t>
            </a:r>
            <a:r>
              <a:rPr lang="uk-UA" sz="32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МЕНЕДЖМЕНТ</a:t>
            </a:r>
          </a:p>
          <a:p>
            <a:pPr algn="ctr"/>
            <a:endParaRPr lang="ru-RU" b="1" dirty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r>
              <a:rPr lang="uk-UA" sz="2000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на тему:</a:t>
            </a:r>
          </a:p>
          <a:p>
            <a:pPr algn="ctr"/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ФУНКЦІЇ УПРАВЛІННЯ: </a:t>
            </a:r>
          </a:p>
          <a:p>
            <a:pPr algn="ctr"/>
            <a:r>
              <a:rPr lang="uk-UA" sz="28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  <a:cs typeface="BrowalliaUPC" pitchFamily="34" charset="-34"/>
              </a:rPr>
              <a:t>СКЛАД, ЗМІСТ, МЕХАНІЗМ РЕАЛІЗАЦІЇ</a:t>
            </a:r>
            <a:endParaRPr lang="uk-UA" sz="2400" b="1" dirty="0" smtClean="0">
              <a:solidFill>
                <a:schemeClr val="tx1">
                  <a:lumMod val="75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endParaRPr lang="uk-UA" sz="1100" i="1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pPr algn="ctr"/>
            <a:endParaRPr lang="uk-UA" sz="2000" i="1" u="sng" dirty="0" smtClean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  <a:cs typeface="BrowalliaUPC" pitchFamily="34" charset="-34"/>
            </a:endParaRPr>
          </a:p>
          <a:p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студента IV курсу 641 групи</a:t>
            </a:r>
          </a:p>
          <a:p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напряму підготовки 030601.Менеджмент</a:t>
            </a:r>
          </a:p>
          <a:p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спеціальності 5.03060101. Організація виробництва</a:t>
            </a:r>
          </a:p>
          <a:p>
            <a:r>
              <a:rPr lang="uk-UA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освітньо-кваліфікаційного рівня – молодший спеціаліст</a:t>
            </a:r>
          </a:p>
          <a:p>
            <a:r>
              <a:rPr lang="uk-UA" sz="2400" b="1" dirty="0" smtClean="0">
                <a:solidFill>
                  <a:schemeClr val="tx1">
                    <a:lumMod val="75000"/>
                  </a:schemeClr>
                </a:solidFill>
                <a:latin typeface="Cambria" pitchFamily="18" charset="0"/>
              </a:rPr>
              <a:t>Іваненка Івана Івановича</a:t>
            </a:r>
          </a:p>
          <a:p>
            <a:pPr algn="ctr"/>
            <a:endParaRPr lang="uk-UA" sz="2000" b="1" dirty="0">
              <a:solidFill>
                <a:schemeClr val="accent1">
                  <a:lumMod val="20000"/>
                  <a:lumOff val="80000"/>
                </a:schemeClr>
              </a:solidFill>
              <a:latin typeface="Cambria" pitchFamily="18" charset="0"/>
            </a:endParaRPr>
          </a:p>
          <a:p>
            <a:pPr algn="ctr"/>
            <a:endParaRPr lang="uk-UA" sz="7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м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 Конотоп </a:t>
            </a:r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2018 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р.</a:t>
            </a:r>
            <a:endParaRPr lang="ru-RU" i="1" u="sng" dirty="0" smtClean="0">
              <a:solidFill>
                <a:schemeClr val="accent2">
                  <a:lumMod val="40000"/>
                  <a:lumOff val="60000"/>
                </a:schemeClr>
              </a:solidFill>
              <a:latin typeface="+mj-lt"/>
              <a:cs typeface="BrowalliaUPC" pitchFamily="34" charset="-34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52028" y="13823"/>
            <a:ext cx="8928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Політехнічний технікум </a:t>
            </a:r>
            <a:endParaRPr lang="uk-UA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Конотопського інституту Сумського </a:t>
            </a:r>
            <a:r>
              <a:rPr lang="uk-UA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державного університету</a:t>
            </a:r>
            <a:endParaRPr lang="ru-RU" sz="2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2" descr="C:\Users\Иващенко\Desktop\ПТКІСумД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637" y="5291913"/>
            <a:ext cx="1470763" cy="1495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04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7" y="1259888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Ролі менеджера </a:t>
            </a:r>
            <a:r>
              <a:rPr lang="uk-UA" sz="28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в організації:</a:t>
            </a:r>
            <a:endParaRPr lang="uk-UA" sz="2800" b="1" dirty="0">
              <a:solidFill>
                <a:schemeClr val="accent3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0835" y="2132856"/>
            <a:ext cx="35751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Роль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–</a:t>
            </a:r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це очікуваний набір дій або поведінки, що обумовлені роботою. </a:t>
            </a:r>
          </a:p>
          <a:p>
            <a:endParaRPr lang="uk-UA" sz="2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Класифікацію та опис управлінських ролей менеджера дав відомий фахівець з менеджменту </a:t>
            </a:r>
          </a:p>
          <a:p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Генрі Мінцберг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8" name="Рисунок 7" descr="http://vkurse.obs.ru/sites/default/files/images/0442_henry_mintzber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3"/>
          <a:stretch/>
        </p:blipFill>
        <p:spPr bwMode="auto">
          <a:xfrm>
            <a:off x="4499992" y="2708920"/>
            <a:ext cx="2736304" cy="273630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476897"/>
            <a:ext cx="762000" cy="365125"/>
          </a:xfrm>
        </p:spPr>
        <p:txBody>
          <a:bodyPr/>
          <a:lstStyle/>
          <a:p>
            <a:fld id="{9DA9DD82-0FF7-409A-84D2-C58299C6C215}" type="slidenum">
              <a:rPr lang="ru-RU" smtClean="0"/>
              <a:t>10</a:t>
            </a:fld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2915816" y="5445224"/>
            <a:ext cx="1584176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51520" y="225268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Полотно 8"/>
          <p:cNvGrpSpPr/>
          <p:nvPr/>
        </p:nvGrpSpPr>
        <p:grpSpPr>
          <a:xfrm>
            <a:off x="0" y="1484784"/>
            <a:ext cx="8638355" cy="4460446"/>
            <a:chOff x="0" y="-464710"/>
            <a:chExt cx="5829300" cy="397763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5829300" cy="2743200"/>
            </a:xfrm>
            <a:prstGeom prst="rect">
              <a:avLst/>
            </a:prstGeom>
            <a:noFill/>
            <a:ln>
              <a:noFill/>
            </a:ln>
          </p:spPr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644806" y="-464710"/>
              <a:ext cx="3542919" cy="952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3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Ролі менеджера в організації</a:t>
              </a:r>
              <a:endParaRPr lang="ru-RU" sz="32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82164" y="841115"/>
              <a:ext cx="1949985" cy="2057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Міжособистісні ролі</a:t>
              </a:r>
              <a:r>
                <a:rPr lang="uk-UA" sz="20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:</a:t>
              </a:r>
            </a:p>
            <a:p>
              <a:pPr algn="ctr">
                <a:spcAft>
                  <a:spcPts val="0"/>
                </a:spcAft>
              </a:pPr>
              <a:endPara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головний </a:t>
              </a:r>
              <a:endParaRPr lang="uk-UA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lvl="0">
                <a:spcAft>
                  <a:spcPts val="0"/>
                </a:spcAft>
                <a:tabLst>
                  <a:tab pos="342900" algn="l"/>
                </a:tabLst>
              </a:pPr>
              <a:r>
                <a:rPr lang="uk-UA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mbria" panose="02040503050406030204" pitchFamily="18" charset="0"/>
                  <a:ea typeface="Times New Roman"/>
                  <a:cs typeface="Times New Roman"/>
                </a:rPr>
                <a:t>      </a:t>
              </a:r>
              <a:r>
                <a:rPr lang="uk-UA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керівник</a:t>
              </a: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лідер;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сполучна </a:t>
              </a:r>
              <a:endParaRPr lang="uk-UA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lvl="0">
                <a:spcAft>
                  <a:spcPts val="0"/>
                </a:spcAft>
                <a:tabLst>
                  <a:tab pos="342900" algn="l"/>
                </a:tabLst>
              </a:pPr>
              <a:r>
                <a:rPr lang="uk-UA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Cambria" panose="02040503050406030204" pitchFamily="18" charset="0"/>
                  <a:ea typeface="Times New Roman"/>
                  <a:cs typeface="Times New Roman"/>
                </a:rPr>
                <a:t>      </a:t>
              </a:r>
              <a:r>
                <a:rPr lang="uk-UA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ланка</a:t>
              </a: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.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1822135" y="825237"/>
              <a:ext cx="1958793" cy="2661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Інформаційні </a:t>
              </a:r>
              <a:r>
                <a:rPr lang="uk-UA" sz="20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ролі:</a:t>
              </a:r>
            </a:p>
            <a:p>
              <a:pPr algn="ctr">
                <a:spcAft>
                  <a:spcPts val="0"/>
                </a:spcAft>
              </a:pPr>
              <a:endPara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приймач інформації;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розповсюджувач інформації;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представник </a:t>
              </a:r>
              <a:r>
                <a:rPr lang="uk-UA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інформації.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auto">
            <a:xfrm>
              <a:off x="3573516" y="841199"/>
              <a:ext cx="2186647" cy="2671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uk-UA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Ролі </a:t>
              </a:r>
              <a:r>
                <a:rPr lang="uk-UA" sz="20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стосовно </a:t>
              </a:r>
              <a:r>
                <a:rPr lang="uk-UA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рішень</a:t>
              </a:r>
              <a:r>
                <a:rPr lang="uk-UA" sz="20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Cambria" panose="02040503050406030204" pitchFamily="18" charset="0"/>
                  <a:ea typeface="Calibri"/>
                  <a:cs typeface="Times New Roman"/>
                </a:rPr>
                <a:t>:</a:t>
              </a:r>
            </a:p>
            <a:p>
              <a:pPr algn="ctr">
                <a:spcAft>
                  <a:spcPts val="0"/>
                </a:spcAft>
              </a:pPr>
              <a:endParaRPr lang="ru-RU" sz="20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mbria" panose="02040503050406030204" pitchFamily="18" charset="0"/>
                <a:ea typeface="Calibri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підприємець;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той, хто ліквідує перешкоди;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той, що розподіляє ресурси;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  <a:p>
              <a:pPr marL="342900" lvl="0" indent="-342900" algn="just">
                <a:spcAft>
                  <a:spcPts val="0"/>
                </a:spcAft>
                <a:buFont typeface="Arial" panose="020B0604020202020204" pitchFamily="34" charset="0"/>
                <a:buChar char="•"/>
                <a:tabLst>
                  <a:tab pos="342900" algn="l"/>
                </a:tabLst>
              </a:pPr>
              <a:r>
                <a:rPr lang="uk-UA" sz="2000" dirty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ведучий </a:t>
              </a:r>
              <a:r>
                <a:rPr lang="uk-UA" sz="2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  <a:effectLst/>
                  <a:latin typeface="Cambria" panose="02040503050406030204" pitchFamily="18" charset="0"/>
                  <a:ea typeface="Times New Roman"/>
                  <a:cs typeface="Times New Roman"/>
                </a:rPr>
                <a:t>переговори.</a:t>
              </a:r>
              <a:endParaRPr lang="ru-RU" sz="2000" dirty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Cambria" panose="02040503050406030204" pitchFamily="18" charset="0"/>
                <a:ea typeface="Times New Roman"/>
                <a:cs typeface="Times New Roman"/>
              </a:endParaRPr>
            </a:p>
          </p:txBody>
        </p:sp>
        <p:cxnSp>
          <p:nvCxnSpPr>
            <p:cNvPr id="13" name="Line 8"/>
            <p:cNvCxnSpPr/>
            <p:nvPr/>
          </p:nvCxnSpPr>
          <p:spPr bwMode="auto">
            <a:xfrm>
              <a:off x="2525034" y="498318"/>
              <a:ext cx="0" cy="342797"/>
            </a:xfrm>
            <a:prstGeom prst="lin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Line 9"/>
            <p:cNvCxnSpPr/>
            <p:nvPr/>
          </p:nvCxnSpPr>
          <p:spPr bwMode="auto">
            <a:xfrm flipH="1">
              <a:off x="1133108" y="498318"/>
              <a:ext cx="228314" cy="342797"/>
            </a:xfrm>
            <a:prstGeom prst="line">
              <a:avLst/>
            </a:prstGeom>
            <a:noFill/>
            <a:ln w="28575">
              <a:solidFill>
                <a:schemeClr val="accent5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Line 10"/>
            <p:cNvCxnSpPr/>
            <p:nvPr/>
          </p:nvCxnSpPr>
          <p:spPr bwMode="auto">
            <a:xfrm>
              <a:off x="3739565" y="482440"/>
              <a:ext cx="343281" cy="342797"/>
            </a:xfrm>
            <a:prstGeom prst="line">
              <a:avLst/>
            </a:prstGeom>
            <a:noFill/>
            <a:ln w="28575">
              <a:solidFill>
                <a:schemeClr val="accent5">
                  <a:lumMod val="40000"/>
                  <a:lumOff val="6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11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1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5750" y="1474974"/>
            <a:ext cx="75608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FFC000"/>
                </a:solidFill>
                <a:latin typeface="Cambria" pitchFamily="18" charset="0"/>
              </a:rPr>
              <a:t>Функції управління </a:t>
            </a:r>
            <a:r>
              <a:rPr lang="uk-UA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– це конкретний вид управлінської діяльності, що здійснюється спеціальними прийомами і способами, а також відповідна організація робіт</a:t>
            </a:r>
            <a:r>
              <a:rPr lang="uk-UA" sz="2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.</a:t>
            </a:r>
            <a:endParaRPr lang="uk-UA" sz="2800" dirty="0">
              <a:solidFill>
                <a:schemeClr val="accent3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305989"/>
            <a:ext cx="52565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dirty="0" smtClean="0">
                <a:solidFill>
                  <a:srgbClr val="FFFF00"/>
                </a:solidFill>
                <a:latin typeface="Cambria" pitchFamily="18" charset="0"/>
              </a:rPr>
              <a:t>П</a:t>
            </a: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ланування</a:t>
            </a:r>
          </a:p>
          <a:p>
            <a:r>
              <a:rPr lang="uk-UA" sz="4400" dirty="0">
                <a:solidFill>
                  <a:srgbClr val="FFFF00"/>
                </a:solidFill>
                <a:latin typeface="Cambria" pitchFamily="18" charset="0"/>
              </a:rPr>
              <a:t>О</a:t>
            </a: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рганізація</a:t>
            </a:r>
          </a:p>
          <a:p>
            <a:r>
              <a:rPr lang="uk-UA" sz="4400" dirty="0">
                <a:solidFill>
                  <a:srgbClr val="FFFF00"/>
                </a:solidFill>
                <a:latin typeface="Cambria" pitchFamily="18" charset="0"/>
              </a:rPr>
              <a:t>М</a:t>
            </a: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отивація</a:t>
            </a:r>
          </a:p>
          <a:p>
            <a:r>
              <a:rPr lang="uk-UA" sz="4400" dirty="0" smtClean="0">
                <a:solidFill>
                  <a:srgbClr val="FFFF00"/>
                </a:solidFill>
                <a:latin typeface="Cambria" pitchFamily="18" charset="0"/>
              </a:rPr>
              <a:t>К</a:t>
            </a:r>
            <a:r>
              <a:rPr lang="uk-UA" sz="4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онтроль</a:t>
            </a:r>
            <a:endParaRPr lang="uk-UA" sz="4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0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8018" y="134076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Cambria" pitchFamily="18" charset="0"/>
              </a:rPr>
              <a:t>Планування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01275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це процес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визначення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цілей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діяльності організації та прийняття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рішень щодо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їх досягнення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7118" y="3429000"/>
            <a:ext cx="36032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Планування як процес управління </a:t>
            </a:r>
            <a:r>
              <a:rPr lang="uk-UA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ambria" pitchFamily="18" charset="0"/>
              </a:rPr>
              <a:t>включає розробку і реалізацію засобів впливу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: концепцію, прогноз, програму, план. </a:t>
            </a:r>
          </a:p>
        </p:txBody>
      </p:sp>
      <p:pic>
        <p:nvPicPr>
          <p:cNvPr id="8194" name="Picture 2" descr="Картинки по запросу plann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0958"/>
            <a:ext cx="3984377" cy="34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38018" y="1340768"/>
            <a:ext cx="3096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Планування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92970" y="2780928"/>
            <a:ext cx="32068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FFC000"/>
                </a:solidFill>
                <a:latin typeface="Cambria" pitchFamily="18" charset="0"/>
              </a:rPr>
              <a:t>Види планування: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стратегічне;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т</a:t>
            </a:r>
            <a:r>
              <a:rPr lang="uk-UA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актичне;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оперативне.</a:t>
            </a:r>
            <a:endParaRPr lang="uk-UA" sz="28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2" descr="Картинки по запросу plann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984377" cy="348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7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61195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Організація як функція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2667862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це процес поділу, групування та координації робіт, видів діяльності і ресурсів для досягнення поставлених цілей.</a:t>
            </a:r>
          </a:p>
        </p:txBody>
      </p:sp>
      <p:pic>
        <p:nvPicPr>
          <p:cNvPr id="7" name="Рисунок 6" descr="Картинки по запросу персонал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9326"/>
            <a:ext cx="5472608" cy="221347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111141"/>
            <a:ext cx="720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Полягає у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встановленні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постійних і тимчасових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взаємин між усіма підрозділами організації, визначення порядку й умови її функціонування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 Це процес об'єднання людей і засобів для досягнення поставлених організацією цілей.</a:t>
            </a:r>
          </a:p>
        </p:txBody>
      </p:sp>
      <p:pic>
        <p:nvPicPr>
          <p:cNvPr id="7" name="Рисунок 6" descr="Картинки по запросу персонал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9326"/>
            <a:ext cx="5472608" cy="22134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79612" y="137256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Cambria" pitchFamily="18" charset="0"/>
              </a:rPr>
              <a:t>Організація як функція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2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611952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Cambria" pitchFamily="18" charset="0"/>
              </a:rPr>
              <a:t>Мотивація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242088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це </a:t>
            </a:r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процес спонукання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себе й інших </a:t>
            </a:r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до діяльності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для досягнення особистісних цілей і цілей організації.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 descr="Картинки по запросу персонал 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853649"/>
            <a:ext cx="4896544" cy="25167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97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71600" y="1916832"/>
            <a:ext cx="5682518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FFC000"/>
                </a:solidFill>
                <a:latin typeface="Cambria" pitchFamily="18" charset="0"/>
              </a:rPr>
              <a:t>Категорії мотивації: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Потреба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Винагорода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mbria" pitchFamily="18" charset="0"/>
              </a:rPr>
              <a:t>Спонукання</a:t>
            </a:r>
            <a:endParaRPr lang="uk-UA" sz="2800" b="1" dirty="0">
              <a:solidFill>
                <a:schemeClr val="accent5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44" name="Picture 4" descr="Картинки по запросу motivatio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4"/>
            <a:ext cx="4992489" cy="24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18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41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286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C000"/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228376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це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особливий вид діяльності, який зосереджений на </a:t>
            </a:r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спостереженні за процесом управління та на його оцінці.</a:t>
            </a:r>
            <a:endParaRPr lang="uk-UA" sz="2400" dirty="0">
              <a:solidFill>
                <a:srgbClr val="FFC000"/>
              </a:solidFill>
              <a:latin typeface="Cambria" pitchFamily="18" charset="0"/>
            </a:endParaRPr>
          </a:p>
        </p:txBody>
      </p:sp>
      <p:pic>
        <p:nvPicPr>
          <p:cNvPr id="14338" name="Picture 2" descr="Картинки по запросу monitoring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3497374" cy="20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19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38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754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Тема: Функції </a:t>
            </a:r>
            <a:r>
              <a:rPr lang="uk-UA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управління: склад, зміст, ознаки виділення, механізм </a:t>
            </a:r>
            <a:r>
              <a:rPr lang="uk-U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реалізації</a:t>
            </a:r>
            <a:endParaRPr lang="uk-UA" sz="2400" b="1" dirty="0"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8383" y="2068122"/>
            <a:ext cx="8424936" cy="453650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Мета </a:t>
            </a:r>
            <a:r>
              <a:rPr lang="uk-UA" sz="3200" b="1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курсової роботи </a:t>
            </a:r>
            <a:r>
              <a:rPr lang="uk-U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-</a:t>
            </a:r>
            <a:r>
              <a:rPr lang="uk-U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ознайомлення із  закономірностями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і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принципами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управління,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розгляд сутності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основних функцій  управління,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вивчення змісту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методів управління і сучасних технологій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менеджменту.</a:t>
            </a:r>
          </a:p>
          <a:p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Для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досягнення визначеної мети були поставлені наступні</a:t>
            </a:r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32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</a:t>
            </a:r>
            <a:r>
              <a:rPr lang="uk-UA" sz="32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: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здійснити теоретичний аналіз досліджень з узагальнення наукових трактувань до дефініцій «управління» та «менеджмент»;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</a:t>
            </a: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основні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цілі та завдання менеджменту;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менеджменту: планування, організації, мотивації та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контролю;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визначити зміст та місце методів менеджменту у системі управління</a:t>
            </a: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;</a:t>
            </a:r>
          </a:p>
          <a:p>
            <a:pPr marL="342900" indent="-342900">
              <a:buFont typeface="Cambria" panose="02040503050406030204" pitchFamily="18" charset="0"/>
              <a:buChar char="‒"/>
            </a:pP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менеджменту.</a:t>
            </a:r>
            <a:endParaRPr lang="ru-RU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Cambria" panose="02040503050406030204" pitchFamily="18" charset="0"/>
              <a:buChar char="‒"/>
            </a:pPr>
            <a:endParaRPr lang="ru-RU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Cambria" panose="02040503050406030204" pitchFamily="18" charset="0"/>
              <a:buChar char="‒"/>
            </a:pPr>
            <a:endParaRPr lang="uk-UA" sz="20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endParaRPr lang="uk-UA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3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286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564904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Є кінцевою функцією менеджменту. </a:t>
            </a:r>
          </a:p>
          <a:p>
            <a:pPr algn="ctr"/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У самому загальному виді контроль означає </a:t>
            </a:r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процес порівняння (зіставлення) фактично досягнутих </a:t>
            </a:r>
          </a:p>
          <a:p>
            <a:pPr algn="ctr"/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результатів із запланованими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</a:p>
        </p:txBody>
      </p:sp>
      <p:pic>
        <p:nvPicPr>
          <p:cNvPr id="15366" name="Picture 6" descr="Картинки по запросу обучение персонал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1944216" cy="163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75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9592" y="1428654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ambria" pitchFamily="18" charset="0"/>
              </a:rPr>
              <a:t>Контроль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61904"/>
            <a:ext cx="7237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  <a:latin typeface="Cambria" pitchFamily="18" charset="0"/>
              </a:rPr>
              <a:t>Завдання контролю: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пристосування до змін середовища;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обмеження нагромадження помилок;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мінімізація витрат.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15366" name="Picture 6" descr="Картинки по запросу обучение персонала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80039"/>
            <a:ext cx="2304256" cy="194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1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3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Охарактеризувати зміст основних функцій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3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616" y="1666460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mbria" pitchFamily="18" charset="0"/>
              </a:rPr>
              <a:t>Сучасні методи управлін</a:t>
            </a:r>
            <a:r>
              <a:rPr lang="ru-RU" sz="3200" b="1" dirty="0">
                <a:latin typeface="Cambria" pitchFamily="18" charset="0"/>
              </a:rPr>
              <a:t>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43924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  <a:latin typeface="Cambria" pitchFamily="18" charset="0"/>
              </a:rPr>
              <a:t>Метод </a:t>
            </a:r>
            <a:r>
              <a:rPr lang="uk-UA" sz="3600" b="1" dirty="0" smtClean="0">
                <a:solidFill>
                  <a:srgbClr val="FFC000"/>
                </a:solidFill>
                <a:latin typeface="Cambria" pitchFamily="18" charset="0"/>
              </a:rPr>
              <a:t>управління</a:t>
            </a:r>
            <a:r>
              <a:rPr lang="uk-UA" sz="2400" b="1" dirty="0" smtClean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–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це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сукупність (система)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управлінських </a:t>
            </a:r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прийомів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що сприяють забезпеченню високої ефективності діяльності організації.</a:t>
            </a:r>
          </a:p>
        </p:txBody>
      </p:sp>
      <p:pic>
        <p:nvPicPr>
          <p:cNvPr id="17410" name="Picture 2" descr="Картинки по запросу бізнес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64046"/>
            <a:ext cx="2304256" cy="216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4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Визначити зміст та місце методів менеджменту у системі управління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3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217761"/>
            <a:ext cx="6120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Cambria" pitchFamily="18" charset="0"/>
              </a:rPr>
              <a:t>Сучасні методи управлін</a:t>
            </a:r>
            <a:r>
              <a:rPr lang="ru-RU" sz="3200" b="1" dirty="0">
                <a:latin typeface="Cambria" pitchFamily="18" charset="0"/>
              </a:rPr>
              <a:t>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6471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За допомогою правильного вибору методу управління забезпечується чітка організація процесу управління і усієї виробничо-економічної діяльності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516" y="3134154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У практиці управління успішно застосовуються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такі </a:t>
            </a:r>
            <a:r>
              <a:rPr lang="uk-UA" sz="3600" dirty="0" smtClean="0">
                <a:solidFill>
                  <a:srgbClr val="FFC000"/>
                </a:solidFill>
                <a:latin typeface="Cambria" pitchFamily="18" charset="0"/>
              </a:rPr>
              <a:t>методи </a:t>
            </a:r>
            <a:r>
              <a:rPr lang="uk-UA" sz="3600" dirty="0">
                <a:solidFill>
                  <a:srgbClr val="FFC000"/>
                </a:solidFill>
                <a:latin typeface="Cambria" pitchFamily="18" charset="0"/>
              </a:rPr>
              <a:t>управління: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адміністративні;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економічні;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соціально-психологічні;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комерційні;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правові;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дослідницькі.</a:t>
            </a:r>
            <a:endParaRPr lang="uk-UA" sz="2400" dirty="0"/>
          </a:p>
        </p:txBody>
      </p:sp>
      <p:pic>
        <p:nvPicPr>
          <p:cNvPr id="19460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149080"/>
            <a:ext cx="2367597" cy="177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4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Визначити зміст та місце методів менеджменту у системі управління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00" y="147514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Сучасний менеджмент  характеризують  </a:t>
            </a:r>
          </a:p>
          <a:p>
            <a:pPr algn="ctr"/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такі  положення:</a:t>
            </a:r>
            <a:endParaRPr lang="uk-UA" sz="2800" b="1" dirty="0">
              <a:solidFill>
                <a:schemeClr val="accent4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156471"/>
            <a:ext cx="52205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Відмова 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від  пріоритету  класичних  принципів  шкіл менеджменту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згідно  з якими  успіх 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організації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визначається  передусім  раціональною організацією  виробництва  продукції, 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зниженням 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витрат,   розвитком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спеціалізації.</a:t>
            </a:r>
            <a:endParaRPr lang="uk-UA" sz="24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74" y="2775298"/>
            <a:ext cx="32626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3528" y="2539662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1.</a:t>
            </a:r>
            <a:endParaRPr lang="uk-UA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5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64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500" y="1475145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Сучасний менеджмент  характеризують  </a:t>
            </a:r>
          </a:p>
          <a:p>
            <a:pPr algn="ctr"/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такі  положення:</a:t>
            </a:r>
            <a:endParaRPr lang="uk-UA" sz="2800" b="1" dirty="0">
              <a:solidFill>
                <a:schemeClr val="accent4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717032"/>
            <a:ext cx="5220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Використання 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в  управлінні  теорії  систем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що полегшує  задачу розгляду  організації  в  єдності  її  складових  частин, 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які 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нерозривно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пов'язані  із  зовнішнім  світом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  <a:endParaRPr lang="uk-UA" sz="24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65" y="2563062"/>
            <a:ext cx="32626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5821" y="2996851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2.</a:t>
            </a:r>
            <a:endParaRPr lang="uk-UA" sz="3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5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48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80528" y="158304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Сучасний менеджмент  характеризують  </a:t>
            </a:r>
          </a:p>
          <a:p>
            <a:pPr algn="ctr"/>
            <a:r>
              <a:rPr lang="uk-UA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</a:rPr>
              <a:t>такі  положення:</a:t>
            </a:r>
            <a:endParaRPr lang="uk-UA" sz="2800" b="1" dirty="0">
              <a:solidFill>
                <a:schemeClr val="accent4">
                  <a:lumMod val="20000"/>
                  <a:lumOff val="8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861048"/>
            <a:ext cx="52205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Застосування 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до  управління  ситуаційного  підходу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, 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згідно 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 яким функціонування 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організації 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обумовлюється  реакціями  на  різні  за 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своєю природою 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впливи  ззовні.</a:t>
            </a:r>
            <a:endParaRPr lang="uk-UA" sz="2400" dirty="0"/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38729"/>
            <a:ext cx="32626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769" y="3191378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3.</a:t>
            </a:r>
            <a:endParaRPr lang="uk-UA" sz="3600" b="1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60648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5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Виявити основні тенденції розвитку сучасної теорії та практики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375965"/>
            <a:ext cx="6264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ВИСНОВКИ</a:t>
            </a:r>
            <a:endParaRPr lang="uk-UA" sz="2800" b="1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7651" y="1027473"/>
            <a:ext cx="69127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Управляти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– означає вести організацію до її мети, використовуючи при цьому максимум можливостей з існуючих ресурсів. Фахівцям нового покоління необхідні глибокі знання по менеджменту, а для цього треба чітко представляти суть і поняття менеджменту.</a:t>
            </a:r>
            <a:endParaRPr lang="uk-UA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7" y="908720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rgbClr val="FFC000"/>
                </a:solidFill>
                <a:latin typeface="Cambria" pitchFamily="18" charset="0"/>
              </a:rPr>
              <a:t>1.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7" y="3542632"/>
            <a:ext cx="6174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3600" b="1" dirty="0" smtClean="0">
                <a:solidFill>
                  <a:srgbClr val="FFC000"/>
                </a:solidFill>
                <a:latin typeface="Cambria" pitchFamily="18" charset="0"/>
              </a:rPr>
              <a:t>2.</a:t>
            </a:r>
            <a:endParaRPr lang="uk-UA" sz="36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27651" y="3569241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Першорядна задача менеджменту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полягає в створенні організаційної культури, творчого інноваційного клімату, що стимулюють працівників на нововведення.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Сучасні керівники (менеджери)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покликані стати ініціаторами в області реалізації технологічних і організаційних змін.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0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306480"/>
            <a:ext cx="475252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ДЯКУЮ </a:t>
            </a:r>
            <a:endParaRPr lang="uk-UA" sz="48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ЗА </a:t>
            </a:r>
          </a:p>
          <a:p>
            <a:pPr algn="ctr"/>
            <a:r>
              <a:rPr lang="uk-UA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itchFamily="18" charset="0"/>
              </a:rPr>
              <a:t>УВАГУ! </a:t>
            </a:r>
            <a:endParaRPr lang="ru-RU" sz="4800" b="1" dirty="0">
              <a:solidFill>
                <a:schemeClr val="accent2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endParaRPr lang="ru-RU" sz="44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9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332656"/>
            <a:ext cx="76922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Тема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: </a:t>
            </a:r>
            <a:r>
              <a:rPr lang="uk-UA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Функції </a:t>
            </a:r>
            <a:r>
              <a:rPr lang="uk-UA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cs typeface="BrowalliaUPC" pitchFamily="34" charset="-34"/>
              </a:rPr>
              <a:t>управління: склад, зміст, ознаки виділення, механізм реалізації</a:t>
            </a:r>
            <a:endParaRPr lang="uk-UA" sz="2000" b="1" dirty="0">
              <a:latin typeface="Cambria" pitchFamily="18" charset="0"/>
            </a:endParaRPr>
          </a:p>
          <a:p>
            <a:pPr algn="ctr"/>
            <a:endParaRPr lang="uk-UA" dirty="0" smtClean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1" y="1638765"/>
            <a:ext cx="5876233" cy="1415724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Об’єкт дослідження</a:t>
            </a:r>
          </a:p>
          <a:p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- менеджмент як наука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7450" y="4005064"/>
            <a:ext cx="6840759" cy="1726632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Предмет </a:t>
            </a:r>
            <a:r>
              <a:rPr lang="uk-UA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дослідження </a:t>
            </a:r>
            <a:endParaRPr lang="uk-UA" sz="32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- управлінська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діяльність та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функціональний механізм </a:t>
            </a:r>
            <a:r>
              <a:rPr lang="uk-UA" sz="20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її </a:t>
            </a:r>
            <a:r>
              <a:rPr lang="uk-UA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здійснення.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334549" y="3430747"/>
            <a:ext cx="792088" cy="1980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60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379510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ЗМІСТ КУРСОВОЇ </a:t>
            </a:r>
            <a:r>
              <a:rPr lang="uk-UA" sz="32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Cambria" pitchFamily="18" charset="0"/>
                <a:cs typeface="Times New Roman" pitchFamily="18" charset="0"/>
              </a:rPr>
              <a:t>РОБОТИ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4122" y="1172894"/>
            <a:ext cx="8185474" cy="504056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ВСТУП</a:t>
            </a:r>
          </a:p>
          <a:p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РОЗДІЛ 1 СУТНІСТЬ ТА ЗМІСТ МЕНЕДЖМЕНТУ </a:t>
            </a: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1.1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Загальні поняття менеджменту</a:t>
            </a: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1.2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Основні цілі і завдання менеджменту</a:t>
            </a: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РОЗДІЛ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 </a:t>
            </a:r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ФУНКЦІЇ ТА МЕТОДИ МЕНЕДЖМЕНТУ У СИСТЕМІ УПРАВЛІННЯ</a:t>
            </a:r>
            <a:endParaRPr lang="uk-UA" sz="2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2.1 Зміст основних функцій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менеджменту </a:t>
            </a: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2.2 Методи менеджменту як механізм реалізації управління організацією</a:t>
            </a: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2.3 Основні положення сучасного менеджменту</a:t>
            </a:r>
            <a:endParaRPr lang="uk-UA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ВИСНОВКИ</a:t>
            </a:r>
            <a:endParaRPr lang="uk-UA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СПИСОК ВИКОРИСТАНОЇ ЛІТЕРАТУРИ</a:t>
            </a:r>
            <a:endParaRPr lang="ru-RU" sz="2400" dirty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50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1" y="221512"/>
            <a:ext cx="793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1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Здійснити теоретичний аналіз досліджень з узагальнення наукових трактувань до дефініцій «управління» та «менеджмент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»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340768"/>
            <a:ext cx="83884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FFC000"/>
                </a:solidFill>
                <a:latin typeface="Cambria" pitchFamily="18" charset="0"/>
              </a:rPr>
              <a:t>Управління</a:t>
            </a:r>
            <a:r>
              <a:rPr lang="uk-UA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– це </a:t>
            </a:r>
            <a:r>
              <a:rPr lang="uk-UA" sz="24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цілеспрямована дія на об’єкт </a:t>
            </a:r>
            <a:r>
              <a:rPr lang="uk-UA" sz="2400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 </a:t>
            </a:r>
            <a:r>
              <a:rPr lang="uk-UA" sz="2400" u="sng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метою змінити його стан або поведінку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у зв’язку зі </a:t>
            </a:r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зміною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обставин</a:t>
            </a:r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.</a:t>
            </a:r>
            <a:endParaRPr lang="uk-UA" sz="24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30" name="Picture 6" descr="Картинки по запросу бизнес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87944" y="5121038"/>
            <a:ext cx="3177515" cy="105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ртинки по запросу бизнес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429" y="2378126"/>
            <a:ext cx="2720751" cy="36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7905" y="2946955"/>
            <a:ext cx="2175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Управління</a:t>
            </a:r>
            <a:endParaRPr lang="uk-UA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79873" y="2946993"/>
            <a:ext cx="2444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 smtClean="0">
                <a:solidFill>
                  <a:srgbClr val="FFC000"/>
                </a:solidFill>
                <a:latin typeface="Cambria" pitchFamily="18" charset="0"/>
              </a:rPr>
              <a:t>Менеджмент</a:t>
            </a:r>
            <a:endParaRPr lang="uk-UA" sz="2800" dirty="0">
              <a:solidFill>
                <a:srgbClr val="FFC000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466915" y="2879462"/>
            <a:ext cx="1235408" cy="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899731" y="2884681"/>
            <a:ext cx="1177389" cy="1485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8" name="Рисунок 27" descr="Похожее изображе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98" y="3470175"/>
            <a:ext cx="2653030" cy="1693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Похожее изображение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273" y="3754686"/>
            <a:ext cx="1478915" cy="11245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75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373435"/>
            <a:ext cx="838842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C000"/>
                </a:solidFill>
                <a:latin typeface="Cambria" pitchFamily="18" charset="0"/>
              </a:rPr>
              <a:t>Менеджмент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(англ. «</a:t>
            </a:r>
            <a:r>
              <a:rPr lang="en-GB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to manage» – 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керувати) – </a:t>
            </a:r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це:</a:t>
            </a:r>
          </a:p>
          <a:p>
            <a:endParaRPr lang="uk-UA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процес</a:t>
            </a:r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оптимізації</a:t>
            </a:r>
            <a:r>
              <a:rPr lang="uk-UA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 людських, матеріальних, фінансових ресурсів </a:t>
            </a:r>
            <a:r>
              <a:rPr lang="uk-UA" sz="2400" dirty="0">
                <a:solidFill>
                  <a:srgbClr val="FFC000"/>
                </a:solidFill>
                <a:latin typeface="Cambria" pitchFamily="18" charset="0"/>
              </a:rPr>
              <a:t>для досягнення організаційних </a:t>
            </a:r>
            <a:r>
              <a:rPr lang="uk-UA" sz="2400" dirty="0" smtClean="0">
                <a:solidFill>
                  <a:srgbClr val="FFC000"/>
                </a:solidFill>
                <a:latin typeface="Cambria" pitchFamily="18" charset="0"/>
              </a:rPr>
              <a:t>цілей</a:t>
            </a:r>
            <a:r>
              <a:rPr lang="uk-UA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uk-UA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rgbClr val="FFC000"/>
                </a:solidFill>
                <a:latin typeface="Cambria" panose="02040503050406030204" pitchFamily="18" charset="0"/>
              </a:rPr>
              <a:t>процес</a:t>
            </a:r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uk-UA" sz="2400" dirty="0" smtClean="0">
                <a:solidFill>
                  <a:srgbClr val="FFC000"/>
                </a:solidFill>
                <a:latin typeface="Cambria" panose="02040503050406030204" pitchFamily="18" charset="0"/>
              </a:rPr>
              <a:t>планування, організації, мотивації та контролю </a:t>
            </a:r>
            <a:r>
              <a:rPr lang="uk-UA" sz="2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організаційних ресурсів для результативного та ефективного досягнення цілей організації.</a:t>
            </a:r>
            <a:endParaRPr lang="uk-UA" sz="2400" dirty="0"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 descr="Картинки по запросу бизнес 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461006"/>
            <a:ext cx="3253740" cy="2169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221512"/>
            <a:ext cx="79349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1</a:t>
            </a:r>
            <a:r>
              <a:rPr lang="uk-UA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Здійснити теоретичний аналіз досліджень з узагальнення наукових трактувань до дефініцій «управління» та «менеджмент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»</a:t>
            </a:r>
            <a:endParaRPr lang="ru-RU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1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612" y="1196137"/>
            <a:ext cx="83529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Сучасний менеджмент включає </a:t>
            </a:r>
          </a:p>
          <a:p>
            <a:pPr algn="ctr"/>
            <a:r>
              <a:rPr lang="uk-UA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ambria" pitchFamily="18" charset="0"/>
              </a:rPr>
              <a:t>дві невід'ємні складові:</a:t>
            </a:r>
          </a:p>
          <a:p>
            <a:pPr algn="ctr"/>
            <a:endParaRPr lang="uk-UA" sz="1600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Cambria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600" u="sng" dirty="0" smtClean="0">
                <a:solidFill>
                  <a:srgbClr val="FFC000"/>
                </a:solidFill>
                <a:latin typeface="Cambria" pitchFamily="18" charset="0"/>
              </a:rPr>
              <a:t>теорію</a:t>
            </a:r>
            <a:r>
              <a:rPr lang="uk-UA" sz="3600" dirty="0" smtClean="0">
                <a:solidFill>
                  <a:srgbClr val="FFC000"/>
                </a:solidFill>
                <a:latin typeface="Cambria" pitchFamily="18" charset="0"/>
              </a:rPr>
              <a:t> </a:t>
            </a:r>
            <a:r>
              <a:rPr lang="uk-UA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керівництва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3600" u="sng" dirty="0" smtClean="0">
                <a:solidFill>
                  <a:srgbClr val="FFC000"/>
                </a:solidFill>
                <a:latin typeface="Cambria" pitchFamily="18" charset="0"/>
              </a:rPr>
              <a:t>практичні способи </a:t>
            </a:r>
            <a:r>
              <a:rPr lang="uk-UA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ефективного управління або мистецтво управління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Рисунок 6" descr="Картинки по запросу бизнес 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2" y="4555230"/>
            <a:ext cx="2915816" cy="19240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7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2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90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  <a:latin typeface="Cambria" pitchFamily="18" charset="0"/>
              </a:rPr>
              <a:t>Основні цілі і завдання менеджменту:</a:t>
            </a:r>
            <a:endParaRPr lang="uk-UA" sz="24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17054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забезпечення автоматизації виробництва і перехід до використання робітників,  які мають високу кваліфікацію;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стимулювання  співробітників  організації  шляхом  створення  для них відповідних  розумів  праці  і  системи  його  сплати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pic>
        <p:nvPicPr>
          <p:cNvPr id="5" name="Picture 2" descr="Картинки по запросу бизнес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06330"/>
            <a:ext cx="2347107" cy="146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423018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визначення  необхідних  ресурсів  і  джерел  їх  забезпечення;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розробка  стратегії  розвитку  організації  і  реалізація;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8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34906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C000"/>
                </a:solidFill>
                <a:latin typeface="Cambria" pitchFamily="18" charset="0"/>
              </a:rPr>
              <a:t>Основні цілі і завдання менеджменту:</a:t>
            </a:r>
            <a:endParaRPr lang="uk-UA" sz="24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01705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визначення  </a:t>
            </a: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конкретних  цілей  розвитку  організації;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постійний  пошук  і  освоєння  нових  ринків;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вироблення   системи  заходів  для  досягнення  намічених  цілей;</a:t>
            </a:r>
            <a:endParaRPr lang="ru-RU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здійснення  контролю  за  ефективністю  діяльності  організації,   за виконанням  поставлених  </a:t>
            </a:r>
            <a:r>
              <a:rPr lang="uk-UA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задач.</a:t>
            </a:r>
            <a:endParaRPr lang="uk-UA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Картинки по запросу бизнес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40887"/>
            <a:ext cx="2355536" cy="146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9DD82-0FF7-409A-84D2-C58299C6C215}" type="slidenum">
              <a:rPr lang="ru-RU" smtClean="0"/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4704" y="188640"/>
            <a:ext cx="6768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Завдання 2</a:t>
            </a:r>
            <a:r>
              <a:rPr lang="uk-UA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.</a:t>
            </a:r>
            <a:r>
              <a:rPr lang="uk-UA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ambria" pitchFamily="18" charset="0"/>
              </a:rPr>
              <a:t> </a:t>
            </a:r>
            <a:r>
              <a:rPr lang="uk-UA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itchFamily="18" charset="0"/>
              </a:rPr>
              <a:t>Проаналізувати основні цілі та завдання менеджменту</a:t>
            </a:r>
            <a:endParaRPr lang="uk-UA" sz="2000" dirty="0">
              <a:solidFill>
                <a:schemeClr val="accent6">
                  <a:lumMod val="60000"/>
                  <a:lumOff val="4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3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1051</TotalTime>
  <Words>1206</Words>
  <Application>Microsoft Office PowerPoint</Application>
  <PresentationFormat>Экран (4:3)</PresentationFormat>
  <Paragraphs>209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BrowalliaUPC</vt:lpstr>
      <vt:lpstr>Calibri</vt:lpstr>
      <vt:lpstr>Cambria</vt:lpstr>
      <vt:lpstr>Franklin Gothic Book</vt:lpstr>
      <vt:lpstr>Times New Roman</vt:lpstr>
      <vt:lpstr>Wingdings 2</vt:lpstr>
      <vt:lpstr>Техническая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Terminator</dc:creator>
  <cp:lastModifiedBy>Пользователь Windows</cp:lastModifiedBy>
  <cp:revision>67</cp:revision>
  <dcterms:created xsi:type="dcterms:W3CDTF">2014-01-09T18:28:43Z</dcterms:created>
  <dcterms:modified xsi:type="dcterms:W3CDTF">2018-12-01T16:31:11Z</dcterms:modified>
</cp:coreProperties>
</file>