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0" autoAdjust="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42CDFBE-446B-43F2-9829-76D30B9397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780928"/>
            <a:ext cx="12192000" cy="900000"/>
          </a:xfrm>
        </p:spPr>
        <p:txBody>
          <a:bodyPr>
            <a:normAutofit/>
          </a:bodyPr>
          <a:lstStyle>
            <a:lvl1pPr algn="ctr">
              <a:defRPr sz="36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defRPr>
            </a:lvl1pPr>
          </a:lstStyle>
          <a:p>
            <a:r>
              <a:rPr lang="uk-UA" dirty="0"/>
              <a:t>Тема дисертаційної роботи</a:t>
            </a:r>
            <a:endParaRPr lang="ru-RU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F559DE5-6450-495C-BF59-F99D7A5AB759}"/>
              </a:ext>
            </a:extLst>
          </p:cNvPr>
          <p:cNvGrpSpPr/>
          <p:nvPr/>
        </p:nvGrpSpPr>
        <p:grpSpPr>
          <a:xfrm>
            <a:off x="0" y="6390620"/>
            <a:ext cx="12192000" cy="467380"/>
            <a:chOff x="0" y="6381328"/>
            <a:chExt cx="12192000" cy="46738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4854AEC-5410-492F-8742-3B5CFFB0522B}"/>
                </a:ext>
              </a:extLst>
            </p:cNvPr>
            <p:cNvSpPr/>
            <p:nvPr/>
          </p:nvSpPr>
          <p:spPr>
            <a:xfrm>
              <a:off x="0" y="6381328"/>
              <a:ext cx="12192000" cy="467380"/>
            </a:xfrm>
            <a:prstGeom prst="rect">
              <a:avLst/>
            </a:prstGeom>
            <a:solidFill>
              <a:srgbClr val="1C345C"/>
            </a:solidFill>
            <a:ln>
              <a:solidFill>
                <a:srgbClr val="1C34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60C3E1D-0149-4C80-BD20-ECC16399AC0D}"/>
                </a:ext>
              </a:extLst>
            </p:cNvPr>
            <p:cNvSpPr txBox="1"/>
            <p:nvPr/>
          </p:nvSpPr>
          <p:spPr>
            <a:xfrm>
              <a:off x="0" y="6461130"/>
              <a:ext cx="12192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400" dirty="0">
                  <a:solidFill>
                    <a:schemeClr val="bg1"/>
                  </a:solidFill>
                </a:rPr>
                <a:t>Конотопський класичний фаховий коледж </a:t>
              </a:r>
              <a:r>
                <a:rPr lang="uk-UA" sz="1400" dirty="0" err="1">
                  <a:solidFill>
                    <a:schemeClr val="bg1"/>
                  </a:solidFill>
                </a:rPr>
                <a:t>СумДУ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6B03B45-E373-41D2-0855-9A3A05EADB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01086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78241"/>
      </p:ext>
    </p:extLst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AEC96-9A91-CBD8-9C82-C5BE940A4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198BE0-244B-5DE0-C308-4455744B9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88655DB-5398-6DFD-1072-2FA6181CD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5E46A-B5B9-42ED-B979-D8390F93FCE5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EF700DB-D80C-7838-0B50-354374B73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C9831E2-4A5A-8A80-5F14-1CBE1FDC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230A7-1C3E-4F39-9062-B5F23B0340F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781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21920" y="1124744"/>
            <a:ext cx="11948160" cy="5120640"/>
          </a:xfrm>
        </p:spPr>
        <p:txBody>
          <a:bodyPr>
            <a:normAutofit/>
          </a:bodyPr>
          <a:lstStyle>
            <a:lvl1pPr>
              <a:defRPr sz="2800" b="0"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0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0000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algn="ctr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875129"/>
      </p:ext>
    </p:extLst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под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000" y="2961048"/>
            <a:ext cx="11040000" cy="900000"/>
          </a:xfrm>
        </p:spPr>
        <p:txBody>
          <a:bodyPr/>
          <a:lstStyle>
            <a:lvl1pPr>
              <a:defRPr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031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328" y="981032"/>
            <a:ext cx="597408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0592" y="981032"/>
            <a:ext cx="597408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601191"/>
      </p:ext>
    </p:extLst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00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0636" y="1349078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956" y="2142008"/>
            <a:ext cx="5386917" cy="40953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9581" y="1340768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7145" y="2132856"/>
            <a:ext cx="5389033" cy="41044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3609047"/>
      </p:ext>
    </p:extLst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96537-A872-48E9-9CFA-A21C8B3EC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4317467"/>
      </p:ext>
    </p:extLst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360459"/>
      </p:ext>
    </p:extLst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560D-13CA-446F-93B9-988B21D5C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00399-158F-49EF-99F5-DD411BF93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CD246EA-7CEF-42CA-BD6B-3B5E8ED632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6885" y="6425642"/>
            <a:ext cx="470647" cy="365125"/>
          </a:xfrm>
          <a:prstGeom prst="rect">
            <a:avLst/>
          </a:prstGeom>
        </p:spPr>
        <p:txBody>
          <a:bodyPr/>
          <a:lstStyle/>
          <a:p>
            <a:fld id="{525230A7-1C3E-4F39-9062-B5F23B0340F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756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C13043-F221-4414-124C-A5CEB4E13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45FAA53-EEBC-A01B-1249-9B5BD6748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37888BE-C283-BCBD-1B5B-813AD55F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5E46A-B5B9-42ED-B979-D8390F93FCE5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631619D-1A1B-315D-D062-215DF1032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B613C0-5E8A-0F13-0409-CFB5AFDD1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230A7-1C3E-4F39-9062-B5F23B0340F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251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6318504"/>
            <a:ext cx="12192000" cy="539496"/>
          </a:xfrm>
          <a:prstGeom prst="rect">
            <a:avLst/>
          </a:prstGeom>
          <a:solidFill>
            <a:srgbClr val="1C3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1C3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144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920" y="1124744"/>
            <a:ext cx="1194816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Номер слайда 5"/>
          <p:cNvSpPr txBox="1">
            <a:spLocks/>
          </p:cNvSpPr>
          <p:nvPr/>
        </p:nvSpPr>
        <p:spPr>
          <a:xfrm>
            <a:off x="11184565" y="6442879"/>
            <a:ext cx="864096" cy="288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7115BC-08B1-4648-9B1A-77ABD9C44DAE}" type="slidenum">
              <a:rPr lang="ru-RU" sz="1200" smtClean="0"/>
              <a:pPr/>
              <a:t>‹№›</a:t>
            </a:fld>
            <a:endParaRPr lang="ru-RU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707B06-2FBB-44D6-9EDB-10D297F675D9}"/>
              </a:ext>
            </a:extLst>
          </p:cNvPr>
          <p:cNvSpPr txBox="1"/>
          <p:nvPr/>
        </p:nvSpPr>
        <p:spPr>
          <a:xfrm>
            <a:off x="121920" y="6453880"/>
            <a:ext cx="34260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200" dirty="0">
                <a:solidFill>
                  <a:schemeClr val="bg1"/>
                </a:solidFill>
              </a:rPr>
              <a:t>Конотопський класичний фаховий коледж </a:t>
            </a:r>
            <a:r>
              <a:rPr lang="uk-UA" sz="1200" dirty="0" err="1">
                <a:solidFill>
                  <a:schemeClr val="bg1"/>
                </a:solidFill>
              </a:rPr>
              <a:t>СумДУ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307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 spd="med">
    <p:wipe/>
  </p:transition>
  <p:txStyles>
    <p:titleStyle>
      <a:lvl1pPr algn="l" defTabSz="914377" rtl="0" eaLnBrk="1" latinLnBrk="0" hangingPunct="1">
        <a:spcBef>
          <a:spcPct val="0"/>
        </a:spcBef>
        <a:buNone/>
        <a:defRPr sz="3600" b="1" kern="1200" cap="none" spc="0" baseline="0">
          <a:ln w="1905"/>
          <a:solidFill>
            <a:schemeClr val="bg1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B8F6C16-B384-EDA4-4523-FD5554F4D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/>
              </a:rPr>
              <a:t>ОСНОВИ ПРОЄКТУВАННЯ ТА КОМП’ЮТЕРНА ГРАФІКА</a:t>
            </a:r>
            <a:endParaRPr lang="uk-UA" sz="3200" b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2494563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F42B5-9E02-B03C-D520-A07927554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/>
              <a:t>Проєктування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55CE8E2-5ABC-E42D-6899-AB1C1A22B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99227"/>
            <a:ext cx="12192000" cy="91440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 err="1"/>
              <a:t>Проєктування</a:t>
            </a:r>
            <a:r>
              <a:rPr lang="ru-RU" sz="2400" b="1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комплекс </a:t>
            </a:r>
            <a:r>
              <a:rPr lang="ru-RU" sz="2400" dirty="0" err="1"/>
              <a:t>робіт</a:t>
            </a:r>
            <a:r>
              <a:rPr lang="ru-RU" sz="2400" dirty="0"/>
              <a:t> з метою </a:t>
            </a:r>
            <a:r>
              <a:rPr lang="ru-RU" sz="2400" dirty="0" err="1"/>
              <a:t>отримання</a:t>
            </a:r>
            <a:r>
              <a:rPr lang="ru-RU" sz="2400" dirty="0"/>
              <a:t> </a:t>
            </a:r>
            <a:r>
              <a:rPr lang="ru-RU" sz="2400" dirty="0" err="1"/>
              <a:t>описів</a:t>
            </a:r>
            <a:r>
              <a:rPr lang="ru-RU" sz="2400" dirty="0"/>
              <a:t> нового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модернізованого</a:t>
            </a:r>
            <a:r>
              <a:rPr lang="ru-RU" sz="2400" dirty="0"/>
              <a:t> </a:t>
            </a:r>
            <a:r>
              <a:rPr lang="ru-RU" sz="2400" dirty="0" err="1"/>
              <a:t>технічного</a:t>
            </a:r>
            <a:r>
              <a:rPr lang="ru-RU" sz="2400" dirty="0"/>
              <a:t> </a:t>
            </a:r>
            <a:r>
              <a:rPr lang="ru-RU" sz="2400" dirty="0" err="1"/>
              <a:t>об'єкта</a:t>
            </a:r>
            <a:r>
              <a:rPr lang="ru-RU" sz="2400" dirty="0"/>
              <a:t>, </a:t>
            </a:r>
            <a:r>
              <a:rPr lang="ru-RU" sz="2400" dirty="0" err="1"/>
              <a:t>достатніх</a:t>
            </a:r>
            <a:r>
              <a:rPr lang="ru-RU" sz="2400" dirty="0"/>
              <a:t> для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виготовлення</a:t>
            </a:r>
            <a:r>
              <a:rPr lang="ru-RU" sz="2400" dirty="0"/>
              <a:t> </a:t>
            </a:r>
            <a:r>
              <a:rPr lang="ru-RU" sz="2400" dirty="0" err="1"/>
              <a:t>об'єкта</a:t>
            </a:r>
            <a:r>
              <a:rPr lang="ru-RU" sz="2400" dirty="0"/>
              <a:t> в </a:t>
            </a:r>
            <a:r>
              <a:rPr lang="ru-RU" sz="2400" dirty="0" err="1"/>
              <a:t>заданих</a:t>
            </a:r>
            <a:r>
              <a:rPr lang="ru-RU" sz="2400" dirty="0"/>
              <a:t> </a:t>
            </a:r>
            <a:r>
              <a:rPr lang="ru-RU" sz="2400" dirty="0" err="1"/>
              <a:t>умовах</a:t>
            </a:r>
            <a:endParaRPr lang="uk-UA" sz="2400" dirty="0"/>
          </a:p>
        </p:txBody>
      </p:sp>
      <p:pic>
        <p:nvPicPr>
          <p:cNvPr id="1026" name="Picture 2" descr="ХНАДУ: Кафедра Деталей машин і теорії механізмів і машин">
            <a:extLst>
              <a:ext uri="{FF2B5EF4-FFF2-40B4-BE49-F238E27FC236}">
                <a16:creationId xmlns:a16="http://schemas.microsoft.com/office/drawing/2014/main" id="{D8E71CAF-A2B8-BC8D-F911-62C84C377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11343"/>
            <a:ext cx="4739724" cy="334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реслення стандартних деталей | Урок на 2 завдання. Креслення">
            <a:extLst>
              <a:ext uri="{FF2B5EF4-FFF2-40B4-BE49-F238E27FC236}">
                <a16:creationId xmlns:a16="http://schemas.microsoft.com/office/drawing/2014/main" id="{910EA68E-3AD2-106E-6B33-8D4122CA9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923" y="1916349"/>
            <a:ext cx="3908167" cy="2798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✓Чим відрізняється ескіз від креслення">
            <a:extLst>
              <a:ext uri="{FF2B5EF4-FFF2-40B4-BE49-F238E27FC236}">
                <a16:creationId xmlns:a16="http://schemas.microsoft.com/office/drawing/2014/main" id="{8058CB73-ED3A-7FF1-9222-55DCF261D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535" y="3615474"/>
            <a:ext cx="3784465" cy="268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77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F88254-6E63-512D-1F19-06BB8475A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Структура </a:t>
            </a:r>
            <a:r>
              <a:rPr lang="uk-UA" dirty="0" err="1"/>
              <a:t>проєктування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72E561-25E0-8488-AC18-107BC1D68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/>
              <a:t>Функціональний аспект </a:t>
            </a:r>
            <a:r>
              <a:rPr lang="uk-UA" dirty="0"/>
              <a:t>відображає фізичні та інформаційні процеси, що протікають в об'єкті при його функціонуванні. </a:t>
            </a:r>
          </a:p>
          <a:p>
            <a:pPr algn="just"/>
            <a:r>
              <a:rPr lang="uk-UA" b="1" dirty="0"/>
              <a:t>Конструкторський аспект </a:t>
            </a:r>
            <a:r>
              <a:rPr lang="uk-UA" dirty="0"/>
              <a:t>характеризує структуру, розташування в просторі і форму складових частин об'єкта.</a:t>
            </a:r>
          </a:p>
          <a:p>
            <a:pPr algn="just"/>
            <a:r>
              <a:rPr lang="ru-RU" b="1" dirty="0" err="1"/>
              <a:t>Технологічний</a:t>
            </a:r>
            <a:r>
              <a:rPr lang="ru-RU" b="1" dirty="0"/>
              <a:t> аспект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технологічність</a:t>
            </a:r>
            <a:r>
              <a:rPr lang="ru-RU" dirty="0"/>
              <a:t>, </a:t>
            </a:r>
            <a:r>
              <a:rPr lang="ru-RU" dirty="0" err="1"/>
              <a:t>можливості</a:t>
            </a:r>
            <a:r>
              <a:rPr lang="ru-RU" dirty="0"/>
              <a:t> і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в </a:t>
            </a:r>
            <a:r>
              <a:rPr lang="ru-RU" dirty="0" err="1"/>
              <a:t>заданих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описів</a:t>
            </a:r>
            <a:r>
              <a:rPr lang="ru-RU" dirty="0"/>
              <a:t> </a:t>
            </a:r>
            <a:r>
              <a:rPr lang="ru-RU" dirty="0" err="1"/>
              <a:t>проектованих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на </a:t>
            </a:r>
            <a:r>
              <a:rPr lang="ru-RU" dirty="0" err="1"/>
              <a:t>ієрархі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2412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0DAA77-41F4-840A-8FC2-58B9737D1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Структура </a:t>
            </a:r>
            <a:r>
              <a:rPr lang="uk-UA" dirty="0" err="1"/>
              <a:t>проєктування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04FFCEF-B1AF-B03E-9890-3E6C656ABB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398" y="1116612"/>
            <a:ext cx="10347164" cy="4953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5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8A56F-4782-3ED5-2F9E-B51FC19E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автоматизованого проектування (САПР)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6B701D-04EF-7181-20C9-67776D176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Система </a:t>
            </a:r>
            <a:r>
              <a:rPr lang="ru-RU" b="1" dirty="0" err="1"/>
              <a:t>автоматизованого</a:t>
            </a:r>
            <a:r>
              <a:rPr lang="ru-RU" b="1" dirty="0"/>
              <a:t> </a:t>
            </a:r>
            <a:r>
              <a:rPr lang="ru-RU" b="1" dirty="0" err="1"/>
              <a:t>проектува́ння</a:t>
            </a:r>
            <a:r>
              <a:rPr lang="ru-RU" b="1" dirty="0"/>
              <a:t> (САПР) — </a:t>
            </a:r>
            <a:r>
              <a:rPr lang="ru-RU" dirty="0" err="1"/>
              <a:t>автоматизована</a:t>
            </a:r>
            <a:r>
              <a:rPr lang="ru-RU" dirty="0"/>
              <a:t> система,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автоматизації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, </a:t>
            </a:r>
            <a:r>
              <a:rPr lang="ru-RU" dirty="0" err="1"/>
              <a:t>кінцевим</a:t>
            </a:r>
            <a:r>
              <a:rPr lang="ru-RU" dirty="0"/>
              <a:t> результатом </a:t>
            </a:r>
            <a:r>
              <a:rPr lang="ru-RU" dirty="0" err="1"/>
              <a:t>якого</a:t>
            </a:r>
            <a:r>
              <a:rPr lang="ru-RU" dirty="0"/>
              <a:t> є комплект проектно-</a:t>
            </a:r>
            <a:r>
              <a:rPr lang="ru-RU" dirty="0" err="1"/>
              <a:t>конструкторської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, </a:t>
            </a:r>
            <a:r>
              <a:rPr lang="ru-RU" dirty="0" err="1"/>
              <a:t>достатньої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та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автоматизованого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автоматизованих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широкого набору </a:t>
            </a:r>
            <a:r>
              <a:rPr lang="ru-RU" dirty="0" err="1"/>
              <a:t>периферійних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8721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EE656A-F184-65EC-B031-3E3C8CA5B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Функції САПР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01E33D4-07EA-2431-75A1-DF2DA83FC0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773"/>
          <a:stretch/>
        </p:blipFill>
        <p:spPr>
          <a:xfrm>
            <a:off x="316824" y="2062264"/>
            <a:ext cx="11558351" cy="23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66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1D96A4-388C-8C73-AB00-EA9C4E8F4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Класифікація САПР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7772AB-C480-62D0-9E19-BEDCB377C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за цільовим призначенням: </a:t>
            </a:r>
          </a:p>
          <a:p>
            <a:pPr algn="just">
              <a:buFontTx/>
              <a:buChar char="-"/>
            </a:pPr>
            <a:r>
              <a:rPr lang="uk-UA" dirty="0"/>
              <a:t>засоби проектування </a:t>
            </a:r>
            <a:r>
              <a:rPr lang="sk-SK" dirty="0"/>
              <a:t>CAD (Computer Aided Design); </a:t>
            </a:r>
            <a:endParaRPr lang="uk-UA" dirty="0"/>
          </a:p>
          <a:p>
            <a:pPr algn="just">
              <a:buFontTx/>
              <a:buChar char="-"/>
            </a:pPr>
            <a:r>
              <a:rPr lang="uk-UA" dirty="0"/>
              <a:t>засоби інженерного аналізу </a:t>
            </a:r>
            <a:r>
              <a:rPr lang="sk-SK" dirty="0"/>
              <a:t>CAE (Computer Aided Engineering); </a:t>
            </a:r>
            <a:endParaRPr lang="uk-UA" dirty="0"/>
          </a:p>
          <a:p>
            <a:pPr algn="just">
              <a:buFontTx/>
              <a:buChar char="-"/>
            </a:pPr>
            <a:r>
              <a:rPr lang="uk-UA" dirty="0"/>
              <a:t>засоби підготовки автоматизованого виробництва </a:t>
            </a:r>
            <a:r>
              <a:rPr lang="sk-SK" dirty="0"/>
              <a:t>CAM (Computer Aided Manufacturing); </a:t>
            </a:r>
            <a:endParaRPr lang="uk-UA" dirty="0"/>
          </a:p>
          <a:p>
            <a:pPr algn="just">
              <a:buFontTx/>
              <a:buChar char="-"/>
            </a:pPr>
            <a:r>
              <a:rPr lang="uk-UA" dirty="0"/>
              <a:t>засоби планування технологічних процесів </a:t>
            </a:r>
            <a:r>
              <a:rPr lang="sk-SK" dirty="0"/>
              <a:t>CAPP (Computer Aided Process Planning); 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397C6E-6B87-2EB1-E360-F066ABDCE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33" y="4845970"/>
            <a:ext cx="11302533" cy="67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75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B108E-3EAD-3CAE-EC3F-27CF17F6F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Класифікація </a:t>
            </a:r>
            <a:r>
              <a:rPr lang="en-US" dirty="0"/>
              <a:t>CAD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B0564D1-2776-B177-2E59-D9A6652EE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50037"/>
            <a:ext cx="12192000" cy="2279937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uk-UA" dirty="0"/>
              <a:t>машинобудівні </a:t>
            </a:r>
            <a:r>
              <a:rPr lang="sk-SK" dirty="0"/>
              <a:t>CAD - MCAD (Mechanical Computer Aided Design); </a:t>
            </a:r>
            <a:endParaRPr lang="uk-UA" dirty="0"/>
          </a:p>
          <a:p>
            <a:pPr algn="just">
              <a:buFontTx/>
              <a:buChar char="-"/>
            </a:pPr>
            <a:r>
              <a:rPr lang="uk-UA" dirty="0"/>
              <a:t>САПР електронних пристроїв, </a:t>
            </a:r>
            <a:r>
              <a:rPr lang="sk-SK" dirty="0"/>
              <a:t>EDA (Electronic Design Automation); </a:t>
            </a:r>
            <a:endParaRPr lang="uk-UA" dirty="0"/>
          </a:p>
          <a:p>
            <a:pPr algn="just">
              <a:buFontTx/>
              <a:buChar char="-"/>
            </a:pPr>
            <a:r>
              <a:rPr lang="uk-UA" dirty="0"/>
              <a:t>архітектурно-будівельні САПР, </a:t>
            </a:r>
            <a:r>
              <a:rPr lang="sk-SK" dirty="0"/>
              <a:t>AEC (Architecture Engineering and Construction).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1577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CE8626-CC2D-E98D-4729-308176EAF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Структура САПР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14CDB23-BB53-3D6E-471A-9C09C417A8D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414" y="1206229"/>
            <a:ext cx="4443171" cy="4795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2096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05DE62B6-0599-4D7C-9A2C-4B3AE0AA4212}" vid="{21C931C8-F7A2-4DCD-9610-1D0DF1857C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184</TotalTime>
  <Words>224</Words>
  <Application>Microsoft Office PowerPoint</Application>
  <PresentationFormat>Широкий екран</PresentationFormat>
  <Paragraphs>23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Тема1</vt:lpstr>
      <vt:lpstr>ОСНОВИ ПРОЄКТУВАННЯ ТА КОМП’ЮТЕРНА ГРАФІКА</vt:lpstr>
      <vt:lpstr>Проєктування</vt:lpstr>
      <vt:lpstr>Структура проєктування</vt:lpstr>
      <vt:lpstr>Структура проєктування</vt:lpstr>
      <vt:lpstr>Система автоматизованого проектування (САПР)</vt:lpstr>
      <vt:lpstr>Функції САПР</vt:lpstr>
      <vt:lpstr>Класифікація САПР</vt:lpstr>
      <vt:lpstr>Класифікація CAD</vt:lpstr>
      <vt:lpstr>Структура САПР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Віталій Колос</dc:creator>
  <cp:lastModifiedBy>Віталій Колос</cp:lastModifiedBy>
  <cp:revision>4</cp:revision>
  <dcterms:created xsi:type="dcterms:W3CDTF">2024-09-02T09:46:48Z</dcterms:created>
  <dcterms:modified xsi:type="dcterms:W3CDTF">2024-09-03T19:55:59Z</dcterms:modified>
</cp:coreProperties>
</file>