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ru-RU" dirty="0" err="1"/>
              <a:t>Стрес</a:t>
            </a:r>
            <a:r>
              <a:rPr lang="ru-RU" dirty="0"/>
              <a:t> та </a:t>
            </a:r>
            <a:r>
              <a:rPr lang="ru-RU" dirty="0" err="1"/>
              <a:t>стресостійкість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Лекція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76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910" y="1259633"/>
            <a:ext cx="6671388" cy="456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6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130" y="1166327"/>
            <a:ext cx="67273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3F3F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4B4F5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Стрес</a:t>
            </a:r>
            <a:r>
              <a:rPr lang="uk-UA" sz="2800" dirty="0">
                <a:solidFill>
                  <a:srgbClr val="4B4F5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— це захисна реакція організму на зовнішні подразники. Стрес вважається нормальною психофізіологічною реакцією на дії, які виходять за межі норми. Вона проявляється психічно, фізично, </a:t>
            </a:r>
            <a:r>
              <a:rPr lang="uk-UA" sz="2800" dirty="0" err="1">
                <a:solidFill>
                  <a:srgbClr val="4B4F5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емоційно</a:t>
            </a:r>
            <a:r>
              <a:rPr lang="uk-UA" sz="2800" dirty="0">
                <a:solidFill>
                  <a:srgbClr val="4B4F5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та дає змогу адаптуватися до змін.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816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420" y="559837"/>
            <a:ext cx="6960637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Дві базові реакції на стрес: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75"/>
              </a:spcAft>
              <a:buFont typeface="+mj-lt"/>
              <a:buAutoNum type="arabicPeriod"/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«бий»: включає активну боротьбу або уникнення стресорів. Людина використовує свої ресурси та стратегії для подолання стресової ситуації.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«біжи»: якщо не вдається впоратися зі стресорами, виникає втома, безсилля та переважає відчуття невпевненості. 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1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927" y="354563"/>
            <a:ext cx="959186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Симптоми</a:t>
            </a:r>
            <a:r>
              <a:rPr lang="ru-RU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стресу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Постійне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роздратованості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пригніченості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Поганий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неспокійний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сон.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Депресія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слабкість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головний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втома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небажання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що-небудь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робити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уваги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затрудняє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роботу.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пам'яттю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швидкості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розумового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інтересу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оточуючих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найкращих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друзів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рідних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близьких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бажання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поплакати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песимізм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жалість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себе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коханого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апетиту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буває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навпаки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надмірне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їжі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Нерідко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з'являються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нервові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тики і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нав'язливі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звички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людина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покусує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губи,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гризе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нігті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З'являється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метушливість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недовіра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до кожного.   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8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73061"/>
              </p:ext>
            </p:extLst>
          </p:nvPr>
        </p:nvGraphicFramePr>
        <p:xfrm>
          <a:off x="1936908" y="877079"/>
          <a:ext cx="7487009" cy="537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2973">
                  <a:extLst>
                    <a:ext uri="{9D8B030D-6E8A-4147-A177-3AD203B41FA5}">
                      <a16:colId xmlns:a16="http://schemas.microsoft.com/office/drawing/2014/main" val="3003447547"/>
                    </a:ext>
                  </a:extLst>
                </a:gridCol>
                <a:gridCol w="2550949">
                  <a:extLst>
                    <a:ext uri="{9D8B030D-6E8A-4147-A177-3AD203B41FA5}">
                      <a16:colId xmlns:a16="http://schemas.microsoft.com/office/drawing/2014/main" val="1851502279"/>
                    </a:ext>
                  </a:extLst>
                </a:gridCol>
                <a:gridCol w="2633087">
                  <a:extLst>
                    <a:ext uri="{9D8B030D-6E8A-4147-A177-3AD203B41FA5}">
                      <a16:colId xmlns:a16="http://schemas.microsoft.com/office/drawing/2014/main" val="2666315789"/>
                    </a:ext>
                  </a:extLst>
                </a:gridCol>
              </a:tblGrid>
              <a:tr h="334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ІІ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ІІІ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extLst>
                  <a:ext uri="{0D108BD9-81ED-4DB2-BD59-A6C34878D82A}">
                    <a16:rowId xmlns:a16="http://schemas.microsoft.com/office/drawing/2014/main" val="2327451702"/>
                  </a:ext>
                </a:extLst>
              </a:tr>
              <a:tr h="8348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ФАЗА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ТРИВОГИ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ФАЗА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РЕЗИСТЕНТНОСТІ </a:t>
                      </a:r>
                      <a:r>
                        <a:rPr lang="uk-UA" sz="1400">
                          <a:effectLst/>
                        </a:rPr>
                        <a:t>або опору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ФАЗА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ВИСНАЖЕННЯ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extLst>
                  <a:ext uri="{0D108BD9-81ED-4DB2-BD59-A6C34878D82A}">
                    <a16:rowId xmlns:a16="http://schemas.microsoft.com/office/drawing/2014/main" val="982592954"/>
                  </a:ext>
                </a:extLst>
              </a:tr>
              <a:tr h="4203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Мобілізація ресурсних механізмів організму.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Фізіологічні реакції: підвищення тиску, згущення крові тощо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Організм опирається або справляється із зовнішніми впливами. Фізіологічні реакції перевищують норму. Згодом тіло адаптується до стресу та приходить в норму. Підвищується </a:t>
                      </a:r>
                      <a:r>
                        <a:rPr lang="uk-UA" sz="1400" dirty="0" err="1">
                          <a:effectLst/>
                        </a:rPr>
                        <a:t>стресостійкість</a:t>
                      </a:r>
                      <a:r>
                        <a:rPr lang="uk-UA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Настає після тривалої дії стресу та неможливості організму адаптуватися до нього. Наростає порушення погодженості функцій, що призводить до </a:t>
                      </a:r>
                      <a:r>
                        <a:rPr lang="uk-UA" sz="1400" dirty="0" err="1">
                          <a:effectLst/>
                        </a:rPr>
                        <a:t>хвороб</a:t>
                      </a:r>
                      <a:r>
                        <a:rPr lang="uk-UA" sz="1400" dirty="0">
                          <a:effectLst/>
                        </a:rPr>
                        <a:t> і навіть смерті.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59690" marT="33020" marB="0"/>
                </a:tc>
                <a:extLst>
                  <a:ext uri="{0D108BD9-81ED-4DB2-BD59-A6C34878D82A}">
                    <a16:rowId xmlns:a16="http://schemas.microsoft.com/office/drawing/2014/main" val="401016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5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https://fdo.udpu.edu.ua/wp-content/uploads/2022/03/005-0x0-1-600x4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1" y="475862"/>
            <a:ext cx="9097345" cy="6092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57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086" y="474345"/>
            <a:ext cx="829491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</a:t>
            </a:r>
            <a:r>
              <a:rPr lang="ru-RU" b="1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боротьби</a:t>
            </a:r>
            <a:r>
              <a:rPr lang="ru-RU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стресовою</a:t>
            </a:r>
            <a:r>
              <a:rPr lang="ru-RU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ситуацією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Не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панікуйте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не будьте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безпорадними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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Вам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зрозуміти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тому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-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невід'ємна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частина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Пам'ятайте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стресовими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ситуаціями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впораються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хто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володіє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методами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релаксації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Активний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здоровий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створенню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захисного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фону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Послабити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негативний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допомагають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близькі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люди (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надійне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оточення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моральну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підтримку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додають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вам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впевненості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3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587" y="1296955"/>
            <a:ext cx="9657183" cy="457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sz="2000" b="1" kern="0" cap="all" dirty="0">
                <a:solidFill>
                  <a:srgbClr val="004188"/>
                </a:solidFill>
                <a:latin typeface="Museo Sans Cyrl 900"/>
                <a:ea typeface="Times New Roman" panose="02020603050405020304" pitchFamily="18" charset="0"/>
                <a:cs typeface="Times New Roman" panose="02020603050405020304" pitchFamily="18" charset="0"/>
              </a:rPr>
              <a:t>ЯК ПОДОЛАТИ ТРИВОГУ Й СТРЕС: </a:t>
            </a:r>
            <a:endParaRPr lang="ru-RU" sz="2000" b="1" kern="0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 активність – допомагає зняти стрес та напругу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релаксаційні техніки – прогресивна м’язова релаксація, дихальні вправи, медитація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зміна обстановки – часто ми чуємо, що треба «змінити картинку», це дійсно працює: іноді достатньо вийти на вулицю або змінити місце, щоб заспокоїтися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соціальна підтримка – не тримати все в собі, а обговорювати переживання з близькими або друзями, або звертатися до фахівців.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обмін досвідом – спілкування з іншими дозволяє отримати зворотний зв’язок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уникання токсичних ситуацій –при можливості варто уникати стресових ситуацій або обмежувати спілкування з людьми, які викликають негативні емоції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творчість та хобі – це те, що приносить радість і відпочинок.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8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180" y="662473"/>
            <a:ext cx="6195527" cy="619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2261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</TotalTime>
  <Words>495</Words>
  <Application>Microsoft Office PowerPoint</Application>
  <PresentationFormat>Широкий екран</PresentationFormat>
  <Paragraphs>45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7" baseType="lpstr">
      <vt:lpstr>Arial</vt:lpstr>
      <vt:lpstr>Calibri Light</vt:lpstr>
      <vt:lpstr>Museo Sans Cyrl 900</vt:lpstr>
      <vt:lpstr>Times New Roman</vt:lpstr>
      <vt:lpstr>Trebuchet MS</vt:lpstr>
      <vt:lpstr>Wingdings 3</vt:lpstr>
      <vt:lpstr>Аспект</vt:lpstr>
      <vt:lpstr>Стрес та стресостійкість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Тетяна Шульга</cp:lastModifiedBy>
  <cp:revision>11</cp:revision>
  <dcterms:created xsi:type="dcterms:W3CDTF">2025-04-02T19:07:15Z</dcterms:created>
  <dcterms:modified xsi:type="dcterms:W3CDTF">2025-04-03T07:30:34Z</dcterms:modified>
</cp:coreProperties>
</file>