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Proxima Nova"/>
      <p:regular r:id="rId13"/>
      <p:bold r:id="rId14"/>
      <p:italic r:id="rId15"/>
      <p:boldItalic r:id="rId16"/>
    </p:embeddedFont>
    <p:embeddedFont>
      <p:font typeface="Alfa Slab One"/>
      <p:regular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ProximaNova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roximaNova-italic.fntdata"/><Relationship Id="rId14" Type="http://schemas.openxmlformats.org/officeDocument/2006/relationships/font" Target="fonts/ProximaNova-bold.fntdata"/><Relationship Id="rId17" Type="http://schemas.openxmlformats.org/officeDocument/2006/relationships/font" Target="fonts/AlfaSlabOne-regular.fntdata"/><Relationship Id="rId16" Type="http://schemas.openxmlformats.org/officeDocument/2006/relationships/font" Target="fonts/ProximaNova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46c51efa45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46c51efa45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346c51efa45_0_1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346c51efa45_0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346c51efa45_0_1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346c51efa45_0_1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46c51efa45_0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46c51efa45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346c51efa45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346c51efa45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46c51efa45_0_1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346c51efa45_0_1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ame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roxima Nova"/>
                <a:ea typeface="Proxima Nova"/>
                <a:cs typeface="Proxima Nova"/>
                <a:sym typeface="Proxima Nova"/>
              </a:rPr>
              <a:t>Вигорання і менеджмент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Строгий Денис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roxima Nova"/>
                <a:ea typeface="Proxima Nova"/>
                <a:cs typeface="Proxima Nova"/>
                <a:sym typeface="Proxima Nova"/>
              </a:rPr>
              <a:t>Професійне вигорання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152475"/>
            <a:ext cx="546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ru" sz="2000"/>
              <a:t>Професійне вигорання – це емоційне, фізичне та розумове виснаження, яке виникає внаслідок тривалого стресу на роботі. </a:t>
            </a:r>
            <a:endParaRPr/>
          </a:p>
        </p:txBody>
      </p:sp>
      <p:pic>
        <p:nvPicPr>
          <p:cNvPr id="64" name="Google Shape;64;p14" title="image-Photoroom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14875" y="674825"/>
            <a:ext cx="3705300" cy="3705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roxima Nova"/>
                <a:ea typeface="Proxima Nova"/>
                <a:cs typeface="Proxima Nova"/>
                <a:sym typeface="Proxima Nova"/>
              </a:rPr>
              <a:t>Причини професійного вигорання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Надмірне навантаження. Постійні дедлайни, великі обсяги роботи та високі очікування можуть викликати перевтому.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Нечіткі обов’язки. Відсутність розуміння своїх завдань або ролі у команді створює додатковий стрес.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Монотонність. Рутинні завдання без можливості розвитку чи творчості виснажують емоційно.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Відсутність підтримки з боку колег або керівництва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Нерівновага між роботою та особистим життям. Постійна зайнятість без часу на відпочинок і особисті інтереси призводить до втрати балансу.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roxima Nova"/>
                <a:ea typeface="Proxima Nova"/>
                <a:cs typeface="Proxima Nova"/>
                <a:sym typeface="Proxima Nova"/>
              </a:rPr>
              <a:t>Наслідки вигорання для працівника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29845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ru"/>
              <a:t>Хронічна втома та зниження енергії</a:t>
            </a:r>
            <a:br>
              <a:rPr lang="ru"/>
            </a:b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ru"/>
              <a:t>Втрата мотивації та незадоволеність роботою</a:t>
            </a:r>
            <a:br>
              <a:rPr lang="ru"/>
            </a:b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ru"/>
              <a:t>Зниження продуктивності та помилки в роботі</a:t>
            </a:r>
            <a:br>
              <a:rPr lang="ru"/>
            </a:b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ru"/>
              <a:t>Проблеми з фізичним та психічним здоров’ям (депресія, безсоння)</a:t>
            </a:r>
            <a:br>
              <a:rPr lang="ru"/>
            </a:b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ru"/>
              <a:t>Відчуження від колективу, зниження комунікації</a:t>
            </a:r>
            <a:br>
              <a:rPr lang="ru"/>
            </a:b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roxima Nova"/>
                <a:ea typeface="Proxima Nova"/>
                <a:cs typeface="Proxima Nova"/>
                <a:sym typeface="Proxima Nova"/>
              </a:rPr>
              <a:t>Наслідки вигорання для підприємства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Зниження ефективності роботи команди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Зростання плинності кадрів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Збільшення кількості лікарняних та прогулів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Негативний вплив на корпоративну культуру та репутацію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311700" y="445025"/>
            <a:ext cx="8689500" cy="80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ru" sz="2600">
                <a:latin typeface="Proxima Nova"/>
                <a:ea typeface="Proxima Nova"/>
                <a:cs typeface="Proxima Nova"/>
                <a:sym typeface="Proxima Nova"/>
              </a:rPr>
              <a:t>Боротьба з вигоранням серед працівників</a:t>
            </a:r>
            <a:endParaRPr sz="26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311700" y="12478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ru" sz="2000"/>
              <a:t>поліпшення фізичних умов праці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ru" sz="2000"/>
              <a:t>забезпечення комфортних робочих місць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ru" sz="2000"/>
              <a:t>правильно організовані зони відпочинку для співробітників на виробництві чи в кав’ярні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ru" sz="2000"/>
              <a:t>регулярні заходи для зміцнення командного духу та створення атмосфери довіри.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ru" sz="2000"/>
              <a:t>впровадження справедливих систем визнання досягнень працівників</a:t>
            </a:r>
            <a:endParaRPr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38076"/>
              <a:buFont typeface="Arial"/>
              <a:buNone/>
            </a:pPr>
            <a:r>
              <a:rPr lang="ru" sz="2600">
                <a:latin typeface="Proxima Nova"/>
                <a:ea typeface="Proxima Nova"/>
                <a:cs typeface="Proxima Nova"/>
                <a:sym typeface="Proxima Nova"/>
              </a:rPr>
              <a:t>Боротьба з вигоранням серед працівників</a:t>
            </a:r>
            <a:endParaRPr sz="26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9"/>
          <p:cNvSpPr txBox="1"/>
          <p:nvPr>
            <p:ph idx="1" type="body"/>
          </p:nvPr>
        </p:nvSpPr>
        <p:spPr>
          <a:xfrm>
            <a:off x="254550" y="11239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Крім того, можуть впроваджуватися наступні заходи:</a:t>
            </a:r>
            <a:br>
              <a:rPr lang="ru"/>
            </a:br>
            <a:r>
              <a:rPr lang="ru"/>
              <a:t>менторські програми, де досвідчені працівники (ментори) надають підтримку новачкам. Це допомагає знижувати стрес і швидше адаптуватися до роботи в компанії, що також є важливим елементом запобігання вигоранню.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К</a:t>
            </a:r>
            <a:r>
              <a:rPr lang="ru"/>
              <a:t>онсультації з психологом для співробітників, які відчувають стрес або емоційне виснаження.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Коучингові сесії для керівників і менеджерів, щоб навчити їх виявляти перші ознаки вигорання серед підлеглих та надавати необхідну підтримку.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Групові тренінги з управління стресом, де працівники можуть отримати практичні інструменти для подолання стресових ситуацій на роботі.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