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067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01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09761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727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972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6735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7273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356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212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662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192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819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545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553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678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763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192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7340600" cy="5988050"/>
          </a:xfrm>
        </p:spPr>
        <p:txBody>
          <a:bodyPr>
            <a:normAutofit/>
          </a:bodyPr>
          <a:lstStyle/>
          <a:p>
            <a:pPr>
              <a:defRPr sz="3200" b="1">
                <a:solidFill>
                  <a:srgbClr val="1F497D"/>
                </a:solidFill>
              </a:defRPr>
            </a:pPr>
            <a:r>
              <a:rPr sz="5400" dirty="0" err="1"/>
              <a:t>Професійне</a:t>
            </a:r>
            <a:r>
              <a:rPr sz="5400" dirty="0"/>
              <a:t> </a:t>
            </a:r>
            <a:r>
              <a:rPr sz="5400" dirty="0" err="1"/>
              <a:t>вигорання</a:t>
            </a:r>
            <a:endParaRPr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200" b="1">
                <a:solidFill>
                  <a:srgbClr val="1F497D"/>
                </a:solidFill>
              </a:defRPr>
            </a:pPr>
            <a:r>
              <a:t>Професійне вигорання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6865" y="2219205"/>
            <a:ext cx="6798736" cy="371592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  <a:defRPr sz="2000"/>
            </a:pPr>
            <a:r>
              <a:rPr lang="uk-UA" sz="3600" dirty="0"/>
              <a:t>    </a:t>
            </a:r>
            <a:r>
              <a:rPr sz="3600" dirty="0" err="1"/>
              <a:t>Професійне</a:t>
            </a:r>
            <a:r>
              <a:rPr sz="3600" dirty="0"/>
              <a:t> </a:t>
            </a:r>
            <a:r>
              <a:rPr sz="3600" dirty="0" err="1"/>
              <a:t>вигорання</a:t>
            </a:r>
            <a:r>
              <a:rPr sz="3600" dirty="0"/>
              <a:t> — </a:t>
            </a:r>
            <a:r>
              <a:rPr sz="3600" dirty="0" err="1"/>
              <a:t>це</a:t>
            </a:r>
            <a:r>
              <a:rPr sz="3600" dirty="0"/>
              <a:t> </a:t>
            </a:r>
            <a:r>
              <a:rPr sz="3600" dirty="0" err="1"/>
              <a:t>психологічний</a:t>
            </a:r>
            <a:r>
              <a:rPr sz="3600" dirty="0"/>
              <a:t> </a:t>
            </a:r>
            <a:r>
              <a:rPr sz="3600" dirty="0" err="1"/>
              <a:t>синдром</a:t>
            </a:r>
            <a:r>
              <a:rPr sz="3600" dirty="0"/>
              <a:t>, </a:t>
            </a:r>
            <a:r>
              <a:rPr sz="3600" dirty="0" err="1"/>
              <a:t>що</a:t>
            </a:r>
            <a:r>
              <a:rPr sz="3600" dirty="0"/>
              <a:t> </a:t>
            </a:r>
            <a:r>
              <a:rPr sz="3600" dirty="0" err="1"/>
              <a:t>виникає</a:t>
            </a:r>
            <a:r>
              <a:rPr sz="3600" dirty="0"/>
              <a:t> </a:t>
            </a:r>
            <a:r>
              <a:rPr sz="3600" dirty="0" err="1"/>
              <a:t>внаслідок</a:t>
            </a:r>
            <a:r>
              <a:rPr sz="3600" dirty="0"/>
              <a:t> </a:t>
            </a:r>
            <a:r>
              <a:rPr sz="3600" dirty="0" err="1"/>
              <a:t>хронічного</a:t>
            </a:r>
            <a:r>
              <a:rPr sz="3600" dirty="0"/>
              <a:t> </a:t>
            </a:r>
            <a:r>
              <a:rPr sz="3600" dirty="0" err="1"/>
              <a:t>стресу</a:t>
            </a:r>
            <a:r>
              <a:rPr sz="3600" dirty="0"/>
              <a:t>, </a:t>
            </a:r>
            <a:r>
              <a:rPr sz="3600" dirty="0" err="1"/>
              <a:t>пов’язаного</a:t>
            </a:r>
            <a:r>
              <a:rPr sz="3600" dirty="0"/>
              <a:t> з </a:t>
            </a:r>
            <a:r>
              <a:rPr sz="3600" dirty="0" err="1"/>
              <a:t>професійною</a:t>
            </a:r>
            <a:r>
              <a:rPr sz="3600" dirty="0"/>
              <a:t> </a:t>
            </a:r>
            <a:r>
              <a:rPr sz="3600" dirty="0" err="1"/>
              <a:t>діяльністю</a:t>
            </a:r>
            <a:r>
              <a:rPr sz="3600" dirty="0"/>
              <a:t>, і </a:t>
            </a:r>
            <a:r>
              <a:rPr sz="3600" dirty="0" err="1"/>
              <a:t>характеризується</a:t>
            </a:r>
            <a:r>
              <a:rPr sz="3600" dirty="0"/>
              <a:t> </a:t>
            </a:r>
            <a:r>
              <a:rPr sz="3600" dirty="0" err="1"/>
              <a:t>емоційним</a:t>
            </a:r>
            <a:r>
              <a:rPr sz="3600" dirty="0"/>
              <a:t> </a:t>
            </a:r>
            <a:r>
              <a:rPr sz="3600" dirty="0" err="1"/>
              <a:t>виснаженням</a:t>
            </a:r>
            <a:r>
              <a:rPr sz="3600" dirty="0"/>
              <a:t>, </a:t>
            </a:r>
            <a:r>
              <a:rPr sz="3600" dirty="0" err="1"/>
              <a:t>деперсоналізацією</a:t>
            </a:r>
            <a:r>
              <a:rPr sz="3600" dirty="0"/>
              <a:t> </a:t>
            </a:r>
            <a:r>
              <a:rPr sz="3600" dirty="0" err="1"/>
              <a:t>та</a:t>
            </a:r>
            <a:r>
              <a:rPr sz="3600" dirty="0"/>
              <a:t> </a:t>
            </a:r>
            <a:r>
              <a:rPr sz="3600" dirty="0" err="1"/>
              <a:t>зниженням</a:t>
            </a:r>
            <a:r>
              <a:rPr sz="3600" dirty="0"/>
              <a:t> </a:t>
            </a:r>
            <a:r>
              <a:rPr sz="3600" dirty="0" err="1"/>
              <a:t>особистих</a:t>
            </a:r>
            <a:r>
              <a:rPr sz="3600" dirty="0"/>
              <a:t> </a:t>
            </a:r>
            <a:r>
              <a:rPr sz="3600" dirty="0" err="1"/>
              <a:t>досягнень</a:t>
            </a:r>
            <a:r>
              <a:rPr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9191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50729"/>
            <a:ext cx="6889315" cy="1465545"/>
          </a:xfrm>
        </p:spPr>
        <p:txBody>
          <a:bodyPr/>
          <a:lstStyle/>
          <a:p>
            <a:pPr>
              <a:defRPr sz="3200" b="1">
                <a:solidFill>
                  <a:srgbClr val="1F497D"/>
                </a:solidFill>
              </a:defRPr>
            </a:pPr>
            <a:r>
              <a:rPr dirty="0" err="1"/>
              <a:t>Клінічні</a:t>
            </a:r>
            <a:r>
              <a:rPr dirty="0"/>
              <a:t> </a:t>
            </a:r>
            <a:r>
              <a:rPr dirty="0" err="1"/>
              <a:t>ознаки</a:t>
            </a:r>
            <a:r>
              <a:rPr dirty="0"/>
              <a:t> </a:t>
            </a:r>
            <a:r>
              <a:rPr dirty="0" err="1"/>
              <a:t>вигорання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1562" y="1302707"/>
            <a:ext cx="7903923" cy="4885151"/>
          </a:xfrm>
        </p:spPr>
        <p:txBody>
          <a:bodyPr>
            <a:noAutofit/>
          </a:bodyPr>
          <a:lstStyle/>
          <a:p>
            <a:pPr marL="0" indent="0">
              <a:buNone/>
              <a:defRPr sz="2000"/>
            </a:pPr>
            <a:r>
              <a:rPr lang="uk-UA" sz="3400" dirty="0"/>
              <a:t>      </a:t>
            </a:r>
            <a:r>
              <a:rPr sz="3400" dirty="0" err="1"/>
              <a:t>До</a:t>
            </a:r>
            <a:r>
              <a:rPr sz="3400" dirty="0"/>
              <a:t> </a:t>
            </a:r>
            <a:r>
              <a:rPr sz="3400" dirty="0" err="1"/>
              <a:t>основних</a:t>
            </a:r>
            <a:r>
              <a:rPr sz="3400" dirty="0"/>
              <a:t> </a:t>
            </a:r>
            <a:r>
              <a:rPr sz="3400" dirty="0" err="1"/>
              <a:t>проявів</a:t>
            </a:r>
            <a:r>
              <a:rPr sz="3400" dirty="0"/>
              <a:t> </a:t>
            </a:r>
            <a:r>
              <a:rPr sz="3400" dirty="0" err="1"/>
              <a:t>належать</a:t>
            </a:r>
            <a:r>
              <a:rPr sz="3400" dirty="0"/>
              <a:t>:</a:t>
            </a:r>
          </a:p>
          <a:p>
            <a:pPr>
              <a:defRPr sz="2000"/>
            </a:pPr>
            <a:r>
              <a:rPr sz="3400" dirty="0"/>
              <a:t>- </a:t>
            </a:r>
            <a:r>
              <a:rPr sz="3400" dirty="0" err="1"/>
              <a:t>Хронічна</a:t>
            </a:r>
            <a:r>
              <a:rPr sz="3400" dirty="0"/>
              <a:t> </a:t>
            </a:r>
            <a:r>
              <a:rPr sz="3400" dirty="0" err="1"/>
              <a:t>психофізіологічна</a:t>
            </a:r>
            <a:r>
              <a:rPr sz="3400" dirty="0"/>
              <a:t> </a:t>
            </a:r>
            <a:r>
              <a:rPr sz="3400" dirty="0" err="1"/>
              <a:t>втома</a:t>
            </a:r>
            <a:endParaRPr sz="3400" dirty="0"/>
          </a:p>
          <a:p>
            <a:pPr>
              <a:defRPr sz="2000"/>
            </a:pPr>
            <a:r>
              <a:rPr sz="3400" dirty="0"/>
              <a:t>- </a:t>
            </a:r>
            <a:r>
              <a:rPr sz="3400" dirty="0" err="1"/>
              <a:t>Емоційна</a:t>
            </a:r>
            <a:r>
              <a:rPr sz="3400" dirty="0"/>
              <a:t> </a:t>
            </a:r>
            <a:r>
              <a:rPr sz="3400" dirty="0" err="1"/>
              <a:t>притупленість</a:t>
            </a:r>
            <a:r>
              <a:rPr sz="3400" dirty="0"/>
              <a:t> </a:t>
            </a:r>
            <a:r>
              <a:rPr sz="3400" dirty="0" err="1"/>
              <a:t>або</a:t>
            </a:r>
            <a:r>
              <a:rPr sz="3400" dirty="0"/>
              <a:t> </a:t>
            </a:r>
            <a:r>
              <a:rPr sz="3400" dirty="0" err="1"/>
              <a:t>дратівливість</a:t>
            </a:r>
            <a:endParaRPr sz="3400" dirty="0"/>
          </a:p>
          <a:p>
            <a:pPr>
              <a:defRPr sz="2000"/>
            </a:pPr>
            <a:r>
              <a:rPr sz="3400" dirty="0"/>
              <a:t>- </a:t>
            </a:r>
            <a:r>
              <a:rPr sz="3400" dirty="0" err="1"/>
              <a:t>Втрата</a:t>
            </a:r>
            <a:r>
              <a:rPr sz="3400" dirty="0"/>
              <a:t> </a:t>
            </a:r>
            <a:r>
              <a:rPr sz="3400" dirty="0" err="1"/>
              <a:t>професійної</a:t>
            </a:r>
            <a:r>
              <a:rPr sz="3400" dirty="0"/>
              <a:t> </a:t>
            </a:r>
            <a:r>
              <a:rPr sz="3400" dirty="0" err="1"/>
              <a:t>мотивації</a:t>
            </a:r>
            <a:endParaRPr sz="3400" dirty="0"/>
          </a:p>
          <a:p>
            <a:pPr>
              <a:defRPr sz="2000"/>
            </a:pPr>
            <a:r>
              <a:rPr sz="3400" dirty="0"/>
              <a:t>- </a:t>
            </a:r>
            <a:r>
              <a:rPr sz="3400" dirty="0" err="1"/>
              <a:t>Цинізм</a:t>
            </a:r>
            <a:r>
              <a:rPr sz="3400" dirty="0"/>
              <a:t> </a:t>
            </a:r>
            <a:r>
              <a:rPr sz="3400" dirty="0" err="1"/>
              <a:t>щодо</a:t>
            </a:r>
            <a:r>
              <a:rPr sz="3400" dirty="0"/>
              <a:t> </a:t>
            </a:r>
            <a:r>
              <a:rPr sz="3400" dirty="0" err="1"/>
              <a:t>навчання</a:t>
            </a:r>
            <a:r>
              <a:rPr sz="3400" dirty="0"/>
              <a:t> </a:t>
            </a:r>
            <a:r>
              <a:rPr sz="3400" dirty="0" err="1"/>
              <a:t>або</a:t>
            </a:r>
            <a:r>
              <a:rPr sz="3400" dirty="0"/>
              <a:t> </a:t>
            </a:r>
            <a:r>
              <a:rPr sz="3400" dirty="0" err="1"/>
              <a:t>роботи</a:t>
            </a:r>
            <a:endParaRPr sz="3400" dirty="0"/>
          </a:p>
          <a:p>
            <a:pPr>
              <a:defRPr sz="2000"/>
            </a:pPr>
            <a:r>
              <a:rPr sz="3400" dirty="0"/>
              <a:t>- </a:t>
            </a:r>
            <a:r>
              <a:rPr sz="3400" dirty="0" err="1"/>
              <a:t>Когнітивні</a:t>
            </a:r>
            <a:r>
              <a:rPr sz="3400" dirty="0"/>
              <a:t> </a:t>
            </a:r>
            <a:r>
              <a:rPr sz="3400" dirty="0" err="1"/>
              <a:t>порушення</a:t>
            </a:r>
            <a:r>
              <a:rPr sz="3400" dirty="0"/>
              <a:t> (</a:t>
            </a:r>
            <a:r>
              <a:rPr sz="3400" dirty="0" err="1"/>
              <a:t>зниження</a:t>
            </a:r>
            <a:r>
              <a:rPr sz="3400" dirty="0"/>
              <a:t> </a:t>
            </a:r>
            <a:r>
              <a:rPr sz="3400" dirty="0" err="1"/>
              <a:t>уваги</a:t>
            </a:r>
            <a:r>
              <a:rPr sz="3400" dirty="0"/>
              <a:t>, </a:t>
            </a:r>
            <a:r>
              <a:rPr sz="3400" dirty="0" err="1"/>
              <a:t>пам’яті</a:t>
            </a:r>
            <a:r>
              <a:rPr sz="3400" dirty="0"/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342" y="915338"/>
            <a:ext cx="6848258" cy="587786"/>
          </a:xfrm>
        </p:spPr>
        <p:txBody>
          <a:bodyPr/>
          <a:lstStyle/>
          <a:p>
            <a:pPr>
              <a:defRPr sz="3200" b="1">
                <a:solidFill>
                  <a:srgbClr val="1F497D"/>
                </a:solidFill>
              </a:defRPr>
            </a:pPr>
            <a:r>
              <a:rPr dirty="0" err="1"/>
              <a:t>Етіологічні</a:t>
            </a:r>
            <a:r>
              <a:rPr dirty="0"/>
              <a:t> </a:t>
            </a:r>
            <a:r>
              <a:rPr dirty="0" err="1"/>
              <a:t>чинники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6718" y="1503123"/>
            <a:ext cx="7148883" cy="4432009"/>
          </a:xfrm>
        </p:spPr>
        <p:txBody>
          <a:bodyPr>
            <a:noAutofit/>
          </a:bodyPr>
          <a:lstStyle/>
          <a:p>
            <a:pPr marL="0" indent="0">
              <a:buNone/>
              <a:defRPr sz="2000"/>
            </a:pPr>
            <a:r>
              <a:rPr lang="uk-UA" sz="2800" dirty="0"/>
              <a:t>    </a:t>
            </a:r>
            <a:r>
              <a:rPr sz="2800" dirty="0" err="1"/>
              <a:t>Професійне</a:t>
            </a:r>
            <a:r>
              <a:rPr sz="2800" dirty="0"/>
              <a:t> </a:t>
            </a:r>
            <a:r>
              <a:rPr sz="2800" dirty="0" err="1"/>
              <a:t>вигорання</a:t>
            </a:r>
            <a:r>
              <a:rPr sz="2800" dirty="0"/>
              <a:t> </a:t>
            </a:r>
            <a:r>
              <a:rPr sz="2800" dirty="0" err="1"/>
              <a:t>формується</a:t>
            </a:r>
            <a:r>
              <a:rPr sz="2800" dirty="0"/>
              <a:t> </a:t>
            </a:r>
            <a:r>
              <a:rPr sz="2800" dirty="0" err="1"/>
              <a:t>під</a:t>
            </a:r>
            <a:r>
              <a:rPr sz="2800" dirty="0"/>
              <a:t> </a:t>
            </a:r>
            <a:r>
              <a:rPr sz="2800" dirty="0" err="1"/>
              <a:t>впливом</a:t>
            </a:r>
            <a:r>
              <a:rPr sz="2800" dirty="0"/>
              <a:t>:</a:t>
            </a:r>
          </a:p>
          <a:p>
            <a:pPr>
              <a:defRPr sz="2000"/>
            </a:pPr>
            <a:r>
              <a:rPr sz="2800" dirty="0"/>
              <a:t>- </a:t>
            </a:r>
            <a:r>
              <a:rPr sz="2800" dirty="0" err="1"/>
              <a:t>Надмірного</a:t>
            </a:r>
            <a:r>
              <a:rPr sz="2800" dirty="0"/>
              <a:t> </a:t>
            </a:r>
            <a:r>
              <a:rPr sz="2800" dirty="0" err="1"/>
              <a:t>емоційного</a:t>
            </a:r>
            <a:r>
              <a:rPr sz="2800" dirty="0"/>
              <a:t> й </a:t>
            </a:r>
            <a:r>
              <a:rPr sz="2800" dirty="0" err="1"/>
              <a:t>інтелектуального</a:t>
            </a:r>
            <a:r>
              <a:rPr sz="2800" dirty="0"/>
              <a:t> </a:t>
            </a:r>
            <a:r>
              <a:rPr sz="2800" dirty="0" err="1"/>
              <a:t>навантаження</a:t>
            </a:r>
            <a:endParaRPr sz="2800" dirty="0"/>
          </a:p>
          <a:p>
            <a:pPr>
              <a:defRPr sz="2000"/>
            </a:pPr>
            <a:r>
              <a:rPr sz="2800" dirty="0"/>
              <a:t>- </a:t>
            </a:r>
            <a:r>
              <a:rPr sz="2800" dirty="0" err="1"/>
              <a:t>Високої</a:t>
            </a:r>
            <a:r>
              <a:rPr sz="2800" dirty="0"/>
              <a:t> </a:t>
            </a:r>
            <a:r>
              <a:rPr sz="2800" dirty="0" err="1"/>
              <a:t>відповідальності</a:t>
            </a:r>
            <a:r>
              <a:rPr sz="2800" dirty="0"/>
              <a:t> </a:t>
            </a:r>
            <a:r>
              <a:rPr sz="2800" dirty="0" err="1"/>
              <a:t>без</a:t>
            </a:r>
            <a:r>
              <a:rPr sz="2800" dirty="0"/>
              <a:t> </a:t>
            </a:r>
            <a:r>
              <a:rPr sz="2800" dirty="0" err="1"/>
              <a:t>належної</a:t>
            </a:r>
            <a:r>
              <a:rPr sz="2800" dirty="0"/>
              <a:t> </a:t>
            </a:r>
            <a:r>
              <a:rPr sz="2800" dirty="0" err="1"/>
              <a:t>підтримки</a:t>
            </a:r>
            <a:endParaRPr sz="2800" dirty="0"/>
          </a:p>
          <a:p>
            <a:pPr>
              <a:defRPr sz="2000"/>
            </a:pPr>
            <a:r>
              <a:rPr sz="2800" dirty="0"/>
              <a:t>- </a:t>
            </a:r>
            <a:r>
              <a:rPr sz="2800" dirty="0" err="1"/>
              <a:t>Обмежених</a:t>
            </a:r>
            <a:r>
              <a:rPr sz="2800" dirty="0"/>
              <a:t> </a:t>
            </a:r>
            <a:r>
              <a:rPr sz="2800" dirty="0" err="1"/>
              <a:t>ресурсів</a:t>
            </a:r>
            <a:r>
              <a:rPr sz="2800" dirty="0"/>
              <a:t> </a:t>
            </a:r>
            <a:r>
              <a:rPr sz="2800" dirty="0" err="1"/>
              <a:t>для</a:t>
            </a:r>
            <a:r>
              <a:rPr sz="2800" dirty="0"/>
              <a:t> </a:t>
            </a:r>
            <a:r>
              <a:rPr sz="2800" dirty="0" err="1"/>
              <a:t>відновлення</a:t>
            </a:r>
            <a:endParaRPr sz="2800" dirty="0"/>
          </a:p>
          <a:p>
            <a:pPr>
              <a:defRPr sz="2000"/>
            </a:pPr>
            <a:r>
              <a:rPr sz="2800" dirty="0"/>
              <a:t>- </a:t>
            </a:r>
            <a:r>
              <a:rPr sz="2800" dirty="0" err="1"/>
              <a:t>Недостатнього</a:t>
            </a:r>
            <a:r>
              <a:rPr sz="2800" dirty="0"/>
              <a:t> </a:t>
            </a:r>
            <a:r>
              <a:rPr sz="2800" dirty="0" err="1"/>
              <a:t>сну</a:t>
            </a:r>
            <a:r>
              <a:rPr sz="2800" dirty="0"/>
              <a:t> </a:t>
            </a:r>
            <a:r>
              <a:rPr sz="2800" dirty="0" err="1"/>
              <a:t>та</a:t>
            </a:r>
            <a:r>
              <a:rPr sz="2800" dirty="0"/>
              <a:t> </a:t>
            </a:r>
            <a:r>
              <a:rPr sz="2800" dirty="0" err="1"/>
              <a:t>гігієни</a:t>
            </a:r>
            <a:r>
              <a:rPr sz="2800" dirty="0"/>
              <a:t> </a:t>
            </a:r>
            <a:r>
              <a:rPr sz="2800" dirty="0" err="1"/>
              <a:t>життя</a:t>
            </a:r>
            <a:endParaRPr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200" b="1">
                <a:solidFill>
                  <a:srgbClr val="1F497D"/>
                </a:solidFill>
              </a:defRPr>
            </a:pPr>
            <a:r>
              <a:t>Психологічні та фізіологічні наслідки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  <a:defRPr sz="2000"/>
            </a:pPr>
            <a:r>
              <a:rPr lang="uk-UA" sz="3600" dirty="0"/>
              <a:t>   </a:t>
            </a:r>
            <a:r>
              <a:rPr sz="3600" dirty="0" err="1"/>
              <a:t>Синдром</a:t>
            </a:r>
            <a:r>
              <a:rPr sz="3600" dirty="0"/>
              <a:t> </a:t>
            </a:r>
            <a:r>
              <a:rPr sz="3600" dirty="0" err="1"/>
              <a:t>вигорання</a:t>
            </a:r>
            <a:r>
              <a:rPr sz="3600" dirty="0"/>
              <a:t> </a:t>
            </a:r>
            <a:r>
              <a:rPr sz="3600" dirty="0" err="1"/>
              <a:t>може</a:t>
            </a:r>
            <a:r>
              <a:rPr sz="3600" dirty="0"/>
              <a:t> </a:t>
            </a:r>
            <a:r>
              <a:rPr sz="3600" dirty="0" err="1"/>
              <a:t>спричинити</a:t>
            </a:r>
            <a:r>
              <a:rPr sz="3600" dirty="0"/>
              <a:t>:</a:t>
            </a:r>
          </a:p>
          <a:p>
            <a:pPr>
              <a:defRPr sz="2000"/>
            </a:pPr>
            <a:r>
              <a:rPr sz="3600" dirty="0"/>
              <a:t>- </a:t>
            </a:r>
            <a:r>
              <a:rPr sz="3600" dirty="0" err="1"/>
              <a:t>Соматичні</a:t>
            </a:r>
            <a:r>
              <a:rPr sz="3600" dirty="0"/>
              <a:t> </a:t>
            </a:r>
            <a:r>
              <a:rPr sz="3600" dirty="0" err="1"/>
              <a:t>захворювання</a:t>
            </a:r>
            <a:r>
              <a:rPr sz="3600" dirty="0"/>
              <a:t> (</a:t>
            </a:r>
            <a:r>
              <a:rPr sz="3600" dirty="0" err="1"/>
              <a:t>гіпертонія</a:t>
            </a:r>
            <a:r>
              <a:rPr sz="3600" dirty="0"/>
              <a:t>, </a:t>
            </a:r>
            <a:r>
              <a:rPr sz="3600" dirty="0" err="1"/>
              <a:t>безсоння</a:t>
            </a:r>
            <a:r>
              <a:rPr sz="3600" dirty="0"/>
              <a:t>, </a:t>
            </a:r>
            <a:r>
              <a:rPr sz="3600" dirty="0" err="1"/>
              <a:t>головний</a:t>
            </a:r>
            <a:r>
              <a:rPr sz="3600" dirty="0"/>
              <a:t> </a:t>
            </a:r>
            <a:r>
              <a:rPr sz="3600" dirty="0" err="1"/>
              <a:t>біль</a:t>
            </a:r>
            <a:r>
              <a:rPr sz="3600" dirty="0"/>
              <a:t>)</a:t>
            </a:r>
          </a:p>
          <a:p>
            <a:pPr>
              <a:defRPr sz="2000"/>
            </a:pPr>
            <a:r>
              <a:rPr sz="3600" dirty="0"/>
              <a:t>- </a:t>
            </a:r>
            <a:r>
              <a:rPr sz="3600" dirty="0" err="1"/>
              <a:t>Тривожно-депресивні</a:t>
            </a:r>
            <a:r>
              <a:rPr sz="3600" dirty="0"/>
              <a:t> </a:t>
            </a:r>
            <a:r>
              <a:rPr sz="3600" dirty="0" err="1"/>
              <a:t>розлади</a:t>
            </a:r>
            <a:endParaRPr sz="3600" dirty="0"/>
          </a:p>
          <a:p>
            <a:pPr>
              <a:defRPr sz="2000"/>
            </a:pPr>
            <a:r>
              <a:rPr sz="3600" dirty="0"/>
              <a:t>- </a:t>
            </a:r>
            <a:r>
              <a:rPr sz="3600" dirty="0" err="1"/>
              <a:t>Зниження</a:t>
            </a:r>
            <a:r>
              <a:rPr sz="3600" dirty="0"/>
              <a:t> </a:t>
            </a:r>
            <a:r>
              <a:rPr sz="3600" dirty="0" err="1"/>
              <a:t>академічної</a:t>
            </a:r>
            <a:r>
              <a:rPr sz="3600" dirty="0"/>
              <a:t> </a:t>
            </a:r>
            <a:r>
              <a:rPr sz="3600" dirty="0" err="1"/>
              <a:t>або</a:t>
            </a:r>
            <a:r>
              <a:rPr sz="3600" dirty="0"/>
              <a:t> </a:t>
            </a:r>
            <a:r>
              <a:rPr sz="3600" dirty="0" err="1"/>
              <a:t>професійної</a:t>
            </a:r>
            <a:r>
              <a:rPr sz="3600" dirty="0"/>
              <a:t> </a:t>
            </a:r>
            <a:r>
              <a:rPr sz="3600" dirty="0" err="1"/>
              <a:t>ефективності</a:t>
            </a:r>
            <a:endParaRPr sz="3600" dirty="0"/>
          </a:p>
          <a:p>
            <a:pPr>
              <a:defRPr sz="2000"/>
            </a:pPr>
            <a:r>
              <a:rPr sz="3600" dirty="0"/>
              <a:t>- </a:t>
            </a:r>
            <a:r>
              <a:rPr sz="3600" dirty="0" err="1"/>
              <a:t>Соціальну</a:t>
            </a:r>
            <a:r>
              <a:rPr sz="3600" dirty="0"/>
              <a:t> </a:t>
            </a:r>
            <a:r>
              <a:rPr sz="3600" dirty="0" err="1"/>
              <a:t>ізоляцію</a:t>
            </a:r>
            <a:endParaRPr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8"/>
            <a:ext cx="6798734" cy="763152"/>
          </a:xfrm>
        </p:spPr>
        <p:txBody>
          <a:bodyPr>
            <a:normAutofit fontScale="90000"/>
          </a:bodyPr>
          <a:lstStyle/>
          <a:p>
            <a:pPr>
              <a:defRPr sz="3200" b="1">
                <a:solidFill>
                  <a:srgbClr val="1F497D"/>
                </a:solidFill>
              </a:defRPr>
            </a:pPr>
            <a:r>
              <a:rPr dirty="0" err="1"/>
              <a:t>Профілактика</a:t>
            </a:r>
            <a:r>
              <a:rPr dirty="0"/>
              <a:t> </a:t>
            </a:r>
            <a:r>
              <a:rPr dirty="0" err="1"/>
              <a:t>синдрому</a:t>
            </a:r>
            <a:r>
              <a:rPr dirty="0"/>
              <a:t> </a:t>
            </a:r>
            <a:r>
              <a:rPr dirty="0" err="1"/>
              <a:t>вигорання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7030" y="1678489"/>
            <a:ext cx="6998571" cy="4256644"/>
          </a:xfrm>
        </p:spPr>
        <p:txBody>
          <a:bodyPr>
            <a:noAutofit/>
          </a:bodyPr>
          <a:lstStyle/>
          <a:p>
            <a:pPr marL="0" indent="0">
              <a:buNone/>
              <a:defRPr sz="2000"/>
            </a:pPr>
            <a:r>
              <a:rPr lang="uk-UA" sz="3200" dirty="0"/>
              <a:t>    </a:t>
            </a:r>
            <a:r>
              <a:rPr sz="3200" dirty="0" err="1"/>
              <a:t>Ефективна</a:t>
            </a:r>
            <a:r>
              <a:rPr sz="3200" dirty="0"/>
              <a:t> </a:t>
            </a:r>
            <a:r>
              <a:rPr sz="3200" dirty="0" err="1"/>
              <a:t>профілактика</a:t>
            </a:r>
            <a:r>
              <a:rPr sz="3200" dirty="0"/>
              <a:t> </a:t>
            </a:r>
            <a:r>
              <a:rPr sz="3200" dirty="0" err="1"/>
              <a:t>включає</a:t>
            </a:r>
            <a:r>
              <a:rPr sz="3200" dirty="0"/>
              <a:t>:</a:t>
            </a:r>
          </a:p>
          <a:p>
            <a:pPr>
              <a:defRPr sz="2000"/>
            </a:pPr>
            <a:r>
              <a:rPr sz="3200" dirty="0"/>
              <a:t>- </a:t>
            </a:r>
            <a:r>
              <a:rPr sz="3200" dirty="0" err="1"/>
              <a:t>Раціональне</a:t>
            </a:r>
            <a:r>
              <a:rPr sz="3200" dirty="0"/>
              <a:t> </a:t>
            </a:r>
            <a:r>
              <a:rPr sz="3200" dirty="0" err="1"/>
              <a:t>планування</a:t>
            </a:r>
            <a:r>
              <a:rPr sz="3200" dirty="0"/>
              <a:t> </a:t>
            </a:r>
            <a:r>
              <a:rPr sz="3200" dirty="0" err="1"/>
              <a:t>часу</a:t>
            </a:r>
            <a:endParaRPr sz="3200" dirty="0"/>
          </a:p>
          <a:p>
            <a:pPr>
              <a:defRPr sz="2000"/>
            </a:pPr>
            <a:r>
              <a:rPr sz="3200" dirty="0"/>
              <a:t>- </a:t>
            </a:r>
            <a:r>
              <a:rPr sz="3200" dirty="0" err="1"/>
              <a:t>Підтримання</a:t>
            </a:r>
            <a:r>
              <a:rPr sz="3200" dirty="0"/>
              <a:t> </a:t>
            </a:r>
            <a:r>
              <a:rPr sz="3200" dirty="0" err="1"/>
              <a:t>здорового</a:t>
            </a:r>
            <a:r>
              <a:rPr sz="3200" dirty="0"/>
              <a:t> </a:t>
            </a:r>
            <a:r>
              <a:rPr sz="3200" dirty="0" err="1"/>
              <a:t>способу</a:t>
            </a:r>
            <a:r>
              <a:rPr sz="3200" dirty="0"/>
              <a:t> </a:t>
            </a:r>
            <a:r>
              <a:rPr sz="3200" dirty="0" err="1"/>
              <a:t>життя</a:t>
            </a:r>
            <a:r>
              <a:rPr sz="3200" dirty="0"/>
              <a:t> (</a:t>
            </a:r>
            <a:r>
              <a:rPr sz="3200" dirty="0" err="1"/>
              <a:t>сон</a:t>
            </a:r>
            <a:r>
              <a:rPr sz="3200" dirty="0"/>
              <a:t>, </a:t>
            </a:r>
            <a:r>
              <a:rPr sz="3200" dirty="0" err="1"/>
              <a:t>фізична</a:t>
            </a:r>
            <a:r>
              <a:rPr sz="3200" dirty="0"/>
              <a:t> </a:t>
            </a:r>
            <a:r>
              <a:rPr sz="3200" dirty="0" err="1"/>
              <a:t>активність</a:t>
            </a:r>
            <a:r>
              <a:rPr sz="3200" dirty="0"/>
              <a:t>)</a:t>
            </a:r>
          </a:p>
          <a:p>
            <a:pPr>
              <a:defRPr sz="2000"/>
            </a:pPr>
            <a:r>
              <a:rPr sz="3200" dirty="0"/>
              <a:t>- </a:t>
            </a:r>
            <a:r>
              <a:rPr sz="3200" dirty="0" err="1"/>
              <a:t>Психоемоційне</a:t>
            </a:r>
            <a:r>
              <a:rPr sz="3200" dirty="0"/>
              <a:t> </a:t>
            </a:r>
            <a:r>
              <a:rPr sz="3200" dirty="0" err="1"/>
              <a:t>розвантаження</a:t>
            </a:r>
            <a:r>
              <a:rPr sz="3200" dirty="0"/>
              <a:t> (</a:t>
            </a:r>
            <a:r>
              <a:rPr sz="3200" dirty="0" err="1"/>
              <a:t>релаксація</a:t>
            </a:r>
            <a:r>
              <a:rPr sz="3200" dirty="0"/>
              <a:t>, </a:t>
            </a:r>
            <a:r>
              <a:rPr sz="3200" dirty="0" err="1"/>
              <a:t>хобі</a:t>
            </a:r>
            <a:r>
              <a:rPr sz="3200" dirty="0"/>
              <a:t>)</a:t>
            </a:r>
          </a:p>
          <a:p>
            <a:pPr>
              <a:defRPr sz="2000"/>
            </a:pPr>
            <a:r>
              <a:rPr sz="3200" dirty="0"/>
              <a:t>- </a:t>
            </a:r>
            <a:r>
              <a:rPr sz="3200" dirty="0" err="1"/>
              <a:t>Звернення</a:t>
            </a:r>
            <a:r>
              <a:rPr sz="3200" dirty="0"/>
              <a:t> </a:t>
            </a:r>
            <a:r>
              <a:rPr sz="3200" dirty="0" err="1"/>
              <a:t>до</a:t>
            </a:r>
            <a:r>
              <a:rPr sz="3200" dirty="0"/>
              <a:t> </a:t>
            </a:r>
            <a:r>
              <a:rPr sz="3200" dirty="0" err="1"/>
              <a:t>психолога</a:t>
            </a:r>
            <a:r>
              <a:rPr sz="3200" dirty="0"/>
              <a:t> </a:t>
            </a:r>
            <a:r>
              <a:rPr sz="3200" dirty="0" err="1"/>
              <a:t>при</a:t>
            </a:r>
            <a:r>
              <a:rPr sz="3200" dirty="0"/>
              <a:t> </a:t>
            </a:r>
            <a:r>
              <a:rPr sz="3200" dirty="0" err="1"/>
              <a:t>необхідності</a:t>
            </a:r>
            <a:endParaRPr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200" b="1">
                <a:solidFill>
                  <a:srgbClr val="1F497D"/>
                </a:solidFill>
              </a:defRPr>
            </a:pPr>
            <a:r>
              <a:t>Наукова парадигма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  <a:defRPr sz="2000"/>
            </a:pPr>
            <a:r>
              <a:rPr lang="uk-UA" sz="3600" dirty="0"/>
              <a:t>     </a:t>
            </a:r>
            <a:r>
              <a:rPr sz="3600" dirty="0" err="1"/>
              <a:t>Згідно</a:t>
            </a:r>
            <a:r>
              <a:rPr sz="3600" dirty="0"/>
              <a:t> з ВООЗ (ICD-11), </a:t>
            </a:r>
            <a:r>
              <a:rPr sz="3600" dirty="0" err="1"/>
              <a:t>професійне</a:t>
            </a:r>
            <a:r>
              <a:rPr sz="3600" dirty="0"/>
              <a:t> </a:t>
            </a:r>
            <a:r>
              <a:rPr sz="3600" dirty="0" err="1"/>
              <a:t>вигорання</a:t>
            </a:r>
            <a:r>
              <a:rPr sz="3600" dirty="0"/>
              <a:t> </a:t>
            </a:r>
            <a:r>
              <a:rPr sz="3600" dirty="0" err="1"/>
              <a:t>розглядається</a:t>
            </a:r>
            <a:r>
              <a:rPr sz="3600" dirty="0"/>
              <a:t> </a:t>
            </a:r>
            <a:r>
              <a:rPr sz="3600" dirty="0" err="1"/>
              <a:t>як</a:t>
            </a:r>
            <a:r>
              <a:rPr sz="3600" dirty="0"/>
              <a:t> </a:t>
            </a:r>
            <a:r>
              <a:rPr sz="3600" dirty="0" err="1"/>
              <a:t>явище</a:t>
            </a:r>
            <a:r>
              <a:rPr sz="3600" dirty="0"/>
              <a:t>, </a:t>
            </a:r>
            <a:r>
              <a:rPr sz="3600" dirty="0" err="1"/>
              <a:t>що</a:t>
            </a:r>
            <a:r>
              <a:rPr sz="3600" dirty="0"/>
              <a:t> </a:t>
            </a:r>
            <a:r>
              <a:rPr sz="3600" dirty="0" err="1"/>
              <a:t>впливає</a:t>
            </a:r>
            <a:r>
              <a:rPr sz="3600" dirty="0"/>
              <a:t> </a:t>
            </a:r>
            <a:r>
              <a:rPr sz="3600" dirty="0" err="1"/>
              <a:t>на</a:t>
            </a:r>
            <a:r>
              <a:rPr sz="3600" dirty="0"/>
              <a:t> </a:t>
            </a:r>
            <a:r>
              <a:rPr sz="3600" dirty="0" err="1"/>
              <a:t>здоров’я</a:t>
            </a:r>
            <a:r>
              <a:rPr sz="3600" dirty="0"/>
              <a:t>, </a:t>
            </a:r>
            <a:r>
              <a:rPr sz="3600" dirty="0" err="1"/>
              <a:t>проте</a:t>
            </a:r>
            <a:r>
              <a:rPr sz="3600" dirty="0"/>
              <a:t> </a:t>
            </a:r>
            <a:r>
              <a:rPr sz="3600" dirty="0" err="1"/>
              <a:t>не</a:t>
            </a:r>
            <a:r>
              <a:rPr sz="3600" dirty="0"/>
              <a:t> </a:t>
            </a:r>
            <a:r>
              <a:rPr sz="3600" dirty="0" err="1"/>
              <a:t>класифікується</a:t>
            </a:r>
            <a:r>
              <a:rPr sz="3600" dirty="0"/>
              <a:t> </a:t>
            </a:r>
            <a:r>
              <a:rPr sz="3600" dirty="0" err="1"/>
              <a:t>як</a:t>
            </a:r>
            <a:r>
              <a:rPr sz="3600" dirty="0"/>
              <a:t> </a:t>
            </a:r>
            <a:r>
              <a:rPr sz="3600" dirty="0" err="1"/>
              <a:t>медичний</a:t>
            </a:r>
            <a:r>
              <a:rPr sz="3600" dirty="0"/>
              <a:t> </a:t>
            </a:r>
            <a:r>
              <a:rPr sz="3600" dirty="0" err="1"/>
              <a:t>діагноз</a:t>
            </a:r>
            <a:r>
              <a:rPr sz="3600" dirty="0"/>
              <a:t>. </a:t>
            </a:r>
            <a:r>
              <a:rPr sz="3600" dirty="0" err="1"/>
              <a:t>Його</a:t>
            </a:r>
            <a:r>
              <a:rPr sz="3600" dirty="0"/>
              <a:t> </a:t>
            </a:r>
            <a:r>
              <a:rPr sz="3600" dirty="0" err="1"/>
              <a:t>вивчення</a:t>
            </a:r>
            <a:r>
              <a:rPr sz="3600" dirty="0"/>
              <a:t> </a:t>
            </a:r>
            <a:r>
              <a:rPr sz="3600" dirty="0" err="1"/>
              <a:t>охоплює</a:t>
            </a:r>
            <a:r>
              <a:rPr sz="3600" dirty="0"/>
              <a:t> </a:t>
            </a:r>
            <a:r>
              <a:rPr sz="3600" dirty="0" err="1"/>
              <a:t>міждисциплінарні</a:t>
            </a:r>
            <a:r>
              <a:rPr sz="3600" dirty="0"/>
              <a:t> </a:t>
            </a:r>
            <a:r>
              <a:rPr sz="3600" dirty="0" err="1"/>
              <a:t>підходи</a:t>
            </a:r>
            <a:r>
              <a:rPr sz="3600" dirty="0"/>
              <a:t>: </a:t>
            </a:r>
            <a:r>
              <a:rPr sz="3600" dirty="0" err="1"/>
              <a:t>психологію</a:t>
            </a:r>
            <a:r>
              <a:rPr sz="3600" dirty="0"/>
              <a:t>, </a:t>
            </a:r>
            <a:r>
              <a:rPr sz="3600" dirty="0" err="1"/>
              <a:t>медицину</a:t>
            </a:r>
            <a:r>
              <a:rPr sz="3600" dirty="0"/>
              <a:t>, </a:t>
            </a:r>
            <a:r>
              <a:rPr sz="3600" dirty="0" err="1"/>
              <a:t>соціологію</a:t>
            </a:r>
            <a:r>
              <a:rPr sz="3600"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38272"/>
          </a:xfrm>
        </p:spPr>
        <p:txBody>
          <a:bodyPr/>
          <a:lstStyle/>
          <a:p>
            <a:r>
              <a:rPr lang="uk-UA" dirty="0">
                <a:solidFill>
                  <a:schemeClr val="tx2"/>
                </a:solidFill>
              </a:rPr>
              <a:t>Дякую за увагу!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66954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</TotalTime>
  <Words>216</Words>
  <Application>Microsoft Office PowerPoint</Application>
  <PresentationFormat>Екран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Аспект</vt:lpstr>
      <vt:lpstr>Професійне вигорання</vt:lpstr>
      <vt:lpstr>Професійне вигорання</vt:lpstr>
      <vt:lpstr>Клінічні ознаки вигорання</vt:lpstr>
      <vt:lpstr>Етіологічні чинники</vt:lpstr>
      <vt:lpstr>Психологічні та фізіологічні наслідки</vt:lpstr>
      <vt:lpstr>Профілактика синдрому вигорання</vt:lpstr>
      <vt:lpstr>Наукова парадигма</vt:lpstr>
      <vt:lpstr>Дякую за увагу!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Професійне вигорання</dc:title>
  <dc:subject/>
  <dc:creator>Егор</dc:creator>
  <cp:keywords/>
  <dc:description>generated using python-pptx</dc:description>
  <cp:lastModifiedBy>Тетяна Шульга</cp:lastModifiedBy>
  <cp:revision>6</cp:revision>
  <dcterms:created xsi:type="dcterms:W3CDTF">2013-01-27T09:14:16Z</dcterms:created>
  <dcterms:modified xsi:type="dcterms:W3CDTF">2025-04-03T07:26:05Z</dcterms:modified>
  <cp:category/>
</cp:coreProperties>
</file>