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304" r:id="rId4"/>
    <p:sldId id="305" r:id="rId5"/>
    <p:sldId id="306" r:id="rId6"/>
    <p:sldId id="307" r:id="rId7"/>
    <p:sldId id="308" r:id="rId8"/>
    <p:sldId id="309" r:id="rId9"/>
    <p:sldId id="257" r:id="rId10"/>
    <p:sldId id="288" r:id="rId11"/>
    <p:sldId id="301" r:id="rId12"/>
    <p:sldId id="294" r:id="rId13"/>
    <p:sldId id="295" r:id="rId14"/>
    <p:sldId id="290" r:id="rId15"/>
    <p:sldId id="296" r:id="rId16"/>
    <p:sldId id="297" r:id="rId17"/>
    <p:sldId id="310" r:id="rId18"/>
    <p:sldId id="30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00"/>
    <a:srgbClr val="006600"/>
    <a:srgbClr val="990000"/>
    <a:srgbClr val="008000"/>
    <a:srgbClr val="CC3399"/>
    <a:srgbClr val="00B0F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jpe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119DA-56B8-4384-9AD3-3E153EF73A4D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1FB6B-2ABC-4600-8FE0-E90F83E8E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5E34-F7D4-43BE-BDB4-41239AAB2B13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8F88-1926-4BA3-9948-DE8C7438A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635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C31F-D0D0-46D0-A982-BC2F95776BD3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6847-0095-4FC0-94AD-46298BD8C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3837-EF03-4AC5-A23F-1654B0D0B164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F05C-0FD1-411F-B0CE-D71418355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06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5E34-F7D4-43BE-BDB4-41239AAB2B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8F88-1926-4BA3-9948-DE8C7438A1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6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3A83-1D79-46C9-8336-AF7B6DEBED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AD74-FBCD-4BBF-9BBB-8C63D78B77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B0CF-0025-44C4-B714-EF3968FA55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E56D-3DF4-446D-AD2D-84A8E0CE88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20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2AB2-113F-4FB1-9757-FFA7634D20A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86C4-51E9-49FF-99DF-E63226AC9C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5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2B6E-5D83-4397-8694-BB34244D4DE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A762-7DA8-4BA4-8582-D5B06D046D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26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4FB8-7DEA-4970-BD18-CFCCAE47F7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0FEE-0CD8-4F95-A627-D44ED3C8DA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4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8F1A-5C51-4F5F-A385-B9EC11D27A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9436-EB2E-4C0A-9BCF-EB14903569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44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96ACE-BD47-43A5-99D2-90EF00585F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9DDD-DD12-40E6-8074-FBD9F52AED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6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3A83-1D79-46C9-8336-AF7B6DEBED86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AD74-FBCD-4BBF-9BBB-8C63D78B7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950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E6EC-50A0-492B-9150-8D60F6DCCD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24F1-D0DE-4E7D-9D84-0D1101151C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8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C31F-D0D0-46D0-A982-BC2F95776B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56847-0095-4FC0-94AD-46298BD8CD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02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3837-EF03-4AC5-A23F-1654B0D0B16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F05C-0FD1-411F-B0CE-D714183558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5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B0CF-0025-44C4-B714-EF3968FA551C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E56D-3DF4-446D-AD2D-84A8E0CE8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1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2AB2-113F-4FB1-9757-FFA7634D20AC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86C4-51E9-49FF-99DF-E63226AC9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3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2B6E-5D83-4397-8694-BB34244D4DEA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A762-7DA8-4BA4-8582-D5B06D046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4FB8-7DEA-4970-BD18-CFCCAE47F7DE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D0FEE-0CD8-4F95-A627-D44ED3C8D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3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8F1A-5C51-4F5F-A385-B9EC11D27AAD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9436-EB2E-4C0A-9BCF-EB1490356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71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96ACE-BD47-43A5-99D2-90EF00585FEE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9DDD-DD12-40E6-8074-FBD9F52AE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94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9E6EC-50A0-492B-9150-8D60F6DCCD8C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24F1-D0DE-4E7D-9D84-0D1101151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6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6DA13-7725-4D12-AFCA-D6FF38E6CB4B}" type="datetimeFigureOut">
              <a:rPr lang="ru-RU"/>
              <a:pPr>
                <a:defRPr/>
              </a:pPr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D58FDF-ED71-4765-8FCB-44DE12A71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6DA13-7725-4D12-AFCA-D6FF38E6C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D58FDF-ED71-4765-8FCB-44DE12A711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2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9.bin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16.wmf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7.t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m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39.png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1512" y="1772816"/>
            <a:ext cx="7128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Аркфункції</a:t>
            </a:r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найпростіші тригонометричні рівняння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5842" name="Picture 2" descr="http://bodyhelp.ru/im/ec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4"/>
          <a:stretch/>
        </p:blipFill>
        <p:spPr bwMode="auto">
          <a:xfrm>
            <a:off x="690704" y="575542"/>
            <a:ext cx="2225112" cy="1352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58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434256"/>
            <a:ext cx="712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Найпрос</a:t>
            </a:r>
            <a:r>
              <a:rPr lang="uk-UA" sz="7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тіші тригонометричні рівняння</a:t>
            </a:r>
            <a:endParaRPr lang="ru-RU" sz="7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747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flipV="1">
            <a:off x="4211960" y="1988840"/>
            <a:ext cx="13063" cy="4536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39552" y="4073887"/>
            <a:ext cx="7488832" cy="31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668344" y="3893867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940152" y="3933056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483768" y="3933056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88395" y="3861048"/>
            <a:ext cx="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54881" y="2905188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063588" y="5229200"/>
            <a:ext cx="360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52120" y="4253907"/>
                <a:ext cx="648072" cy="71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253907"/>
                <a:ext cx="648072" cy="7199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1720" y="4293096"/>
                <a:ext cx="648072" cy="71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293096"/>
                <a:ext cx="648072" cy="7199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19480" y="4250056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480" y="4250056"/>
                <a:ext cx="648072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9552" y="4221088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ea typeface="Cambria Math"/>
                  </a:rPr>
                  <a:t>-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21088"/>
                <a:ext cx="64807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5094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508376" y="5013037"/>
            <a:ext cx="49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-1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08376" y="282675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88395" y="2924944"/>
            <a:ext cx="767203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3568" y="5229200"/>
            <a:ext cx="7672037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илиния 27"/>
          <p:cNvSpPr/>
          <p:nvPr/>
        </p:nvSpPr>
        <p:spPr>
          <a:xfrm>
            <a:off x="315903" y="2924944"/>
            <a:ext cx="8216537" cy="2340881"/>
          </a:xfrm>
          <a:custGeom>
            <a:avLst/>
            <a:gdLst>
              <a:gd name="connsiteX0" fmla="*/ 0 w 8216537"/>
              <a:gd name="connsiteY0" fmla="*/ 2063931 h 2340881"/>
              <a:gd name="connsiteX1" fmla="*/ 496388 w 8216537"/>
              <a:gd name="connsiteY1" fmla="*/ 2286000 h 2340881"/>
              <a:gd name="connsiteX2" fmla="*/ 2194560 w 8216537"/>
              <a:gd name="connsiteY2" fmla="*/ 1162594 h 2340881"/>
              <a:gd name="connsiteX3" fmla="*/ 3918857 w 8216537"/>
              <a:gd name="connsiteY3" fmla="*/ 0 h 2340881"/>
              <a:gd name="connsiteX4" fmla="*/ 5669280 w 8216537"/>
              <a:gd name="connsiteY4" fmla="*/ 1162594 h 2340881"/>
              <a:gd name="connsiteX5" fmla="*/ 7393577 w 8216537"/>
              <a:gd name="connsiteY5" fmla="*/ 2286000 h 2340881"/>
              <a:gd name="connsiteX6" fmla="*/ 8216537 w 8216537"/>
              <a:gd name="connsiteY6" fmla="*/ 1567543 h 234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6537" h="2340881">
                <a:moveTo>
                  <a:pt x="0" y="2063931"/>
                </a:moveTo>
                <a:cubicBezTo>
                  <a:pt x="65314" y="2250077"/>
                  <a:pt x="130628" y="2436223"/>
                  <a:pt x="496388" y="2286000"/>
                </a:cubicBezTo>
                <a:cubicBezTo>
                  <a:pt x="862148" y="2135777"/>
                  <a:pt x="2194560" y="1162594"/>
                  <a:pt x="2194560" y="1162594"/>
                </a:cubicBezTo>
                <a:cubicBezTo>
                  <a:pt x="2764972" y="781594"/>
                  <a:pt x="3339737" y="0"/>
                  <a:pt x="3918857" y="0"/>
                </a:cubicBezTo>
                <a:cubicBezTo>
                  <a:pt x="4497977" y="0"/>
                  <a:pt x="5669280" y="1162594"/>
                  <a:pt x="5669280" y="1162594"/>
                </a:cubicBezTo>
                <a:cubicBezTo>
                  <a:pt x="6248400" y="1543594"/>
                  <a:pt x="6969034" y="2218509"/>
                  <a:pt x="7393577" y="2286000"/>
                </a:cubicBezTo>
                <a:cubicBezTo>
                  <a:pt x="7818120" y="2353492"/>
                  <a:pt x="8017328" y="1960517"/>
                  <a:pt x="8216537" y="15675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79512" y="2341051"/>
            <a:ext cx="8337471" cy="782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3131840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149830" y="285293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228456" y="342900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31" idx="4"/>
          </p:cNvCxnSpPr>
          <p:nvPr/>
        </p:nvCxnSpPr>
        <p:spPr>
          <a:xfrm>
            <a:off x="3203848" y="3573016"/>
            <a:ext cx="0" cy="5024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292080" y="3574609"/>
            <a:ext cx="0" cy="5024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16016" y="39330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arccos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00B050"/>
                </a:solidFill>
              </a:rPr>
              <a:t>a</a:t>
            </a:r>
            <a:endParaRPr lang="ru-RU" sz="2400" i="1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5776" y="393305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</a:t>
            </a:r>
            <a:r>
              <a:rPr lang="en-US" sz="2400" i="1" dirty="0" err="1" smtClean="0"/>
              <a:t>arccos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00B050"/>
                </a:solidFill>
              </a:rPr>
              <a:t>a</a:t>
            </a:r>
            <a:endParaRPr lang="ru-RU" sz="2400" i="1" dirty="0">
              <a:solidFill>
                <a:srgbClr val="00B05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596336" y="515719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84934" y="515719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864983" y="1772816"/>
            <a:ext cx="34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y</a:t>
            </a:r>
            <a:endParaRPr lang="ru-RU" sz="32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7812360" y="3933056"/>
            <a:ext cx="346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x</a:t>
            </a:r>
            <a:endParaRPr lang="ru-RU" sz="3200" b="1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2915816" y="304780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6600" i="1" dirty="0" smtClean="0">
                <a:latin typeface="Times New Roman" pitchFamily="18" charset="0"/>
                <a:cs typeface="Times New Roman" pitchFamily="18" charset="0"/>
              </a:rPr>
              <a:t> x = a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91680" y="11967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20072" y="11967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 = a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868144" y="3925798"/>
            <a:ext cx="216024" cy="23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375756" y="3976339"/>
            <a:ext cx="216024" cy="2380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98 0.0044 C 0.10938 0.02176 0.10955 0.04144 0.10417 0.05926 C 0.10191 0.09815 0.09775 0.13056 0.09549 0.16922 C 0.09376 0.35417 0.11164 0.40463 0.08073 0.52801 C 0.08126 0.54445 0.08212 0.57709 0.08212 0.57709 " pathEditMode="relative" ptsTypes="ffffA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55648 C -0.00052 0.54352 0.00034 0.53681 0.00902 0.52593 C 0.01251 0.50857 0.01685 0.49121 0.02118 0.47408 C 0.02362 0.46574 0.02638 0.45741 0.02917 0.44908 C 0.03073 0.44514 0.03298 0.4375 0.03298 0.43773 C 0.03732 0.3713 0.07882 0.22894 0.02483 0.19028 C 0.02239 0.18264 0.01737 0.16783 0.01737 0.16806 " pathEditMode="relative" rAng="0" ptsTypes="ffffffA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6 0.16806 C 0.01545 0.15996 0.01753 0.1551 0.01892 0.14653 C 0.02014 0.1301 0.02187 0.11389 0.02326 0.09746 C 0.02274 0.09561 0.0224 0.09352 0.02187 0.09167 C 0.021 0.08889 0.01892 0.0838 0.01892 0.0838 " pathEditMode="relative" ptsTypes="ffffA"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2 0.08403 C 0.02414 0.10556 0.02362 0.1301 0.02621 0.15255 C 0.02986 0.18403 0.03211 0.21505 0.0335 0.24676 C 0.03142 0.32986 0.03454 0.34723 0.01892 0.40949 C 0.01944 0.41343 0.02031 0.4213 0.02031 0.4213 " pathEditMode="relative" ptsTypes="ffffA">
                                      <p:cBhvr>
                                        <p:cTn id="1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98 0.41991 C -0.1342 0.36967 -0.13125 0.31967 -0.1283 0.26944 C -0.13177 0.25833 -0.12951 0.26227 -0.13403 0.25625 " pathEditMode="relative" ptsTypes="ffA">
                                      <p:cBhvr>
                                        <p:cTn id="1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8" grpId="0" animBg="1"/>
      <p:bldP spid="31" grpId="0" animBg="1"/>
      <p:bldP spid="32" grpId="0" animBg="1"/>
      <p:bldP spid="33" grpId="0" animBg="1"/>
      <p:bldP spid="37" grpId="0"/>
      <p:bldP spid="38" grpId="0"/>
      <p:bldP spid="39" grpId="0" animBg="1"/>
      <p:bldP spid="40" grpId="0" animBg="1"/>
      <p:bldP spid="42" grpId="0"/>
      <p:bldP spid="43" grpId="0"/>
      <p:bldP spid="44" grpId="0"/>
      <p:bldP spid="45" grpId="0"/>
      <p:bldP spid="46" grpId="0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532004"/>
              </p:ext>
            </p:extLst>
          </p:nvPr>
        </p:nvGraphicFramePr>
        <p:xfrm>
          <a:off x="697820" y="1340768"/>
          <a:ext cx="4090204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GraphC" r:id="rId3" imgW="3276600" imgH="3286125" progId="GraphCtrl.Document">
                  <p:embed/>
                </p:oleObj>
              </mc:Choice>
              <mc:Fallback>
                <p:oleObj name="GraphC" r:id="rId3" imgW="3276600" imgH="3286125" progId="GraphCtrl.Document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20" y="1340768"/>
                        <a:ext cx="4090204" cy="4104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3465754" y="1628800"/>
            <a:ext cx="0" cy="352839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31840" y="335699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B050"/>
                </a:solidFill>
              </a:rPr>
              <a:t>a</a:t>
            </a:r>
            <a:endParaRPr lang="ru-RU" sz="3200" i="1" dirty="0">
              <a:solidFill>
                <a:srgbClr val="00B05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627784" y="2132856"/>
            <a:ext cx="837970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27784" y="3501008"/>
            <a:ext cx="837970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383868" y="486916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94849" y="20608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55876" y="175760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arccos</a:t>
            </a:r>
            <a:r>
              <a:rPr lang="en-US" sz="2400" i="1" dirty="0" smtClean="0"/>
              <a:t>  a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479715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-</a:t>
            </a:r>
            <a:r>
              <a:rPr lang="en-US" sz="2400" i="1" dirty="0" err="1" smtClean="0"/>
              <a:t>arccos</a:t>
            </a:r>
            <a:r>
              <a:rPr lang="en-US" sz="2400" i="1" dirty="0" smtClean="0"/>
              <a:t>  a</a:t>
            </a:r>
            <a:endParaRPr lang="ru-RU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54868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x = a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55976" y="1196753"/>
                <a:ext cx="46085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±</a:t>
                </a:r>
                <a:r>
                  <a:rPr lang="en-US" sz="3200" b="1" i="1" dirty="0" err="1" smtClean="0">
                    <a:latin typeface="Times New Roman" pitchFamily="18" charset="0"/>
                    <a:cs typeface="Times New Roman" pitchFamily="18" charset="0"/>
                  </a:rPr>
                  <a:t>arccos</a:t>
                </a:r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a+2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196753"/>
                <a:ext cx="4608512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90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4520134" y="753792"/>
            <a:ext cx="4280195" cy="1107969"/>
          </a:xfrm>
          <a:prstGeom prst="rect">
            <a:avLst/>
          </a:prstGeom>
          <a:solidFill>
            <a:srgbClr val="00FFFF">
              <a:alpha val="18039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47764" y="1700808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55576" y="3342854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995936" y="3320988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428718" y="4941168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36096" y="2766665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x = 0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75854" y="3262135"/>
                <a:ext cx="3240562" cy="74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854" y="3262135"/>
                <a:ext cx="3240562" cy="744435"/>
              </a:xfrm>
              <a:prstGeom prst="rect">
                <a:avLst/>
              </a:prstGeom>
              <a:blipFill rotWithShape="1">
                <a:blip r:embed="rId6"/>
                <a:stretch>
                  <a:fillRect l="-1695" t="-491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436096" y="4068361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x = 1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75854" y="4500409"/>
                <a:ext cx="32405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854" y="4500409"/>
                <a:ext cx="3240562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695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436299" y="5013051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x = -1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056" y="5508521"/>
                <a:ext cx="35922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508521"/>
                <a:ext cx="3592217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1528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228253" y="2132856"/>
            <a:ext cx="324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Окремі випадки:</a:t>
            </a:r>
            <a:endParaRPr lang="ru-RU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76259" y="2922698"/>
            <a:ext cx="3240360" cy="1081626"/>
          </a:xfrm>
          <a:prstGeom prst="rect">
            <a:avLst/>
          </a:prstGeom>
          <a:solidFill>
            <a:srgbClr val="FFFF0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122386" y="4084183"/>
            <a:ext cx="3240360" cy="967753"/>
          </a:xfrm>
          <a:prstGeom prst="rect">
            <a:avLst/>
          </a:prstGeom>
          <a:solidFill>
            <a:srgbClr val="00FF00">
              <a:alpha val="3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171844" y="5157192"/>
            <a:ext cx="3240562" cy="1050503"/>
          </a:xfrm>
          <a:prstGeom prst="rect">
            <a:avLst/>
          </a:prstGeom>
          <a:solidFill>
            <a:srgbClr val="CC3399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2915816" y="304780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600" i="1" dirty="0" smtClean="0">
                <a:latin typeface="Times New Roman" pitchFamily="18" charset="0"/>
                <a:cs typeface="Times New Roman" pitchFamily="18" charset="0"/>
              </a:rPr>
              <a:t>in x = a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91680" y="11967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 = sin 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000" b="1" dirty="0">
              <a:solidFill>
                <a:srgbClr val="00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220072" y="119675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 = a</a:t>
            </a:r>
            <a:endParaRPr lang="ru-RU" sz="4000" b="1" dirty="0">
              <a:solidFill>
                <a:srgbClr val="00B050"/>
              </a:solidFill>
            </a:endParaRPr>
          </a:p>
        </p:txBody>
      </p:sp>
      <p:cxnSp>
        <p:nvCxnSpPr>
          <p:cNvPr id="81" name="Прямая со стрелкой 80"/>
          <p:cNvCxnSpPr/>
          <p:nvPr/>
        </p:nvCxnSpPr>
        <p:spPr>
          <a:xfrm flipV="1">
            <a:off x="4211960" y="2492896"/>
            <a:ext cx="0" cy="30243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539552" y="4365104"/>
            <a:ext cx="79928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076056" y="428721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940152" y="428721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804248" y="428721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7668344" y="428721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373990" y="428721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2509894" y="428721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1645798" y="428721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781702" y="4308984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4035125" y="3789040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4035125" y="4941168"/>
            <a:ext cx="3600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39552" y="3789040"/>
            <a:ext cx="799288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467544" y="4941168"/>
            <a:ext cx="7992888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олилиния 100"/>
          <p:cNvSpPr/>
          <p:nvPr/>
        </p:nvSpPr>
        <p:spPr>
          <a:xfrm>
            <a:off x="783771" y="3703607"/>
            <a:ext cx="7825128" cy="1247225"/>
          </a:xfrm>
          <a:custGeom>
            <a:avLst/>
            <a:gdLst>
              <a:gd name="connsiteX0" fmla="*/ 0 w 7825128"/>
              <a:gd name="connsiteY0" fmla="*/ 659387 h 1247225"/>
              <a:gd name="connsiteX1" fmla="*/ 862149 w 7825128"/>
              <a:gd name="connsiteY1" fmla="*/ 58496 h 1247225"/>
              <a:gd name="connsiteX2" fmla="*/ 1698172 w 7825128"/>
              <a:gd name="connsiteY2" fmla="*/ 659387 h 1247225"/>
              <a:gd name="connsiteX3" fmla="*/ 2612572 w 7825128"/>
              <a:gd name="connsiteY3" fmla="*/ 1247216 h 1247225"/>
              <a:gd name="connsiteX4" fmla="*/ 3461658 w 7825128"/>
              <a:gd name="connsiteY4" fmla="*/ 646324 h 1247225"/>
              <a:gd name="connsiteX5" fmla="*/ 4323806 w 7825128"/>
              <a:gd name="connsiteY5" fmla="*/ 84622 h 1247225"/>
              <a:gd name="connsiteX6" fmla="*/ 5172892 w 7825128"/>
              <a:gd name="connsiteY6" fmla="*/ 685513 h 1247225"/>
              <a:gd name="connsiteX7" fmla="*/ 6035040 w 7825128"/>
              <a:gd name="connsiteY7" fmla="*/ 1208027 h 1247225"/>
              <a:gd name="connsiteX8" fmla="*/ 6923315 w 7825128"/>
              <a:gd name="connsiteY8" fmla="*/ 620199 h 1247225"/>
              <a:gd name="connsiteX9" fmla="*/ 7733212 w 7825128"/>
              <a:gd name="connsiteY9" fmla="*/ 58496 h 1247225"/>
              <a:gd name="connsiteX10" fmla="*/ 7772400 w 7825128"/>
              <a:gd name="connsiteY10" fmla="*/ 45433 h 124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25128" h="1247225">
                <a:moveTo>
                  <a:pt x="0" y="659387"/>
                </a:moveTo>
                <a:cubicBezTo>
                  <a:pt x="289560" y="358941"/>
                  <a:pt x="579120" y="58496"/>
                  <a:pt x="862149" y="58496"/>
                </a:cubicBezTo>
                <a:cubicBezTo>
                  <a:pt x="1145178" y="58496"/>
                  <a:pt x="1406435" y="461267"/>
                  <a:pt x="1698172" y="659387"/>
                </a:cubicBezTo>
                <a:cubicBezTo>
                  <a:pt x="1989909" y="857507"/>
                  <a:pt x="2318658" y="1249393"/>
                  <a:pt x="2612572" y="1247216"/>
                </a:cubicBezTo>
                <a:cubicBezTo>
                  <a:pt x="2906486" y="1245039"/>
                  <a:pt x="3176452" y="840090"/>
                  <a:pt x="3461658" y="646324"/>
                </a:cubicBezTo>
                <a:cubicBezTo>
                  <a:pt x="3746864" y="452558"/>
                  <a:pt x="4038600" y="78090"/>
                  <a:pt x="4323806" y="84622"/>
                </a:cubicBezTo>
                <a:cubicBezTo>
                  <a:pt x="4609012" y="91153"/>
                  <a:pt x="4887686" y="498279"/>
                  <a:pt x="5172892" y="685513"/>
                </a:cubicBezTo>
                <a:cubicBezTo>
                  <a:pt x="5458098" y="872747"/>
                  <a:pt x="5743303" y="1218913"/>
                  <a:pt x="6035040" y="1208027"/>
                </a:cubicBezTo>
                <a:cubicBezTo>
                  <a:pt x="6326777" y="1197141"/>
                  <a:pt x="6640286" y="811788"/>
                  <a:pt x="6923315" y="620199"/>
                </a:cubicBezTo>
                <a:cubicBezTo>
                  <a:pt x="7206344" y="428610"/>
                  <a:pt x="7591698" y="154290"/>
                  <a:pt x="7733212" y="58496"/>
                </a:cubicBezTo>
                <a:cubicBezTo>
                  <a:pt x="7874726" y="-37298"/>
                  <a:pt x="7823563" y="4067"/>
                  <a:pt x="7772400" y="45433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781702" y="2911881"/>
            <a:ext cx="767873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4544449" y="4005063"/>
            <a:ext cx="144016" cy="1501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508104" y="4005064"/>
            <a:ext cx="144016" cy="1501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endCxn id="2" idx="2"/>
          </p:cNvCxnSpPr>
          <p:nvPr/>
        </p:nvCxnSpPr>
        <p:spPr>
          <a:xfrm flipV="1">
            <a:off x="4544449" y="4080120"/>
            <a:ext cx="0" cy="28498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22" idx="0"/>
          </p:cNvCxnSpPr>
          <p:nvPr/>
        </p:nvCxnSpPr>
        <p:spPr>
          <a:xfrm flipH="1" flipV="1">
            <a:off x="5580112" y="4005064"/>
            <a:ext cx="1" cy="36004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3496236" y="4432757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arcsin</a:t>
            </a:r>
            <a:r>
              <a:rPr lang="en-US" sz="3200" i="1" dirty="0" smtClean="0"/>
              <a:t> </a:t>
            </a:r>
            <a:r>
              <a:rPr lang="en-US" sz="3200" i="1" dirty="0" smtClean="0">
                <a:solidFill>
                  <a:srgbClr val="00B050"/>
                </a:solidFill>
              </a:rPr>
              <a:t>a</a:t>
            </a:r>
            <a:endParaRPr lang="ru-RU" sz="3200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 rot="16200000">
                <a:off x="4453576" y="5053710"/>
                <a:ext cx="21177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3200" i="1" dirty="0" err="1" smtClean="0"/>
                  <a:t>arcsin</a:t>
                </a:r>
                <a:r>
                  <a:rPr lang="en-US" sz="3200" i="1" dirty="0" smtClean="0"/>
                  <a:t> </a:t>
                </a:r>
                <a:r>
                  <a:rPr lang="en-US" sz="3200" i="1" dirty="0" smtClean="0">
                    <a:solidFill>
                      <a:srgbClr val="00B050"/>
                    </a:solidFill>
                  </a:rPr>
                  <a:t>a</a:t>
                </a:r>
                <a:endParaRPr lang="ru-RU" sz="32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453576" y="5053710"/>
                <a:ext cx="2117769" cy="584775"/>
              </a:xfrm>
              <a:prstGeom prst="rect">
                <a:avLst/>
              </a:prstGeom>
              <a:blipFill rotWithShape="1">
                <a:blip r:embed="rId2"/>
                <a:stretch>
                  <a:fillRect l="-12500" t="-6897" r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03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0.0026 0.3590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35902 C 0.00938 0.35046 0.01598 0.3456 0.00521 0.33773 C 0.01528 0.30509 0.00226 0.27315 -4.16667E-6 0.24074 C -0.00104 0.22268 -4.16667E-6 0.20463 -4.16667E-6 0.18634 L -4.16667E-6 0.1699 " pathEditMode="relative" rAng="0" ptsTypes="fffAA">
                                      <p:cBhvr>
                                        <p:cTn id="10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79" grpId="0"/>
      <p:bldP spid="101" grpId="0" animBg="1"/>
      <p:bldP spid="2" grpId="0" animBg="1"/>
      <p:bldP spid="22" grpId="0" animBg="1"/>
      <p:bldP spid="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049566"/>
              </p:ext>
            </p:extLst>
          </p:nvPr>
        </p:nvGraphicFramePr>
        <p:xfrm>
          <a:off x="611560" y="908720"/>
          <a:ext cx="3672408" cy="368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GraphC" r:id="rId3" imgW="3276600" imgH="3286125" progId="GraphCtrl.Document">
                  <p:embed/>
                </p:oleObj>
              </mc:Choice>
              <mc:Fallback>
                <p:oleObj name="GraphC" r:id="rId3" imgW="3276600" imgH="3286125" progId="GraphCtrl.Documen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08720"/>
                        <a:ext cx="3672408" cy="3685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827584" y="2165675"/>
            <a:ext cx="295232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411760" y="2165676"/>
            <a:ext cx="1224136" cy="68726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115616" y="2165676"/>
            <a:ext cx="1188132" cy="68726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563888" y="20936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43608" y="206084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 rot="19670498">
            <a:off x="3420835" y="120037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arcsin</a:t>
            </a:r>
            <a:r>
              <a:rPr lang="en-US" sz="3200" i="1" dirty="0" smtClean="0"/>
              <a:t> </a:t>
            </a:r>
            <a:r>
              <a:rPr lang="en-US" sz="3200" i="1" dirty="0" smtClean="0">
                <a:solidFill>
                  <a:srgbClr val="00B050"/>
                </a:solidFill>
              </a:rPr>
              <a:t>a</a:t>
            </a:r>
            <a:endParaRPr lang="ru-RU" sz="3200" i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18930861">
                <a:off x="405552" y="961886"/>
                <a:ext cx="21177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sz="3200" i="1" dirty="0" err="1" smtClean="0"/>
                  <a:t>arcsin</a:t>
                </a:r>
                <a:r>
                  <a:rPr lang="en-US" sz="3200" i="1" dirty="0" smtClean="0"/>
                  <a:t> </a:t>
                </a:r>
                <a:r>
                  <a:rPr lang="en-US" sz="3200" i="1" dirty="0" smtClean="0">
                    <a:solidFill>
                      <a:srgbClr val="00B050"/>
                    </a:solidFill>
                  </a:rPr>
                  <a:t>a</a:t>
                </a:r>
                <a:endParaRPr lang="ru-RU" sz="32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30861">
                <a:off x="405552" y="961886"/>
                <a:ext cx="2117769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7668" r="-126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303748" y="184046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B050"/>
                </a:solidFill>
              </a:rPr>
              <a:t>a</a:t>
            </a:r>
            <a:endParaRPr lang="ru-RU" sz="3200" i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8064" y="548680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x = a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72000" y="1305257"/>
                <a:ext cx="4320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arcsina+2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05257"/>
                <a:ext cx="4320480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211960" y="1908121"/>
                <a:ext cx="47525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arcsina+2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08121"/>
                <a:ext cx="4752528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513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391501" y="5000982"/>
                <a:ext cx="7369376" cy="795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(−</m:t>
                        </m:r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400" b="1" i="1" dirty="0" smtClean="0">
                    <a:latin typeface="Times New Roman" pitchFamily="18" charset="0"/>
                    <a:cs typeface="Times New Roman" pitchFamily="18" charset="0"/>
                  </a:rPr>
                  <a:t>arcsina+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4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501" y="5000982"/>
                <a:ext cx="7369376" cy="795026"/>
              </a:xfrm>
              <a:prstGeom prst="rect">
                <a:avLst/>
              </a:prstGeom>
              <a:blipFill rotWithShape="1">
                <a:blip r:embed="rId8"/>
                <a:stretch>
                  <a:fillRect t="-11450" b="-35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95936" y="2420888"/>
                <a:ext cx="51125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arcsin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a+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</m:oMath>
                </a14:m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+2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420888"/>
                <a:ext cx="5112568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72006" y="3140968"/>
                <a:ext cx="43204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+arcsina+2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006" y="3140968"/>
                <a:ext cx="4320480" cy="584775"/>
              </a:xfrm>
              <a:prstGeom prst="rect">
                <a:avLst/>
              </a:prstGeom>
              <a:blipFill rotWithShape="1">
                <a:blip r:embed="rId10"/>
                <a:stretch>
                  <a:fillRect l="-423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79912" y="3725743"/>
                <a:ext cx="56242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200" b="1" i="1" dirty="0" err="1" smtClean="0">
                    <a:latin typeface="Times New Roman" pitchFamily="18" charset="0"/>
                    <a:cs typeface="Times New Roman" pitchFamily="18" charset="0"/>
                  </a:rPr>
                  <a:t>arcsin</a:t>
                </a:r>
                <a:r>
                  <a:rPr lang="en-US" sz="3200" b="1" i="1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+2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725743"/>
                <a:ext cx="5624291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Овал 39"/>
          <p:cNvSpPr/>
          <p:nvPr/>
        </p:nvSpPr>
        <p:spPr>
          <a:xfrm>
            <a:off x="6804248" y="3140968"/>
            <a:ext cx="576064" cy="584775"/>
          </a:xfrm>
          <a:prstGeom prst="ellipse">
            <a:avLst/>
          </a:prstGeom>
          <a:solidFill>
            <a:srgbClr val="FF000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6588224" y="3776789"/>
            <a:ext cx="1296144" cy="660323"/>
          </a:xfrm>
          <a:prstGeom prst="ellipse">
            <a:avLst/>
          </a:prstGeom>
          <a:solidFill>
            <a:srgbClr val="FF000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660232" y="4293096"/>
                <a:ext cx="10081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293096"/>
                <a:ext cx="1008112" cy="70788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Прямоугольник 42"/>
          <p:cNvSpPr/>
          <p:nvPr/>
        </p:nvSpPr>
        <p:spPr>
          <a:xfrm>
            <a:off x="1497571" y="5000982"/>
            <a:ext cx="7300985" cy="1020306"/>
          </a:xfrm>
          <a:prstGeom prst="rect">
            <a:avLst/>
          </a:prstGeom>
          <a:solidFill>
            <a:srgbClr val="00FFFF">
              <a:alpha val="2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148064" y="3140968"/>
            <a:ext cx="360040" cy="584775"/>
          </a:xfrm>
          <a:prstGeom prst="ellipse">
            <a:avLst/>
          </a:prstGeom>
          <a:solidFill>
            <a:srgbClr val="00B0F0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716016" y="3741635"/>
            <a:ext cx="360040" cy="584775"/>
          </a:xfrm>
          <a:prstGeom prst="ellipse">
            <a:avLst/>
          </a:prstGeom>
          <a:solidFill>
            <a:srgbClr val="00B0F0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2827797">
            <a:off x="4124254" y="3989768"/>
            <a:ext cx="175412" cy="13145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stCxn id="44" idx="4"/>
            <a:endCxn id="45" idx="7"/>
          </p:cNvCxnSpPr>
          <p:nvPr/>
        </p:nvCxnSpPr>
        <p:spPr>
          <a:xfrm flipH="1">
            <a:off x="5023329" y="3725743"/>
            <a:ext cx="304755" cy="1015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88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51965" y="125303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716016" y="1826606"/>
                <a:ext cx="32405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26606"/>
                <a:ext cx="324056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695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171844" y="260353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sin x = 1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11601" y="3188311"/>
                <a:ext cx="3856671" cy="74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601" y="3188311"/>
                <a:ext cx="3856671" cy="744435"/>
              </a:xfrm>
              <a:prstGeom prst="rect">
                <a:avLst/>
              </a:prstGeom>
              <a:blipFill rotWithShape="1">
                <a:blip r:embed="rId4"/>
                <a:stretch>
                  <a:fillRect l="-1264" t="-491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076056" y="4212377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sin x = -1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6381" y="683985"/>
            <a:ext cx="324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Окремі випадки:</a:t>
            </a:r>
            <a:endParaRPr lang="ru-RU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41310" y="1329755"/>
            <a:ext cx="3240360" cy="1081626"/>
          </a:xfrm>
          <a:prstGeom prst="rect">
            <a:avLst/>
          </a:prstGeom>
          <a:solidFill>
            <a:srgbClr val="FFFF0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67537" y="4329100"/>
            <a:ext cx="3833142" cy="1140479"/>
          </a:xfrm>
          <a:prstGeom prst="rect">
            <a:avLst/>
          </a:prstGeom>
          <a:solidFill>
            <a:srgbClr val="00FF00">
              <a:alpha val="3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880586" y="2672916"/>
            <a:ext cx="3240562" cy="1259830"/>
          </a:xfrm>
          <a:prstGeom prst="rect">
            <a:avLst/>
          </a:prstGeom>
          <a:solidFill>
            <a:srgbClr val="CC3399">
              <a:alpha val="2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12898"/>
              </p:ext>
            </p:extLst>
          </p:nvPr>
        </p:nvGraphicFramePr>
        <p:xfrm>
          <a:off x="611560" y="921783"/>
          <a:ext cx="3672408" cy="3685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GraphC" r:id="rId5" imgW="3276600" imgH="3286125" progId="GraphCtrl.Document">
                  <p:embed/>
                </p:oleObj>
              </mc:Choice>
              <mc:Fallback>
                <p:oleObj name="GraphC" r:id="rId5" imgW="3276600" imgH="3286125" progId="GraphCtrl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21783"/>
                        <a:ext cx="3672408" cy="3685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Овал 19"/>
          <p:cNvSpPr/>
          <p:nvPr/>
        </p:nvSpPr>
        <p:spPr>
          <a:xfrm>
            <a:off x="3599892" y="2672916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83568" y="2636912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162917" y="1240848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2149854" y="4149080"/>
            <a:ext cx="360040" cy="36004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44008" y="4725144"/>
                <a:ext cx="3856671" cy="744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 x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32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725144"/>
                <a:ext cx="3856671" cy="744435"/>
              </a:xfrm>
              <a:prstGeom prst="rect">
                <a:avLst/>
              </a:prstGeom>
              <a:blipFill rotWithShape="1">
                <a:blip r:embed="rId7"/>
                <a:stretch>
                  <a:fillRect l="-1424" t="-4918" b="-106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77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7" grpId="0"/>
      <p:bldP spid="28" grpId="0" animBg="1"/>
      <p:bldP spid="29" grpId="0" animBg="1"/>
      <p:bldP spid="30" grpId="0" animBg="1"/>
      <p:bldP spid="20" grpId="0" animBg="1"/>
      <p:bldP spid="20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игонометричні функції - Microsoft PowerPoint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5" t="36842" r="35938" b="23716"/>
          <a:stretch/>
        </p:blipFill>
        <p:spPr>
          <a:xfrm>
            <a:off x="1008187" y="692696"/>
            <a:ext cx="1226840" cy="2169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904" y="304780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= a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419872" y="1496978"/>
                <a:ext cx="48245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4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arctga</a:t>
                </a:r>
                <a:r>
                  <a:rPr lang="en-US" sz="4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r>
                  <a:rPr lang="en-US" sz="4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96978"/>
                <a:ext cx="4824536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4678" t="-18103" b="-4137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 descr="Тригонометричні функції - Microsoft PowerPoint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9" t="39786" r="31250" b="23716"/>
          <a:stretch/>
        </p:blipFill>
        <p:spPr>
          <a:xfrm>
            <a:off x="899591" y="3217108"/>
            <a:ext cx="1190625" cy="200795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39552" y="2351941"/>
            <a:ext cx="2016224" cy="782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31912" y="4221088"/>
            <a:ext cx="236788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60304" y="2825060"/>
            <a:ext cx="4096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= a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572272" y="4017258"/>
                <a:ext cx="51041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4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arcctga</a:t>
                </a:r>
                <a:r>
                  <a:rPr lang="en-US" sz="4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𝝅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𝒏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𝝐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 pitchFamily="18" charset="0"/>
                      </a:rPr>
                      <m:t>𝒁</m:t>
                    </m:r>
                  </m:oMath>
                </a14:m>
                <a:r>
                  <a:rPr lang="en-US" sz="40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272" y="4017258"/>
                <a:ext cx="5104184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4421" t="-17241" b="-4137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419872" y="1496978"/>
            <a:ext cx="5040560" cy="707886"/>
          </a:xfrm>
          <a:prstGeom prst="rect">
            <a:avLst/>
          </a:prstGeom>
          <a:solidFill>
            <a:srgbClr val="00FFFF">
              <a:alpha val="3411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3572272" y="4017258"/>
            <a:ext cx="5040560" cy="707886"/>
          </a:xfrm>
          <a:prstGeom prst="rect">
            <a:avLst/>
          </a:prstGeom>
          <a:solidFill>
            <a:srgbClr val="00FFFF">
              <a:alpha val="34118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9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0487072">
            <a:off x="2274439" y="2284822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Успіхів!</a:t>
            </a:r>
            <a:endParaRPr lang="ru-RU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Пригадаємо: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32527"/>
            <a:ext cx="74168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Які 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тригонометричні</a:t>
            </a:r>
            <a:r>
              <a:rPr lang="uk-UA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функції </a:t>
            </a: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 знаєте?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9615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Що є графіком функції синус?</a:t>
            </a:r>
            <a:endParaRPr lang="ru-RU" sz="32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083476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Графік якої тригонометричної функції проходить через початок координат?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73966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32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Графік якої тригонометричної функції симетричний відносно осі ординат?</a:t>
            </a:r>
            <a:endParaRPr lang="ru-RU" sz="32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5073" y="764704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Продовжимо:</a:t>
            </a:r>
            <a:endParaRPr lang="ru-RU" sz="4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889" y="1628800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Якщо функція на деякому проміжку неперервна і монотонна (зростає або спадає), то вона на цьому проміжку має </a:t>
            </a:r>
            <a:r>
              <a:rPr lang="uk-UA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обернену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функцію.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игонометричні функції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7" t="35809" r="21961" b="30609"/>
          <a:stretch/>
        </p:blipFill>
        <p:spPr>
          <a:xfrm>
            <a:off x="323528" y="476672"/>
            <a:ext cx="3151282" cy="18474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864" y="476672"/>
                <a:ext cx="5400600" cy="211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Функція </a:t>
                </a:r>
                <a:r>
                  <a:rPr lang="en-US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y=</a:t>
                </a:r>
                <a:r>
                  <a:rPr lang="en-US" sz="2400" b="1" i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sinx</a:t>
                </a: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неперервна і зростає 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uk-UA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uk-UA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uk-UA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uk-UA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uk-UA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0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отже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цьому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проміжку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вона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має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обернену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функцію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яка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арксинусом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.</a:t>
                </a:r>
                <a:endParaRPr lang="ru-RU" sz="2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76672"/>
                <a:ext cx="5400600" cy="2119683"/>
              </a:xfrm>
              <a:prstGeom prst="rect">
                <a:avLst/>
              </a:prstGeom>
              <a:blipFill rotWithShape="1">
                <a:blip r:embed="rId3"/>
                <a:stretch>
                  <a:fillRect l="-1580" t="-2586" r="-3160" b="-68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2703097"/>
                <a:ext cx="8208912" cy="159582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Арксинусом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числа а 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(</a:t>
                </a:r>
                <a:r>
                  <a:rPr lang="en-US" sz="2800" b="1" i="1" dirty="0" err="1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arcsina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)</a:t>
                </a: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 такий кут із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uk-UA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uk-UA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uk-UA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uk-UA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uk-UA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uk-UA" sz="2800" b="1" i="1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синус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якого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дорівнює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а.</a:t>
                </a:r>
                <a:endParaRPr lang="ru-RU" sz="28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03097"/>
                <a:ext cx="8208912" cy="1595821"/>
              </a:xfrm>
              <a:prstGeom prst="rect">
                <a:avLst/>
              </a:prstGeom>
              <a:blipFill rotWithShape="1">
                <a:blip r:embed="rId4"/>
                <a:stretch>
                  <a:fillRect l="-1259" t="-3383" r="-1630" b="-1090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59832" y="4300725"/>
                <a:ext cx="5328592" cy="797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Наприклад,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𝒂𝒓𝒄𝒔𝒊𝒏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sz="2800" b="1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300725"/>
                <a:ext cx="5328592" cy="797911"/>
              </a:xfrm>
              <a:prstGeom prst="rect">
                <a:avLst/>
              </a:prstGeom>
              <a:blipFill rotWithShape="1">
                <a:blip r:embed="rId5"/>
                <a:stretch>
                  <a:fillRect l="-2174" b="-1221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олилиния 7"/>
          <p:cNvSpPr/>
          <p:nvPr/>
        </p:nvSpPr>
        <p:spPr>
          <a:xfrm>
            <a:off x="973873" y="1022195"/>
            <a:ext cx="1208049" cy="817756"/>
          </a:xfrm>
          <a:custGeom>
            <a:avLst/>
            <a:gdLst>
              <a:gd name="connsiteX0" fmla="*/ 0 w 1208049"/>
              <a:gd name="connsiteY0" fmla="*/ 817756 h 817756"/>
              <a:gd name="connsiteX1" fmla="*/ 74342 w 1208049"/>
              <a:gd name="connsiteY1" fmla="*/ 806605 h 817756"/>
              <a:gd name="connsiteX2" fmla="*/ 178420 w 1208049"/>
              <a:gd name="connsiteY2" fmla="*/ 765717 h 817756"/>
              <a:gd name="connsiteX3" fmla="*/ 498088 w 1208049"/>
              <a:gd name="connsiteY3" fmla="*/ 527825 h 817756"/>
              <a:gd name="connsiteX4" fmla="*/ 635620 w 1208049"/>
              <a:gd name="connsiteY4" fmla="*/ 397727 h 817756"/>
              <a:gd name="connsiteX5" fmla="*/ 862361 w 1208049"/>
              <a:gd name="connsiteY5" fmla="*/ 189571 h 817756"/>
              <a:gd name="connsiteX6" fmla="*/ 1018478 w 1208049"/>
              <a:gd name="connsiteY6" fmla="*/ 74342 h 817756"/>
              <a:gd name="connsiteX7" fmla="*/ 1089103 w 1208049"/>
              <a:gd name="connsiteY7" fmla="*/ 40888 h 817756"/>
              <a:gd name="connsiteX8" fmla="*/ 1148576 w 1208049"/>
              <a:gd name="connsiteY8" fmla="*/ 18585 h 817756"/>
              <a:gd name="connsiteX9" fmla="*/ 1208049 w 1208049"/>
              <a:gd name="connsiteY9" fmla="*/ 0 h 81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8049" h="817756">
                <a:moveTo>
                  <a:pt x="0" y="817756"/>
                </a:moveTo>
                <a:cubicBezTo>
                  <a:pt x="22302" y="816517"/>
                  <a:pt x="44605" y="815278"/>
                  <a:pt x="74342" y="806605"/>
                </a:cubicBezTo>
                <a:cubicBezTo>
                  <a:pt x="104079" y="797932"/>
                  <a:pt x="107796" y="812180"/>
                  <a:pt x="178420" y="765717"/>
                </a:cubicBezTo>
                <a:cubicBezTo>
                  <a:pt x="249044" y="719254"/>
                  <a:pt x="421888" y="589157"/>
                  <a:pt x="498088" y="527825"/>
                </a:cubicBezTo>
                <a:cubicBezTo>
                  <a:pt x="574288" y="466493"/>
                  <a:pt x="574908" y="454103"/>
                  <a:pt x="635620" y="397727"/>
                </a:cubicBezTo>
                <a:cubicBezTo>
                  <a:pt x="696332" y="341351"/>
                  <a:pt x="798552" y="243468"/>
                  <a:pt x="862361" y="189571"/>
                </a:cubicBezTo>
                <a:cubicBezTo>
                  <a:pt x="926170" y="135674"/>
                  <a:pt x="980688" y="99123"/>
                  <a:pt x="1018478" y="74342"/>
                </a:cubicBezTo>
                <a:cubicBezTo>
                  <a:pt x="1056268" y="49561"/>
                  <a:pt x="1067420" y="50181"/>
                  <a:pt x="1089103" y="40888"/>
                </a:cubicBezTo>
                <a:cubicBezTo>
                  <a:pt x="1110786" y="31595"/>
                  <a:pt x="1128752" y="25400"/>
                  <a:pt x="1148576" y="18585"/>
                </a:cubicBezTo>
                <a:cubicBezTo>
                  <a:pt x="1168400" y="11770"/>
                  <a:pt x="1188224" y="5885"/>
                  <a:pt x="1208049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16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864" y="462230"/>
                <a:ext cx="5400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Функція </a:t>
                </a:r>
                <a:r>
                  <a:rPr lang="en-US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y=</a:t>
                </a:r>
                <a:r>
                  <a:rPr lang="en-US" sz="2400" b="1" i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cosx</a:t>
                </a: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неперервна і спадає 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ru-RU" sz="20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отже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цьому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проміжку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вона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має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обернену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функцію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яка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арккосинусом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.</a:t>
                </a:r>
                <a:endParaRPr lang="ru-RU" sz="2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62230"/>
                <a:ext cx="5400600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1580" t="-2830" r="-3160" b="-786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6579" y="2564904"/>
                <a:ext cx="8208912" cy="13849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Арккосинусом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числа а 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(</a:t>
                </a:r>
                <a:r>
                  <a:rPr lang="en-US" sz="2800" b="1" i="1" dirty="0" err="1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arccosa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)</a:t>
                </a: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 такий кут із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8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</a:t>
                </a:r>
                <a:r>
                  <a:rPr lang="uk-UA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ко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синус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якого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дорівнює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а.</a:t>
                </a:r>
                <a:endParaRPr lang="ru-RU" sz="28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79" y="2564904"/>
                <a:ext cx="8208912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184" t="-3896" r="-2443" b="-1298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19129" y="4077072"/>
                <a:ext cx="5328592" cy="797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Наприклад,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𝒂𝒓𝒄𝒄𝒐𝒔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ru-RU" sz="2800" b="1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129" y="4077072"/>
                <a:ext cx="5328592" cy="797911"/>
              </a:xfrm>
              <a:prstGeom prst="rect">
                <a:avLst/>
              </a:prstGeom>
              <a:blipFill rotWithShape="1">
                <a:blip r:embed="rId4"/>
                <a:stretch>
                  <a:fillRect l="-2174" b="-114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 descr="Тригонометричні функції - Microsoft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2" t="38523" r="24999" b="28828"/>
          <a:stretch/>
        </p:blipFill>
        <p:spPr>
          <a:xfrm>
            <a:off x="551993" y="533655"/>
            <a:ext cx="2645228" cy="1796142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1567544" y="870356"/>
            <a:ext cx="1223904" cy="843151"/>
          </a:xfrm>
          <a:custGeom>
            <a:avLst/>
            <a:gdLst>
              <a:gd name="connsiteX0" fmla="*/ 0 w 1221383"/>
              <a:gd name="connsiteY0" fmla="*/ 2095 h 865292"/>
              <a:gd name="connsiteX1" fmla="*/ 152400 w 1221383"/>
              <a:gd name="connsiteY1" fmla="*/ 34752 h 865292"/>
              <a:gd name="connsiteX2" fmla="*/ 489857 w 1221383"/>
              <a:gd name="connsiteY2" fmla="*/ 241581 h 865292"/>
              <a:gd name="connsiteX3" fmla="*/ 696686 w 1221383"/>
              <a:gd name="connsiteY3" fmla="*/ 535495 h 865292"/>
              <a:gd name="connsiteX4" fmla="*/ 914400 w 1221383"/>
              <a:gd name="connsiteY4" fmla="*/ 698781 h 865292"/>
              <a:gd name="connsiteX5" fmla="*/ 1045028 w 1221383"/>
              <a:gd name="connsiteY5" fmla="*/ 818524 h 865292"/>
              <a:gd name="connsiteX6" fmla="*/ 1164771 w 1221383"/>
              <a:gd name="connsiteY6" fmla="*/ 862067 h 865292"/>
              <a:gd name="connsiteX7" fmla="*/ 1219200 w 1221383"/>
              <a:gd name="connsiteY7" fmla="*/ 862067 h 865292"/>
              <a:gd name="connsiteX8" fmla="*/ 1208314 w 1221383"/>
              <a:gd name="connsiteY8" fmla="*/ 862067 h 865292"/>
              <a:gd name="connsiteX9" fmla="*/ 1186543 w 1221383"/>
              <a:gd name="connsiteY9" fmla="*/ 851181 h 865292"/>
              <a:gd name="connsiteX0" fmla="*/ 0 w 1221383"/>
              <a:gd name="connsiteY0" fmla="*/ 2571 h 865768"/>
              <a:gd name="connsiteX1" fmla="*/ 152400 w 1221383"/>
              <a:gd name="connsiteY1" fmla="*/ 35228 h 865768"/>
              <a:gd name="connsiteX2" fmla="*/ 457305 w 1221383"/>
              <a:gd name="connsiteY2" fmla="*/ 256853 h 865768"/>
              <a:gd name="connsiteX3" fmla="*/ 696686 w 1221383"/>
              <a:gd name="connsiteY3" fmla="*/ 535971 h 865768"/>
              <a:gd name="connsiteX4" fmla="*/ 914400 w 1221383"/>
              <a:gd name="connsiteY4" fmla="*/ 699257 h 865768"/>
              <a:gd name="connsiteX5" fmla="*/ 1045028 w 1221383"/>
              <a:gd name="connsiteY5" fmla="*/ 819000 h 865768"/>
              <a:gd name="connsiteX6" fmla="*/ 1164771 w 1221383"/>
              <a:gd name="connsiteY6" fmla="*/ 862543 h 865768"/>
              <a:gd name="connsiteX7" fmla="*/ 1219200 w 1221383"/>
              <a:gd name="connsiteY7" fmla="*/ 862543 h 865768"/>
              <a:gd name="connsiteX8" fmla="*/ 1208314 w 1221383"/>
              <a:gd name="connsiteY8" fmla="*/ 862543 h 865768"/>
              <a:gd name="connsiteX9" fmla="*/ 1186543 w 1221383"/>
              <a:gd name="connsiteY9" fmla="*/ 851657 h 865768"/>
              <a:gd name="connsiteX0" fmla="*/ 0 w 1221383"/>
              <a:gd name="connsiteY0" fmla="*/ 2571 h 865768"/>
              <a:gd name="connsiteX1" fmla="*/ 152400 w 1221383"/>
              <a:gd name="connsiteY1" fmla="*/ 35228 h 865768"/>
              <a:gd name="connsiteX2" fmla="*/ 457305 w 1221383"/>
              <a:gd name="connsiteY2" fmla="*/ 256853 h 865768"/>
              <a:gd name="connsiteX3" fmla="*/ 717400 w 1221383"/>
              <a:gd name="connsiteY3" fmla="*/ 521175 h 865768"/>
              <a:gd name="connsiteX4" fmla="*/ 914400 w 1221383"/>
              <a:gd name="connsiteY4" fmla="*/ 699257 h 865768"/>
              <a:gd name="connsiteX5" fmla="*/ 1045028 w 1221383"/>
              <a:gd name="connsiteY5" fmla="*/ 819000 h 865768"/>
              <a:gd name="connsiteX6" fmla="*/ 1164771 w 1221383"/>
              <a:gd name="connsiteY6" fmla="*/ 862543 h 865768"/>
              <a:gd name="connsiteX7" fmla="*/ 1219200 w 1221383"/>
              <a:gd name="connsiteY7" fmla="*/ 862543 h 865768"/>
              <a:gd name="connsiteX8" fmla="*/ 1208314 w 1221383"/>
              <a:gd name="connsiteY8" fmla="*/ 862543 h 865768"/>
              <a:gd name="connsiteX9" fmla="*/ 1186543 w 1221383"/>
              <a:gd name="connsiteY9" fmla="*/ 851657 h 865768"/>
              <a:gd name="connsiteX0" fmla="*/ 0 w 1221383"/>
              <a:gd name="connsiteY0" fmla="*/ 2571 h 867083"/>
              <a:gd name="connsiteX1" fmla="*/ 152400 w 1221383"/>
              <a:gd name="connsiteY1" fmla="*/ 35228 h 867083"/>
              <a:gd name="connsiteX2" fmla="*/ 457305 w 1221383"/>
              <a:gd name="connsiteY2" fmla="*/ 256853 h 867083"/>
              <a:gd name="connsiteX3" fmla="*/ 717400 w 1221383"/>
              <a:gd name="connsiteY3" fmla="*/ 521175 h 867083"/>
              <a:gd name="connsiteX4" fmla="*/ 914400 w 1221383"/>
              <a:gd name="connsiteY4" fmla="*/ 699257 h 867083"/>
              <a:gd name="connsiteX5" fmla="*/ 1056865 w 1221383"/>
              <a:gd name="connsiteY5" fmla="*/ 801244 h 867083"/>
              <a:gd name="connsiteX6" fmla="*/ 1164771 w 1221383"/>
              <a:gd name="connsiteY6" fmla="*/ 862543 h 867083"/>
              <a:gd name="connsiteX7" fmla="*/ 1219200 w 1221383"/>
              <a:gd name="connsiteY7" fmla="*/ 862543 h 867083"/>
              <a:gd name="connsiteX8" fmla="*/ 1208314 w 1221383"/>
              <a:gd name="connsiteY8" fmla="*/ 862543 h 867083"/>
              <a:gd name="connsiteX9" fmla="*/ 1186543 w 1221383"/>
              <a:gd name="connsiteY9" fmla="*/ 851657 h 867083"/>
              <a:gd name="connsiteX0" fmla="*/ 0 w 1220809"/>
              <a:gd name="connsiteY0" fmla="*/ 2571 h 864157"/>
              <a:gd name="connsiteX1" fmla="*/ 152400 w 1220809"/>
              <a:gd name="connsiteY1" fmla="*/ 35228 h 864157"/>
              <a:gd name="connsiteX2" fmla="*/ 457305 w 1220809"/>
              <a:gd name="connsiteY2" fmla="*/ 256853 h 864157"/>
              <a:gd name="connsiteX3" fmla="*/ 717400 w 1220809"/>
              <a:gd name="connsiteY3" fmla="*/ 521175 h 864157"/>
              <a:gd name="connsiteX4" fmla="*/ 914400 w 1220809"/>
              <a:gd name="connsiteY4" fmla="*/ 699257 h 864157"/>
              <a:gd name="connsiteX5" fmla="*/ 1056865 w 1220809"/>
              <a:gd name="connsiteY5" fmla="*/ 801244 h 864157"/>
              <a:gd name="connsiteX6" fmla="*/ 1173649 w 1220809"/>
              <a:gd name="connsiteY6" fmla="*/ 847747 h 864157"/>
              <a:gd name="connsiteX7" fmla="*/ 1219200 w 1220809"/>
              <a:gd name="connsiteY7" fmla="*/ 862543 h 864157"/>
              <a:gd name="connsiteX8" fmla="*/ 1208314 w 1220809"/>
              <a:gd name="connsiteY8" fmla="*/ 862543 h 864157"/>
              <a:gd name="connsiteX9" fmla="*/ 1186543 w 1220809"/>
              <a:gd name="connsiteY9" fmla="*/ 851657 h 864157"/>
              <a:gd name="connsiteX0" fmla="*/ 0 w 1223552"/>
              <a:gd name="connsiteY0" fmla="*/ 2571 h 862660"/>
              <a:gd name="connsiteX1" fmla="*/ 152400 w 1223552"/>
              <a:gd name="connsiteY1" fmla="*/ 35228 h 862660"/>
              <a:gd name="connsiteX2" fmla="*/ 457305 w 1223552"/>
              <a:gd name="connsiteY2" fmla="*/ 256853 h 862660"/>
              <a:gd name="connsiteX3" fmla="*/ 717400 w 1223552"/>
              <a:gd name="connsiteY3" fmla="*/ 521175 h 862660"/>
              <a:gd name="connsiteX4" fmla="*/ 914400 w 1223552"/>
              <a:gd name="connsiteY4" fmla="*/ 699257 h 862660"/>
              <a:gd name="connsiteX5" fmla="*/ 1056865 w 1223552"/>
              <a:gd name="connsiteY5" fmla="*/ 801244 h 862660"/>
              <a:gd name="connsiteX6" fmla="*/ 1173649 w 1223552"/>
              <a:gd name="connsiteY6" fmla="*/ 847747 h 862660"/>
              <a:gd name="connsiteX7" fmla="*/ 1222160 w 1223552"/>
              <a:gd name="connsiteY7" fmla="*/ 844788 h 862660"/>
              <a:gd name="connsiteX8" fmla="*/ 1208314 w 1223552"/>
              <a:gd name="connsiteY8" fmla="*/ 862543 h 862660"/>
              <a:gd name="connsiteX9" fmla="*/ 1186543 w 1223552"/>
              <a:gd name="connsiteY9" fmla="*/ 851657 h 862660"/>
              <a:gd name="connsiteX0" fmla="*/ 0 w 1223552"/>
              <a:gd name="connsiteY0" fmla="*/ 2571 h 852601"/>
              <a:gd name="connsiteX1" fmla="*/ 152400 w 1223552"/>
              <a:gd name="connsiteY1" fmla="*/ 35228 h 852601"/>
              <a:gd name="connsiteX2" fmla="*/ 457305 w 1223552"/>
              <a:gd name="connsiteY2" fmla="*/ 256853 h 852601"/>
              <a:gd name="connsiteX3" fmla="*/ 717400 w 1223552"/>
              <a:gd name="connsiteY3" fmla="*/ 521175 h 852601"/>
              <a:gd name="connsiteX4" fmla="*/ 914400 w 1223552"/>
              <a:gd name="connsiteY4" fmla="*/ 699257 h 852601"/>
              <a:gd name="connsiteX5" fmla="*/ 1056865 w 1223552"/>
              <a:gd name="connsiteY5" fmla="*/ 801244 h 852601"/>
              <a:gd name="connsiteX6" fmla="*/ 1173649 w 1223552"/>
              <a:gd name="connsiteY6" fmla="*/ 847747 h 852601"/>
              <a:gd name="connsiteX7" fmla="*/ 1222160 w 1223552"/>
              <a:gd name="connsiteY7" fmla="*/ 844788 h 852601"/>
              <a:gd name="connsiteX8" fmla="*/ 1208314 w 1223552"/>
              <a:gd name="connsiteY8" fmla="*/ 841828 h 852601"/>
              <a:gd name="connsiteX9" fmla="*/ 1186543 w 1223552"/>
              <a:gd name="connsiteY9" fmla="*/ 851657 h 852601"/>
              <a:gd name="connsiteX0" fmla="*/ 0 w 1223552"/>
              <a:gd name="connsiteY0" fmla="*/ 2571 h 850508"/>
              <a:gd name="connsiteX1" fmla="*/ 152400 w 1223552"/>
              <a:gd name="connsiteY1" fmla="*/ 35228 h 850508"/>
              <a:gd name="connsiteX2" fmla="*/ 457305 w 1223552"/>
              <a:gd name="connsiteY2" fmla="*/ 256853 h 850508"/>
              <a:gd name="connsiteX3" fmla="*/ 717400 w 1223552"/>
              <a:gd name="connsiteY3" fmla="*/ 521175 h 850508"/>
              <a:gd name="connsiteX4" fmla="*/ 914400 w 1223552"/>
              <a:gd name="connsiteY4" fmla="*/ 699257 h 850508"/>
              <a:gd name="connsiteX5" fmla="*/ 1056865 w 1223552"/>
              <a:gd name="connsiteY5" fmla="*/ 801244 h 850508"/>
              <a:gd name="connsiteX6" fmla="*/ 1173649 w 1223552"/>
              <a:gd name="connsiteY6" fmla="*/ 847747 h 850508"/>
              <a:gd name="connsiteX7" fmla="*/ 1222160 w 1223552"/>
              <a:gd name="connsiteY7" fmla="*/ 844788 h 850508"/>
              <a:gd name="connsiteX8" fmla="*/ 1208314 w 1223552"/>
              <a:gd name="connsiteY8" fmla="*/ 841828 h 850508"/>
              <a:gd name="connsiteX9" fmla="*/ 1186543 w 1223552"/>
              <a:gd name="connsiteY9" fmla="*/ 833902 h 850508"/>
              <a:gd name="connsiteX0" fmla="*/ 0 w 1223904"/>
              <a:gd name="connsiteY0" fmla="*/ 2571 h 845222"/>
              <a:gd name="connsiteX1" fmla="*/ 152400 w 1223904"/>
              <a:gd name="connsiteY1" fmla="*/ 35228 h 845222"/>
              <a:gd name="connsiteX2" fmla="*/ 457305 w 1223904"/>
              <a:gd name="connsiteY2" fmla="*/ 256853 h 845222"/>
              <a:gd name="connsiteX3" fmla="*/ 717400 w 1223904"/>
              <a:gd name="connsiteY3" fmla="*/ 521175 h 845222"/>
              <a:gd name="connsiteX4" fmla="*/ 914400 w 1223904"/>
              <a:gd name="connsiteY4" fmla="*/ 699257 h 845222"/>
              <a:gd name="connsiteX5" fmla="*/ 1056865 w 1223904"/>
              <a:gd name="connsiteY5" fmla="*/ 801244 h 845222"/>
              <a:gd name="connsiteX6" fmla="*/ 1167731 w 1223904"/>
              <a:gd name="connsiteY6" fmla="*/ 832951 h 845222"/>
              <a:gd name="connsiteX7" fmla="*/ 1222160 w 1223904"/>
              <a:gd name="connsiteY7" fmla="*/ 844788 h 845222"/>
              <a:gd name="connsiteX8" fmla="*/ 1208314 w 1223904"/>
              <a:gd name="connsiteY8" fmla="*/ 841828 h 845222"/>
              <a:gd name="connsiteX9" fmla="*/ 1186543 w 1223904"/>
              <a:gd name="connsiteY9" fmla="*/ 833902 h 845222"/>
              <a:gd name="connsiteX0" fmla="*/ 0 w 1223904"/>
              <a:gd name="connsiteY0" fmla="*/ 500 h 843151"/>
              <a:gd name="connsiteX1" fmla="*/ 152400 w 1223904"/>
              <a:gd name="connsiteY1" fmla="*/ 33157 h 843151"/>
              <a:gd name="connsiteX2" fmla="*/ 305644 w 1223904"/>
              <a:gd name="connsiteY2" fmla="*/ 118025 h 843151"/>
              <a:gd name="connsiteX3" fmla="*/ 457305 w 1223904"/>
              <a:gd name="connsiteY3" fmla="*/ 254782 h 843151"/>
              <a:gd name="connsiteX4" fmla="*/ 717400 w 1223904"/>
              <a:gd name="connsiteY4" fmla="*/ 519104 h 843151"/>
              <a:gd name="connsiteX5" fmla="*/ 914400 w 1223904"/>
              <a:gd name="connsiteY5" fmla="*/ 697186 h 843151"/>
              <a:gd name="connsiteX6" fmla="*/ 1056865 w 1223904"/>
              <a:gd name="connsiteY6" fmla="*/ 799173 h 843151"/>
              <a:gd name="connsiteX7" fmla="*/ 1167731 w 1223904"/>
              <a:gd name="connsiteY7" fmla="*/ 830880 h 843151"/>
              <a:gd name="connsiteX8" fmla="*/ 1222160 w 1223904"/>
              <a:gd name="connsiteY8" fmla="*/ 842717 h 843151"/>
              <a:gd name="connsiteX9" fmla="*/ 1208314 w 1223904"/>
              <a:gd name="connsiteY9" fmla="*/ 839757 h 843151"/>
              <a:gd name="connsiteX10" fmla="*/ 1186543 w 1223904"/>
              <a:gd name="connsiteY10" fmla="*/ 831831 h 84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3904" h="843151">
                <a:moveTo>
                  <a:pt x="0" y="500"/>
                </a:moveTo>
                <a:cubicBezTo>
                  <a:pt x="35378" y="-3129"/>
                  <a:pt x="101459" y="13570"/>
                  <a:pt x="152400" y="33157"/>
                </a:cubicBezTo>
                <a:cubicBezTo>
                  <a:pt x="203341" y="52744"/>
                  <a:pt x="254827" y="81088"/>
                  <a:pt x="305644" y="118025"/>
                </a:cubicBezTo>
                <a:cubicBezTo>
                  <a:pt x="356461" y="154962"/>
                  <a:pt x="388679" y="187936"/>
                  <a:pt x="457305" y="254782"/>
                </a:cubicBezTo>
                <a:cubicBezTo>
                  <a:pt x="525931" y="321628"/>
                  <a:pt x="641218" y="445370"/>
                  <a:pt x="717400" y="519104"/>
                </a:cubicBezTo>
                <a:cubicBezTo>
                  <a:pt x="793582" y="592838"/>
                  <a:pt x="857823" y="650508"/>
                  <a:pt x="914400" y="697186"/>
                </a:cubicBezTo>
                <a:cubicBezTo>
                  <a:pt x="970978" y="743864"/>
                  <a:pt x="1014643" y="776891"/>
                  <a:pt x="1056865" y="799173"/>
                </a:cubicBezTo>
                <a:cubicBezTo>
                  <a:pt x="1099087" y="821455"/>
                  <a:pt x="1140182" y="823623"/>
                  <a:pt x="1167731" y="830880"/>
                </a:cubicBezTo>
                <a:cubicBezTo>
                  <a:pt x="1195280" y="838137"/>
                  <a:pt x="1215396" y="841238"/>
                  <a:pt x="1222160" y="842717"/>
                </a:cubicBezTo>
                <a:cubicBezTo>
                  <a:pt x="1228924" y="844197"/>
                  <a:pt x="1214250" y="841571"/>
                  <a:pt x="1208314" y="839757"/>
                </a:cubicBezTo>
                <a:cubicBezTo>
                  <a:pt x="1202378" y="837943"/>
                  <a:pt x="1194707" y="836367"/>
                  <a:pt x="1186543" y="831831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038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864" y="462230"/>
                <a:ext cx="5400600" cy="212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Функція </a:t>
                </a:r>
                <a:r>
                  <a:rPr lang="en-US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y=</a:t>
                </a:r>
                <a:r>
                  <a:rPr lang="en-US" sz="2400" b="1" i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tgx</a:t>
                </a: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неперервна і зростає на проміжку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0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отже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цьому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проміжку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вона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має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обернену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функцію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яка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арктангенсом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.</a:t>
                </a:r>
                <a:endParaRPr lang="ru-RU" sz="2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62230"/>
                <a:ext cx="5400600" cy="2122376"/>
              </a:xfrm>
              <a:prstGeom prst="rect">
                <a:avLst/>
              </a:prstGeom>
              <a:blipFill rotWithShape="1">
                <a:blip r:embed="rId2"/>
                <a:stretch>
                  <a:fillRect l="-1580" t="-2586" r="-3160" b="-68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6579" y="2564904"/>
                <a:ext cx="8208912" cy="159896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Арктангенсом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числа а 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(</a:t>
                </a:r>
                <a:r>
                  <a:rPr lang="en-US" sz="2800" b="1" i="1" dirty="0" err="1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arctga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)</a:t>
                </a: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 такий кут із проміжку</a:t>
                </a:r>
                <a:r>
                  <a:rPr lang="uk-UA" sz="28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тангенс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якого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дорівнює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а.</a:t>
                </a:r>
                <a:endParaRPr lang="ru-RU" sz="28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79" y="2564904"/>
                <a:ext cx="8208912" cy="1598964"/>
              </a:xfrm>
              <a:prstGeom prst="rect">
                <a:avLst/>
              </a:prstGeom>
              <a:blipFill rotWithShape="1">
                <a:blip r:embed="rId3"/>
                <a:stretch>
                  <a:fillRect l="-1184" t="-3383" b="-45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19129" y="4077072"/>
                <a:ext cx="5328592" cy="797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Наприклад,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𝒂𝒓𝒄𝒕𝒈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ru-RU" sz="2800" b="1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129" y="4077072"/>
                <a:ext cx="5328592" cy="797911"/>
              </a:xfrm>
              <a:prstGeom prst="rect">
                <a:avLst/>
              </a:prstGeom>
              <a:blipFill rotWithShape="1">
                <a:blip r:embed="rId4"/>
                <a:stretch>
                  <a:fillRect l="-2174" b="-114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 descr="Тригонометричні функції - Microsoft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5" t="36842" r="35938" b="23716"/>
          <a:stretch/>
        </p:blipFill>
        <p:spPr>
          <a:xfrm>
            <a:off x="899592" y="231339"/>
            <a:ext cx="1226840" cy="2169883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1143000" y="266700"/>
            <a:ext cx="723900" cy="2124075"/>
          </a:xfrm>
          <a:custGeom>
            <a:avLst/>
            <a:gdLst>
              <a:gd name="connsiteX0" fmla="*/ 0 w 723900"/>
              <a:gd name="connsiteY0" fmla="*/ 2124075 h 2124075"/>
              <a:gd name="connsiteX1" fmla="*/ 19050 w 723900"/>
              <a:gd name="connsiteY1" fmla="*/ 1485900 h 2124075"/>
              <a:gd name="connsiteX2" fmla="*/ 114300 w 723900"/>
              <a:gd name="connsiteY2" fmla="*/ 1200150 h 2124075"/>
              <a:gd name="connsiteX3" fmla="*/ 285750 w 723900"/>
              <a:gd name="connsiteY3" fmla="*/ 1009650 h 2124075"/>
              <a:gd name="connsiteX4" fmla="*/ 438150 w 723900"/>
              <a:gd name="connsiteY4" fmla="*/ 866775 h 2124075"/>
              <a:gd name="connsiteX5" fmla="*/ 561975 w 723900"/>
              <a:gd name="connsiteY5" fmla="*/ 723900 h 2124075"/>
              <a:gd name="connsiteX6" fmla="*/ 695325 w 723900"/>
              <a:gd name="connsiteY6" fmla="*/ 333375 h 2124075"/>
              <a:gd name="connsiteX7" fmla="*/ 723900 w 723900"/>
              <a:gd name="connsiteY7" fmla="*/ 0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900" h="2124075">
                <a:moveTo>
                  <a:pt x="0" y="2124075"/>
                </a:moveTo>
                <a:cubicBezTo>
                  <a:pt x="0" y="1881981"/>
                  <a:pt x="0" y="1639887"/>
                  <a:pt x="19050" y="1485900"/>
                </a:cubicBezTo>
                <a:cubicBezTo>
                  <a:pt x="38100" y="1331912"/>
                  <a:pt x="69850" y="1279525"/>
                  <a:pt x="114300" y="1200150"/>
                </a:cubicBezTo>
                <a:cubicBezTo>
                  <a:pt x="158750" y="1120775"/>
                  <a:pt x="231775" y="1065212"/>
                  <a:pt x="285750" y="1009650"/>
                </a:cubicBezTo>
                <a:cubicBezTo>
                  <a:pt x="339725" y="954088"/>
                  <a:pt x="392113" y="914400"/>
                  <a:pt x="438150" y="866775"/>
                </a:cubicBezTo>
                <a:cubicBezTo>
                  <a:pt x="484188" y="819150"/>
                  <a:pt x="519113" y="812800"/>
                  <a:pt x="561975" y="723900"/>
                </a:cubicBezTo>
                <a:cubicBezTo>
                  <a:pt x="604838" y="635000"/>
                  <a:pt x="668338" y="454025"/>
                  <a:pt x="695325" y="333375"/>
                </a:cubicBezTo>
                <a:cubicBezTo>
                  <a:pt x="722313" y="212725"/>
                  <a:pt x="723900" y="0"/>
                  <a:pt x="72390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85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864" y="462230"/>
                <a:ext cx="5400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Функція </a:t>
                </a:r>
                <a:r>
                  <a:rPr lang="en-US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y=</a:t>
                </a:r>
                <a:r>
                  <a:rPr lang="en-US" sz="2400" b="1" i="1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ctgx</a:t>
                </a:r>
                <a:r>
                  <a:rPr lang="uk-UA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неперервна і спадає на проміжку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sz="24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ru-RU" sz="20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отже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цьому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проміжку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вона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має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обернену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функцію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яка </a:t>
                </a:r>
                <a:r>
                  <a:rPr lang="ru-RU" sz="2400" b="1" i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400" b="1" i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арккотангенсом</a:t>
                </a:r>
                <a:r>
                  <a:rPr lang="ru-RU" sz="2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.</a:t>
                </a:r>
                <a:endParaRPr lang="ru-RU" sz="2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62230"/>
                <a:ext cx="5400600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1580" t="-2830" r="-3160" b="-786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6579" y="2564904"/>
                <a:ext cx="8208912" cy="13849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Арккотангенсом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числа а 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(</a:t>
                </a:r>
                <a:r>
                  <a:rPr lang="en-US" sz="2800" b="1" i="1" dirty="0" err="1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arcctga</a:t>
                </a:r>
                <a:r>
                  <a:rPr lang="en-US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)</a:t>
                </a:r>
                <a:r>
                  <a:rPr lang="uk-UA" sz="28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uk-UA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називається такий кут із проміжку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;</m:t>
                        </m:r>
                        <m:r>
                          <a:rPr lang="en-US" sz="28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, </a:t>
                </a:r>
                <a:r>
                  <a:rPr lang="uk-UA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ко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тангенс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якого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</a:t>
                </a:r>
                <a:r>
                  <a:rPr lang="ru-RU" sz="2800" b="1" i="1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дорівнює</a:t>
                </a:r>
                <a:r>
                  <a:rPr lang="ru-RU" sz="2800" b="1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 а.</a:t>
                </a:r>
                <a:endParaRPr lang="ru-RU" sz="28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79" y="2564904"/>
                <a:ext cx="8208912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184" t="-3896" b="-1298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19129" y="4077072"/>
                <a:ext cx="5328592" cy="797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itchFamily="34" charset="0"/>
                  <a:buChar char="•"/>
                </a:pPr>
                <a:r>
                  <a:rPr lang="uk-UA" sz="2800" b="1" i="1" dirty="0" smtClean="0"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itchFamily="18" charset="0"/>
                  </a:rPr>
                  <a:t>Наприклад,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𝒂𝒓𝒄𝒄𝒕𝒈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sz="2800" b="1" i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129" y="4077072"/>
                <a:ext cx="5328592" cy="797911"/>
              </a:xfrm>
              <a:prstGeom prst="rect">
                <a:avLst/>
              </a:prstGeom>
              <a:blipFill rotWithShape="1">
                <a:blip r:embed="rId4"/>
                <a:stretch>
                  <a:fillRect l="-2174" b="-1145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 descr="Тригонометричні функції - Microsoft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9" t="39786" r="31250" b="23716"/>
          <a:stretch/>
        </p:blipFill>
        <p:spPr>
          <a:xfrm>
            <a:off x="1043608" y="188640"/>
            <a:ext cx="1190625" cy="2007959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1257300" y="190500"/>
            <a:ext cx="734130" cy="2028825"/>
          </a:xfrm>
          <a:custGeom>
            <a:avLst/>
            <a:gdLst>
              <a:gd name="connsiteX0" fmla="*/ 0 w 734130"/>
              <a:gd name="connsiteY0" fmla="*/ 0 h 2028825"/>
              <a:gd name="connsiteX1" fmla="*/ 28575 w 734130"/>
              <a:gd name="connsiteY1" fmla="*/ 323850 h 2028825"/>
              <a:gd name="connsiteX2" fmla="*/ 123825 w 734130"/>
              <a:gd name="connsiteY2" fmla="*/ 523875 h 2028825"/>
              <a:gd name="connsiteX3" fmla="*/ 228600 w 734130"/>
              <a:gd name="connsiteY3" fmla="*/ 647700 h 2028825"/>
              <a:gd name="connsiteX4" fmla="*/ 304800 w 734130"/>
              <a:gd name="connsiteY4" fmla="*/ 752475 h 2028825"/>
              <a:gd name="connsiteX5" fmla="*/ 409575 w 734130"/>
              <a:gd name="connsiteY5" fmla="*/ 847725 h 2028825"/>
              <a:gd name="connsiteX6" fmla="*/ 523875 w 734130"/>
              <a:gd name="connsiteY6" fmla="*/ 962025 h 2028825"/>
              <a:gd name="connsiteX7" fmla="*/ 571500 w 734130"/>
              <a:gd name="connsiteY7" fmla="*/ 1047750 h 2028825"/>
              <a:gd name="connsiteX8" fmla="*/ 647700 w 734130"/>
              <a:gd name="connsiteY8" fmla="*/ 1209675 h 2028825"/>
              <a:gd name="connsiteX9" fmla="*/ 714375 w 734130"/>
              <a:gd name="connsiteY9" fmla="*/ 1400175 h 2028825"/>
              <a:gd name="connsiteX10" fmla="*/ 723900 w 734130"/>
              <a:gd name="connsiteY10" fmla="*/ 1609725 h 2028825"/>
              <a:gd name="connsiteX11" fmla="*/ 733425 w 734130"/>
              <a:gd name="connsiteY11" fmla="*/ 1828800 h 2028825"/>
              <a:gd name="connsiteX12" fmla="*/ 733425 w 734130"/>
              <a:gd name="connsiteY12" fmla="*/ 2028825 h 2028825"/>
              <a:gd name="connsiteX13" fmla="*/ 733425 w 734130"/>
              <a:gd name="connsiteY13" fmla="*/ 2019300 h 2028825"/>
              <a:gd name="connsiteX0" fmla="*/ 0 w 734130"/>
              <a:gd name="connsiteY0" fmla="*/ 0 h 2028825"/>
              <a:gd name="connsiteX1" fmla="*/ 44904 w 734130"/>
              <a:gd name="connsiteY1" fmla="*/ 314052 h 2028825"/>
              <a:gd name="connsiteX2" fmla="*/ 123825 w 734130"/>
              <a:gd name="connsiteY2" fmla="*/ 523875 h 2028825"/>
              <a:gd name="connsiteX3" fmla="*/ 228600 w 734130"/>
              <a:gd name="connsiteY3" fmla="*/ 647700 h 2028825"/>
              <a:gd name="connsiteX4" fmla="*/ 304800 w 734130"/>
              <a:gd name="connsiteY4" fmla="*/ 752475 h 2028825"/>
              <a:gd name="connsiteX5" fmla="*/ 409575 w 734130"/>
              <a:gd name="connsiteY5" fmla="*/ 847725 h 2028825"/>
              <a:gd name="connsiteX6" fmla="*/ 523875 w 734130"/>
              <a:gd name="connsiteY6" fmla="*/ 962025 h 2028825"/>
              <a:gd name="connsiteX7" fmla="*/ 571500 w 734130"/>
              <a:gd name="connsiteY7" fmla="*/ 1047750 h 2028825"/>
              <a:gd name="connsiteX8" fmla="*/ 647700 w 734130"/>
              <a:gd name="connsiteY8" fmla="*/ 1209675 h 2028825"/>
              <a:gd name="connsiteX9" fmla="*/ 714375 w 734130"/>
              <a:gd name="connsiteY9" fmla="*/ 1400175 h 2028825"/>
              <a:gd name="connsiteX10" fmla="*/ 723900 w 734130"/>
              <a:gd name="connsiteY10" fmla="*/ 1609725 h 2028825"/>
              <a:gd name="connsiteX11" fmla="*/ 733425 w 734130"/>
              <a:gd name="connsiteY11" fmla="*/ 1828800 h 2028825"/>
              <a:gd name="connsiteX12" fmla="*/ 733425 w 734130"/>
              <a:gd name="connsiteY12" fmla="*/ 2028825 h 2028825"/>
              <a:gd name="connsiteX13" fmla="*/ 733425 w 734130"/>
              <a:gd name="connsiteY13" fmla="*/ 2019300 h 2028825"/>
              <a:gd name="connsiteX0" fmla="*/ 0 w 734130"/>
              <a:gd name="connsiteY0" fmla="*/ 0 h 2028825"/>
              <a:gd name="connsiteX1" fmla="*/ 44904 w 734130"/>
              <a:gd name="connsiteY1" fmla="*/ 314052 h 2028825"/>
              <a:gd name="connsiteX2" fmla="*/ 123825 w 734130"/>
              <a:gd name="connsiteY2" fmla="*/ 523875 h 2028825"/>
              <a:gd name="connsiteX3" fmla="*/ 212272 w 734130"/>
              <a:gd name="connsiteY3" fmla="*/ 657497 h 2028825"/>
              <a:gd name="connsiteX4" fmla="*/ 304800 w 734130"/>
              <a:gd name="connsiteY4" fmla="*/ 752475 h 2028825"/>
              <a:gd name="connsiteX5" fmla="*/ 409575 w 734130"/>
              <a:gd name="connsiteY5" fmla="*/ 847725 h 2028825"/>
              <a:gd name="connsiteX6" fmla="*/ 523875 w 734130"/>
              <a:gd name="connsiteY6" fmla="*/ 962025 h 2028825"/>
              <a:gd name="connsiteX7" fmla="*/ 571500 w 734130"/>
              <a:gd name="connsiteY7" fmla="*/ 1047750 h 2028825"/>
              <a:gd name="connsiteX8" fmla="*/ 647700 w 734130"/>
              <a:gd name="connsiteY8" fmla="*/ 1209675 h 2028825"/>
              <a:gd name="connsiteX9" fmla="*/ 714375 w 734130"/>
              <a:gd name="connsiteY9" fmla="*/ 1400175 h 2028825"/>
              <a:gd name="connsiteX10" fmla="*/ 723900 w 734130"/>
              <a:gd name="connsiteY10" fmla="*/ 1609725 h 2028825"/>
              <a:gd name="connsiteX11" fmla="*/ 733425 w 734130"/>
              <a:gd name="connsiteY11" fmla="*/ 1828800 h 2028825"/>
              <a:gd name="connsiteX12" fmla="*/ 733425 w 734130"/>
              <a:gd name="connsiteY12" fmla="*/ 2028825 h 2028825"/>
              <a:gd name="connsiteX13" fmla="*/ 733425 w 734130"/>
              <a:gd name="connsiteY13" fmla="*/ 2019300 h 2028825"/>
              <a:gd name="connsiteX0" fmla="*/ 0 w 734130"/>
              <a:gd name="connsiteY0" fmla="*/ 0 h 2028825"/>
              <a:gd name="connsiteX1" fmla="*/ 44904 w 734130"/>
              <a:gd name="connsiteY1" fmla="*/ 314052 h 2028825"/>
              <a:gd name="connsiteX2" fmla="*/ 123825 w 734130"/>
              <a:gd name="connsiteY2" fmla="*/ 523875 h 2028825"/>
              <a:gd name="connsiteX3" fmla="*/ 212272 w 734130"/>
              <a:gd name="connsiteY3" fmla="*/ 657497 h 2028825"/>
              <a:gd name="connsiteX4" fmla="*/ 304800 w 734130"/>
              <a:gd name="connsiteY4" fmla="*/ 752475 h 2028825"/>
              <a:gd name="connsiteX5" fmla="*/ 409575 w 734130"/>
              <a:gd name="connsiteY5" fmla="*/ 847725 h 2028825"/>
              <a:gd name="connsiteX6" fmla="*/ 523875 w 734130"/>
              <a:gd name="connsiteY6" fmla="*/ 962025 h 2028825"/>
              <a:gd name="connsiteX7" fmla="*/ 581297 w 734130"/>
              <a:gd name="connsiteY7" fmla="*/ 1034687 h 2028825"/>
              <a:gd name="connsiteX8" fmla="*/ 647700 w 734130"/>
              <a:gd name="connsiteY8" fmla="*/ 1209675 h 2028825"/>
              <a:gd name="connsiteX9" fmla="*/ 714375 w 734130"/>
              <a:gd name="connsiteY9" fmla="*/ 1400175 h 2028825"/>
              <a:gd name="connsiteX10" fmla="*/ 723900 w 734130"/>
              <a:gd name="connsiteY10" fmla="*/ 1609725 h 2028825"/>
              <a:gd name="connsiteX11" fmla="*/ 733425 w 734130"/>
              <a:gd name="connsiteY11" fmla="*/ 1828800 h 2028825"/>
              <a:gd name="connsiteX12" fmla="*/ 733425 w 734130"/>
              <a:gd name="connsiteY12" fmla="*/ 2028825 h 2028825"/>
              <a:gd name="connsiteX13" fmla="*/ 733425 w 734130"/>
              <a:gd name="connsiteY13" fmla="*/ 2019300 h 2028825"/>
              <a:gd name="connsiteX0" fmla="*/ 0 w 734130"/>
              <a:gd name="connsiteY0" fmla="*/ 0 h 2028825"/>
              <a:gd name="connsiteX1" fmla="*/ 44904 w 734130"/>
              <a:gd name="connsiteY1" fmla="*/ 314052 h 2028825"/>
              <a:gd name="connsiteX2" fmla="*/ 123825 w 734130"/>
              <a:gd name="connsiteY2" fmla="*/ 523875 h 2028825"/>
              <a:gd name="connsiteX3" fmla="*/ 212272 w 734130"/>
              <a:gd name="connsiteY3" fmla="*/ 657497 h 2028825"/>
              <a:gd name="connsiteX4" fmla="*/ 304800 w 734130"/>
              <a:gd name="connsiteY4" fmla="*/ 752475 h 2028825"/>
              <a:gd name="connsiteX5" fmla="*/ 409575 w 734130"/>
              <a:gd name="connsiteY5" fmla="*/ 847725 h 2028825"/>
              <a:gd name="connsiteX6" fmla="*/ 523875 w 734130"/>
              <a:gd name="connsiteY6" fmla="*/ 962025 h 2028825"/>
              <a:gd name="connsiteX7" fmla="*/ 581297 w 734130"/>
              <a:gd name="connsiteY7" fmla="*/ 1034687 h 2028825"/>
              <a:gd name="connsiteX8" fmla="*/ 657497 w 734130"/>
              <a:gd name="connsiteY8" fmla="*/ 1190080 h 2028825"/>
              <a:gd name="connsiteX9" fmla="*/ 714375 w 734130"/>
              <a:gd name="connsiteY9" fmla="*/ 1400175 h 2028825"/>
              <a:gd name="connsiteX10" fmla="*/ 723900 w 734130"/>
              <a:gd name="connsiteY10" fmla="*/ 1609725 h 2028825"/>
              <a:gd name="connsiteX11" fmla="*/ 733425 w 734130"/>
              <a:gd name="connsiteY11" fmla="*/ 1828800 h 2028825"/>
              <a:gd name="connsiteX12" fmla="*/ 733425 w 734130"/>
              <a:gd name="connsiteY12" fmla="*/ 2028825 h 2028825"/>
              <a:gd name="connsiteX13" fmla="*/ 733425 w 734130"/>
              <a:gd name="connsiteY13" fmla="*/ 2019300 h 2028825"/>
              <a:gd name="connsiteX0" fmla="*/ 0 w 734130"/>
              <a:gd name="connsiteY0" fmla="*/ 0 h 2028825"/>
              <a:gd name="connsiteX1" fmla="*/ 44904 w 734130"/>
              <a:gd name="connsiteY1" fmla="*/ 314052 h 2028825"/>
              <a:gd name="connsiteX2" fmla="*/ 123825 w 734130"/>
              <a:gd name="connsiteY2" fmla="*/ 523875 h 2028825"/>
              <a:gd name="connsiteX3" fmla="*/ 212272 w 734130"/>
              <a:gd name="connsiteY3" fmla="*/ 657497 h 2028825"/>
              <a:gd name="connsiteX4" fmla="*/ 304800 w 734130"/>
              <a:gd name="connsiteY4" fmla="*/ 752475 h 2028825"/>
              <a:gd name="connsiteX5" fmla="*/ 409575 w 734130"/>
              <a:gd name="connsiteY5" fmla="*/ 847725 h 2028825"/>
              <a:gd name="connsiteX6" fmla="*/ 523875 w 734130"/>
              <a:gd name="connsiteY6" fmla="*/ 962025 h 2028825"/>
              <a:gd name="connsiteX7" fmla="*/ 581297 w 734130"/>
              <a:gd name="connsiteY7" fmla="*/ 1034687 h 2028825"/>
              <a:gd name="connsiteX8" fmla="*/ 657497 w 734130"/>
              <a:gd name="connsiteY8" fmla="*/ 1190080 h 2028825"/>
              <a:gd name="connsiteX9" fmla="*/ 704578 w 734130"/>
              <a:gd name="connsiteY9" fmla="*/ 1403441 h 2028825"/>
              <a:gd name="connsiteX10" fmla="*/ 723900 w 734130"/>
              <a:gd name="connsiteY10" fmla="*/ 1609725 h 2028825"/>
              <a:gd name="connsiteX11" fmla="*/ 733425 w 734130"/>
              <a:gd name="connsiteY11" fmla="*/ 1828800 h 2028825"/>
              <a:gd name="connsiteX12" fmla="*/ 733425 w 734130"/>
              <a:gd name="connsiteY12" fmla="*/ 2028825 h 2028825"/>
              <a:gd name="connsiteX13" fmla="*/ 733425 w 734130"/>
              <a:gd name="connsiteY13" fmla="*/ 2019300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4130" h="2028825">
                <a:moveTo>
                  <a:pt x="0" y="0"/>
                </a:moveTo>
                <a:cubicBezTo>
                  <a:pt x="3968" y="118268"/>
                  <a:pt x="24266" y="226739"/>
                  <a:pt x="44904" y="314052"/>
                </a:cubicBezTo>
                <a:cubicBezTo>
                  <a:pt x="65542" y="401365"/>
                  <a:pt x="95930" y="466634"/>
                  <a:pt x="123825" y="523875"/>
                </a:cubicBezTo>
                <a:cubicBezTo>
                  <a:pt x="151720" y="581116"/>
                  <a:pt x="182110" y="619397"/>
                  <a:pt x="212272" y="657497"/>
                </a:cubicBezTo>
                <a:cubicBezTo>
                  <a:pt x="242434" y="695597"/>
                  <a:pt x="271916" y="720771"/>
                  <a:pt x="304800" y="752475"/>
                </a:cubicBezTo>
                <a:cubicBezTo>
                  <a:pt x="337684" y="784179"/>
                  <a:pt x="373063" y="812800"/>
                  <a:pt x="409575" y="847725"/>
                </a:cubicBezTo>
                <a:cubicBezTo>
                  <a:pt x="446087" y="882650"/>
                  <a:pt x="495255" y="930865"/>
                  <a:pt x="523875" y="962025"/>
                </a:cubicBezTo>
                <a:cubicBezTo>
                  <a:pt x="552495" y="993185"/>
                  <a:pt x="559027" y="996678"/>
                  <a:pt x="581297" y="1034687"/>
                </a:cubicBezTo>
                <a:cubicBezTo>
                  <a:pt x="603567" y="1072696"/>
                  <a:pt x="636950" y="1128621"/>
                  <a:pt x="657497" y="1190080"/>
                </a:cubicBezTo>
                <a:cubicBezTo>
                  <a:pt x="678044" y="1251539"/>
                  <a:pt x="693511" y="1333500"/>
                  <a:pt x="704578" y="1403441"/>
                </a:cubicBezTo>
                <a:cubicBezTo>
                  <a:pt x="715645" y="1473382"/>
                  <a:pt x="719092" y="1538832"/>
                  <a:pt x="723900" y="1609725"/>
                </a:cubicBezTo>
                <a:cubicBezTo>
                  <a:pt x="728708" y="1680618"/>
                  <a:pt x="731838" y="1758950"/>
                  <a:pt x="733425" y="1828800"/>
                </a:cubicBezTo>
                <a:cubicBezTo>
                  <a:pt x="735013" y="1898650"/>
                  <a:pt x="733425" y="2028825"/>
                  <a:pt x="733425" y="2028825"/>
                </a:cubicBezTo>
                <a:lnTo>
                  <a:pt x="733425" y="2019300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392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 descr="Голубая тисненая бумага"/>
          <p:cNvSpPr txBox="1">
            <a:spLocks noChangeArrowheads="1"/>
          </p:cNvSpPr>
          <p:nvPr/>
        </p:nvSpPr>
        <p:spPr bwMode="auto">
          <a:xfrm>
            <a:off x="899592" y="1643947"/>
            <a:ext cx="4248472" cy="584556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arcsin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kumimoji="1"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1"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arcsin</a:t>
            </a:r>
            <a:r>
              <a:rPr kumimoji="1"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1" lang="en-US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2" descr="Голубая тисненая бумага"/>
          <p:cNvSpPr txBox="1">
            <a:spLocks noChangeArrowheads="1"/>
          </p:cNvSpPr>
          <p:nvPr/>
        </p:nvSpPr>
        <p:spPr bwMode="auto">
          <a:xfrm>
            <a:off x="899592" y="2623845"/>
            <a:ext cx="3756106" cy="5847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arctg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kumimoji="1"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1"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arctg</a:t>
            </a:r>
            <a:r>
              <a:rPr kumimoji="1"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ru-RU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en-US" sz="32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" descr="Голубая тисненая бумага"/>
          <p:cNvSpPr txBox="1">
            <a:spLocks noChangeArrowheads="1"/>
          </p:cNvSpPr>
          <p:nvPr/>
        </p:nvSpPr>
        <p:spPr bwMode="auto">
          <a:xfrm>
            <a:off x="3949055" y="4365104"/>
            <a:ext cx="4107994" cy="5847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arc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1"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kumimoji="1" lang="en-US" sz="32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l-GR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-arc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1"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kumimoji="1" lang="en-US" sz="3200" b="1" i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en-US" sz="32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923928" y="3501008"/>
            <a:ext cx="4464149" cy="585078"/>
            <a:chOff x="2760" y="1673"/>
            <a:chExt cx="4449" cy="613"/>
          </a:xfrm>
        </p:grpSpPr>
        <p:graphicFrame>
          <p:nvGraphicFramePr>
            <p:cNvPr id="13" name="Object 5" descr="Голубая тисненая бумага"/>
            <p:cNvGraphicFramePr>
              <a:graphicFrameLocks noChangeAspect="1"/>
            </p:cNvGraphicFramePr>
            <p:nvPr/>
          </p:nvGraphicFramePr>
          <p:xfrm>
            <a:off x="3787" y="2069"/>
            <a:ext cx="178" cy="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87" name="Формула" r:id="rId4" imgW="126720" imgH="126720" progId="Equation.3">
                    <p:embed/>
                  </p:oleObj>
                </mc:Choice>
                <mc:Fallback>
                  <p:oleObj name="Формула" r:id="rId4" imgW="1267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2069"/>
                          <a:ext cx="178" cy="133"/>
                        </a:xfrm>
                        <a:prstGeom prst="rect">
                          <a:avLst/>
                        </a:prstGeom>
                        <a:blipFill dpi="0" rotWithShape="1">
                          <a:blip r:embed="rId3"/>
                          <a:srcRect/>
                          <a:tile tx="0" ty="0" sx="100000" sy="100000" flip="none" algn="tl"/>
                        </a:blip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2760" y="1673"/>
              <a:ext cx="4449" cy="61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3200" b="1" dirty="0" err="1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arccos</a:t>
              </a:r>
              <a:r>
                <a:rPr kumimoji="1" lang="en-US" sz="32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(-</a:t>
              </a:r>
              <a:r>
                <a:rPr kumimoji="1" lang="en-US" sz="3200" b="1" i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en-US" sz="32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kumimoji="1" lang="ru-RU" sz="32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n-US" sz="32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1" lang="ru-RU" sz="32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1" lang="el-GR" sz="3200" b="1" dirty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π</a:t>
              </a:r>
              <a:r>
                <a:rPr kumimoji="1" lang="en-US" sz="3200" b="1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-arc</a:t>
              </a:r>
              <a:r>
                <a:rPr kumimoji="1" lang="ru-RU" sz="3200" b="1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kumimoji="1" lang="en-US" sz="3200" b="1" dirty="0" err="1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os</a:t>
              </a:r>
              <a:r>
                <a:rPr kumimoji="1" lang="en-US" sz="3200" b="1" i="1" dirty="0" err="1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1" lang="ru-RU" sz="3200" b="1" dirty="0" smtClean="0">
                  <a:solidFill>
                    <a:srgbClr val="66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1" lang="en-US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99592" y="458669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Аркфункції від'ємних кутів знаходимо за формулами</a:t>
            </a:r>
            <a:r>
              <a:rPr lang="uk-UA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</a:t>
            </a:r>
            <a:endParaRPr lang="ru-RU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539552" y="332656"/>
            <a:ext cx="7897903" cy="9556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uk-UA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Обчисліть швидко і запишіть в зошит тільки результати:</a:t>
            </a:r>
            <a:endParaRPr lang="en-US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itchFamily="34" charset="0"/>
            </a:endParaRPr>
          </a:p>
        </p:txBody>
      </p:sp>
      <p:graphicFrame>
        <p:nvGraphicFramePr>
          <p:cNvPr id="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69657"/>
              </p:ext>
            </p:extLst>
          </p:nvPr>
        </p:nvGraphicFramePr>
        <p:xfrm>
          <a:off x="2862064" y="1484784"/>
          <a:ext cx="520718" cy="887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2" name="Формула" r:id="rId3" imgW="253800" imgH="431640" progId="Equation.3">
                  <p:embed/>
                </p:oleObj>
              </mc:Choice>
              <mc:Fallback>
                <p:oleObj name="Формула" r:id="rId3" imgW="253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064" y="1484784"/>
                        <a:ext cx="520718" cy="887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476375" y="4076700"/>
            <a:ext cx="1727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ru-RU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76333" y="1484784"/>
            <a:ext cx="2160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600" dirty="0">
                <a:solidFill>
                  <a:srgbClr val="660066"/>
                </a:solidFill>
                <a:latin typeface="Times New Roman" pitchFamily="18" charset="0"/>
              </a:rPr>
              <a:t>1</a:t>
            </a:r>
            <a:r>
              <a:rPr kumimoji="1" lang="ru-RU" sz="3600" dirty="0">
                <a:solidFill>
                  <a:srgbClr val="660066"/>
                </a:solidFill>
                <a:latin typeface="Times New Roman" pitchFamily="18" charset="0"/>
              </a:rPr>
              <a:t>.</a:t>
            </a:r>
            <a:r>
              <a:rPr kumimoji="1" lang="en-US" sz="4000" dirty="0" err="1">
                <a:solidFill>
                  <a:srgbClr val="660066"/>
                </a:solidFill>
                <a:latin typeface="Times New Roman" pitchFamily="18" charset="0"/>
              </a:rPr>
              <a:t>arcsin</a:t>
            </a:r>
            <a:r>
              <a:rPr kumimoji="1" lang="en-US" sz="4000" dirty="0">
                <a:solidFill>
                  <a:srgbClr val="660066"/>
                </a:solidFill>
                <a:latin typeface="Times New Roman" pitchFamily="18" charset="0"/>
              </a:rPr>
              <a:t>  </a:t>
            </a:r>
            <a:r>
              <a:rPr kumimoji="1" lang="en-US" sz="3600" dirty="0">
                <a:solidFill>
                  <a:srgbClr val="660066"/>
                </a:solidFill>
                <a:latin typeface="Times New Roman" pitchFamily="18" charset="0"/>
              </a:rPr>
              <a:t>       </a:t>
            </a:r>
            <a:r>
              <a:rPr kumimoji="1" lang="ru-RU" sz="3600" dirty="0">
                <a:solidFill>
                  <a:srgbClr val="660066"/>
                </a:solidFill>
                <a:latin typeface="Times New Roman" pitchFamily="18" charset="0"/>
              </a:rPr>
              <a:t>   </a:t>
            </a:r>
            <a:endParaRPr kumimoji="1" lang="en-US" sz="36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941644" y="2365345"/>
            <a:ext cx="23749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40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kumimoji="1" lang="en-US" sz="4000" dirty="0">
                <a:solidFill>
                  <a:srgbClr val="660066"/>
                </a:solidFill>
                <a:latin typeface="Times New Roman" pitchFamily="18" charset="0"/>
              </a:rPr>
              <a:t>2</a:t>
            </a:r>
            <a:r>
              <a:rPr kumimoji="1" lang="ru-RU" sz="4000" dirty="0">
                <a:solidFill>
                  <a:srgbClr val="660066"/>
                </a:solidFill>
                <a:latin typeface="Times New Roman" pitchFamily="18" charset="0"/>
              </a:rPr>
              <a:t>. </a:t>
            </a:r>
            <a:r>
              <a:rPr kumimoji="1" lang="en-US" sz="4000" dirty="0" err="1">
                <a:solidFill>
                  <a:srgbClr val="660066"/>
                </a:solidFill>
                <a:latin typeface="Times New Roman" pitchFamily="18" charset="0"/>
              </a:rPr>
              <a:t>arccos</a:t>
            </a:r>
            <a:r>
              <a:rPr kumimoji="1" lang="en-US" sz="40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kumimoji="1" lang="en-US" sz="4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43608" y="3212976"/>
            <a:ext cx="18716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600" dirty="0">
                <a:solidFill>
                  <a:srgbClr val="660066"/>
                </a:solidFill>
                <a:latin typeface="Times New Roman" pitchFamily="18" charset="0"/>
              </a:rPr>
              <a:t>3</a:t>
            </a:r>
            <a:r>
              <a:rPr kumimoji="1" lang="ru-RU" sz="3600" dirty="0">
                <a:solidFill>
                  <a:srgbClr val="660066"/>
                </a:solidFill>
                <a:latin typeface="Times New Roman" pitchFamily="18" charset="0"/>
              </a:rPr>
              <a:t>.</a:t>
            </a:r>
            <a:r>
              <a:rPr kumimoji="1" lang="en-US" sz="36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kumimoji="1" lang="en-US" sz="4000" dirty="0" err="1">
                <a:solidFill>
                  <a:srgbClr val="660066"/>
                </a:solidFill>
                <a:latin typeface="Times New Roman" pitchFamily="18" charset="0"/>
              </a:rPr>
              <a:t>arctg</a:t>
            </a:r>
            <a:r>
              <a:rPr kumimoji="1" lang="en-US" sz="40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kumimoji="1" lang="en-US" sz="3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1" lang="ru-RU" sz="3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1" lang="en-US" sz="3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ru-RU" sz="3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kumimoji="1" lang="en-US" sz="36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155959" y="1484784"/>
            <a:ext cx="29344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dirty="0">
                <a:solidFill>
                  <a:srgbClr val="660066"/>
                </a:solidFill>
                <a:latin typeface="Times New Roman" pitchFamily="18" charset="0"/>
              </a:rPr>
              <a:t>5.</a:t>
            </a:r>
            <a:r>
              <a:rPr kumimoji="1" lang="en-US" sz="4000" dirty="0" err="1">
                <a:solidFill>
                  <a:srgbClr val="660066"/>
                </a:solidFill>
                <a:latin typeface="Times New Roman" pitchFamily="18" charset="0"/>
              </a:rPr>
              <a:t>arcsin</a:t>
            </a:r>
            <a:r>
              <a:rPr kumimoji="1" lang="en-US" sz="3600" dirty="0">
                <a:solidFill>
                  <a:srgbClr val="660066"/>
                </a:solidFill>
                <a:latin typeface="Times New Roman" pitchFamily="18" charset="0"/>
              </a:rPr>
              <a:t> (–</a:t>
            </a:r>
            <a:r>
              <a:rPr kumimoji="1" lang="ru-RU" sz="3600" dirty="0">
                <a:solidFill>
                  <a:srgbClr val="660066"/>
                </a:solidFill>
                <a:latin typeface="Times New Roman" pitchFamily="18" charset="0"/>
              </a:rPr>
              <a:t>    </a:t>
            </a:r>
            <a:r>
              <a:rPr kumimoji="1" lang="en-US" sz="3600" dirty="0">
                <a:solidFill>
                  <a:srgbClr val="660066"/>
                </a:solidFill>
                <a:latin typeface="Times New Roman" pitchFamily="18" charset="0"/>
              </a:rPr>
              <a:t>) </a:t>
            </a:r>
            <a:r>
              <a:rPr kumimoji="1" lang="ru-RU" sz="36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043608" y="4089266"/>
            <a:ext cx="28803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dirty="0">
                <a:solidFill>
                  <a:srgbClr val="660066"/>
                </a:solidFill>
                <a:latin typeface="Times New Roman" pitchFamily="18" charset="0"/>
              </a:rPr>
              <a:t>4.</a:t>
            </a:r>
            <a:r>
              <a:rPr kumimoji="1" lang="en-US" sz="36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kumimoji="1" lang="en-US" sz="4000" dirty="0" err="1">
                <a:solidFill>
                  <a:srgbClr val="660066"/>
                </a:solidFill>
                <a:latin typeface="Times New Roman" pitchFamily="18" charset="0"/>
              </a:rPr>
              <a:t>arctg</a:t>
            </a:r>
            <a:r>
              <a:rPr kumimoji="1" lang="en-US" sz="40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kumimoji="1" lang="en-US" sz="3600" dirty="0">
                <a:solidFill>
                  <a:srgbClr val="660066"/>
                </a:solidFill>
                <a:latin typeface="Times New Roman" pitchFamily="18" charset="0"/>
              </a:rPr>
              <a:t>(</a:t>
            </a:r>
            <a:r>
              <a:rPr kumimoji="1" lang="ru-RU" sz="3600" dirty="0">
                <a:solidFill>
                  <a:srgbClr val="660066"/>
                </a:solidFill>
                <a:latin typeface="Times New Roman" pitchFamily="18" charset="0"/>
              </a:rPr>
              <a:t> -    </a:t>
            </a:r>
            <a:r>
              <a:rPr kumimoji="1" lang="en-US" sz="3600" dirty="0">
                <a:solidFill>
                  <a:srgbClr val="660066"/>
                </a:solidFill>
                <a:latin typeface="Times New Roman" pitchFamily="18" charset="0"/>
              </a:rPr>
              <a:t>)</a:t>
            </a:r>
            <a:r>
              <a:rPr kumimoji="1" lang="ru-RU" sz="36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355870"/>
              </p:ext>
            </p:extLst>
          </p:nvPr>
        </p:nvGraphicFramePr>
        <p:xfrm>
          <a:off x="3031577" y="2365345"/>
          <a:ext cx="820343" cy="94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3" name="Формула" r:id="rId5" imgW="266400" imgH="431640" progId="Equation.3">
                  <p:embed/>
                </p:oleObj>
              </mc:Choice>
              <mc:Fallback>
                <p:oleObj name="Формула" r:id="rId5" imgW="266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577" y="2365345"/>
                        <a:ext cx="820343" cy="94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392302"/>
              </p:ext>
            </p:extLst>
          </p:nvPr>
        </p:nvGraphicFramePr>
        <p:xfrm>
          <a:off x="2738584" y="3212976"/>
          <a:ext cx="648072" cy="64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4" name="Формула" r:id="rId7" imgW="228600" imgH="228600" progId="Equation.3">
                  <p:embed/>
                </p:oleObj>
              </mc:Choice>
              <mc:Fallback>
                <p:oleObj name="Формула" r:id="rId7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584" y="3212976"/>
                        <a:ext cx="648072" cy="648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163366"/>
              </p:ext>
            </p:extLst>
          </p:nvPr>
        </p:nvGraphicFramePr>
        <p:xfrm>
          <a:off x="3131840" y="4005064"/>
          <a:ext cx="504056" cy="852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5" name="Формула" r:id="rId9" imgW="253800" imgH="431640" progId="Equation.3">
                  <p:embed/>
                </p:oleObj>
              </mc:Choice>
              <mc:Fallback>
                <p:oleObj name="Формула" r:id="rId9" imgW="253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005064"/>
                        <a:ext cx="504056" cy="852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40331"/>
              </p:ext>
            </p:extLst>
          </p:nvPr>
        </p:nvGraphicFramePr>
        <p:xfrm>
          <a:off x="7344841" y="1436310"/>
          <a:ext cx="359817" cy="92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6" name="Формула" r:id="rId11" imgW="152280" imgH="393480" progId="Equation.3">
                  <p:embed/>
                </p:oleObj>
              </mc:Choice>
              <mc:Fallback>
                <p:oleObj name="Формула" r:id="rId11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841" y="1436310"/>
                        <a:ext cx="359817" cy="929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139638" y="2365345"/>
            <a:ext cx="35368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600" dirty="0">
                <a:solidFill>
                  <a:srgbClr val="660066"/>
                </a:solidFill>
                <a:latin typeface="Times New Roman" pitchFamily="18" charset="0"/>
              </a:rPr>
              <a:t>6</a:t>
            </a:r>
            <a:r>
              <a:rPr kumimoji="1" lang="ru-RU" sz="3600" dirty="0">
                <a:solidFill>
                  <a:srgbClr val="660066"/>
                </a:solidFill>
                <a:latin typeface="Times New Roman" pitchFamily="18" charset="0"/>
              </a:rPr>
              <a:t>.</a:t>
            </a:r>
            <a:r>
              <a:rPr kumimoji="1" lang="en-US" sz="36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kumimoji="1" lang="en-US" sz="4000" dirty="0" err="1">
                <a:solidFill>
                  <a:srgbClr val="660066"/>
                </a:solidFill>
                <a:latin typeface="Times New Roman" pitchFamily="18" charset="0"/>
              </a:rPr>
              <a:t>arccos</a:t>
            </a:r>
            <a:r>
              <a:rPr kumimoji="1" lang="en-US" sz="40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kumimoji="1" lang="en-US" sz="3600" dirty="0">
                <a:solidFill>
                  <a:srgbClr val="660066"/>
                </a:solidFill>
                <a:latin typeface="Times New Roman" pitchFamily="18" charset="0"/>
              </a:rPr>
              <a:t>(-</a:t>
            </a:r>
            <a:r>
              <a:rPr kumimoji="1" lang="ru-RU" sz="3600" dirty="0">
                <a:solidFill>
                  <a:srgbClr val="660066"/>
                </a:solidFill>
                <a:latin typeface="Times New Roman" pitchFamily="18" charset="0"/>
              </a:rPr>
              <a:t>1</a:t>
            </a:r>
            <a:r>
              <a:rPr kumimoji="1" lang="en-US" sz="3600" dirty="0" smtClean="0">
                <a:solidFill>
                  <a:srgbClr val="660066"/>
                </a:solidFill>
                <a:latin typeface="Times New Roman" pitchFamily="18" charset="0"/>
              </a:rPr>
              <a:t>)</a:t>
            </a:r>
            <a:endParaRPr kumimoji="1" lang="uk-UA" sz="3600" dirty="0" smtClean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539551" y="4870671"/>
            <a:ext cx="23757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Звірте</a:t>
            </a:r>
            <a:r>
              <a:rPr kumimoji="1"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kumimoji="1" lang="ru-RU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відповіді</a:t>
            </a:r>
            <a:r>
              <a:rPr kumimoji="1" lang="ru-RU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endParaRPr kumimoji="1" lang="ru-RU" sz="3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7332862" y="4978393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ru-RU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645293" y="4380145"/>
            <a:ext cx="15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ru-RU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97656" y="3253253"/>
            <a:ext cx="35587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3600" dirty="0" smtClean="0">
                <a:solidFill>
                  <a:srgbClr val="660066"/>
                </a:solidFill>
                <a:latin typeface="Times New Roman" pitchFamily="18" charset="0"/>
              </a:rPr>
              <a:t>7</a:t>
            </a:r>
            <a:r>
              <a:rPr kumimoji="1" lang="uk-UA" sz="3600" dirty="0" smtClean="0">
                <a:solidFill>
                  <a:srgbClr val="660066"/>
                </a:solidFill>
                <a:latin typeface="Times New Roman" pitchFamily="18" charset="0"/>
              </a:rPr>
              <a:t>.</a:t>
            </a:r>
            <a:r>
              <a:rPr kumimoji="1" lang="en-US" sz="3600" dirty="0" smtClean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kumimoji="1" lang="en-US" sz="4000" dirty="0">
                <a:solidFill>
                  <a:srgbClr val="660066"/>
                </a:solidFill>
                <a:latin typeface="Times New Roman" pitchFamily="18" charset="0"/>
              </a:rPr>
              <a:t>arc</a:t>
            </a:r>
            <a:r>
              <a:rPr kumimoji="1" lang="ru-RU" sz="4000" dirty="0">
                <a:solidFill>
                  <a:srgbClr val="660066"/>
                </a:solidFill>
                <a:latin typeface="Times New Roman" pitchFamily="18" charset="0"/>
              </a:rPr>
              <a:t>со</a:t>
            </a:r>
            <a:r>
              <a:rPr kumimoji="1" lang="en-US" sz="4000" dirty="0">
                <a:solidFill>
                  <a:srgbClr val="660066"/>
                </a:solidFill>
                <a:latin typeface="Times New Roman" pitchFamily="18" charset="0"/>
              </a:rPr>
              <a:t>s(</a:t>
            </a:r>
            <a:r>
              <a:rPr kumimoji="1" lang="ru-RU" sz="3600" dirty="0">
                <a:solidFill>
                  <a:srgbClr val="660066"/>
                </a:solidFill>
                <a:latin typeface="Times New Roman" pitchFamily="18" charset="0"/>
              </a:rPr>
              <a:t>-     )       </a:t>
            </a:r>
          </a:p>
          <a:p>
            <a:endParaRPr lang="ru-RU" sz="3600" dirty="0"/>
          </a:p>
        </p:txBody>
      </p:sp>
      <p:graphicFrame>
        <p:nvGraphicFramePr>
          <p:cNvPr id="3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679899"/>
              </p:ext>
            </p:extLst>
          </p:nvPr>
        </p:nvGraphicFramePr>
        <p:xfrm>
          <a:off x="7217606" y="3129144"/>
          <a:ext cx="666762" cy="875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" name="Формула" r:id="rId13" imgW="253800" imgH="431640" progId="Equation.3">
                  <p:embed/>
                </p:oleObj>
              </mc:Choice>
              <mc:Fallback>
                <p:oleObj name="Формула" r:id="rId13" imgW="253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7606" y="3129144"/>
                        <a:ext cx="666762" cy="875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31840" y="4797152"/>
                <a:ext cx="5305615" cy="126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uk-UA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;</m:t>
                      </m:r>
                      <m:f>
                        <m:fPr>
                          <m:ctrlPr>
                            <a:rPr lang="uk-UA" sz="4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uk-UA" sz="4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;</m:t>
                      </m:r>
                      <m:f>
                        <m:fPr>
                          <m:ctrlPr>
                            <a:rPr lang="uk-UA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uk-UA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;</m:t>
                      </m:r>
                      <m:r>
                        <a:rPr lang="uk-UA" sz="40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uk-UA" sz="4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uk-UA" sz="4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;−</m:t>
                      </m:r>
                      <m:f>
                        <m:fPr>
                          <m:ctrlPr>
                            <a:rPr lang="uk-UA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uk-UA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;</m:t>
                      </m:r>
                      <m:r>
                        <a:rPr lang="uk-UA" sz="40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  <m:f>
                        <m:fPr>
                          <m:ctrlPr>
                            <a:rPr lang="uk-UA" sz="4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uk-UA" sz="4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uk-UA" sz="4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uk-UA" sz="40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  <m:r>
                        <a:rPr lang="uk-UA" sz="4000" b="1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797152"/>
                <a:ext cx="5305615" cy="1261307"/>
              </a:xfrm>
              <a:prstGeom prst="rect">
                <a:avLst/>
              </a:prstGeom>
              <a:blipFill rotWithShape="1">
                <a:blip r:embed="rId15"/>
                <a:stretch>
                  <a:fillRect r="-65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91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5" grpId="0"/>
      <p:bldP spid="18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708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1_Тема Office</vt:lpstr>
      <vt:lpstr>Формула</vt:lpstr>
      <vt:lpstr>GraphC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ViTark</dc:creator>
  <cp:lastModifiedBy>Лилия</cp:lastModifiedBy>
  <cp:revision>52</cp:revision>
  <dcterms:created xsi:type="dcterms:W3CDTF">2011-07-01T16:17:05Z</dcterms:created>
  <dcterms:modified xsi:type="dcterms:W3CDTF">2018-01-04T15:30:09Z</dcterms:modified>
</cp:coreProperties>
</file>