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20" autoAdjust="0"/>
    <p:restoredTop sz="86408" autoAdjust="0"/>
  </p:normalViewPr>
  <p:slideViewPr>
    <p:cSldViewPr>
      <p:cViewPr varScale="1">
        <p:scale>
          <a:sx n="58" d="100"/>
          <a:sy n="58" d="100"/>
        </p:scale>
        <p:origin x="78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Розширена схема дослідження функції та побудова її графіка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560840" cy="1512168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5. Знайти точки перегину та дослідити напрямок опуклості функції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32857"/>
            <a:ext cx="6196405" cy="3590212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Знайти другу похідну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Знайти значення аргументу, при яких друга похідна дорівнює нулю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Розмістити отримані значення аргументу на області визначення  функції та визначити знак другої похідної на кожному з отриманих проміжків.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Вказати напрямок опуклості функції на кожному проміжку та точки перегину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Нагадаємо: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uk-UA" b="1" dirty="0" smtClean="0">
                    <a:latin typeface="Times New Roman" pitchFamily="18" charset="0"/>
                    <a:cs typeface="Times New Roman" pitchFamily="18" charset="0"/>
                  </a:rPr>
                  <a:t>Ознака опуклості функції вниз (вгору):</a:t>
                </a:r>
                <a:br>
                  <a:rPr lang="uk-UA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якщо для всіх </a:t>
                </a:r>
                <a:r>
                  <a:rPr lang="uk-UA" i="1" dirty="0" smtClean="0">
                    <a:latin typeface="Times New Roman" pitchFamily="18" charset="0"/>
                    <a:cs typeface="Times New Roman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r>
                      <a:rPr lang="uk-UA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виконується нерівність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)≥0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)≤0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, то функція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є опуклою вниз ( вгору)на проміжку І</a:t>
                </a:r>
              </a:p>
              <a:p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 неперервної функції, у яких існує дотична  і при переході через яку крива змінює напрям опуклості, називають точками перегину </a:t>
                </a:r>
                <a:r>
                  <a:rPr lang="uk-UA" smtClean="0">
                    <a:latin typeface="Times New Roman" pitchFamily="18" charset="0"/>
                    <a:cs typeface="Times New Roman" pitchFamily="18" charset="0"/>
                  </a:rPr>
                  <a:t>графіка функції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354" r="-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0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6. Знайти асимптоти графіка функції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uk-UA" b="1" i="1" dirty="0" smtClean="0">
                    <a:latin typeface="Times New Roman" pitchFamily="18" charset="0"/>
                    <a:cs typeface="Times New Roman" pitchFamily="18" charset="0"/>
                  </a:rPr>
                  <a:t>Асимптота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 – це пряма, до якої необмежено наближається крива при її віддаленні на нескінченність</a:t>
                </a:r>
              </a:p>
              <a:p>
                <a:r>
                  <a:rPr lang="uk-UA" b="0" dirty="0" smtClean="0">
                    <a:latin typeface="Times New Roman" pitchFamily="18" charset="0"/>
                    <a:cs typeface="Times New Roman" pitchFamily="18" charset="0"/>
                  </a:rPr>
                  <a:t>Вертикальна асимптота (</a:t>
                </a:r>
                <a:r>
                  <a:rPr lang="uk-UA" b="0" i="1" dirty="0" smtClean="0">
                    <a:latin typeface="Times New Roman" pitchFamily="18" charset="0"/>
                    <a:cs typeface="Times New Roman" pitchFamily="18" charset="0"/>
                  </a:rPr>
                  <a:t>х = а), </a:t>
                </a:r>
                <a:r>
                  <a:rPr lang="uk-UA" b="0" dirty="0" smtClean="0">
                    <a:latin typeface="Times New Roman" pitchFamily="18" charset="0"/>
                    <a:cs typeface="Times New Roman" pitchFamily="18" charset="0"/>
                  </a:rPr>
                  <a:t>якщо при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)→∞</m:t>
                    </m:r>
                  </m:oMath>
                </a14:m>
                <a:endParaRPr lang="uk-UA" b="0" i="1" dirty="0" smtClean="0">
                  <a:latin typeface="Cambria Math"/>
                  <a:cs typeface="Times New Roman" pitchFamily="18" charset="0"/>
                </a:endParaRPr>
              </a:p>
              <a:p>
                <a:r>
                  <a:rPr lang="uk-UA" b="0" dirty="0" smtClean="0">
                    <a:latin typeface="Times New Roman" pitchFamily="18" charset="0"/>
                    <a:cs typeface="Times New Roman" pitchFamily="18" charset="0"/>
                  </a:rPr>
                  <a:t>Похилу( горизонтальну) асимптоти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𝑘𝑥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b="0" i="1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uk-UA" b="0" dirty="0" smtClean="0">
                    <a:latin typeface="Times New Roman" pitchFamily="18" charset="0"/>
                    <a:cs typeface="Times New Roman" pitchFamily="18" charset="0"/>
                  </a:rPr>
                  <a:t>знаходимо з рівностей</a:t>
                </a:r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uk-UA" b="0" i="0" smtClean="0">
                        <a:latin typeface="Cambria Math"/>
                        <a:cs typeface="Times New Roman" pitchFamily="18" charset="0"/>
                      </a:rPr>
                      <m:t>і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5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uk-UA" sz="3200" b="1" dirty="0" smtClean="0">
                    <a:latin typeface="Times New Roman" pitchFamily="18" charset="0"/>
                    <a:cs typeface="Times New Roman" pitchFamily="18" charset="0"/>
                  </a:rPr>
                  <a:t>Виконаємо дослідження функції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)=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200" b="1" dirty="0" smtClean="0">
                    <a:latin typeface="Times New Roman" pitchFamily="18" charset="0"/>
                    <a:cs typeface="Times New Roman" pitchFamily="18" charset="0"/>
                  </a:rPr>
                  <a:t>та побудуємо її графік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107" b="-7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∞;−2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−2;2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2; +∞</m:t>
                        </m:r>
                      </m:e>
                    </m:d>
                  </m:oMath>
                </a14:m>
                <a:endParaRPr lang="en-US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uk-UA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−4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−4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uk-UA" b="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– функція парна, графік симетричний відносно осі </a:t>
                </a:r>
                <a:r>
                  <a:rPr lang="uk-UA" b="0" dirty="0" err="1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Оу</a:t>
                </a:r>
                <a:r>
                  <a:rPr lang="uk-UA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, функція неперіодична</a:t>
                </a:r>
                <a:endParaRPr lang="uk-UA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uk-UA" b="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точка перетину з осями координат ( 0; 0)</a:t>
                </a:r>
                <a:br>
                  <a:rPr lang="uk-UA" b="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&gt;0,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−∞;−2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2;∞</m:t>
                        </m:r>
                      </m:e>
                    </m:d>
                  </m:oMath>
                </a14:m>
                <a:r>
                  <a:rPr lang="en-US" b="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/>
                </a:r>
                <a:br>
                  <a:rPr lang="en-US" b="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0, 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;2</m:t>
                        </m:r>
                      </m:e>
                    </m:d>
                  </m:oMath>
                </a14:m>
                <a:endParaRPr lang="uk-UA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endParaRPr lang="en-US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84" t="-1354" r="-2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5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75656" y="1340768"/>
                <a:ext cx="6196405" cy="4454309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3.</a:t>
                </a:r>
                <a:r>
                  <a:rPr lang="ru-RU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−8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  <m:r>
                      <a:rPr lang="uk-UA" b="0" i="1" smtClean="0">
                        <a:latin typeface="Cambria Math"/>
                        <a:cs typeface="Times New Roman" pitchFamily="18" charset="0"/>
                      </a:rPr>
                      <m:t> при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b="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uk-UA" b="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b="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800" b="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1800" b="0" dirty="0" smtClean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1800" b="0" dirty="0" smtClean="0">
                    <a:latin typeface="Times New Roman" pitchFamily="18" charset="0"/>
                    <a:cs typeface="Times New Roman" pitchFamily="18" charset="0"/>
                  </a:rPr>
                  <a:t>                         -                  -</a:t>
                </a:r>
                <a:r>
                  <a:rPr lang="uk-UA" sz="1800" b="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uk-UA" sz="1800" b="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800" b="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8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>           -2                0                  2       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uk-UA" b="0" dirty="0" smtClean="0">
                    <a:latin typeface="Times New Roman" pitchFamily="18" charset="0"/>
                    <a:cs typeface="Times New Roman" pitchFamily="18" charset="0"/>
                  </a:rPr>
                  <a:t>зростає при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−∞;−2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(−2;0)</m:t>
                    </m:r>
                  </m:oMath>
                </a14:m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падає </a:t>
                </a:r>
                <a:r>
                  <a:rPr lang="uk-UA" dirty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uk-UA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;2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(2;∞)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5656" y="1340768"/>
                <a:ext cx="6196405" cy="4454309"/>
              </a:xfrm>
              <a:blipFill rotWithShape="1">
                <a:blip r:embed="rId2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2710144" y="2914007"/>
            <a:ext cx="4464496" cy="125301"/>
            <a:chOff x="2123728" y="2939802"/>
            <a:chExt cx="4464496" cy="12530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123728" y="2996952"/>
              <a:ext cx="4464496" cy="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13"/>
            <p:cNvGrpSpPr/>
            <p:nvPr/>
          </p:nvGrpSpPr>
          <p:grpSpPr>
            <a:xfrm>
              <a:off x="2869754" y="2939802"/>
              <a:ext cx="2681783" cy="125301"/>
              <a:chOff x="2869754" y="2939802"/>
              <a:chExt cx="2681783" cy="125301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2869754" y="2939802"/>
                <a:ext cx="1486222" cy="114300"/>
                <a:chOff x="2869754" y="2939802"/>
                <a:chExt cx="1486222" cy="114300"/>
              </a:xfrm>
            </p:grpSpPr>
            <p:sp>
              <p:nvSpPr>
                <p:cNvPr id="9" name="Овал 8"/>
                <p:cNvSpPr/>
                <p:nvPr/>
              </p:nvSpPr>
              <p:spPr>
                <a:xfrm>
                  <a:off x="4241676" y="2939802"/>
                  <a:ext cx="114300" cy="1143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2869754" y="2944564"/>
                  <a:ext cx="115441" cy="10477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2" name="Овал 11"/>
              <p:cNvSpPr/>
              <p:nvPr/>
            </p:nvSpPr>
            <p:spPr>
              <a:xfrm>
                <a:off x="5436096" y="2960328"/>
                <a:ext cx="115441" cy="10477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17" name="Прямая со стрелкой 16"/>
          <p:cNvCxnSpPr/>
          <p:nvPr/>
        </p:nvCxnSpPr>
        <p:spPr>
          <a:xfrm flipV="1">
            <a:off x="2843808" y="3039308"/>
            <a:ext cx="216024" cy="1736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64088" y="3039308"/>
            <a:ext cx="432048" cy="1736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779912" y="3039308"/>
            <a:ext cx="360040" cy="2456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389074" y="3039308"/>
            <a:ext cx="432048" cy="1736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1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412776"/>
                <a:ext cx="6196405" cy="4310293"/>
              </a:xfrm>
            </p:spPr>
            <p:txBody>
              <a:bodyPr/>
              <a:lstStyle/>
              <a:p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+8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−4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)&lt;0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uk-UA" i="1" dirty="0" smtClean="0">
                    <a:latin typeface="Times New Roman" pitchFamily="18" charset="0"/>
                    <a:cs typeface="Times New Roman" pitchFamily="18" charset="0"/>
                  </a:rPr>
                  <a:t> –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 опукла вгору</a:t>
                </a:r>
              </a:p>
              <a:p>
                <a:pPr marL="0" indent="0">
                  <a:buNone/>
                </a:pPr>
                <a:r>
                  <a:rPr lang="uk-UA" dirty="0" smtClean="0"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)&gt;0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∞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uk-UA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uk-UA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і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uk-UA" i="1" dirty="0">
                    <a:latin typeface="Times New Roman" pitchFamily="18" charset="0"/>
                    <a:cs typeface="Times New Roman" pitchFamily="18" charset="0"/>
                  </a:rPr>
                  <a:t> –</a:t>
                </a:r>
                <a:r>
                  <a:rPr lang="uk-UA" dirty="0">
                    <a:latin typeface="Times New Roman" pitchFamily="18" charset="0"/>
                    <a:cs typeface="Times New Roman" pitchFamily="18" charset="0"/>
                  </a:rPr>
                  <a:t> опукла 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вниз</a:t>
                </a:r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412776"/>
                <a:ext cx="6196405" cy="4310293"/>
              </a:xfrm>
              <a:blipFill rotWithShape="1">
                <a:blip r:embed="rId2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9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700808"/>
                <a:ext cx="6196405" cy="4022261"/>
              </a:xfrm>
            </p:spPr>
            <p:txBody>
              <a:bodyPr/>
              <a:lstStyle/>
              <a:p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5.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∞ </m:t>
                        </m:r>
                      </m:e>
                    </m:fun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a:rPr lang="uk-UA" b="0" i="1" smtClean="0">
                                <a:latin typeface="Cambria Math"/>
                                <a:cs typeface="Times New Roman" pitchFamily="18" charset="0"/>
                              </a:rPr>
                              <m:t>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uk-UA" b="0" i="1" smtClean="0">
                                <a:latin typeface="Cambria Math"/>
                                <a:cs typeface="Times New Roman" pitchFamily="18" charset="0"/>
                              </a:rPr>
                              <m:t>            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∞ </m:t>
                        </m:r>
                      </m:e>
                    </m:func>
                  </m:oMath>
                </a14:m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, прямі </a:t>
                </a:r>
                <a:r>
                  <a:rPr lang="uk-UA" i="1" dirty="0" smtClean="0">
                    <a:latin typeface="Times New Roman" pitchFamily="18" charset="0"/>
                    <a:cs typeface="Times New Roman" pitchFamily="18" charset="0"/>
                  </a:rPr>
                  <a:t>х=2 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 та </a:t>
                </a:r>
                <a:r>
                  <a:rPr lang="uk-UA" i="1" dirty="0" smtClean="0">
                    <a:latin typeface="Times New Roman" pitchFamily="18" charset="0"/>
                    <a:cs typeface="Times New Roman" pitchFamily="18" charset="0"/>
                  </a:rPr>
                  <a:t>х=-2 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– вертикальні асимптоти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0   </m:t>
                        </m:r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)=1 </m:t>
                        </m:r>
                      </m:e>
                    </m:func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– горизонтальна асимптота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700808"/>
                <a:ext cx="6196405" cy="4022261"/>
              </a:xfrm>
              <a:blipFill rotWithShape="1"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8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22092" r="20970" b="19062"/>
          <a:stretch/>
        </p:blipFill>
        <p:spPr bwMode="auto">
          <a:xfrm>
            <a:off x="2053882" y="1969477"/>
            <a:ext cx="5036235" cy="286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076056" y="1969476"/>
            <a:ext cx="0" cy="2869809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2053882" y="1969477"/>
            <a:ext cx="5036235" cy="2869809"/>
            <a:chOff x="2053882" y="1969477"/>
            <a:chExt cx="5036235" cy="286980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4067944" y="1969477"/>
              <a:ext cx="0" cy="2869809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053882" y="3140968"/>
              <a:ext cx="503623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77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45929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1.Знайти область визначення функції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916833"/>
                <a:ext cx="6196405" cy="3806236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Означення:</a:t>
                </a:r>
                <a:br>
                  <a:rPr lang="uk-UA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Областю визначення функції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uk-UA" b="0" i="0" smtClean="0">
                        <a:latin typeface="Cambria Math"/>
                        <a:cs typeface="Times New Roman" pitchFamily="18" charset="0"/>
                      </a:rPr>
                      <m:t>називають</m:t>
                    </m:r>
                  </m:oMath>
                </a14:m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 множину значень незалежної змінної </a:t>
                </a:r>
                <a:r>
                  <a:rPr lang="uk-UA" i="1" dirty="0" smtClean="0">
                    <a:latin typeface="Times New Roman" pitchFamily="18" charset="0"/>
                    <a:cs typeface="Times New Roman" pitchFamily="18" charset="0"/>
                  </a:rPr>
                  <a:t>х .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uk-UA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Позначення: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 або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uk-UA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dirty="0">
                    <a:latin typeface="Times New Roman" pitchFamily="18" charset="0"/>
                    <a:cs typeface="Times New Roman" pitchFamily="18" charset="0"/>
                  </a:rPr>
                  <a:t>Якщо функцію задано аналітично, то під областю визначення розуміють область існування даного виразу.</a:t>
                </a: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916833"/>
                <a:ext cx="6196405" cy="3806236"/>
              </a:xfrm>
              <a:blipFill rotWithShape="1">
                <a:blip r:embed="rId2"/>
                <a:stretch>
                  <a:fillRect l="-984" t="-1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9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Області визначення основних елементарних функцій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12462281"/>
                  </p:ext>
                </p:extLst>
              </p:nvPr>
            </p:nvGraphicFramePr>
            <p:xfrm>
              <a:off x="1463675" y="2119313"/>
              <a:ext cx="6708726" cy="42091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0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696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21655">
                    <a:tc>
                      <a:txBody>
                        <a:bodyPr/>
                        <a:lstStyle/>
                        <a:p>
                          <a:r>
                            <a:rPr lang="uk-UA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Види</a:t>
                          </a:r>
                          <a:r>
                            <a:rPr lang="uk-UA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функцій</a:t>
                          </a:r>
                          <a:endParaRPr lang="ru-RU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Обмеження, які</a:t>
                          </a:r>
                          <a:r>
                            <a:rPr lang="uk-UA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враховують при знаходженні області визначення функції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87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82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𝑘</m:t>
                                    </m:r>
                                  </m:deg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rad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176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𝑔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)&gt;0</m:t>
                                        </m:r>
                                      </m:e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)≠1</m:t>
                                        </m:r>
                                      </m:e>
                                    </m:eqArr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,               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𝑔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)&gt;0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33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𝑡𝑔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≠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,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𝜖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366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𝑐𝑡𝑔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,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𝜖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12462281"/>
                  </p:ext>
                </p:extLst>
              </p:nvPr>
            </p:nvGraphicFramePr>
            <p:xfrm>
              <a:off x="1463675" y="2119313"/>
              <a:ext cx="6708726" cy="42091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053"/>
                    <a:gridCol w="4469673"/>
                  </a:tblGrid>
                  <a:tr h="1021655">
                    <a:tc>
                      <a:txBody>
                        <a:bodyPr/>
                        <a:lstStyle/>
                        <a:p>
                          <a:r>
                            <a:rPr lang="uk-UA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Види</a:t>
                          </a:r>
                          <a:r>
                            <a:rPr lang="uk-UA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функцій</a:t>
                          </a:r>
                          <a:endParaRPr lang="ru-RU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Обмеження, які</a:t>
                          </a:r>
                          <a:r>
                            <a:rPr lang="uk-UA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враховують при знаходженні області визначення функції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</a:tr>
                  <a:tr h="73641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t="-144628" r="-200000" b="-333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l="-50000" t="-144628" b="-333058"/>
                          </a:stretch>
                        </a:blipFill>
                      </a:tcPr>
                    </a:tc>
                  </a:tr>
                  <a:tr h="460566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t="-389474" r="-200000" b="-4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l="-50000" t="-389474" b="-430263"/>
                          </a:stretch>
                        </a:blipFill>
                      </a:tcPr>
                    </a:tc>
                  </a:tr>
                  <a:tr h="680149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t="-335135" r="-200000" b="-194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l="-50000" t="-335135" b="-194595"/>
                          </a:stretch>
                        </a:blipFill>
                      </a:tcPr>
                    </a:tc>
                  </a:tr>
                  <a:tr h="609346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t="-483000" r="-200000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l="-50000" t="-483000" b="-116000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t="-506957" r="-200000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l="-50000" t="-506957" b="-8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84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Області визначення основних елементарних функцій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59113593"/>
                  </p:ext>
                </p:extLst>
              </p:nvPr>
            </p:nvGraphicFramePr>
            <p:xfrm>
              <a:off x="1463675" y="2119313"/>
              <a:ext cx="6196013" cy="2407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811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148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cs typeface="Times New Roman" pitchFamily="18" charset="0"/>
                                </a:rPr>
                                <m:t>arcsin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⁡(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uk-UA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або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arccos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⁡(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845" marR="6884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ru-RU" sz="200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68845" marR="6884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r>
                            <a:rPr lang="en-US" sz="2000" dirty="0" smtClean="0"/>
                            <a:t/>
                          </a:r>
                          <a:br>
                            <a:rPr lang="en-US" sz="2000" dirty="0" smtClean="0"/>
                          </a:br>
                          <a:r>
                            <a:rPr lang="en-US" sz="2000" dirty="0" smtClean="0"/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/>
                                </a:rPr>
                                <m:t>) 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uk-UA" sz="2000" b="0" i="1" smtClean="0">
                                  <a:latin typeface="Cambria Math"/>
                                  <a:ea typeface="Cambria Math"/>
                                </a:rPr>
                                <m:t>−натуральне</m:t>
                              </m:r>
                            </m:oMath>
                          </a14:m>
                          <a:r>
                            <a:rPr lang="en-US" sz="2000" b="0" dirty="0" smtClean="0">
                              <a:ea typeface="Cambria Math"/>
                            </a:rPr>
                            <a:t/>
                          </a:r>
                          <a:br>
                            <a:rPr lang="en-US" sz="2000" b="0" dirty="0" smtClean="0">
                              <a:ea typeface="Cambria Math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2)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b="0" i="1" smtClean="0">
                                    <a:latin typeface="Cambria Math"/>
                                    <a:ea typeface="Cambria Math"/>
                                  </a:rPr>
                                  <m:t>α</m:t>
                                </m:r>
                                <m:r>
                                  <a:rPr lang="uk-UA" sz="2000" b="0" i="1" smtClean="0">
                                    <a:latin typeface="Cambria Math"/>
                                    <a:ea typeface="Cambria Math"/>
                                  </a:rPr>
                                  <m:t>−ціле ві</m:t>
                                </m:r>
                                <m:sSup>
                                  <m:sSupPr>
                                    <m:ctrlPr>
                                      <a:rPr lang="uk-UA" sz="20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000" b="0" i="1" smtClean="0">
                                        <a:latin typeface="Cambria Math"/>
                                        <a:ea typeface="Cambria Math"/>
                                      </a:rPr>
                                      <m:t>д</m:t>
                                    </m:r>
                                  </m:e>
                                  <m:sup>
                                    <m:r>
                                      <a:rPr lang="uk-UA" sz="2000" b="0" i="1" smtClean="0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uk-UA" sz="2000" b="0" i="1" smtClean="0">
                                    <a:latin typeface="Cambria Math"/>
                                    <a:ea typeface="Cambria Math"/>
                                  </a:rPr>
                                  <m:t>ємне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uk-UA" sz="2000" b="0" i="1" smtClean="0">
                                    <a:latin typeface="Cambria Math"/>
                                    <a:ea typeface="Cambria Math"/>
                                  </a:rPr>
                                  <m:t> або нуль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3)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uk-UA" sz="2000" b="0" i="1" smtClean="0">
                                    <a:latin typeface="Cambria Math"/>
                                    <a:ea typeface="Cambria Math"/>
                                  </a:rPr>
                                  <m:t> −додатне неціле число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uk-UA" sz="2000" b="0" i="1" smtClean="0">
                                    <a:latin typeface="Cambria Math"/>
                                    <a:ea typeface="Cambria Math"/>
                                  </a:rPr>
                                  <m:t>4)</m:t>
                                </m:r>
                                <m:r>
                                  <a:rPr lang="uk-UA" sz="2000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uk-UA" sz="2000" b="0" i="1" smtClean="0">
                                    <a:latin typeface="Cambria Math"/>
                                    <a:ea typeface="Cambria Math"/>
                                  </a:rPr>
                                  <m:t>−ві</m:t>
                                </m:r>
                                <m:sSup>
                                  <m:sSupPr>
                                    <m:ctrlPr>
                                      <a:rPr lang="uk-UA" sz="20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000" b="0" i="1" smtClean="0">
                                        <a:latin typeface="Cambria Math"/>
                                        <a:ea typeface="Cambria Math"/>
                                      </a:rPr>
                                      <m:t>д</m:t>
                                    </m:r>
                                  </m:e>
                                  <m:sup>
                                    <m:r>
                                      <a:rPr lang="uk-UA" sz="2000" b="0" i="1" smtClean="0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uk-UA" sz="2000" b="0" i="1" smtClean="0">
                                    <a:latin typeface="Cambria Math"/>
                                    <a:ea typeface="Cambria Math"/>
                                  </a:rPr>
                                  <m:t>ємне неціле число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68845" marR="68845"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000" b="0" i="1" dirty="0" smtClean="0">
                              <a:latin typeface="Cambria Math"/>
                            </a:rPr>
                            <a:t/>
                          </a:r>
                          <a:br>
                            <a:rPr lang="en-US" sz="2000" b="0" i="1" dirty="0" smtClean="0">
                              <a:latin typeface="Cambria Math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uk-UA" sz="2000" b="0" i="1" smtClean="0">
                                    <a:latin typeface="Cambria Math"/>
                                  </a:rPr>
                                  <m:t>1)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2)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r>
                            <a:rPr lang="en-US" sz="2000" b="0" dirty="0" smtClean="0">
                              <a:ea typeface="Cambria Math"/>
                            </a:rPr>
                            <a:t/>
                          </a:r>
                          <a:br>
                            <a:rPr lang="en-US" sz="2000" b="0" dirty="0" smtClean="0">
                              <a:ea typeface="Cambria Math"/>
                            </a:rPr>
                          </a:br>
                          <a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a:t/>
                          </a:r>
                          <a:b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3)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≥0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4)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68845" marR="6884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68845" marR="6884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&gt;0,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≠1, 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68845" marR="6884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59113593"/>
                  </p:ext>
                </p:extLst>
              </p:nvPr>
            </p:nvGraphicFramePr>
            <p:xfrm>
              <a:off x="1463675" y="2119313"/>
              <a:ext cx="6196013" cy="36130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81149"/>
                    <a:gridCol w="3314864"/>
                  </a:tblGrid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t="-4348" r="-115011" b="-42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l="-86949" t="-4348" b="-420870"/>
                          </a:stretch>
                        </a:blipFill>
                      </a:tcPr>
                    </a:tc>
                  </a:tr>
                  <a:tr h="25157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t="-29126" r="-115011" b="-17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l="-86949" t="-29126" b="-17476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t="-818462" r="-115011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845" marR="68845">
                        <a:blipFill rotWithShape="1">
                          <a:blip r:embed="rId2"/>
                          <a:stretch>
                            <a:fillRect l="-86949" t="-818462" b="-107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53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Дослідити функцію на парність, періодичність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Означення:</a:t>
                </a:r>
                <a:b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функція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y=f(x)</a:t>
                </a:r>
                <a:r>
                  <a:rPr lang="uk-UA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називається </a:t>
                </a:r>
                <a:r>
                  <a:rPr lang="uk-UA" sz="2400" b="1" i="1" dirty="0" smtClean="0">
                    <a:latin typeface="Times New Roman" pitchFamily="18" charset="0"/>
                    <a:cs typeface="Times New Roman" pitchFamily="18" charset="0"/>
                  </a:rPr>
                  <a:t>парною(непарною),</a:t>
                </a:r>
                <a:r>
                  <a:rPr lang="uk-UA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якщо для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ϵ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uk-UA" sz="2400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маємо, що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і при </a:t>
                </a:r>
                <a:r>
                  <a:rPr lang="ru-RU" sz="2400" dirty="0" err="1" smtClean="0">
                    <a:latin typeface="Times New Roman" pitchFamily="18" charset="0"/>
                    <a:cs typeface="Times New Roman" pitchFamily="18" charset="0"/>
                  </a:rPr>
                  <a:t>цьому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Графік парної функції симетричний відносно осі </a:t>
                </a:r>
                <a:r>
                  <a:rPr lang="uk-UA" sz="2400" dirty="0" err="1" smtClean="0">
                    <a:latin typeface="Times New Roman" pitchFamily="18" charset="0"/>
                    <a:cs typeface="Times New Roman" pitchFamily="18" charset="0"/>
                  </a:rPr>
                  <a:t>Оу</a:t>
                </a:r>
                <a:endParaRPr lang="uk-UA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Графік непарної функції симетричний відносно початку координат</a:t>
                </a:r>
              </a:p>
              <a:p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Означення :</a:t>
                </a:r>
                <a:b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функція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y=f(x</a:t>
                </a:r>
                <a:r>
                  <a:rPr lang="uk-UA" sz="2400" i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 називається </a:t>
                </a:r>
                <a:r>
                  <a:rPr lang="uk-UA" sz="2400" b="1" i="1" dirty="0" smtClean="0">
                    <a:latin typeface="Times New Roman" pitchFamily="18" charset="0"/>
                    <a:cs typeface="Times New Roman" pitchFamily="18" charset="0"/>
                  </a:rPr>
                  <a:t>періодичною </a:t>
                </a:r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з періодом 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/>
                        <a:cs typeface="Times New Roman" pitchFamily="18" charset="0"/>
                      </a:rPr>
                      <m:t>Т</m:t>
                    </m:r>
                    <m:r>
                      <a:rPr lang="uk-UA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uk-UA" sz="2400" b="1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uk-UA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6" t="-2876" r="-1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094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Знайти точки перетину графіка з осями, та інтервали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знакосталості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Точки перетину з віссю </a:t>
                </a:r>
                <a:r>
                  <a:rPr lang="uk-UA" i="1" dirty="0" smtClean="0">
                    <a:latin typeface="Times New Roman" pitchFamily="18" charset="0"/>
                    <a:cs typeface="Times New Roman" pitchFamily="18" charset="0"/>
                  </a:rPr>
                  <a:t>Ох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 (нулі функції) знаходимо з рівняння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uk-UA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Точку перетину з віссю </a:t>
                </a:r>
                <a:r>
                  <a:rPr lang="uk-UA" i="1" dirty="0" err="1" smtClean="0">
                    <a:latin typeface="Times New Roman" pitchFamily="18" charset="0"/>
                    <a:cs typeface="Times New Roman" pitchFamily="18" charset="0"/>
                  </a:rPr>
                  <a:t>Оу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 знаходимо з</a:t>
                </a:r>
                <a14:m>
                  <m:oMath xmlns:m="http://schemas.openxmlformats.org/officeDocument/2006/math">
                    <m:r>
                      <a:rPr lang="uk-UA" b="0" i="0" smtClean="0">
                        <a:latin typeface="Cambria Math"/>
                        <a:cs typeface="Times New Roman" pitchFamily="18" charset="0"/>
                      </a:rPr>
                      <m:t> рівності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uk-UA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Для знаходження інтервали </a:t>
                </a:r>
                <a:r>
                  <a:rPr lang="uk-UA" dirty="0" err="1" smtClean="0">
                    <a:latin typeface="Times New Roman" pitchFamily="18" charset="0"/>
                    <a:cs typeface="Times New Roman" pitchFamily="18" charset="0"/>
                  </a:rPr>
                  <a:t>знакосталості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 розв’яжемо  нерівності </a:t>
                </a:r>
                <a:r>
                  <a:rPr lang="uk-UA" b="0" i="1" dirty="0" smtClean="0">
                    <a:latin typeface="Cambria Math"/>
                    <a:cs typeface="Times New Roman" pitchFamily="18" charset="0"/>
                  </a:rPr>
                  <a:t/>
                </a:r>
                <a:br>
                  <a:rPr lang="uk-UA" b="0" i="1" dirty="0" smtClean="0">
                    <a:latin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r>
                      <a:rPr lang="uk-UA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0 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&lt;0)</m:t>
                    </m:r>
                  </m:oMath>
                </a14:m>
                <a:endParaRPr lang="uk-UA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3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984776" cy="14401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Дослідити функцію на монотонність та знайти точки екстремуму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8229600" cy="3849291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Знаходимо похідну функції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Знаходимо критичні точки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Відмічаємо критичні точки на області визначення та визначаємо знак похідної в кожному з отриманих проміжків.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Враховуючи знак похідної, визначаємо проміжки зростання і спадання функції та точки екстремуму.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Знаходимо значення функції в точках екстремуму</a:t>
            </a: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Нагадаємо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Означення: </a:t>
                </a:r>
                <a:r>
                  <a:rPr lang="uk-UA" b="1" i="1" dirty="0" smtClean="0">
                    <a:latin typeface="Times New Roman" pitchFamily="18" charset="0"/>
                    <a:cs typeface="Times New Roman" pitchFamily="18" charset="0"/>
                  </a:rPr>
                  <a:t>критичними точками 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функції називаються внутрішні точки області визначення в яких похідна дорівнює нулю або не існує.</a:t>
                </a:r>
              </a:p>
              <a:p>
                <a:r>
                  <a:rPr lang="uk-UA" b="1" i="1" dirty="0" smtClean="0">
                    <a:latin typeface="Times New Roman" pitchFamily="18" charset="0"/>
                    <a:cs typeface="Times New Roman" pitchFamily="18" charset="0"/>
                  </a:rPr>
                  <a:t>Ознака зростання (спадання) функції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br>
                  <a:rPr lang="uk-UA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якщо для всіх </a:t>
                </a:r>
                <a:r>
                  <a:rPr lang="uk-UA" i="1" dirty="0" smtClean="0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 з проміжку І виконується нерівність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uk-UA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uk-UA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err="1" smtClean="0">
                    <a:latin typeface="Times New Roman" pitchFamily="18" charset="0"/>
                    <a:cs typeface="Times New Roman" pitchFamily="18" charset="0"/>
                  </a:rPr>
                  <a:t>зростає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dirty="0" err="1" smtClean="0">
                    <a:latin typeface="Times New Roman" pitchFamily="18" charset="0"/>
                    <a:cs typeface="Times New Roman" pitchFamily="18" charset="0"/>
                  </a:rPr>
                  <a:t>спадає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) на </a:t>
                </a:r>
                <a:r>
                  <a:rPr lang="ru-RU" dirty="0" err="1" smtClean="0">
                    <a:latin typeface="Times New Roman" pitchFamily="18" charset="0"/>
                    <a:cs typeface="Times New Roman" pitchFamily="18" charset="0"/>
                  </a:rPr>
                  <a:t>цьому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err="1" smtClean="0">
                    <a:latin typeface="Times New Roman" pitchFamily="18" charset="0"/>
                    <a:cs typeface="Times New Roman" pitchFamily="18" charset="0"/>
                  </a:rPr>
                  <a:t>проміжку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354" r="-1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66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336704" cy="1008112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Нагадаємо: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844824"/>
                <a:ext cx="6196405" cy="3878245"/>
              </a:xfrm>
            </p:spPr>
            <p:txBody>
              <a:bodyPr>
                <a:normAutofit/>
              </a:bodyPr>
              <a:lstStyle/>
              <a:p>
                <a:r>
                  <a:rPr lang="uk-UA" b="1" dirty="0" smtClean="0">
                    <a:latin typeface="Times New Roman" pitchFamily="18" charset="0"/>
                    <a:cs typeface="Times New Roman" pitchFamily="18" charset="0"/>
                  </a:rPr>
                  <a:t>Ознака точки максимуму( мінімуму) функції:</a:t>
                </a:r>
                <a:br>
                  <a:rPr lang="uk-UA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нехай функція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 err="1" smtClean="0">
                    <a:latin typeface="Times New Roman" pitchFamily="18" charset="0"/>
                    <a:cs typeface="Times New Roman" pitchFamily="18" charset="0"/>
                  </a:rPr>
                  <a:t>диференційовна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 на інтервалі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(a; b)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- деяка точка цього інтервалу. Якщо для всіх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d>
                      <m:dPr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; 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 smtClean="0">
                    <a:latin typeface="Times New Roman" pitchFamily="18" charset="0"/>
                    <a:cs typeface="Times New Roman" pitchFamily="18" charset="0"/>
                  </a:rPr>
                  <a:t>виконується нерівність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≥0</m:t>
                    </m:r>
                    <m:r>
                      <a:rPr lang="uk-UA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uk-UA" b="0" i="1" dirty="0" smtClean="0">
                    <a:latin typeface="Cambria Math"/>
                    <a:ea typeface="Cambria Math"/>
                    <a:cs typeface="Times New Roman" pitchFamily="18" charset="0"/>
                  </a:rPr>
                  <a:t/>
                </a:r>
                <a:br>
                  <a:rPr lang="uk-UA" b="0" i="1" dirty="0" smtClean="0">
                    <a:latin typeface="Cambria Math"/>
                    <a:ea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uk-UA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≤0</m:t>
                    </m:r>
                    <m:r>
                      <a:rPr lang="uk-UA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),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а для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d>
                      <m:dPr>
                        <m:begChr m:val="[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uk-UA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виконується </m:t>
                    </m:r>
                  </m:oMath>
                </a14:m>
                <a:r>
                  <a:rPr lang="uk-UA" b="0" i="0" dirty="0" smtClean="0">
                    <a:latin typeface="Cambria Math"/>
                    <a:ea typeface="Cambria Math"/>
                    <a:cs typeface="Times New Roman" pitchFamily="18" charset="0"/>
                  </a:rPr>
                  <a:t>нерівність</a:t>
                </a:r>
                <a:br>
                  <a:rPr lang="uk-UA" b="0" i="0" dirty="0" smtClean="0">
                    <a:latin typeface="Cambria Math"/>
                    <a:ea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uk-UA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(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), то точка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є точкою максимуму  ( </a:t>
                </a:r>
                <a:r>
                  <a:rPr lang="ru-RU" dirty="0" err="1" smtClean="0">
                    <a:latin typeface="Times New Roman" pitchFamily="18" charset="0"/>
                    <a:cs typeface="Times New Roman" pitchFamily="18" charset="0"/>
                  </a:rPr>
                  <a:t>мінімуму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ru-RU" dirty="0" err="1" smtClean="0">
                    <a:latin typeface="Times New Roman" pitchFamily="18" charset="0"/>
                    <a:cs typeface="Times New Roman" pitchFamily="18" charset="0"/>
                  </a:rPr>
                  <a:t>функції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844824"/>
                <a:ext cx="6196405" cy="3878245"/>
              </a:xfrm>
              <a:blipFill rotWithShape="1">
                <a:blip r:embed="rId2"/>
                <a:stretch>
                  <a:fillRect l="-984" t="-1258" r="-1280" b="-15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3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326</TotalTime>
  <Words>335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Brush Script MT</vt:lpstr>
      <vt:lpstr>Cambria Math</vt:lpstr>
      <vt:lpstr>Constantia</vt:lpstr>
      <vt:lpstr>Franklin Gothic Book</vt:lpstr>
      <vt:lpstr>Rage Italic</vt:lpstr>
      <vt:lpstr>Times New Roman</vt:lpstr>
      <vt:lpstr>Кнопка</vt:lpstr>
      <vt:lpstr>Розширена схема дослідження функції та побудова її графіка</vt:lpstr>
      <vt:lpstr>1.Знайти область визначення функції </vt:lpstr>
      <vt:lpstr>Області визначення основних елементарних функцій</vt:lpstr>
      <vt:lpstr>Області визначення основних елементарних функцій</vt:lpstr>
      <vt:lpstr>2. Дослідити функцію на парність, періодичність</vt:lpstr>
      <vt:lpstr>3. Знайти точки перетину графіка з осями, та інтервали знакосталості</vt:lpstr>
      <vt:lpstr>4. Дослідити функцію на монотонність та знайти точки екстремуму</vt:lpstr>
      <vt:lpstr>Нагадаємо :</vt:lpstr>
      <vt:lpstr>Нагадаємо:</vt:lpstr>
      <vt:lpstr>5. Знайти точки перегину та дослідити напрямок опуклості функції</vt:lpstr>
      <vt:lpstr>Нагадаємо:</vt:lpstr>
      <vt:lpstr>6. Знайти асимптоти графіка функції</vt:lpstr>
      <vt:lpstr>Виконаємо дослідження функції f(x)=x^2/(x^2-4) та побудуємо її графік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функції та побудова її графіка</dc:title>
  <dc:creator>Nataliia</dc:creator>
  <cp:lastModifiedBy>1</cp:lastModifiedBy>
  <cp:revision>42</cp:revision>
  <dcterms:created xsi:type="dcterms:W3CDTF">2017-10-16T05:48:22Z</dcterms:created>
  <dcterms:modified xsi:type="dcterms:W3CDTF">2020-08-28T13:59:23Z</dcterms:modified>
</cp:coreProperties>
</file>