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8001056" cy="4500594"/>
          </a:xfrm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8800" b="1" dirty="0" smtClean="0">
                <a:solidFill>
                  <a:srgbClr val="00206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Алюміній </a:t>
            </a:r>
            <a:br>
              <a:rPr lang="uk-UA" sz="8800" b="1" dirty="0" smtClean="0">
                <a:solidFill>
                  <a:srgbClr val="00206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8800" b="1" dirty="0" smtClean="0">
                <a:solidFill>
                  <a:srgbClr val="00206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8800" b="1" dirty="0" smtClean="0">
                <a:solidFill>
                  <a:srgbClr val="00206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його </a:t>
            </a:r>
            <a:r>
              <a:rPr lang="uk-UA" sz="8800" b="1" dirty="0" smtClean="0">
                <a:solidFill>
                  <a:srgbClr val="00206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сплави</a:t>
            </a:r>
            <a:endParaRPr lang="uk-UA" sz="8800" dirty="0">
              <a:solidFill>
                <a:srgbClr val="00206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Алюміній і його характеристика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38" y="1142984"/>
            <a:ext cx="4071966" cy="2786082"/>
          </a:xfrm>
        </p:spPr>
        <p:txBody>
          <a:bodyPr>
            <a:normAutofit fontScale="92500" lnSpcReduction="20000"/>
          </a:bodyPr>
          <a:lstStyle/>
          <a:p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 =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2,7×10</a:t>
            </a:r>
            <a:r>
              <a:rPr lang="uk-UA" sz="2200" b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кг/м</a:t>
            </a:r>
            <a:r>
              <a:rPr lang="uk-UA" sz="2200" b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(щільність)</a:t>
            </a:r>
            <a:r>
              <a:rPr lang="en-US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⁰</a:t>
            </a:r>
            <a:r>
              <a:rPr lang="uk-UA" sz="2200" b="1" baseline="-25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 660⁰С  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(температура плавлення)</a:t>
            </a: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Ϭ</a:t>
            </a:r>
            <a:r>
              <a:rPr lang="uk-UA" sz="22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 50 </a:t>
            </a:r>
            <a:r>
              <a:rPr lang="uk-UA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Мпа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(поріг міцності)</a:t>
            </a:r>
            <a:r>
              <a:rPr lang="uk-UA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δ = 45% 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(пластичність -  відносне          </a:t>
            </a:r>
            <a:r>
              <a:rPr lang="uk-UA" sz="1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видовженя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 95% 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(пластичність – відносне звуження)</a:t>
            </a: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НВ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 150 </a:t>
            </a:r>
            <a:r>
              <a:rPr lang="uk-UA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Мпа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(твердість за </a:t>
            </a:r>
            <a:r>
              <a:rPr lang="uk-UA" sz="1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Брінеллем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58" y="1071546"/>
            <a:ext cx="4000528" cy="4525963"/>
          </a:xfrm>
        </p:spPr>
        <p:txBody>
          <a:bodyPr>
            <a:noAutofit/>
          </a:bodyPr>
          <a:lstStyle/>
          <a:p>
            <a:pPr algn="just"/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Алюміній</a:t>
            </a:r>
            <a:r>
              <a:rPr lang="uk-UA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легкий і пластичний метал сріблясто – білого кольору з високою тепло – і електропровідністю, який на повітрі швидко покривається тонкою оксидною плівкою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надійно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захищає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корозії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атмосферних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воді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кислотах.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добре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оброблюється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тиском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газовим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контактним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зварюванням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погано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обробляється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різанням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Ливарні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механічні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характеристики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алюмінію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невисокі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alp-plus.com/site/assets/2013/07/1292424953_al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857628"/>
            <a:ext cx="22669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643438" y="5643578"/>
            <a:ext cx="42148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Алюміній має кубічну </a:t>
            </a:r>
            <a:r>
              <a:rPr lang="uk-UA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гранецентрированную</a:t>
            </a:r>
            <a:r>
              <a:rPr lang="uk-UA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структуру </a:t>
            </a:r>
            <a:endParaRPr lang="uk-UA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Алюміній первинний </a:t>
            </a:r>
            <a:b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idx="1"/>
          </p:nvPr>
        </p:nvSpPr>
        <p:spPr>
          <a:xfrm>
            <a:off x="428596" y="3071810"/>
            <a:ext cx="8229600" cy="971543"/>
          </a:xfrm>
        </p:spPr>
        <p:txBody>
          <a:bodyPr>
            <a:normAutofit fontScale="47500" lnSpcReduction="20000"/>
          </a:bodyPr>
          <a:lstStyle/>
          <a:p>
            <a:endParaRPr lang="uk-UA" b="1" u="sng" dirty="0" smtClean="0"/>
          </a:p>
          <a:p>
            <a:pPr algn="ctr">
              <a:buNone/>
            </a:pPr>
            <a:r>
              <a:rPr lang="uk-UA" sz="4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А999</a:t>
            </a:r>
            <a:r>
              <a:rPr lang="uk-UA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uk-UA" sz="4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А995, А99, А97, А95</a:t>
            </a:r>
            <a:r>
              <a:rPr lang="uk-UA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uk-UA" sz="4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А85, А8, А7, А6, А5, А0</a:t>
            </a:r>
            <a:endParaRPr lang="ru-RU" sz="4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4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ОЧ</a:t>
            </a:r>
            <a:r>
              <a:rPr lang="uk-UA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uk-UA" sz="4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ВЧ</a:t>
            </a:r>
            <a:r>
              <a:rPr lang="uk-UA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uk-UA" sz="4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ТЧ</a:t>
            </a:r>
            <a:endParaRPr lang="ru-RU" sz="4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857232"/>
            <a:ext cx="7929586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Алюміній,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отриманий відновленням глинозему, це алюміній первинний (на відміну від алюмінію вторинного, одержуваного з ломів, відходів і шлаків). Внаслідок своєї високої хімічної активності в природі присутній тільки у вигляді сполук, тому він був відкритий порівняно пізно. Глинозем (Al</a:t>
            </a:r>
            <a:r>
              <a:rPr kumimoji="0" lang="uk-UA" b="1" i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uk-UA" b="1" i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отримують з видобутих руд (бокситів, </a:t>
            </a:r>
            <a:r>
              <a:rPr kumimoji="0" lang="uk-UA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нефелінів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алунитов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шляхом досить складних фізико-хімічних прийомів переробки.</a:t>
            </a:r>
            <a:r>
              <a:rPr lang="ru-RU" dirty="0" smtClean="0"/>
              <a:t> 	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Первинний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алюміній</a:t>
            </a: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випускають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таких марок: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особливої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чистоти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високої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чистоти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технічної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чистоти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endParaRPr kumimoji="0" lang="uk-UA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Картинки по запросу первинний алюміні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4071942"/>
            <a:ext cx="25908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42910" y="6000768"/>
            <a:ext cx="29147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Алюміній первинний А5 в чушці</a:t>
            </a:r>
            <a:endParaRPr lang="uk-UA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000496" y="4857760"/>
            <a:ext cx="457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Наприклад: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А97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99,97%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решта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домішки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3929066"/>
            <a:ext cx="49292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Цифри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позначеннях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марок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означають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масову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вмісту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алюмінію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 основу (99%) не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вказують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57620" y="5500702"/>
            <a:ext cx="49292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002060"/>
                </a:solidFill>
              </a:rPr>
              <a:t>	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Використовується для виробництва алюмінієвого прокату, фольги, пресованих виробів, кабельної продукції, деталей, виготовлених методом лиття.</a:t>
            </a:r>
            <a:endParaRPr lang="uk-UA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14380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Ливарні алюмінієві сплави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000109"/>
            <a:ext cx="4038600" cy="4357717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uk-UA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 передбачає п’ять груп ливарних сплавів:</a:t>
            </a: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АЛ2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АЛ4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АЛ9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АЛ3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АЛ5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АЛ6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АЛ32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АЛ7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АЛ19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АЛ13, АЛ22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інші елементи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9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алюмінієвий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29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ливарний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29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Цифри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порядковий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номер сплаву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Їх широко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виготовлення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корпусних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деталей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двигунів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насосів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приладів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електроарматури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тонкостінних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виливків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складної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9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9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3000372"/>
            <a:ext cx="3929090" cy="2786082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Подвійні ливарні сплави алюмінію с </a:t>
            </a:r>
            <a:r>
              <a:rPr lang="uk-UA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кремніем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ще називають </a:t>
            </a: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силумінами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(10-13 % 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і маркують </a:t>
            </a:r>
          </a:p>
          <a:p>
            <a:pPr algn="just">
              <a:buNone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СИЛ-00, </a:t>
            </a:r>
            <a:r>
              <a:rPr lang="uk-UA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СИЛ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-0, </a:t>
            </a:r>
            <a:r>
              <a:rPr lang="uk-UA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СИЛ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-1, </a:t>
            </a:r>
            <a:r>
              <a:rPr lang="uk-UA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СИЛ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-2. </a:t>
            </a:r>
          </a:p>
          <a:p>
            <a:pPr algn="just"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них </a:t>
            </a:r>
            <a:r>
              <a:rPr lang="uk-UA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виготавлівають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мало-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і </a:t>
            </a:r>
            <a:r>
              <a:rPr lang="uk-UA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середньонавантажені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деталі, електроарматуру, деталі    </a:t>
            </a:r>
            <a:r>
              <a:rPr lang="uk-UA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ДВЗ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 побутові   вироби.</a:t>
            </a:r>
            <a:endParaRPr lang="uk-UA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Картинки по запросу силумин сплав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857232"/>
            <a:ext cx="21336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643702" y="1000108"/>
            <a:ext cx="13573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Силумін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14282" y="5357826"/>
            <a:ext cx="86544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Ливарні алюмінієві сплави майже всі піддаються 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термічній обробці.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Відпал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 для зняття ливарних і термічних напруг  і підвищення пластичності.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Гартування і  старіння  </a:t>
            </a: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для отримання максимальних міцнісних властивостей.</a:t>
            </a:r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Содержимое 11" descr="Похожее изображение"/>
          <p:cNvPicPr>
            <a:picLocks noGrp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2214554"/>
            <a:ext cx="3429023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Алюмінієві сплави, що деформуються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642910" y="1142984"/>
            <a:ext cx="7643866" cy="35719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uk-UA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Сплави   без зміцнення термообробкою.</a:t>
            </a:r>
            <a:endParaRPr lang="uk-UA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28596" y="1857364"/>
            <a:ext cx="4040188" cy="464347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Сплави, що деформуються без зміцнення термообробкою</a:t>
            </a:r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мають невисоку міцність, але високу пластичність і протикорозійну стійкість. </a:t>
            </a:r>
          </a:p>
          <a:p>
            <a:pPr algn="just"/>
            <a:r>
              <a:rPr lang="uk-UA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АМц</a:t>
            </a:r>
            <a:r>
              <a:rPr lang="uk-UA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(1-1,6 % </a:t>
            </a:r>
            <a:r>
              <a:rPr lang="uk-UA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Мц</a:t>
            </a:r>
            <a:r>
              <a:rPr lang="uk-UA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r>
              <a:rPr lang="uk-UA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АМгЗ</a:t>
            </a:r>
            <a:r>
              <a:rPr lang="uk-UA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(3,2-3,8 % Мг)</a:t>
            </a:r>
          </a:p>
          <a:p>
            <a:pPr algn="just"/>
            <a:r>
              <a:rPr lang="uk-UA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АМг5(4,8-5,8 % Мг)</a:t>
            </a:r>
          </a:p>
          <a:p>
            <a:pPr algn="just"/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Сплави застосовують для виготовлення </a:t>
            </a:r>
            <a:r>
              <a:rPr lang="uk-UA" sz="2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малонавантажених</a:t>
            </a:r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деталей, в тому числі які працюють в агресивних середовищах. З цих сплавів виготовляють деталі методом штампування та зварюванням.</a:t>
            </a:r>
            <a:endPara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5000628" y="2285992"/>
            <a:ext cx="3357586" cy="531825"/>
          </a:xfrm>
        </p:spPr>
        <p:txBody>
          <a:bodyPr>
            <a:normAutofit fontScale="47500" lnSpcReduction="20000"/>
          </a:bodyPr>
          <a:lstStyle/>
          <a:p>
            <a:endParaRPr lang="uk-UA" b="0" i="1" dirty="0" smtClean="0"/>
          </a:p>
          <a:p>
            <a:pPr algn="ctr"/>
            <a:r>
              <a:rPr lang="uk-UA" sz="4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Сплав алюмінію АМг5</a:t>
            </a:r>
            <a:endParaRPr lang="ru-RU" sz="42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Алюмінієві сплави, що деформуються</a:t>
            </a:r>
            <a:endParaRPr lang="uk-UA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1538" y="1214422"/>
            <a:ext cx="6972320" cy="500066"/>
          </a:xfrm>
        </p:spPr>
        <p:txBody>
          <a:bodyPr>
            <a:normAutofit/>
          </a:bodyPr>
          <a:lstStyle/>
          <a:p>
            <a:pPr algn="ctr"/>
            <a:r>
              <a:rPr lang="uk-UA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Сплави, зміцнювані термообробкою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596" y="1857364"/>
            <a:ext cx="4040188" cy="361157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Дюралюміній -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найпоширеніший у техніці сплав алюмінію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Д1, Д16, Д18, Д19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(4% </a:t>
            </a:r>
            <a:r>
              <a:rPr lang="uk-UA" sz="1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1% </a:t>
            </a:r>
            <a:r>
              <a:rPr lang="en-US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1% </a:t>
            </a:r>
            <a:r>
              <a:rPr lang="en-US" sz="1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решта </a:t>
            </a:r>
            <a:r>
              <a:rPr lang="uk-UA" sz="1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uk-UA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Цифри – порядковий номер марки сплаву</a:t>
            </a:r>
          </a:p>
          <a:p>
            <a:pPr>
              <a:buFont typeface="Wingdings" pitchFamily="2" charset="2"/>
              <a:buChar char="Ø"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Термічна обробка – гартування і старіння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uk-UA" dirty="0"/>
          </a:p>
        </p:txBody>
      </p:sp>
      <p:pic>
        <p:nvPicPr>
          <p:cNvPr id="7" name="Содержимое 6" descr="Картинки по запросу дюралюміній"/>
          <p:cNvPicPr>
            <a:picLocks noGrp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857364"/>
            <a:ext cx="2553936" cy="1607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500958" y="2000240"/>
            <a:ext cx="13573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Дюралюміній</a:t>
            </a:r>
            <a:r>
              <a:rPr kumimoji="0" lang="uk-UA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листової Д16</a:t>
            </a:r>
            <a:endParaRPr kumimoji="0" lang="uk-UA" sz="16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214686"/>
            <a:ext cx="421957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4357686" y="5572140"/>
            <a:ext cx="47863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температури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тривалості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процессу </a:t>
            </a:r>
            <a:r>
              <a:rPr lang="uk-UA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старіння на поріг міцності дюралюмінію. При більш високих температурах процес старіння прискорюється. </a:t>
            </a:r>
            <a:endParaRPr lang="uk-UA" sz="1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Алюмінієві сплави, що деформуються</a:t>
            </a:r>
            <a:endParaRPr lang="uk-UA" sz="3600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500034" y="1857364"/>
            <a:ext cx="4040188" cy="257176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Високоміцні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В93, В95, В96 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(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 М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 найміцніші з алюмінієвих сплавів, але  пластичність знижена.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4714876" y="1857364"/>
            <a:ext cx="4041775" cy="271464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Жароміцні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АК4, АК4-1, АК6, АК8  (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сплави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пластичність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 температурах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кування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штампування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450 ... 475⁰С.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1071538" y="1214422"/>
            <a:ext cx="6972320" cy="5000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Сплави, зміцнювані термообробкою</a:t>
            </a:r>
            <a:endParaRPr kumimoji="0" lang="uk-UA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00166" y="4500570"/>
            <a:ext cx="6572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Термічна обробка – гартування і старіння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14282" y="5000636"/>
            <a:ext cx="85011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Антифрикційні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 - 2,5  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АСМ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А03 – 1</a:t>
            </a:r>
          </a:p>
          <a:p>
            <a:pPr algn="ctr">
              <a:buFont typeface="Wingdings" pitchFamily="2" charset="2"/>
              <a:buChar char="Ø"/>
            </a:pP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Застосовують для виготовлення втулок, підшипників, шарнірів  тощо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285720" y="285728"/>
          <a:ext cx="8643998" cy="6143668"/>
        </p:xfrm>
        <a:graphic>
          <a:graphicData uri="http://schemas.openxmlformats.org/presentationml/2006/ole">
            <p:oleObj spid="_x0000_s31745" name="Документ" r:id="rId3" imgW="9923722" imgH="6661691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546</Words>
  <PresentationFormat>Экран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Документ</vt:lpstr>
      <vt:lpstr>Алюміній  та його сплави</vt:lpstr>
      <vt:lpstr>Алюміній і його характеристика </vt:lpstr>
      <vt:lpstr> Алюміній первинний  </vt:lpstr>
      <vt:lpstr> Ливарні алюмінієві сплави </vt:lpstr>
      <vt:lpstr> Алюмінієві сплави, що деформуються </vt:lpstr>
      <vt:lpstr>Алюмінієві сплави, що деформуються</vt:lpstr>
      <vt:lpstr>Алюмінієві сплави, що деформуються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дипломної роботи: «Розробка тематичного стенду «Алюміній та його сплави»»</dc:title>
  <dc:creator>User_Kozich</dc:creator>
  <cp:lastModifiedBy>User_Kozich</cp:lastModifiedBy>
  <cp:revision>15</cp:revision>
  <dcterms:created xsi:type="dcterms:W3CDTF">2017-05-14T17:50:27Z</dcterms:created>
  <dcterms:modified xsi:type="dcterms:W3CDTF">2020-06-02T12:42:13Z</dcterms:modified>
</cp:coreProperties>
</file>