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6" r:id="rId3"/>
    <p:sldId id="287" r:id="rId4"/>
    <p:sldId id="293" r:id="rId5"/>
    <p:sldId id="273" r:id="rId6"/>
    <p:sldId id="308" r:id="rId7"/>
    <p:sldId id="307" r:id="rId8"/>
    <p:sldId id="274" r:id="rId9"/>
    <p:sldId id="309" r:id="rId10"/>
    <p:sldId id="310" r:id="rId11"/>
    <p:sldId id="311" r:id="rId12"/>
    <p:sldId id="312" r:id="rId13"/>
    <p:sldId id="313" r:id="rId14"/>
    <p:sldId id="314" r:id="rId15"/>
    <p:sldId id="276" r:id="rId16"/>
    <p:sldId id="261" r:id="rId17"/>
    <p:sldId id="262" r:id="rId18"/>
    <p:sldId id="263" r:id="rId19"/>
    <p:sldId id="304" r:id="rId20"/>
    <p:sldId id="303" r:id="rId21"/>
    <p:sldId id="305" r:id="rId22"/>
    <p:sldId id="315" r:id="rId23"/>
    <p:sldId id="316" r:id="rId24"/>
    <p:sldId id="317" r:id="rId25"/>
    <p:sldId id="318" r:id="rId26"/>
    <p:sldId id="320" r:id="rId27"/>
    <p:sldId id="321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666"/>
    <a:srgbClr val="860300"/>
    <a:srgbClr val="B1510F"/>
    <a:srgbClr val="696969"/>
    <a:srgbClr val="D05E00"/>
    <a:srgbClr val="C95B11"/>
    <a:srgbClr val="3C5A59"/>
    <a:srgbClr val="906638"/>
    <a:srgbClr val="10723C"/>
    <a:srgbClr val="455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46" d="100"/>
          <a:sy n="46" d="100"/>
        </p:scale>
        <p:origin x="6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CFA1C-9B84-411E-A926-CBB86AC8D4FF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660E6-F98B-4016-AC44-73B69C64B7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39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55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36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34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36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16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4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22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94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10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548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3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200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15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067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960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40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9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87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07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91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12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035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65995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24468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6767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86636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20802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184458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92837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030233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402386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246772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63005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39BF-622C-4236-96BC-EBC7373EAE1B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19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8.png"/><Relationship Id="rId4" Type="http://schemas.openxmlformats.org/officeDocument/2006/relationships/image" Target="../media/image113.png"/><Relationship Id="rId9" Type="http://schemas.openxmlformats.org/officeDocument/2006/relationships/image" Target="../media/image1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8.png"/><Relationship Id="rId4" Type="http://schemas.openxmlformats.org/officeDocument/2006/relationships/image" Target="../media/image1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21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7.png"/><Relationship Id="rId3" Type="http://schemas.openxmlformats.org/officeDocument/2006/relationships/image" Target="../media/image133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0.png"/><Relationship Id="rId15" Type="http://schemas.openxmlformats.org/officeDocument/2006/relationships/image" Target="../media/image144.png"/><Relationship Id="rId10" Type="http://schemas.openxmlformats.org/officeDocument/2006/relationships/image" Target="../media/image138.png"/><Relationship Id="rId19" Type="http://schemas.openxmlformats.org/officeDocument/2006/relationships/image" Target="../media/image148.png"/><Relationship Id="rId4" Type="http://schemas.openxmlformats.org/officeDocument/2006/relationships/image" Target="../media/image15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23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24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25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26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27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26.png"/><Relationship Id="rId4" Type="http://schemas.openxmlformats.org/officeDocument/2006/relationships/image" Target="../media/image1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28.png"/><Relationship Id="rId7" Type="http://schemas.openxmlformats.org/officeDocument/2006/relationships/image" Target="../media/image18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28.png"/><Relationship Id="rId7" Type="http://schemas.openxmlformats.org/officeDocument/2006/relationships/image" Target="../media/image18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28.png"/><Relationship Id="rId7" Type="http://schemas.openxmlformats.org/officeDocument/2006/relationships/image" Target="../media/image19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7" Type="http://schemas.openxmlformats.org/officeDocument/2006/relationships/image" Target="../media/image19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9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206.png"/><Relationship Id="rId4" Type="http://schemas.openxmlformats.org/officeDocument/2006/relationships/image" Target="../media/image29.png"/><Relationship Id="rId9" Type="http://schemas.openxmlformats.org/officeDocument/2006/relationships/image" Target="../media/image20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15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16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96.png"/><Relationship Id="rId3" Type="http://schemas.openxmlformats.org/officeDocument/2006/relationships/image" Target="../media/image19.png"/><Relationship Id="rId7" Type="http://schemas.openxmlformats.org/officeDocument/2006/relationships/image" Target="../media/image91.png"/><Relationship Id="rId12" Type="http://schemas.openxmlformats.org/officeDocument/2006/relationships/image" Target="../media/image95.png"/><Relationship Id="rId17" Type="http://schemas.openxmlformats.org/officeDocument/2006/relationships/image" Target="../media/image17.png"/><Relationship Id="rId2" Type="http://schemas.openxmlformats.org/officeDocument/2006/relationships/image" Target="../media/image86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20.png"/><Relationship Id="rId5" Type="http://schemas.openxmlformats.org/officeDocument/2006/relationships/image" Target="../media/image89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8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0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10" Type="http://schemas.openxmlformats.org/officeDocument/2006/relationships/image" Target="../media/image105.png"/><Relationship Id="rId4" Type="http://schemas.openxmlformats.org/officeDocument/2006/relationships/image" Target="../media/image101.png"/><Relationship Id="rId9" Type="http://schemas.openxmlformats.org/officeDocument/2006/relationships/image" Target="../media/image10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0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0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0.png"/><Relationship Id="rId11" Type="http://schemas.openxmlformats.org/officeDocument/2006/relationships/image" Target="../media/image108.png"/><Relationship Id="rId5" Type="http://schemas.openxmlformats.org/officeDocument/2006/relationships/image" Target="../media/image103.png"/><Relationship Id="rId15" Type="http://schemas.openxmlformats.org/officeDocument/2006/relationships/image" Target="../media/image17.png"/><Relationship Id="rId10" Type="http://schemas.openxmlformats.org/officeDocument/2006/relationships/image" Target="../media/image107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Relationship Id="rId14" Type="http://schemas.openxmlformats.org/officeDocument/2006/relationships/image" Target="../media/image1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13538" y="2187271"/>
            <a:ext cx="9378462" cy="2461846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08044" y="2541031"/>
            <a:ext cx="9382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 </a:t>
            </a:r>
            <a:r>
              <a:rPr lang="ru-RU" sz="5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його</a:t>
            </a:r>
            <a:r>
              <a:rPr lang="ru-RU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властивості</a:t>
            </a:r>
            <a:endParaRPr lang="uk-UA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100">
            <a:off x="133493" y="380484"/>
            <a:ext cx="1717058" cy="7131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93"/>
          <a:stretch/>
        </p:blipFill>
        <p:spPr>
          <a:xfrm>
            <a:off x="2295590" y="122859"/>
            <a:ext cx="790288" cy="13427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278">
            <a:off x="1460743" y="942148"/>
            <a:ext cx="965986" cy="11700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767">
            <a:off x="207735" y="1465014"/>
            <a:ext cx="1045174" cy="1088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7500">
            <a:off x="1222602" y="2342002"/>
            <a:ext cx="1124127" cy="1124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151">
            <a:off x="188769" y="2900948"/>
            <a:ext cx="1034492" cy="10344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845">
            <a:off x="1438028" y="3679521"/>
            <a:ext cx="1153750" cy="1153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065">
            <a:off x="133939" y="4186020"/>
            <a:ext cx="1316423" cy="13164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818">
            <a:off x="2331473" y="5600313"/>
            <a:ext cx="1142237" cy="114223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054">
            <a:off x="183139" y="5616371"/>
            <a:ext cx="1241629" cy="12416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8" y="5258603"/>
            <a:ext cx="1088708" cy="10887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898">
            <a:off x="3793345" y="6003595"/>
            <a:ext cx="772598" cy="772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86" y="42653"/>
            <a:ext cx="3527252" cy="20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91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Основні властивості логарифмів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7"/>
              <p:cNvSpPr/>
              <p:nvPr/>
            </p:nvSpPr>
            <p:spPr>
              <a:xfrm>
                <a:off x="0" y="1852844"/>
                <a:ext cx="8229600" cy="990977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то для будь-якого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𝜷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виконується рівність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𝜷</m:t>
                            </m:r>
                          </m:sup>
                        </m:sSup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𝜷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</m:oMath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52844"/>
                <a:ext cx="8229600" cy="990977"/>
              </a:xfrm>
              <a:prstGeom prst="rect">
                <a:avLst/>
              </a:prstGeom>
              <a:blipFill>
                <a:blip r:embed="rId3"/>
                <a:stretch>
                  <a:fillRect l="-1481" t="-7362" r="-1481" b="-1349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Блок-схема: знак завершення 17"/>
          <p:cNvSpPr/>
          <p:nvPr/>
        </p:nvSpPr>
        <p:spPr>
          <a:xfrm>
            <a:off x="0" y="1016001"/>
            <a:ext cx="2838247" cy="620356"/>
          </a:xfrm>
          <a:prstGeom prst="flowChartTerminator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7"/>
              <p:cNvSpPr/>
              <p:nvPr/>
            </p:nvSpPr>
            <p:spPr>
              <a:xfrm>
                <a:off x="1500913" y="3300689"/>
                <a:ext cx="6266774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uk-UA" sz="2800" b="1" dirty="0" smtClean="0">
                    <a:ea typeface="Cambria Math" panose="02040503050406030204" pitchFamily="18" charset="0"/>
                    <a:cs typeface="Tahoma" panose="020B0604030504040204" pitchFamily="34" charset="0"/>
                  </a:rPr>
                  <a:t>Якщо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то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uk-UA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𝜷</m:t>
                    </m:r>
                    <m:r>
                      <a:rPr lang="uk-UA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uk-UA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13" y="3300689"/>
                <a:ext cx="6266774" cy="523220"/>
              </a:xfrm>
              <a:prstGeom prst="rect">
                <a:avLst/>
              </a:prstGeom>
              <a:blipFill>
                <a:blip r:embed="rId4"/>
                <a:stretch>
                  <a:fillRect l="-1946" t="-15116" b="-325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5" y="3053754"/>
            <a:ext cx="779901" cy="779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4411744" y="4035681"/>
                <a:ext cx="3355943" cy="539315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𝜷</m:t>
                              </m:r>
                            </m:sup>
                          </m:sSup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𝜷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744" y="4035681"/>
                <a:ext cx="3355943" cy="5393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7"/>
          <p:cNvSpPr/>
          <p:nvPr/>
        </p:nvSpPr>
        <p:spPr>
          <a:xfrm>
            <a:off x="8548313" y="3053754"/>
            <a:ext cx="3643687" cy="3539430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</a:t>
            </a:r>
            <a:r>
              <a:rPr lang="uk-UA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степеня</a:t>
            </a:r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додатного числа дорівнює добутку показника </a:t>
            </a:r>
            <a:r>
              <a:rPr lang="uk-UA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степеня</a:t>
            </a:r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логарифм основи цього </a:t>
            </a:r>
            <a:r>
              <a:rPr lang="uk-UA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степеня</a:t>
            </a:r>
            <a:endParaRPr lang="uk-UA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7"/>
          <p:cNvSpPr/>
          <p:nvPr/>
        </p:nvSpPr>
        <p:spPr>
          <a:xfrm>
            <a:off x="8385960" y="2163359"/>
            <a:ext cx="3806040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</a:t>
            </a:r>
            <a:r>
              <a:rPr lang="uk-UA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степеня</a:t>
            </a:r>
            <a:endParaRPr lang="uk-UA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4411744" y="5237839"/>
                <a:ext cx="6766142" cy="1560235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Ми знаємо, що при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28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b="1" i="1" dirty="0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1" i="1" dirty="0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deg>
                      <m:e>
                        <m:r>
                          <a:rPr lang="en-US" sz="2800" b="1" i="1" dirty="0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rad>
                    <m:r>
                      <a:rPr lang="en-US" sz="2800" b="1" i="1" dirty="0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dirty="0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2800" b="1" i="1" dirty="0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dirty="0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dirty="0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𝒏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en-US" sz="28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uk-UA" sz="28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 можемо узагальнити формулу логарифму </a:t>
                </a:r>
                <a:r>
                  <a:rPr lang="uk-UA" sz="2800" b="1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степеня</a:t>
                </a:r>
                <a:r>
                  <a:rPr lang="uk-UA" sz="28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744" y="5237839"/>
                <a:ext cx="6766142" cy="1560235"/>
              </a:xfrm>
              <a:prstGeom prst="rect">
                <a:avLst/>
              </a:prstGeom>
              <a:blipFill>
                <a:blip r:embed="rId8"/>
                <a:stretch>
                  <a:fillRect r="-1081" b="-9766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7"/>
              <p:cNvSpPr/>
              <p:nvPr/>
            </p:nvSpPr>
            <p:spPr>
              <a:xfrm>
                <a:off x="1500913" y="2841371"/>
                <a:ext cx="3355943" cy="97469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ad>
                            <m:ra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𝜷</m:t>
                              </m:r>
                            </m:deg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rad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𝜷</m:t>
                          </m:r>
                        </m:den>
                      </m:f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13" y="2841371"/>
                <a:ext cx="3355943" cy="9746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1348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1.66667E-6 -0.32708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36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1.875E-6 -0.33425 " pathEditMode="relative" rAng="0" ptsTypes="AA">
                                      <p:cBhvr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1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8.33333E-7 -0.31227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7" grpId="1" animBg="1"/>
      <p:bldP spid="18" grpId="0" animBg="1"/>
      <p:bldP spid="18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Основні властивості логарифмів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7"/>
              <p:cNvSpPr/>
              <p:nvPr/>
            </p:nvSpPr>
            <p:spPr>
              <a:xfrm>
                <a:off x="0" y="1852844"/>
                <a:ext cx="7098384" cy="1223476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то виконується рівність</a:t>
                </a:r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𝒄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𝒄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func>
                      </m:den>
                    </m:f>
                  </m:oMath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52844"/>
                <a:ext cx="7098384" cy="1223476"/>
              </a:xfrm>
              <a:prstGeom prst="rect">
                <a:avLst/>
              </a:prstGeom>
              <a:blipFill>
                <a:blip r:embed="rId3"/>
                <a:stretch>
                  <a:fillRect l="-1718" t="-597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Блок-схема: знак завершення 17"/>
          <p:cNvSpPr/>
          <p:nvPr/>
        </p:nvSpPr>
        <p:spPr>
          <a:xfrm>
            <a:off x="0" y="1016001"/>
            <a:ext cx="2838247" cy="620356"/>
          </a:xfrm>
          <a:prstGeom prst="flowChartTerminator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7"/>
              <p:cNvSpPr/>
              <p:nvPr/>
            </p:nvSpPr>
            <p:spPr>
              <a:xfrm>
                <a:off x="1340658" y="3432665"/>
                <a:ext cx="5757726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∀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658" y="3432665"/>
                <a:ext cx="5757726" cy="523220"/>
              </a:xfrm>
              <a:prstGeom prst="rect">
                <a:avLst/>
              </a:prstGeom>
              <a:blipFill>
                <a:blip r:embed="rId4"/>
                <a:stretch>
                  <a:fillRect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0" y="3185730"/>
            <a:ext cx="779901" cy="779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4006392" y="4305050"/>
                <a:ext cx="3091992" cy="986489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𝒄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𝒄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392" y="4305050"/>
                <a:ext cx="3091992" cy="9864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/>
              <p:cNvSpPr/>
              <p:nvPr/>
            </p:nvSpPr>
            <p:spPr>
              <a:xfrm>
                <a:off x="7258639" y="2638681"/>
                <a:ext cx="4933361" cy="3970318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Логарифм додатного числа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за старою основою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дорівює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логарифму цього самого числа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за новою основою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</m:oMath>
                </a14:m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поділеному на логарифм старої основи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за новою основою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</m:oMath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639" y="2638681"/>
                <a:ext cx="4933361" cy="3970318"/>
              </a:xfrm>
              <a:prstGeom prst="rect">
                <a:avLst/>
              </a:prstGeom>
              <a:blipFill>
                <a:blip r:embed="rId7"/>
                <a:stretch>
                  <a:fillRect l="-1483" t="-1690" r="-3461" b="-322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7"/>
          <p:cNvSpPr/>
          <p:nvPr/>
        </p:nvSpPr>
        <p:spPr>
          <a:xfrm>
            <a:off x="7258639" y="1987528"/>
            <a:ext cx="4933361" cy="954107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Перехід від однієї основи логарифма до іншої</a:t>
            </a:r>
          </a:p>
        </p:txBody>
      </p:sp>
    </p:spTree>
    <p:extLst>
      <p:ext uri="{BB962C8B-B14F-4D97-AF65-F5344CB8AC3E}">
        <p14:creationId xmlns:p14="http://schemas.microsoft.com/office/powerpoint/2010/main" val="7947134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3.75E-6 -0.17963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 animBg="1"/>
      <p:bldP spid="6" grpId="0" animBg="1"/>
      <p:bldP spid="10" grpId="0" animBg="1"/>
      <p:bldP spid="11" grpId="0" animBg="1"/>
      <p:bldP spid="15" grpId="0" animBg="1"/>
      <p:bldP spid="1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Основні властивості логарифмів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7"/>
              <p:cNvSpPr/>
              <p:nvPr/>
            </p:nvSpPr>
            <p:spPr>
              <a:xfrm>
                <a:off x="176002" y="739972"/>
                <a:ext cx="5757726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∀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02" y="739972"/>
                <a:ext cx="5757726" cy="523220"/>
              </a:xfrm>
              <a:prstGeom prst="rect">
                <a:avLst/>
              </a:prstGeom>
              <a:blipFill>
                <a:blip r:embed="rId3"/>
                <a:stretch>
                  <a:fillRect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2841736" y="1371725"/>
                <a:ext cx="3091992" cy="986489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𝒄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𝒄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736" y="1371725"/>
                <a:ext cx="3091992" cy="9864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 сполучна лінія 11"/>
          <p:cNvCxnSpPr/>
          <p:nvPr/>
        </p:nvCxnSpPr>
        <p:spPr>
          <a:xfrm>
            <a:off x="6091088" y="739972"/>
            <a:ext cx="0" cy="1618242"/>
          </a:xfrm>
          <a:prstGeom prst="line">
            <a:avLst/>
          </a:prstGeom>
          <a:ln w="38100">
            <a:solidFill>
              <a:srgbClr val="2B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7"/>
          <p:cNvSpPr/>
          <p:nvPr/>
        </p:nvSpPr>
        <p:spPr>
          <a:xfrm>
            <a:off x="6374279" y="1072039"/>
            <a:ext cx="4964280" cy="954107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Перехід від однієї основи логарифма до іншої</a:t>
            </a:r>
            <a:endParaRPr lang="uk-UA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7"/>
          <p:cNvSpPr/>
          <p:nvPr/>
        </p:nvSpPr>
        <p:spPr>
          <a:xfrm>
            <a:off x="1295740" y="3224484"/>
            <a:ext cx="2126190" cy="461665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Наслідок 1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uk-UA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4" y="2957178"/>
            <a:ext cx="728971" cy="7289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/>
              <p:cNvSpPr/>
              <p:nvPr/>
            </p:nvSpPr>
            <p:spPr>
              <a:xfrm>
                <a:off x="4089725" y="3224483"/>
                <a:ext cx="5695541" cy="461665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uk-UA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то: </a:t>
                </a:r>
              </a:p>
            </p:txBody>
          </p:sp>
        </mc:Choice>
        <mc:Fallback xmlns="">
          <p:sp>
            <p:nvSpPr>
              <p:cNvPr id="1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725" y="3224483"/>
                <a:ext cx="5695541" cy="461665"/>
              </a:xfrm>
              <a:prstGeom prst="rect">
                <a:avLst/>
              </a:prstGeom>
              <a:blipFill>
                <a:blip r:embed="rId6"/>
                <a:stretch>
                  <a:fillRect l="-1713" t="-11842" b="-276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7"/>
              <p:cNvSpPr/>
              <p:nvPr/>
            </p:nvSpPr>
            <p:spPr>
              <a:xfrm>
                <a:off x="7088957" y="3775513"/>
                <a:ext cx="2696309" cy="851002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func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𝒃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uk-UA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957" y="3775513"/>
                <a:ext cx="2696309" cy="8510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7"/>
          <p:cNvSpPr/>
          <p:nvPr/>
        </p:nvSpPr>
        <p:spPr>
          <a:xfrm>
            <a:off x="1295739" y="5096410"/>
            <a:ext cx="2126190" cy="461665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Наслідок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uk-UA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4089724" y="5096409"/>
                <a:ext cx="5695543" cy="461665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uk-UA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uk-UA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то</a:t>
                </a:r>
                <a:r>
                  <a:rPr lang="en-US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𝜷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uk-UA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724" y="5096409"/>
                <a:ext cx="5695543" cy="461665"/>
              </a:xfrm>
              <a:prstGeom prst="rect">
                <a:avLst/>
              </a:prstGeom>
              <a:blipFill>
                <a:blip r:embed="rId8"/>
                <a:stretch>
                  <a:fillRect l="-1713" t="-11842" b="-276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7"/>
              <p:cNvSpPr/>
              <p:nvPr/>
            </p:nvSpPr>
            <p:spPr>
              <a:xfrm>
                <a:off x="7088957" y="5647439"/>
                <a:ext cx="2696308" cy="848694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𝜷</m:t>
                                  </m:r>
                                </m:sup>
                              </m:sSup>
                            </m:sub>
                          </m:sSub>
                        </m:fNam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func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𝜷</m:t>
                          </m:r>
                        </m:den>
                      </m:f>
                      <m:func>
                        <m:func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func>
                    </m:oMath>
                  </m:oMathPara>
                </a14:m>
                <a:endParaRPr lang="uk-UA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957" y="5647439"/>
                <a:ext cx="2696308" cy="8486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276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 animBg="1"/>
      <p:bldP spid="13" grpId="0" animBg="1"/>
      <p:bldP spid="14" grpId="0" animBg="1"/>
      <p:bldP spid="11" grpId="0" animBg="1"/>
      <p:bldP spid="15" grpId="0" animBg="1"/>
      <p:bldP spid="15" grpId="1" animBg="1"/>
      <p:bldP spid="19" grpId="0" animBg="1"/>
      <p:bldP spid="20" grpId="0" animBg="1"/>
      <p:bldP spid="21" grpId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Узагальнення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7"/>
              <p:cNvSpPr/>
              <p:nvPr/>
            </p:nvSpPr>
            <p:spPr>
              <a:xfrm>
                <a:off x="876693" y="2680986"/>
                <a:ext cx="3391178" cy="901785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𝒎</m:t>
                                  </m:r>
                                </m:sup>
                              </m:sSup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𝒎</m:t>
                          </m:r>
                        </m:den>
                      </m:f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func>
                    </m:oMath>
                  </m:oMathPara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93" y="2680986"/>
                <a:ext cx="3391178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7"/>
              <p:cNvSpPr/>
              <p:nvPr/>
            </p:nvSpPr>
            <p:spPr>
              <a:xfrm>
                <a:off x="876693" y="1962118"/>
                <a:ext cx="3391178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sup>
                          </m:sSup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𝒏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93" y="1962118"/>
                <a:ext cx="339117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 сполучна лінія 16"/>
          <p:cNvCxnSpPr/>
          <p:nvPr/>
        </p:nvCxnSpPr>
        <p:spPr>
          <a:xfrm>
            <a:off x="4450824" y="1964529"/>
            <a:ext cx="0" cy="1618242"/>
          </a:xfrm>
          <a:prstGeom prst="line">
            <a:avLst/>
          </a:prstGeom>
          <a:ln w="38100">
            <a:solidFill>
              <a:srgbClr val="2B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7"/>
          <p:cNvSpPr/>
          <p:nvPr/>
        </p:nvSpPr>
        <p:spPr>
          <a:xfrm>
            <a:off x="4913123" y="2296596"/>
            <a:ext cx="6003115" cy="954107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Об’єднуючи ці дві властивості, що можемо сказати про: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7"/>
              <p:cNvSpPr/>
              <p:nvPr/>
            </p:nvSpPr>
            <p:spPr>
              <a:xfrm>
                <a:off x="4913123" y="4732033"/>
                <a:ext cx="2298382" cy="523220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𝒎</m:t>
                                  </m:r>
                                </m:sup>
                              </m:sSup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sup>
                          </m:sSup>
                        </m:e>
                      </m:func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123" y="4732033"/>
                <a:ext cx="229838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7"/>
              <p:cNvSpPr/>
              <p:nvPr/>
            </p:nvSpPr>
            <p:spPr>
              <a:xfrm>
                <a:off x="6541430" y="2430089"/>
                <a:ext cx="3436355" cy="833562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𝒎</m:t>
                                  </m:r>
                                </m:sup>
                              </m:sSup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sup>
                          </m:sSup>
                        </m:e>
                      </m:func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𝒎</m:t>
                          </m:r>
                        </m:den>
                      </m:f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430" y="2430089"/>
                <a:ext cx="3436355" cy="8335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259" y="1430504"/>
            <a:ext cx="793224" cy="793224"/>
          </a:xfrm>
          <a:prstGeom prst="rect">
            <a:avLst/>
          </a:prstGeom>
        </p:spPr>
      </p:pic>
      <p:sp>
        <p:nvSpPr>
          <p:cNvPr id="7" name="Стрілка вправо 6"/>
          <p:cNvSpPr/>
          <p:nvPr/>
        </p:nvSpPr>
        <p:spPr>
          <a:xfrm>
            <a:off x="4730169" y="2561863"/>
            <a:ext cx="1531917" cy="570015"/>
          </a:xfrm>
          <a:prstGeom prst="rightArrow">
            <a:avLst>
              <a:gd name="adj1" fmla="val 50000"/>
              <a:gd name="adj2" fmla="val 104167"/>
            </a:avLst>
          </a:prstGeom>
          <a:solidFill>
            <a:srgbClr val="860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81732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16" grpId="0" animBg="1"/>
      <p:bldP spid="18" grpId="0" animBg="1"/>
      <p:bldP spid="18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7"/>
              <p:cNvSpPr/>
              <p:nvPr/>
            </p:nvSpPr>
            <p:spPr>
              <a:xfrm>
                <a:off x="2903456" y="5776362"/>
                <a:ext cx="8274430" cy="954107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 можемо узагальнити формулу логарифму добутку, якщо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ru-RU" sz="28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ru-RU" sz="28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456" y="5776362"/>
                <a:ext cx="8274430" cy="954107"/>
              </a:xfrm>
              <a:prstGeom prst="rect">
                <a:avLst/>
              </a:prstGeom>
              <a:blipFill>
                <a:blip r:embed="rId3"/>
                <a:stretch>
                  <a:fillRect t="-7051" b="-16667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Узагальнення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3704734" y="5843967"/>
                <a:ext cx="7473152" cy="954107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 можемо ми знайти логарифм добутку, у випадку коли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uk-UA" sz="28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</m:oMath>
                </a14:m>
                <a:r>
                  <a:rPr lang="uk-UA" sz="28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від’ємні?</a:t>
                </a:r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734" y="5843967"/>
                <a:ext cx="7473152" cy="954107"/>
              </a:xfrm>
              <a:prstGeom prst="rect">
                <a:avLst/>
              </a:prstGeom>
              <a:blipFill>
                <a:blip r:embed="rId5"/>
                <a:stretch>
                  <a:fillRect l="-816" t="-7051" r="-653" b="-16667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370113" y="1151413"/>
                <a:ext cx="161198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3" y="1151413"/>
                <a:ext cx="161198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7"/>
              <p:cNvSpPr/>
              <p:nvPr/>
            </p:nvSpPr>
            <p:spPr>
              <a:xfrm>
                <a:off x="370112" y="1832511"/>
                <a:ext cx="161198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" y="1832511"/>
                <a:ext cx="161198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 сполучна лінія 18"/>
          <p:cNvCxnSpPr/>
          <p:nvPr/>
        </p:nvCxnSpPr>
        <p:spPr>
          <a:xfrm>
            <a:off x="2131831" y="1151413"/>
            <a:ext cx="0" cy="1204318"/>
          </a:xfrm>
          <a:prstGeom prst="line">
            <a:avLst/>
          </a:prstGeom>
          <a:ln w="38100">
            <a:solidFill>
              <a:srgbClr val="2B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ілка вправо 19"/>
          <p:cNvSpPr/>
          <p:nvPr/>
        </p:nvSpPr>
        <p:spPr>
          <a:xfrm>
            <a:off x="2392321" y="1524107"/>
            <a:ext cx="1152157" cy="464950"/>
          </a:xfrm>
          <a:prstGeom prst="rightArrow">
            <a:avLst>
              <a:gd name="adj1" fmla="val 50000"/>
              <a:gd name="adj2" fmla="val 104167"/>
            </a:avLst>
          </a:prstGeom>
          <a:solidFill>
            <a:srgbClr val="2B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7"/>
              <p:cNvSpPr/>
              <p:nvPr/>
            </p:nvSpPr>
            <p:spPr>
              <a:xfrm>
                <a:off x="3704734" y="1491962"/>
                <a:ext cx="161198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734" y="1491962"/>
                <a:ext cx="161198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Стрілка вправо 24"/>
          <p:cNvSpPr/>
          <p:nvPr/>
        </p:nvSpPr>
        <p:spPr>
          <a:xfrm>
            <a:off x="5655566" y="1521097"/>
            <a:ext cx="1152157" cy="464950"/>
          </a:xfrm>
          <a:prstGeom prst="rightArrow">
            <a:avLst>
              <a:gd name="adj1" fmla="val 50000"/>
              <a:gd name="adj2" fmla="val 104167"/>
            </a:avLst>
          </a:prstGeom>
          <a:solidFill>
            <a:srgbClr val="2B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7"/>
              <p:cNvSpPr/>
              <p:nvPr/>
            </p:nvSpPr>
            <p:spPr>
              <a:xfrm>
                <a:off x="7071675" y="1491962"/>
                <a:ext cx="3212968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𝒙𝒚</m:t>
                            </m:r>
                          </m:e>
                        </m:d>
                      </m:e>
                    </m:func>
                  </m:oMath>
                </a14:m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існує</a:t>
                </a:r>
              </a:p>
            </p:txBody>
          </p:sp>
        </mc:Choice>
        <mc:Fallback xmlns="">
          <p:sp>
            <p:nvSpPr>
              <p:cNvPr id="2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675" y="1491962"/>
                <a:ext cx="3212968" cy="523220"/>
              </a:xfrm>
              <a:prstGeom prst="rect">
                <a:avLst/>
              </a:prstGeom>
              <a:blipFill>
                <a:blip r:embed="rId9"/>
                <a:stretch>
                  <a:fillRect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7"/>
              <p:cNvSpPr/>
              <p:nvPr/>
            </p:nvSpPr>
            <p:spPr>
              <a:xfrm>
                <a:off x="2705493" y="5843966"/>
                <a:ext cx="8472393" cy="954107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 можемо скористатися формулою, обґрунтованою для додатних значень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</m:oMath>
                </a14:m>
                <a:r>
                  <a:rPr lang="uk-UA" sz="28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493" y="5843966"/>
                <a:ext cx="8472393" cy="954107"/>
              </a:xfrm>
              <a:prstGeom prst="rect">
                <a:avLst/>
              </a:prstGeom>
              <a:blipFill>
                <a:blip r:embed="rId10"/>
                <a:stretch>
                  <a:fillRect l="-863" t="-7051" r="-719" b="-16667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7"/>
              <p:cNvSpPr/>
              <p:nvPr/>
            </p:nvSpPr>
            <p:spPr>
              <a:xfrm>
                <a:off x="370111" y="3302518"/>
                <a:ext cx="161198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1" y="3302518"/>
                <a:ext cx="161198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Стрілка вправо 28"/>
          <p:cNvSpPr/>
          <p:nvPr/>
        </p:nvSpPr>
        <p:spPr>
          <a:xfrm>
            <a:off x="2224088" y="3360788"/>
            <a:ext cx="1152157" cy="464950"/>
          </a:xfrm>
          <a:prstGeom prst="rightArrow">
            <a:avLst>
              <a:gd name="adj1" fmla="val 50000"/>
              <a:gd name="adj2" fmla="val 104167"/>
            </a:avLst>
          </a:prstGeom>
          <a:solidFill>
            <a:srgbClr val="2B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3544478" y="3331653"/>
                <a:ext cx="231005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478" y="3331653"/>
                <a:ext cx="231005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Стрілка вправо 30"/>
          <p:cNvSpPr/>
          <p:nvPr/>
        </p:nvSpPr>
        <p:spPr>
          <a:xfrm>
            <a:off x="6096000" y="3340027"/>
            <a:ext cx="1152157" cy="464950"/>
          </a:xfrm>
          <a:prstGeom prst="rightArrow">
            <a:avLst>
              <a:gd name="adj1" fmla="val 50000"/>
              <a:gd name="adj2" fmla="val 104167"/>
            </a:avLst>
          </a:prstGeom>
          <a:solidFill>
            <a:srgbClr val="2B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2" name="Пряма сполучна лінія 31"/>
          <p:cNvCxnSpPr/>
          <p:nvPr/>
        </p:nvCxnSpPr>
        <p:spPr>
          <a:xfrm>
            <a:off x="7481105" y="2920741"/>
            <a:ext cx="0" cy="1359028"/>
          </a:xfrm>
          <a:prstGeom prst="line">
            <a:avLst/>
          </a:prstGeom>
          <a:ln w="38100">
            <a:solidFill>
              <a:srgbClr val="2B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7"/>
              <p:cNvSpPr/>
              <p:nvPr/>
            </p:nvSpPr>
            <p:spPr>
              <a:xfrm>
                <a:off x="7872167" y="2904826"/>
                <a:ext cx="161198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167" y="2904826"/>
                <a:ext cx="161198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7"/>
              <p:cNvSpPr/>
              <p:nvPr/>
            </p:nvSpPr>
            <p:spPr>
              <a:xfrm>
                <a:off x="7872167" y="3663004"/>
                <a:ext cx="161198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𝒚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167" y="3663004"/>
                <a:ext cx="1611983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7"/>
              <p:cNvSpPr/>
              <p:nvPr/>
            </p:nvSpPr>
            <p:spPr>
              <a:xfrm>
                <a:off x="992958" y="4766456"/>
                <a:ext cx="7208362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𝒙𝒚</m:t>
                              </m:r>
                            </m:e>
                          </m:d>
                        </m:e>
                      </m:func>
                      <m:r>
                        <a:rPr lang="uk-UA" sz="28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∙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58" y="4766456"/>
                <a:ext cx="720836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7"/>
              <p:cNvSpPr/>
              <p:nvPr/>
            </p:nvSpPr>
            <p:spPr>
              <a:xfrm>
                <a:off x="2392321" y="2703802"/>
                <a:ext cx="4428782" cy="91018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</m:den>
                          </m:f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321" y="2703802"/>
                <a:ext cx="4428782" cy="9101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7"/>
              <p:cNvSpPr/>
              <p:nvPr/>
            </p:nvSpPr>
            <p:spPr>
              <a:xfrm>
                <a:off x="-8751" y="2815832"/>
                <a:ext cx="2232839" cy="720775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den>
                    </m:f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751" y="2815832"/>
                <a:ext cx="2232839" cy="720775"/>
              </a:xfrm>
              <a:prstGeom prst="rect">
                <a:avLst/>
              </a:prstGeom>
              <a:blipFill>
                <a:blip r:embed="rId17"/>
                <a:stretch>
                  <a:fillRect l="-5738" t="-4237" b="-84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7"/>
              <p:cNvSpPr/>
              <p:nvPr/>
            </p:nvSpPr>
            <p:spPr>
              <a:xfrm>
                <a:off x="2401072" y="4320490"/>
                <a:ext cx="4428782" cy="539443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𝒌</m:t>
                              </m:r>
                            </m:sup>
                          </m:sSup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𝒌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072" y="4320490"/>
                <a:ext cx="4428782" cy="539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7"/>
              <p:cNvSpPr/>
              <p:nvPr/>
            </p:nvSpPr>
            <p:spPr>
              <a:xfrm>
                <a:off x="0" y="4318930"/>
                <a:ext cx="2232839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18930"/>
                <a:ext cx="2232839" cy="523220"/>
              </a:xfrm>
              <a:prstGeom prst="rect">
                <a:avLst/>
              </a:prstGeom>
              <a:blipFill>
                <a:blip r:embed="rId19"/>
                <a:stretch>
                  <a:fillRect l="-5464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7"/>
              <p:cNvSpPr/>
              <p:nvPr/>
            </p:nvSpPr>
            <p:spPr>
              <a:xfrm>
                <a:off x="-9943" y="1424216"/>
                <a:ext cx="2232839" cy="507831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7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7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7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7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𝒊</m:t>
                      </m:r>
                      <m:r>
                        <a:rPr lang="en-US" sz="27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7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7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7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sz="27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43" y="1424216"/>
                <a:ext cx="2232839" cy="5078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459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"/>
                            </p:stCondLst>
                            <p:childTnLst>
                              <p:par>
                                <p:cTn id="10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"/>
                            </p:stCondLst>
                            <p:childTnLst>
                              <p:par>
                                <p:cTn id="196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11641 -0.48889 " pathEditMode="relative" rAng="0" ptsTypes="AA">
                                      <p:cBhvr>
                                        <p:cTn id="19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5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250"/>
                            </p:stCondLst>
                            <p:childTnLst>
                              <p:par>
                                <p:cTn id="2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0" grpId="0" animBg="1"/>
      <p:bldP spid="20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8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625736" y="1410716"/>
            <a:ext cx="6566264" cy="523220"/>
          </a:xfrm>
          <a:prstGeom prst="rect">
            <a:avLst/>
          </a:prstGeom>
          <a:solidFill>
            <a:srgbClr val="6044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є правильною рівність:</a:t>
            </a:r>
            <a:endParaRPr lang="uk-UA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53"/>
            <a:ext cx="965227" cy="88653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kern="1200" dirty="0" smtClean="0">
                <a:solidFill>
                  <a:srgbClr val="7956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b="1" kern="1200" dirty="0">
              <a:solidFill>
                <a:srgbClr val="7956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625736" y="2811219"/>
                <a:ext cx="2912622" cy="714683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𝟒𝟗</m:t>
                            </m:r>
                          </m:den>
                        </m:f>
                      </m:e>
                    </m:func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36" y="2811219"/>
                <a:ext cx="2912622" cy="714683"/>
              </a:xfrm>
              <a:prstGeom prst="rect">
                <a:avLst/>
              </a:prstGeom>
              <a:blipFill>
                <a:blip r:embed="rId4"/>
                <a:stretch>
                  <a:fillRect l="-4393" b="-769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34" y="2245611"/>
            <a:ext cx="5667854" cy="45311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8955417" y="2906950"/>
                <a:ext cx="3236583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𝟐𝟓</m:t>
                            </m:r>
                          </m:sub>
                        </m:sSub>
                      </m:fName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func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417" y="2906950"/>
                <a:ext cx="3236583" cy="523220"/>
              </a:xfrm>
              <a:prstGeom prst="rect">
                <a:avLst/>
              </a:prstGeom>
              <a:blipFill>
                <a:blip r:embed="rId6"/>
                <a:stretch>
                  <a:fillRect l="-3766"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5625736" y="3879965"/>
                <a:ext cx="2912622" cy="739754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𝟏𝟐𝟓</m:t>
                        </m:r>
                      </m:e>
                    </m:func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36" y="3879965"/>
                <a:ext cx="2912622" cy="739754"/>
              </a:xfrm>
              <a:prstGeom prst="rect">
                <a:avLst/>
              </a:prstGeom>
              <a:blipFill>
                <a:blip r:embed="rId7"/>
                <a:stretch>
                  <a:fillRect l="-4393" b="-327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8955416" y="3879965"/>
                <a:ext cx="3236584" cy="739754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𝟖𝟏</m:t>
                            </m:r>
                          </m:den>
                        </m:f>
                      </m:e>
                    </m:func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416" y="3879965"/>
                <a:ext cx="3236584" cy="739754"/>
              </a:xfrm>
              <a:prstGeom prst="rect">
                <a:avLst/>
              </a:prstGeom>
              <a:blipFill>
                <a:blip r:embed="rId8"/>
                <a:stretch>
                  <a:fillRect l="-3766" b="-327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7"/>
              <p:cNvSpPr/>
              <p:nvPr/>
            </p:nvSpPr>
            <p:spPr>
              <a:xfrm>
                <a:off x="5625735" y="4973782"/>
                <a:ext cx="2912623" cy="542136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𝟎𝟏</m:t>
                            </m:r>
                          </m:sub>
                        </m:sSub>
                      </m:fName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𝟏𝟎</m:t>
                        </m:r>
                      </m:e>
                    </m:func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35" y="4973782"/>
                <a:ext cx="2912623" cy="542136"/>
              </a:xfrm>
              <a:prstGeom prst="rect">
                <a:avLst/>
              </a:prstGeom>
              <a:blipFill>
                <a:blip r:embed="rId9"/>
                <a:stretch>
                  <a:fillRect l="-4393" t="-14607" b="-247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7"/>
              <p:cNvSpPr/>
              <p:nvPr/>
            </p:nvSpPr>
            <p:spPr>
              <a:xfrm>
                <a:off x="8955415" y="4973782"/>
                <a:ext cx="3236585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6)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𝐥𝐠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𝟎𝟎𝟎𝟏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415" y="4973782"/>
                <a:ext cx="3236585" cy="523220"/>
              </a:xfrm>
              <a:prstGeom prst="rect">
                <a:avLst/>
              </a:prstGeom>
              <a:blipFill>
                <a:blip r:embed="rId10"/>
                <a:stretch>
                  <a:fillRect l="-3766"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084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03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03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03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030685" y="792215"/>
            <a:ext cx="6161316" cy="954107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Знайдіть логарифм з основою 2 числа: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4000" b="1" kern="1200" dirty="0">
              <a:solidFill>
                <a:srgbClr val="5454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53"/>
            <a:ext cx="976025" cy="896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030684" y="2093320"/>
                <a:ext cx="1755856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2093320"/>
                <a:ext cx="1755856" cy="523220"/>
              </a:xfrm>
              <a:prstGeom prst="rect">
                <a:avLst/>
              </a:prstGeom>
              <a:blipFill>
                <a:blip r:embed="rId4"/>
                <a:stretch>
                  <a:fillRect l="-6944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1870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7"/>
              <p:cNvSpPr/>
              <p:nvPr/>
            </p:nvSpPr>
            <p:spPr>
              <a:xfrm>
                <a:off x="6030684" y="2772807"/>
                <a:ext cx="1755856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2772807"/>
                <a:ext cx="1755856" cy="523220"/>
              </a:xfrm>
              <a:prstGeom prst="rect">
                <a:avLst/>
              </a:prstGeom>
              <a:blipFill>
                <a:blip r:embed="rId6"/>
                <a:stretch>
                  <a:fillRect l="-6944"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7"/>
              <p:cNvSpPr/>
              <p:nvPr/>
            </p:nvSpPr>
            <p:spPr>
              <a:xfrm>
                <a:off x="6030684" y="3455973"/>
                <a:ext cx="1755856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uk-UA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3455973"/>
                <a:ext cx="1755856" cy="523220"/>
              </a:xfrm>
              <a:prstGeom prst="rect">
                <a:avLst/>
              </a:prstGeom>
              <a:blipFill>
                <a:blip r:embed="rId7"/>
                <a:stretch>
                  <a:fillRect l="-6944"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7"/>
              <p:cNvSpPr/>
              <p:nvPr/>
            </p:nvSpPr>
            <p:spPr>
              <a:xfrm>
                <a:off x="6030684" y="4139139"/>
                <a:ext cx="1755856" cy="58375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4139139"/>
                <a:ext cx="1755856" cy="583750"/>
              </a:xfrm>
              <a:prstGeom prst="rect">
                <a:avLst/>
              </a:prstGeom>
              <a:blipFill>
                <a:blip r:embed="rId8"/>
                <a:stretch>
                  <a:fillRect l="-6944" t="-5208" b="-239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6030684" y="4886464"/>
                <a:ext cx="1755856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5)</a:t>
                </a:r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4886464"/>
                <a:ext cx="1755856" cy="523220"/>
              </a:xfrm>
              <a:prstGeom prst="rect">
                <a:avLst/>
              </a:prstGeom>
              <a:blipFill>
                <a:blip r:embed="rId9"/>
                <a:stretch>
                  <a:fillRect l="-6944" t="-14118" b="-317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7"/>
              <p:cNvSpPr/>
              <p:nvPr/>
            </p:nvSpPr>
            <p:spPr>
              <a:xfrm>
                <a:off x="6030684" y="5664181"/>
                <a:ext cx="1755856" cy="739754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5664181"/>
                <a:ext cx="1755856" cy="739754"/>
              </a:xfrm>
              <a:prstGeom prst="rect">
                <a:avLst/>
              </a:prstGeom>
              <a:blipFill>
                <a:blip r:embed="rId10"/>
                <a:stretch>
                  <a:fillRect l="-6944" b="-327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7"/>
              <p:cNvSpPr/>
              <p:nvPr/>
            </p:nvSpPr>
            <p:spPr>
              <a:xfrm>
                <a:off x="8875485" y="2093320"/>
                <a:ext cx="1755856" cy="739754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485" y="2093320"/>
                <a:ext cx="1755856" cy="739754"/>
              </a:xfrm>
              <a:prstGeom prst="rect">
                <a:avLst/>
              </a:prstGeom>
              <a:blipFill>
                <a:blip r:embed="rId11"/>
                <a:stretch>
                  <a:fillRect l="-7292" b="-327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7"/>
              <p:cNvSpPr/>
              <p:nvPr/>
            </p:nvSpPr>
            <p:spPr>
              <a:xfrm>
                <a:off x="8875485" y="2977829"/>
                <a:ext cx="1755856" cy="58375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485" y="2977829"/>
                <a:ext cx="1755856" cy="583750"/>
              </a:xfrm>
              <a:prstGeom prst="rect">
                <a:avLst/>
              </a:prstGeom>
              <a:blipFill>
                <a:blip r:embed="rId12"/>
                <a:stretch>
                  <a:fillRect l="-7292" t="-4167" b="-239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866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030684" y="874753"/>
            <a:ext cx="6161315" cy="954107"/>
          </a:xfrm>
          <a:prstGeom prst="rect">
            <a:avLst/>
          </a:prstGeom>
          <a:solidFill>
            <a:srgbClr val="54605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Знайдіть десятковий логарифм числа: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6030684" y="2462580"/>
                <a:ext cx="2340317" cy="523220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2462580"/>
                <a:ext cx="2340317" cy="523220"/>
              </a:xfrm>
              <a:prstGeom prst="rect">
                <a:avLst/>
              </a:prstGeom>
              <a:blipFill>
                <a:blip r:embed="rId5"/>
                <a:stretch>
                  <a:fillRect l="-5208"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7"/>
              <p:cNvSpPr/>
              <p:nvPr/>
            </p:nvSpPr>
            <p:spPr>
              <a:xfrm>
                <a:off x="6030684" y="3295117"/>
                <a:ext cx="2340318" cy="523220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𝟏𝟎𝟎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3295117"/>
                <a:ext cx="2340318" cy="523220"/>
              </a:xfrm>
              <a:prstGeom prst="rect">
                <a:avLst/>
              </a:prstGeom>
              <a:blipFill>
                <a:blip r:embed="rId6"/>
                <a:stretch>
                  <a:fillRect l="-5208" t="-14118" b="-317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7"/>
              <p:cNvSpPr/>
              <p:nvPr/>
            </p:nvSpPr>
            <p:spPr>
              <a:xfrm>
                <a:off x="6030684" y="4124981"/>
                <a:ext cx="2340318" cy="523220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uk-UA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uk-UA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4124981"/>
                <a:ext cx="2340318" cy="523220"/>
              </a:xfrm>
              <a:prstGeom prst="rect">
                <a:avLst/>
              </a:prstGeom>
              <a:blipFill>
                <a:blip r:embed="rId7"/>
                <a:stretch>
                  <a:fillRect l="-5208"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7"/>
              <p:cNvSpPr/>
              <p:nvPr/>
            </p:nvSpPr>
            <p:spPr>
              <a:xfrm>
                <a:off x="6030684" y="4949220"/>
                <a:ext cx="2340318" cy="523220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uk-UA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uk-UA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𝟎𝟎𝟎𝟎𝟏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4949220"/>
                <a:ext cx="2340318" cy="523220"/>
              </a:xfrm>
              <a:prstGeom prst="rect">
                <a:avLst/>
              </a:prstGeom>
              <a:blipFill>
                <a:blip r:embed="rId8"/>
                <a:stretch>
                  <a:fillRect l="-5208"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6967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12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42890" y="3874608"/>
            <a:ext cx="19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Segoe Print" pitchFamily="2" charset="0"/>
                <a:cs typeface="Times New Roman" pitchFamily="18" charset="0"/>
              </a:rPr>
              <a:t>www.matnova.com.ua</a:t>
            </a:r>
            <a:endParaRPr lang="ru-RU" sz="1200" b="1" dirty="0" smtClean="0">
              <a:solidFill>
                <a:schemeClr val="bg1"/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410960" y="1137495"/>
            <a:ext cx="5781039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рівняння: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410962" y="2422197"/>
                <a:ext cx="272341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962" y="2422197"/>
                <a:ext cx="2723413" cy="523220"/>
              </a:xfrm>
              <a:prstGeom prst="rect">
                <a:avLst/>
              </a:prstGeom>
              <a:blipFill>
                <a:blip r:embed="rId5"/>
                <a:stretch>
                  <a:fillRect l="-4709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6410962" y="3296492"/>
                <a:ext cx="2723413" cy="569515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rad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962" y="3296492"/>
                <a:ext cx="2723413" cy="569515"/>
              </a:xfrm>
              <a:prstGeom prst="rect">
                <a:avLst/>
              </a:prstGeom>
              <a:blipFill>
                <a:blip r:embed="rId6"/>
                <a:stretch>
                  <a:fillRect l="-4709" t="-13978" b="-1935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6410960" y="4151607"/>
                <a:ext cx="272341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960" y="4151607"/>
                <a:ext cx="2723413" cy="523220"/>
              </a:xfrm>
              <a:prstGeom prst="rect">
                <a:avLst/>
              </a:prstGeom>
              <a:blipFill>
                <a:blip r:embed="rId7"/>
                <a:stretch>
                  <a:fillRect l="-4709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386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9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419655" y="1585719"/>
            <a:ext cx="5772346" cy="523220"/>
          </a:xfrm>
          <a:prstGeom prst="rect">
            <a:avLst/>
          </a:prstGeom>
          <a:solidFill>
            <a:srgbClr val="54605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рівняння: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419656" y="3056764"/>
                <a:ext cx="2445212" cy="523220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56" y="3056764"/>
                <a:ext cx="2445212" cy="523220"/>
              </a:xfrm>
              <a:prstGeom prst="rect">
                <a:avLst/>
              </a:prstGeom>
              <a:blipFill>
                <a:blip r:embed="rId4"/>
                <a:stretch>
                  <a:fillRect l="-4988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419655" y="3967510"/>
                <a:ext cx="2445213" cy="523220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55" y="3967510"/>
                <a:ext cx="2445213" cy="523220"/>
              </a:xfrm>
              <a:prstGeom prst="rect">
                <a:avLst/>
              </a:prstGeom>
              <a:blipFill>
                <a:blip r:embed="rId5"/>
                <a:stretch>
                  <a:fillRect l="-4988"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/>
              <p:cNvSpPr/>
              <p:nvPr/>
            </p:nvSpPr>
            <p:spPr>
              <a:xfrm>
                <a:off x="6419654" y="4878256"/>
                <a:ext cx="2445213" cy="833305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54" y="4878256"/>
                <a:ext cx="2445213" cy="833305"/>
              </a:xfrm>
              <a:prstGeom prst="rect">
                <a:avLst/>
              </a:prstGeom>
              <a:blipFill>
                <a:blip r:embed="rId7"/>
                <a:stretch>
                  <a:fillRect l="-4988" b="-510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271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і його властивості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/>
              <p:cNvSpPr/>
              <p:nvPr/>
            </p:nvSpPr>
            <p:spPr>
              <a:xfrm>
                <a:off x="0" y="1852844"/>
                <a:ext cx="7802880" cy="1815882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Логарифмом додатного числа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з основою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де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називають показник </a:t>
                </a:r>
                <a:r>
                  <a:rPr lang="uk-UA" sz="28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степеня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до якого потрібно піднести число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щоб отримати число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52844"/>
                <a:ext cx="7802880" cy="1815882"/>
              </a:xfrm>
              <a:prstGeom prst="rect">
                <a:avLst/>
              </a:prstGeom>
              <a:blipFill>
                <a:blip r:embed="rId2"/>
                <a:stretch>
                  <a:fillRect l="-1563" t="-4027" r="-1563" b="-805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Блок-схема: знак завершення 11"/>
          <p:cNvSpPr/>
          <p:nvPr/>
        </p:nvSpPr>
        <p:spPr>
          <a:xfrm>
            <a:off x="0" y="1016001"/>
            <a:ext cx="2838247" cy="620356"/>
          </a:xfrm>
          <a:prstGeom prst="flowChartTerminator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Означення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1588805" y="4897456"/>
                <a:ext cx="2102177" cy="70788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func>
                    </m:oMath>
                  </m:oMathPara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805" y="4897456"/>
                <a:ext cx="2102177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Виноска 1 (межа й риска) 14"/>
          <p:cNvSpPr/>
          <p:nvPr/>
        </p:nvSpPr>
        <p:spPr>
          <a:xfrm>
            <a:off x="3720743" y="5984783"/>
            <a:ext cx="4750514" cy="765405"/>
          </a:xfrm>
          <a:prstGeom prst="accentBorderCallout1">
            <a:avLst>
              <a:gd name="adj1" fmla="val 52567"/>
              <a:gd name="adj2" fmla="val -1701"/>
              <a:gd name="adj3" fmla="val -44979"/>
              <a:gd name="adj4" fmla="val -17409"/>
            </a:avLst>
          </a:prstGeom>
          <a:solidFill>
            <a:srgbClr val="696969"/>
          </a:solidFill>
          <a:ln w="12700"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 завжди додатна та відмінна від одиниці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Кільце 13"/>
          <p:cNvSpPr/>
          <p:nvPr/>
        </p:nvSpPr>
        <p:spPr>
          <a:xfrm>
            <a:off x="2621343" y="5269921"/>
            <a:ext cx="399213" cy="399213"/>
          </a:xfrm>
          <a:prstGeom prst="donut">
            <a:avLst>
              <a:gd name="adj" fmla="val 1204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7" name="Виноска 1 (межа й риска) 16"/>
          <p:cNvSpPr/>
          <p:nvPr/>
        </p:nvSpPr>
        <p:spPr>
          <a:xfrm>
            <a:off x="3802542" y="3763223"/>
            <a:ext cx="3277171" cy="510761"/>
          </a:xfrm>
          <a:prstGeom prst="accentBorderCallout1">
            <a:avLst>
              <a:gd name="adj1" fmla="val 52567"/>
              <a:gd name="adj2" fmla="val -1701"/>
              <a:gd name="adj3" fmla="val 247596"/>
              <a:gd name="adj4" fmla="val -21989"/>
            </a:avLst>
          </a:prstGeom>
          <a:solidFill>
            <a:srgbClr val="696969"/>
          </a:solidFill>
          <a:ln w="12700"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Завжди додатне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Кільце 15"/>
          <p:cNvSpPr/>
          <p:nvPr/>
        </p:nvSpPr>
        <p:spPr>
          <a:xfrm>
            <a:off x="2912699" y="5006479"/>
            <a:ext cx="526884" cy="526884"/>
          </a:xfrm>
          <a:prstGeom prst="donut">
            <a:avLst>
              <a:gd name="adj" fmla="val 806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8" y="4732084"/>
            <a:ext cx="873257" cy="873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7"/>
              <p:cNvSpPr/>
              <p:nvPr/>
            </p:nvSpPr>
            <p:spPr>
              <a:xfrm>
                <a:off x="6174527" y="4483259"/>
                <a:ext cx="210217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527" y="4483259"/>
                <a:ext cx="210217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6174527" y="5157462"/>
                <a:ext cx="210217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527" y="5157462"/>
                <a:ext cx="210217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7"/>
              <p:cNvSpPr/>
              <p:nvPr/>
            </p:nvSpPr>
            <p:spPr>
              <a:xfrm>
                <a:off x="9816690" y="4820360"/>
                <a:ext cx="210217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690" y="4820360"/>
                <a:ext cx="210217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 сполучна лінія 6"/>
          <p:cNvCxnSpPr/>
          <p:nvPr/>
        </p:nvCxnSpPr>
        <p:spPr>
          <a:xfrm>
            <a:off x="8378379" y="4483259"/>
            <a:ext cx="0" cy="1197423"/>
          </a:xfrm>
          <a:prstGeom prst="line">
            <a:avLst/>
          </a:prstGeom>
          <a:ln w="38100">
            <a:solidFill>
              <a:srgbClr val="2B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ілка вправо 7"/>
          <p:cNvSpPr/>
          <p:nvPr/>
        </p:nvSpPr>
        <p:spPr>
          <a:xfrm>
            <a:off x="8621485" y="4897456"/>
            <a:ext cx="774161" cy="372465"/>
          </a:xfrm>
          <a:prstGeom prst="rightArrow">
            <a:avLst/>
          </a:prstGeom>
          <a:solidFill>
            <a:srgbClr val="2B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21589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  <p:bldP spid="15" grpId="0" animBg="1"/>
      <p:bldP spid="14" grpId="0" animBg="1"/>
      <p:bldP spid="17" grpId="0" animBg="1"/>
      <p:bldP spid="16" grpId="0" animBg="1"/>
      <p:bldP spid="19" grpId="0" animBg="1"/>
      <p:bldP spid="20" grpId="0" animBg="1"/>
      <p:bldP spid="21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177281" y="1316446"/>
            <a:ext cx="6014719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Обчисліть: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7"/>
              <p:cNvSpPr/>
              <p:nvPr/>
            </p:nvSpPr>
            <p:spPr>
              <a:xfrm>
                <a:off x="6177281" y="2531998"/>
                <a:ext cx="2341077" cy="56009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𝟑𝟐</m:t>
                            </m:r>
                          </m:e>
                        </m:func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281" y="2531998"/>
                <a:ext cx="2341077" cy="560090"/>
              </a:xfrm>
              <a:prstGeom prst="rect">
                <a:avLst/>
              </a:prstGeom>
              <a:blipFill>
                <a:blip r:embed="rId4"/>
                <a:stretch>
                  <a:fillRect l="-5208" t="-8696" b="-25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177281" y="3490813"/>
                <a:ext cx="2341077" cy="56009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𝟒𝟓</m:t>
                            </m:r>
                          </m:e>
                        </m:func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281" y="3490813"/>
                <a:ext cx="2341077" cy="560090"/>
              </a:xfrm>
              <a:prstGeom prst="rect">
                <a:avLst/>
              </a:prstGeom>
              <a:blipFill>
                <a:blip r:embed="rId6"/>
                <a:stretch>
                  <a:fillRect l="-5208" t="-9783" b="-25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6177281" y="4449628"/>
                <a:ext cx="2341078" cy="56009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𝟕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func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281" y="4449628"/>
                <a:ext cx="2341078" cy="560090"/>
              </a:xfrm>
              <a:prstGeom prst="rect">
                <a:avLst/>
              </a:prstGeom>
              <a:blipFill>
                <a:blip r:embed="rId7"/>
                <a:stretch>
                  <a:fillRect l="-5208" t="-9783" b="-25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8727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32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760720" y="1137495"/>
            <a:ext cx="5435599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Знайдіть значення виразу: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5760720" y="2592232"/>
                <a:ext cx="4855945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2592232"/>
                <a:ext cx="4855945" cy="532966"/>
              </a:xfrm>
              <a:prstGeom prst="rect">
                <a:avLst/>
              </a:prstGeom>
              <a:blipFill>
                <a:blip r:embed="rId5"/>
                <a:stretch>
                  <a:fillRect l="-2509" t="-12500" b="-2727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7"/>
              <p:cNvSpPr/>
              <p:nvPr/>
            </p:nvSpPr>
            <p:spPr>
              <a:xfrm>
                <a:off x="5760720" y="3460758"/>
                <a:ext cx="4855945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𝟏𝟎𝟎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3460758"/>
                <a:ext cx="4855945" cy="532966"/>
              </a:xfrm>
              <a:prstGeom prst="rect">
                <a:avLst/>
              </a:prstGeom>
              <a:blipFill>
                <a:blip r:embed="rId6"/>
                <a:stretch>
                  <a:fillRect l="-2509" t="-13793" b="-2873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7"/>
              <p:cNvSpPr/>
              <p:nvPr/>
            </p:nvSpPr>
            <p:spPr>
              <a:xfrm>
                <a:off x="5760720" y="4329284"/>
                <a:ext cx="4855946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𝟒𝟗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𝟖𝟒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𝟒𝟗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4329284"/>
                <a:ext cx="4855946" cy="523220"/>
              </a:xfrm>
              <a:prstGeom prst="rect">
                <a:avLst/>
              </a:prstGeom>
              <a:blipFill>
                <a:blip r:embed="rId7"/>
                <a:stretch>
                  <a:fillRect l="-2509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/>
              <p:cNvSpPr/>
              <p:nvPr/>
            </p:nvSpPr>
            <p:spPr>
              <a:xfrm>
                <a:off x="5760719" y="5186851"/>
                <a:ext cx="4855946" cy="792589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𝟔𝟒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e>
                        </m:func>
                      </m:den>
                    </m:f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19" y="5186851"/>
                <a:ext cx="4855946" cy="792589"/>
              </a:xfrm>
              <a:prstGeom prst="rect">
                <a:avLst/>
              </a:prstGeom>
              <a:blipFill>
                <a:blip r:embed="rId8"/>
                <a:stretch>
                  <a:fillRect l="-250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760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30" grpId="0" animBg="1"/>
      <p:bldP spid="42" grpId="0" animBg="1"/>
      <p:bldP spid="43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756401" y="1137495"/>
            <a:ext cx="5435599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Обчисліть: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6756402" y="2256672"/>
                <a:ext cx="2661385" cy="56009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𝟔𝟒</m:t>
                        </m:r>
                      </m:e>
                      <m:sup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𝟏𝟐</m:t>
                            </m:r>
                          </m:e>
                        </m:func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02" y="2256672"/>
                <a:ext cx="2661385" cy="560090"/>
              </a:xfrm>
              <a:prstGeom prst="rect">
                <a:avLst/>
              </a:prstGeom>
              <a:blipFill>
                <a:blip r:embed="rId5"/>
                <a:stretch>
                  <a:fillRect l="-4577" t="-8696" b="-25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7"/>
              <p:cNvSpPr/>
              <p:nvPr/>
            </p:nvSpPr>
            <p:spPr>
              <a:xfrm>
                <a:off x="6756402" y="3125198"/>
                <a:ext cx="2661385" cy="870751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uk-UA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𝟖</m:t>
                            </m:r>
                          </m:e>
                        </m:func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02" y="3125198"/>
                <a:ext cx="2661385" cy="870751"/>
              </a:xfrm>
              <a:prstGeom prst="rect">
                <a:avLst/>
              </a:prstGeom>
              <a:blipFill>
                <a:blip r:embed="rId6"/>
                <a:stretch>
                  <a:fillRect l="-4577" b="-209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7"/>
              <p:cNvSpPr/>
              <p:nvPr/>
            </p:nvSpPr>
            <p:spPr>
              <a:xfrm>
                <a:off x="6756402" y="4304385"/>
                <a:ext cx="2661385" cy="734368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  <m:sup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uk-UA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𝟔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func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02" y="4304385"/>
                <a:ext cx="2661385" cy="734368"/>
              </a:xfrm>
              <a:prstGeom prst="rect">
                <a:avLst/>
              </a:prstGeom>
              <a:blipFill>
                <a:blip r:embed="rId7"/>
                <a:stretch>
                  <a:fillRect l="-4577" b="-2066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/>
              <p:cNvSpPr/>
              <p:nvPr/>
            </p:nvSpPr>
            <p:spPr>
              <a:xfrm>
                <a:off x="6756401" y="5347189"/>
                <a:ext cx="2661386" cy="839782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𝟗</m:t>
                                </m:r>
                              </m:sub>
                            </m:sSub>
                          </m:fName>
                          <m:e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func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01" y="5347189"/>
                <a:ext cx="2661386" cy="839782"/>
              </a:xfrm>
              <a:prstGeom prst="rect">
                <a:avLst/>
              </a:prstGeom>
              <a:blipFill>
                <a:blip r:embed="rId8"/>
                <a:stretch>
                  <a:fillRect l="-4577" b="-507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1568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30" grpId="0" animBg="1"/>
      <p:bldP spid="42" grpId="0" animBg="1"/>
      <p:bldP spid="43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756401" y="1137495"/>
            <a:ext cx="5435599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Обчисліть: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6756402" y="2256672"/>
                <a:ext cx="3003615" cy="57092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rad>
                              <m:ra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𝟖</m:t>
                                </m:r>
                              </m:deg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e>
                            </m:rad>
                          </m:e>
                        </m:func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02" y="2256672"/>
                <a:ext cx="3003615" cy="570926"/>
              </a:xfrm>
              <a:prstGeom prst="rect">
                <a:avLst/>
              </a:prstGeom>
              <a:blipFill>
                <a:blip r:embed="rId5"/>
                <a:stretch>
                  <a:fillRect l="-4057" t="-3191" b="-2766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7"/>
              <p:cNvSpPr/>
              <p:nvPr/>
            </p:nvSpPr>
            <p:spPr>
              <a:xfrm>
                <a:off x="6756402" y="3125198"/>
                <a:ext cx="3003615" cy="732123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</m:sub>
                        </m:sSub>
                      </m:fName>
                      <m:e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𝟒𝟗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𝟑𝟒𝟑</m:t>
                            </m:r>
                          </m:e>
                        </m:func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02" y="3125198"/>
                <a:ext cx="3003615" cy="732123"/>
              </a:xfrm>
              <a:prstGeom prst="rect">
                <a:avLst/>
              </a:prstGeom>
              <a:blipFill>
                <a:blip r:embed="rId6"/>
                <a:stretch>
                  <a:fillRect l="-4057" t="-10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7"/>
              <p:cNvSpPr/>
              <p:nvPr/>
            </p:nvSpPr>
            <p:spPr>
              <a:xfrm>
                <a:off x="6756402" y="4304385"/>
                <a:ext cx="5024920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𝟑𝟓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𝟓𝟔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02" y="4304385"/>
                <a:ext cx="5024920" cy="523220"/>
              </a:xfrm>
              <a:prstGeom prst="rect">
                <a:avLst/>
              </a:prstGeom>
              <a:blipFill>
                <a:blip r:embed="rId7"/>
                <a:stretch>
                  <a:fillRect l="-2424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/>
              <p:cNvSpPr/>
              <p:nvPr/>
            </p:nvSpPr>
            <p:spPr>
              <a:xfrm>
                <a:off x="6756400" y="5347189"/>
                <a:ext cx="5024922" cy="739754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𝐥𝐠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𝐥𝐠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𝟏𝟔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00" y="5347189"/>
                <a:ext cx="5024922" cy="739754"/>
              </a:xfrm>
              <a:prstGeom prst="rect">
                <a:avLst/>
              </a:prstGeom>
              <a:blipFill>
                <a:blip r:embed="rId8"/>
                <a:stretch>
                  <a:fillRect l="-2424" b="-327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2686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30" grpId="0" animBg="1"/>
      <p:bldP spid="42" grpId="0" animBg="1"/>
      <p:bldP spid="43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7"/>
              <p:cNvSpPr/>
              <p:nvPr/>
            </p:nvSpPr>
            <p:spPr>
              <a:xfrm>
                <a:off x="6497053" y="1733452"/>
                <a:ext cx="569494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Знайдіть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якщо:</a:t>
                </a:r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053" y="1733452"/>
                <a:ext cx="5694947" cy="523220"/>
              </a:xfrm>
              <a:prstGeom prst="rect">
                <a:avLst/>
              </a:prstGeom>
              <a:blipFill>
                <a:blip r:embed="rId3"/>
                <a:stretch>
                  <a:fillRect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854928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6497053" y="3199139"/>
                <a:ext cx="5246301" cy="712631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𝟗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𝟗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𝟏𝟔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𝟗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053" y="3199139"/>
                <a:ext cx="5246301" cy="712631"/>
              </a:xfrm>
              <a:prstGeom prst="rect">
                <a:avLst/>
              </a:prstGeom>
              <a:blipFill>
                <a:blip r:embed="rId6"/>
                <a:stretch>
                  <a:fillRect l="-2442" b="-769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7"/>
              <p:cNvSpPr/>
              <p:nvPr/>
            </p:nvSpPr>
            <p:spPr>
              <a:xfrm>
                <a:off x="6497054" y="4482788"/>
                <a:ext cx="5246300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054" y="4482788"/>
                <a:ext cx="5246300" cy="523220"/>
              </a:xfrm>
              <a:prstGeom prst="rect">
                <a:avLst/>
              </a:prstGeom>
              <a:blipFill>
                <a:blip r:embed="rId7"/>
                <a:stretch>
                  <a:fillRect l="-2442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9148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30" grpId="0" animBg="1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497053" y="1733452"/>
            <a:ext cx="5694947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Обчисліть значення виразу: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4928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uk-UA" sz="4400" b="1" dirty="0" smtClean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6497053" y="3199139"/>
                <a:ext cx="4340993" cy="792589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𝟕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𝟐𝟕</m:t>
                            </m:r>
                          </m:e>
                        </m:func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𝟕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𝟕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𝟒𝟓</m:t>
                            </m:r>
                          </m:e>
                        </m:func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𝟕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func>
                      </m:den>
                    </m:f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053" y="3199139"/>
                <a:ext cx="4340993" cy="792589"/>
              </a:xfrm>
              <a:prstGeom prst="rect">
                <a:avLst/>
              </a:prstGeom>
              <a:blipFill>
                <a:blip r:embed="rId5"/>
                <a:stretch>
                  <a:fillRect l="-294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7"/>
              <p:cNvSpPr/>
              <p:nvPr/>
            </p:nvSpPr>
            <p:spPr>
              <a:xfrm>
                <a:off x="6497054" y="4482788"/>
                <a:ext cx="4340992" cy="742254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𝐜𝐨𝐬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𝟗</m:t>
                            </m:r>
                          </m:den>
                        </m:f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func>
                              <m:func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𝐜𝐨𝐬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𝟗</m:t>
                                    </m:r>
                                  </m:den>
                                </m:f>
                              </m:e>
                            </m:func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054" y="4482788"/>
                <a:ext cx="4340992" cy="742254"/>
              </a:xfrm>
              <a:prstGeom prst="rect">
                <a:avLst/>
              </a:prstGeom>
              <a:blipFill>
                <a:blip r:embed="rId6"/>
                <a:stretch>
                  <a:fillRect l="-2949" t="-409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8006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30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3183210" y="1137495"/>
            <a:ext cx="5694947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Знайдіть значення виразу: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4928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5860"/>
            <a:ext cx="5760720" cy="3975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3173129" y="2265488"/>
                <a:ext cx="9018871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𝐥𝐠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°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2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𝐥𝐠</m:t>
                      </m:r>
                      <m:r>
                        <a:rPr lang="en-US" sz="2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°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2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𝐥𝐠</m:t>
                      </m:r>
                      <m:r>
                        <a:rPr lang="en-US" sz="2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°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… ∙</m:t>
                      </m:r>
                      <m:r>
                        <a:rPr lang="en-US" sz="2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𝐥𝐠</m:t>
                      </m:r>
                      <m:r>
                        <a:rPr lang="en-US" sz="2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𝟖𝟗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°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2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𝐥𝐠</m:t>
                      </m:r>
                      <m:r>
                        <a:rPr lang="en-US" sz="2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𝟗𝟎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129" y="2265488"/>
                <a:ext cx="901887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937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24114"/>
            <a:ext cx="7359960" cy="6233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24114"/>
            <a:ext cx="7359960" cy="62338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7162800" y="1248228"/>
            <a:ext cx="5029200" cy="954107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Побудуйте графік функції: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14"/>
            <a:ext cx="7376647" cy="62480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14"/>
            <a:ext cx="7376647" cy="6248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8871284" y="2805312"/>
                <a:ext cx="3320716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</a:t>
                </a:r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284" y="2805312"/>
                <a:ext cx="3320716" cy="523220"/>
              </a:xfrm>
              <a:prstGeom prst="rect">
                <a:avLst/>
              </a:prstGeom>
              <a:blipFill>
                <a:blip r:embed="rId8"/>
                <a:stretch>
                  <a:fillRect l="-3670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7"/>
              <p:cNvSpPr/>
              <p:nvPr/>
            </p:nvSpPr>
            <p:spPr>
              <a:xfrm>
                <a:off x="8871283" y="3751268"/>
                <a:ext cx="3320717" cy="74373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𝟏𝟎</m:t>
                        </m:r>
                      </m:e>
                      <m:sup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𝐥𝐨𝐠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𝒙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𝟏𝟎</m:t>
                                </m:r>
                              </m:e>
                            </m:func>
                          </m:den>
                        </m:f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283" y="3751268"/>
                <a:ext cx="3320717" cy="743730"/>
              </a:xfrm>
              <a:prstGeom prst="rect">
                <a:avLst/>
              </a:prstGeom>
              <a:blipFill>
                <a:blip r:embed="rId9"/>
                <a:stretch>
                  <a:fillRect l="-3670" b="-2131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8871283" y="4917734"/>
                <a:ext cx="3320717" cy="597279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func>
                          <m:func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func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283" y="4917734"/>
                <a:ext cx="3320717" cy="597279"/>
              </a:xfrm>
              <a:prstGeom prst="rect">
                <a:avLst/>
              </a:prstGeom>
              <a:blipFill>
                <a:blip r:embed="rId10"/>
                <a:stretch>
                  <a:fillRect l="-3670" b="-2653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/>
          <p:cNvSpPr/>
          <p:nvPr/>
        </p:nvSpPr>
        <p:spPr>
          <a:xfrm>
            <a:off x="2995613" y="4123133"/>
            <a:ext cx="106363" cy="1063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вал 18"/>
          <p:cNvSpPr/>
          <p:nvPr/>
        </p:nvSpPr>
        <p:spPr>
          <a:xfrm>
            <a:off x="3433763" y="3694942"/>
            <a:ext cx="106363" cy="1063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4114"/>
            <a:ext cx="7376647" cy="62480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4114"/>
            <a:ext cx="7376647" cy="624802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54928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2995613" y="5515013"/>
            <a:ext cx="98425" cy="984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4507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6" presetClass="entr" presetSubtype="37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"/>
                            </p:stCondLst>
                            <p:childTnLst>
                              <p:par>
                                <p:cTn id="1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0" grpId="0" animBg="1"/>
      <p:bldP spid="42" grpId="0" animBg="1"/>
      <p:bldP spid="10" grpId="0" animBg="1"/>
      <p:bldP spid="11" grpId="0" animBg="1"/>
      <p:bldP spid="11" grpId="1" animBg="1"/>
      <p:bldP spid="11" grpId="2" animBg="1"/>
      <p:bldP spid="11" grpId="3" animBg="1"/>
      <p:bldP spid="19" grpId="0" animBg="1"/>
      <p:bldP spid="19" grpId="1" animBg="1"/>
      <p:bldP spid="3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817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і його властивості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7"/>
              <p:cNvSpPr/>
              <p:nvPr/>
            </p:nvSpPr>
            <p:spPr>
              <a:xfrm>
                <a:off x="0" y="3352686"/>
                <a:ext cx="2102177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𝟔𝟒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52686"/>
                <a:ext cx="2102177" cy="53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 сполучна лінія 15"/>
          <p:cNvCxnSpPr/>
          <p:nvPr/>
        </p:nvCxnSpPr>
        <p:spPr>
          <a:xfrm>
            <a:off x="2213249" y="1548904"/>
            <a:ext cx="0" cy="3814549"/>
          </a:xfrm>
          <a:prstGeom prst="line">
            <a:avLst/>
          </a:prstGeom>
          <a:ln w="38100">
            <a:solidFill>
              <a:srgbClr val="2B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>
            <a:off x="4431358" y="1548904"/>
            <a:ext cx="0" cy="3814549"/>
          </a:xfrm>
          <a:prstGeom prst="line">
            <a:avLst/>
          </a:prstGeom>
          <a:ln w="38100">
            <a:solidFill>
              <a:srgbClr val="2B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23"/>
          <p:cNvCxnSpPr/>
          <p:nvPr/>
        </p:nvCxnSpPr>
        <p:spPr>
          <a:xfrm>
            <a:off x="6739522" y="1548904"/>
            <a:ext cx="0" cy="3814549"/>
          </a:xfrm>
          <a:prstGeom prst="line">
            <a:avLst/>
          </a:prstGeom>
          <a:ln w="38100">
            <a:solidFill>
              <a:srgbClr val="2B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7"/>
          <p:cNvSpPr/>
          <p:nvPr/>
        </p:nvSpPr>
        <p:spPr>
          <a:xfrm>
            <a:off x="2516517" y="977181"/>
            <a:ext cx="1678411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Відомо</a:t>
            </a:r>
            <a:endParaRPr lang="uk-UA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7"/>
          <p:cNvSpPr/>
          <p:nvPr/>
        </p:nvSpPr>
        <p:spPr>
          <a:xfrm>
            <a:off x="4677230" y="977181"/>
            <a:ext cx="1949814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Знайти</a:t>
            </a:r>
            <a:endParaRPr lang="uk-UA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7"/>
          <p:cNvSpPr/>
          <p:nvPr/>
        </p:nvSpPr>
        <p:spPr>
          <a:xfrm>
            <a:off x="8546841" y="977181"/>
            <a:ext cx="2102177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Розв’язок</a:t>
            </a:r>
            <a:endParaRPr lang="uk-UA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7"/>
              <p:cNvSpPr/>
              <p:nvPr/>
            </p:nvSpPr>
            <p:spPr>
              <a:xfrm>
                <a:off x="2516517" y="1887593"/>
                <a:ext cx="1599697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і 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517" y="1887593"/>
                <a:ext cx="1599697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5058009" y="1887593"/>
                <a:ext cx="1188256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𝟔𝟒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009" y="1887593"/>
                <a:ext cx="1188256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7"/>
              <p:cNvSpPr/>
              <p:nvPr/>
            </p:nvSpPr>
            <p:spPr>
              <a:xfrm>
                <a:off x="6884791" y="1887593"/>
                <a:ext cx="2102790" cy="532966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𝟔𝟒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791" y="1887593"/>
                <a:ext cx="2102790" cy="53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7"/>
          <p:cNvSpPr/>
          <p:nvPr/>
        </p:nvSpPr>
        <p:spPr>
          <a:xfrm>
            <a:off x="9597929" y="1923243"/>
            <a:ext cx="2104356" cy="461665"/>
          </a:xfrm>
          <a:prstGeom prst="rect">
            <a:avLst/>
          </a:prstGeom>
          <a:solidFill>
            <a:srgbClr val="10723C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Степінь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7"/>
              <p:cNvSpPr/>
              <p:nvPr/>
            </p:nvSpPr>
            <p:spPr>
              <a:xfrm>
                <a:off x="2516517" y="3135431"/>
                <a:ext cx="1599697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𝟔𝟒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і 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517" y="3135431"/>
                <a:ext cx="1599697" cy="5329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7"/>
              <p:cNvSpPr/>
              <p:nvPr/>
            </p:nvSpPr>
            <p:spPr>
              <a:xfrm>
                <a:off x="5058009" y="3135431"/>
                <a:ext cx="1188256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009" y="3135431"/>
                <a:ext cx="1188256" cy="5329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7"/>
              <p:cNvSpPr/>
              <p:nvPr/>
            </p:nvSpPr>
            <p:spPr>
              <a:xfrm>
                <a:off x="6884790" y="3135431"/>
                <a:ext cx="2102791" cy="576568"/>
              </a:xfrm>
              <a:prstGeom prst="rect">
                <a:avLst/>
              </a:prstGeom>
              <a:solidFill>
                <a:srgbClr val="D05E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deg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𝟔𝟒</m:t>
                          </m:r>
                        </m:e>
                      </m:rad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790" y="3135431"/>
                <a:ext cx="2102791" cy="5765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рямоугольник 7"/>
          <p:cNvSpPr/>
          <p:nvPr/>
        </p:nvSpPr>
        <p:spPr>
          <a:xfrm>
            <a:off x="9597929" y="3171081"/>
            <a:ext cx="2104356" cy="461665"/>
          </a:xfrm>
          <a:prstGeom prst="rect">
            <a:avLst/>
          </a:prstGeom>
          <a:solidFill>
            <a:srgbClr val="D05E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Корінь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7"/>
              <p:cNvSpPr/>
              <p:nvPr/>
            </p:nvSpPr>
            <p:spPr>
              <a:xfrm>
                <a:off x="2516517" y="4418920"/>
                <a:ext cx="1599697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і 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𝟔𝟒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517" y="4418920"/>
                <a:ext cx="1599697" cy="5329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7"/>
              <p:cNvSpPr/>
              <p:nvPr/>
            </p:nvSpPr>
            <p:spPr>
              <a:xfrm>
                <a:off x="5058009" y="4418920"/>
                <a:ext cx="1188256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009" y="4418920"/>
                <a:ext cx="1188256" cy="5329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7"/>
              <p:cNvSpPr/>
              <p:nvPr/>
            </p:nvSpPr>
            <p:spPr>
              <a:xfrm>
                <a:off x="6884791" y="4454570"/>
                <a:ext cx="2102791" cy="523220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sub>
                          </m:sSub>
                        </m:fName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𝟔𝟒</m:t>
                          </m:r>
                        </m:e>
                      </m:func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791" y="4454570"/>
                <a:ext cx="210279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Прямоугольник 7"/>
          <p:cNvSpPr/>
          <p:nvPr/>
        </p:nvSpPr>
        <p:spPr>
          <a:xfrm>
            <a:off x="9597929" y="4454570"/>
            <a:ext cx="2104356" cy="461665"/>
          </a:xfrm>
          <a:prstGeom prst="rect">
            <a:avLst/>
          </a:prstGeom>
          <a:solidFill>
            <a:srgbClr val="860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p:sp>
        <p:nvSpPr>
          <p:cNvPr id="47" name="Прямоугольник 7"/>
          <p:cNvSpPr/>
          <p:nvPr/>
        </p:nvSpPr>
        <p:spPr>
          <a:xfrm>
            <a:off x="5627290" y="6056391"/>
            <a:ext cx="5550596" cy="523220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знайти число 64</a:t>
            </a:r>
            <a:r>
              <a:rPr lang="uk-UA" sz="2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Прямоугольник 7"/>
          <p:cNvSpPr/>
          <p:nvPr/>
        </p:nvSpPr>
        <p:spPr>
          <a:xfrm>
            <a:off x="5627290" y="6026418"/>
            <a:ext cx="5550596" cy="523220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знайти число 4</a:t>
            </a:r>
            <a:r>
              <a:rPr lang="uk-UA" sz="2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Прямоугольник 7"/>
          <p:cNvSpPr/>
          <p:nvPr/>
        </p:nvSpPr>
        <p:spPr>
          <a:xfrm>
            <a:off x="5627290" y="6026418"/>
            <a:ext cx="5550596" cy="523220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знайти число 3</a:t>
            </a:r>
            <a:r>
              <a:rPr lang="uk-UA" sz="2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51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5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5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3" grpId="1" animBg="1"/>
      <p:bldP spid="35" grpId="0" animBg="1"/>
      <p:bldP spid="36" grpId="0" animBg="1"/>
      <p:bldP spid="39" grpId="0" animBg="1"/>
      <p:bldP spid="40" grpId="0" animBg="1"/>
      <p:bldP spid="40" grpId="1" animBg="1"/>
      <p:bldP spid="41" grpId="0" animBg="1"/>
      <p:bldP spid="42" grpId="0" animBg="1"/>
      <p:bldP spid="43" grpId="0" animBg="1"/>
      <p:bldP spid="44" grpId="0" animBg="1"/>
      <p:bldP spid="44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817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і його властивості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Блок-схема: знак завершення 42"/>
          <p:cNvSpPr/>
          <p:nvPr/>
        </p:nvSpPr>
        <p:spPr>
          <a:xfrm>
            <a:off x="0" y="781457"/>
            <a:ext cx="2838247" cy="620356"/>
          </a:xfrm>
          <a:prstGeom prst="flowChartTerminator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Обчисліть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7"/>
              <p:cNvSpPr/>
              <p:nvPr/>
            </p:nvSpPr>
            <p:spPr>
              <a:xfrm>
                <a:off x="371268" y="1788279"/>
                <a:ext cx="1970981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𝟖</m:t>
                          </m:r>
                        </m:e>
                      </m:func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68" y="1788279"/>
                <a:ext cx="1970981" cy="53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7"/>
              <p:cNvSpPr/>
              <p:nvPr/>
            </p:nvSpPr>
            <p:spPr>
              <a:xfrm>
                <a:off x="2734247" y="1788279"/>
                <a:ext cx="776147" cy="523220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247" y="1788279"/>
                <a:ext cx="77614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7"/>
              <p:cNvSpPr/>
              <p:nvPr/>
            </p:nvSpPr>
            <p:spPr>
              <a:xfrm>
                <a:off x="3902392" y="1798025"/>
                <a:ext cx="2619927" cy="532966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</m:t>
                      </m:r>
                    </m:oMath>
                  </m:oMathPara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392" y="1798025"/>
                <a:ext cx="2619927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7"/>
              <p:cNvSpPr/>
              <p:nvPr/>
            </p:nvSpPr>
            <p:spPr>
              <a:xfrm>
                <a:off x="370112" y="2896931"/>
                <a:ext cx="1970981" cy="1024383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𝟕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𝟒𝟗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" y="2896931"/>
                <a:ext cx="1970981" cy="10243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7"/>
              <p:cNvSpPr/>
              <p:nvPr/>
            </p:nvSpPr>
            <p:spPr>
              <a:xfrm>
                <a:off x="2733091" y="3178033"/>
                <a:ext cx="776147" cy="523220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091" y="3178033"/>
                <a:ext cx="77614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7"/>
              <p:cNvSpPr/>
              <p:nvPr/>
            </p:nvSpPr>
            <p:spPr>
              <a:xfrm>
                <a:off x="3901236" y="2896931"/>
                <a:ext cx="2621083" cy="1156599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𝟕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𝟒𝟗</m:t>
                          </m:r>
                        </m:den>
                      </m:f>
                    </m:oMath>
                  </m:oMathPara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236" y="2896931"/>
                <a:ext cx="2621083" cy="1156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7"/>
              <p:cNvSpPr/>
              <p:nvPr/>
            </p:nvSpPr>
            <p:spPr>
              <a:xfrm>
                <a:off x="370112" y="4497000"/>
                <a:ext cx="1970981" cy="901785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𝟕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𝟒𝟗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" y="4497000"/>
                <a:ext cx="1970981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7"/>
              <p:cNvSpPr/>
              <p:nvPr/>
            </p:nvSpPr>
            <p:spPr>
              <a:xfrm>
                <a:off x="2733091" y="4778102"/>
                <a:ext cx="776147" cy="523220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091" y="4778102"/>
                <a:ext cx="77614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7"/>
              <p:cNvSpPr/>
              <p:nvPr/>
            </p:nvSpPr>
            <p:spPr>
              <a:xfrm>
                <a:off x="3901236" y="4497000"/>
                <a:ext cx="2621083" cy="901785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e>
                        <m:sup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𝟒𝟗</m:t>
                          </m:r>
                        </m:den>
                      </m:f>
                    </m:oMath>
                  </m:oMathPara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236" y="4497000"/>
                <a:ext cx="2621083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Пряма сполучна лінія 62"/>
          <p:cNvCxnSpPr/>
          <p:nvPr/>
        </p:nvCxnSpPr>
        <p:spPr>
          <a:xfrm>
            <a:off x="6739522" y="1046375"/>
            <a:ext cx="0" cy="4535493"/>
          </a:xfrm>
          <a:prstGeom prst="line">
            <a:avLst/>
          </a:prstGeom>
          <a:ln w="38100">
            <a:solidFill>
              <a:srgbClr val="2B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Блок-схема: знак завершення 69"/>
          <p:cNvSpPr/>
          <p:nvPr/>
        </p:nvSpPr>
        <p:spPr>
          <a:xfrm>
            <a:off x="7832318" y="1335859"/>
            <a:ext cx="3467595" cy="904840"/>
          </a:xfrm>
          <a:prstGeom prst="flowChartTerminator">
            <a:avLst/>
          </a:prstGeom>
          <a:solidFill>
            <a:srgbClr val="B15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Поясніть, чому не існують: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"/>
              <p:cNvSpPr/>
              <p:nvPr/>
            </p:nvSpPr>
            <p:spPr>
              <a:xfrm>
                <a:off x="8529570" y="2706994"/>
                <a:ext cx="1970981" cy="532966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𝟗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570" y="2706994"/>
                <a:ext cx="1970981" cy="5329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"/>
              <p:cNvSpPr/>
              <p:nvPr/>
            </p:nvSpPr>
            <p:spPr>
              <a:xfrm>
                <a:off x="8529570" y="3586490"/>
                <a:ext cx="1970981" cy="532966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𝟕</m:t>
                              </m:r>
                            </m:sub>
                          </m:sSub>
                        </m:fName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570" y="3586490"/>
                <a:ext cx="1970981" cy="5329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"/>
              <p:cNvSpPr/>
              <p:nvPr/>
            </p:nvSpPr>
            <p:spPr>
              <a:xfrm>
                <a:off x="8529570" y="4460166"/>
                <a:ext cx="1970981" cy="761940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</m:func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570" y="4460166"/>
                <a:ext cx="1970981" cy="76194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Прямоугольник 7"/>
          <p:cNvSpPr/>
          <p:nvPr/>
        </p:nvSpPr>
        <p:spPr>
          <a:xfrm>
            <a:off x="3591612" y="6025338"/>
            <a:ext cx="8314441" cy="523220"/>
          </a:xfrm>
          <a:prstGeom prst="rect">
            <a:avLst/>
          </a:prstGeom>
          <a:solidFill>
            <a:srgbClr val="860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від’ємного числа і нуля не існує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45" y="5829340"/>
            <a:ext cx="707010" cy="7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630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 animBg="1"/>
      <p:bldP spid="44" grpId="0" animBg="1"/>
      <p:bldP spid="46" grpId="0" animBg="1"/>
      <p:bldP spid="47" grpId="0" animBg="1"/>
      <p:bldP spid="47" grpId="1" animBg="1"/>
      <p:bldP spid="48" grpId="0" animBg="1"/>
      <p:bldP spid="49" grpId="0" animBg="1"/>
      <p:bldP spid="59" grpId="0" animBg="1"/>
      <p:bldP spid="59" grpId="1" animBg="1"/>
      <p:bldP spid="60" grpId="0" animBg="1"/>
      <p:bldP spid="61" grpId="0" animBg="1"/>
      <p:bldP spid="62" grpId="0" animBg="1"/>
      <p:bldP spid="62" grpId="1" animBg="1"/>
      <p:bldP spid="70" grpId="0" animBg="1"/>
      <p:bldP spid="72" grpId="0" animBg="1"/>
      <p:bldP spid="74" grpId="0" animBg="1"/>
      <p:bldP spid="76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Логарифмування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3" y="5616787"/>
            <a:ext cx="1124957" cy="1124957"/>
          </a:xfrm>
          <a:prstGeom prst="rect">
            <a:avLst/>
          </a:prstGeom>
        </p:spPr>
      </p:pic>
      <p:sp>
        <p:nvSpPr>
          <p:cNvPr id="9" name="Виноска-хмарка 8"/>
          <p:cNvSpPr/>
          <p:nvPr/>
        </p:nvSpPr>
        <p:spPr>
          <a:xfrm>
            <a:off x="1852343" y="4771547"/>
            <a:ext cx="5123492" cy="1970197"/>
          </a:xfrm>
          <a:prstGeom prst="cloudCallout">
            <a:avLst>
              <a:gd name="adj1" fmla="val -63612"/>
              <a:gd name="adj2" fmla="val 13925"/>
            </a:avLst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Операцію знаходження логарифма числа називають логарифмуванням</a:t>
            </a:r>
            <a:endParaRPr lang="uk-U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8453793" y="1500401"/>
            <a:ext cx="0" cy="3203574"/>
          </a:xfrm>
          <a:prstGeom prst="line">
            <a:avLst/>
          </a:prstGeom>
          <a:ln w="38100">
            <a:solidFill>
              <a:srgbClr val="2B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7"/>
          <p:cNvSpPr/>
          <p:nvPr/>
        </p:nvSpPr>
        <p:spPr>
          <a:xfrm>
            <a:off x="4148192" y="967998"/>
            <a:ext cx="3895615" cy="461665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Піднесення до </a:t>
            </a:r>
            <a:r>
              <a:rPr lang="uk-UA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степеня</a:t>
            </a:r>
            <a:endParaRPr lang="uk-UA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7"/>
          <p:cNvSpPr/>
          <p:nvPr/>
        </p:nvSpPr>
        <p:spPr>
          <a:xfrm>
            <a:off x="8874539" y="967998"/>
            <a:ext cx="3091991" cy="461665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Логарифмування</a:t>
            </a:r>
            <a:endParaRPr lang="uk-UA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4603505" y="1773547"/>
                <a:ext cx="2902974" cy="532966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𝟔𝟒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505" y="1773547"/>
                <a:ext cx="2902974" cy="53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8936363" y="1782730"/>
                <a:ext cx="3030167" cy="523220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sub>
                          </m:sSub>
                        </m:fName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𝟔𝟒</m:t>
                          </m:r>
                        </m:e>
                      </m:func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363" y="1782730"/>
                <a:ext cx="303016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7"/>
              <p:cNvSpPr/>
              <p:nvPr/>
            </p:nvSpPr>
            <p:spPr>
              <a:xfrm>
                <a:off x="4603505" y="2724611"/>
                <a:ext cx="2902974" cy="701923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𝟒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𝟏𝟔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505" y="2724611"/>
                <a:ext cx="2902974" cy="701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7"/>
              <p:cNvSpPr/>
              <p:nvPr/>
            </p:nvSpPr>
            <p:spPr>
              <a:xfrm>
                <a:off x="8936363" y="2733794"/>
                <a:ext cx="3030167" cy="569515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ad>
                                <m:radPr>
                                  <m:degHide m:val="on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𝟒</m:t>
                                  </m:r>
                                </m:e>
                              </m:rad>
                            </m:sub>
                          </m:sSub>
                        </m:fName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𝟏𝟔</m:t>
                          </m:r>
                        </m:e>
                      </m:func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363" y="2733794"/>
                <a:ext cx="3030167" cy="569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7"/>
              <p:cNvSpPr/>
              <p:nvPr/>
            </p:nvSpPr>
            <p:spPr>
              <a:xfrm>
                <a:off x="4603505" y="3844632"/>
                <a:ext cx="2902974" cy="531812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𝟎𝟎𝟎𝟏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505" y="3844632"/>
                <a:ext cx="2902974" cy="5318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7"/>
              <p:cNvSpPr/>
              <p:nvPr/>
            </p:nvSpPr>
            <p:spPr>
              <a:xfrm>
                <a:off x="8936363" y="3853815"/>
                <a:ext cx="3030167" cy="542136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𝟎𝟎𝟎𝟏</m:t>
                          </m:r>
                        </m:e>
                      </m:func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363" y="3853815"/>
                <a:ext cx="3030167" cy="5421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6713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Логарифми з власними назвами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3" y="5616787"/>
            <a:ext cx="1124957" cy="1124957"/>
          </a:xfrm>
          <a:prstGeom prst="rect">
            <a:avLst/>
          </a:prstGeom>
        </p:spPr>
      </p:pic>
      <p:sp>
        <p:nvSpPr>
          <p:cNvPr id="9" name="Виноска-хмарка 8"/>
          <p:cNvSpPr/>
          <p:nvPr/>
        </p:nvSpPr>
        <p:spPr>
          <a:xfrm>
            <a:off x="1852343" y="4771547"/>
            <a:ext cx="4435335" cy="1970197"/>
          </a:xfrm>
          <a:prstGeom prst="cloudCallout">
            <a:avLst>
              <a:gd name="adj1" fmla="val -63612"/>
              <a:gd name="adj2" fmla="val 13925"/>
            </a:avLst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Деякі логарифми використовували так часто, що їм дали власні назви</a:t>
            </a:r>
            <a:endParaRPr lang="uk-U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6044153" y="2157989"/>
            <a:ext cx="4193356" cy="461665"/>
          </a:xfrm>
          <a:prstGeom prst="rect">
            <a:avLst/>
          </a:prstGeom>
          <a:solidFill>
            <a:srgbClr val="10723C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Десятковий логарифм</a:t>
            </a:r>
            <a:endParaRPr lang="uk-UA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7"/>
          <p:cNvSpPr/>
          <p:nvPr/>
        </p:nvSpPr>
        <p:spPr>
          <a:xfrm>
            <a:off x="6044153" y="3073403"/>
            <a:ext cx="4193356" cy="461665"/>
          </a:xfrm>
          <a:prstGeom prst="rect">
            <a:avLst/>
          </a:prstGeom>
          <a:solidFill>
            <a:srgbClr val="D05E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Натуральний логарифм</a:t>
            </a:r>
            <a:endParaRPr lang="uk-UA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1746011" y="2122339"/>
                <a:ext cx="1921016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𝟏𝟎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011" y="2122339"/>
                <a:ext cx="1921016" cy="53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3976693" y="2131522"/>
                <a:ext cx="1594550" cy="523220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𝐥𝐠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</m:oMath>
                  </m:oMathPara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693" y="2131522"/>
                <a:ext cx="15945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7"/>
              <p:cNvSpPr/>
              <p:nvPr/>
            </p:nvSpPr>
            <p:spPr>
              <a:xfrm>
                <a:off x="1746011" y="3073403"/>
                <a:ext cx="1921016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𝒆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011" y="3073403"/>
                <a:ext cx="192101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7"/>
              <p:cNvSpPr/>
              <p:nvPr/>
            </p:nvSpPr>
            <p:spPr>
              <a:xfrm>
                <a:off x="3976692" y="3082586"/>
                <a:ext cx="1594551" cy="523220"/>
              </a:xfrm>
              <a:prstGeom prst="rect">
                <a:avLst/>
              </a:prstGeom>
              <a:solidFill>
                <a:srgbClr val="D05E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𝐥𝐧</m:t>
                          </m:r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</m:func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692" y="3082586"/>
                <a:ext cx="159455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4" y="2302685"/>
            <a:ext cx="779901" cy="779901"/>
          </a:xfrm>
          <a:prstGeom prst="rect">
            <a:avLst/>
          </a:prstGeom>
        </p:spPr>
      </p:pic>
      <p:sp>
        <p:nvSpPr>
          <p:cNvPr id="17" name="Кільце 16"/>
          <p:cNvSpPr/>
          <p:nvPr/>
        </p:nvSpPr>
        <p:spPr>
          <a:xfrm>
            <a:off x="2417233" y="2287456"/>
            <a:ext cx="452121" cy="452121"/>
          </a:xfrm>
          <a:prstGeom prst="donut">
            <a:avLst>
              <a:gd name="adj" fmla="val 1437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8" name="Кільце 17"/>
          <p:cNvSpPr/>
          <p:nvPr/>
        </p:nvSpPr>
        <p:spPr>
          <a:xfrm>
            <a:off x="2500417" y="3335013"/>
            <a:ext cx="317501" cy="317501"/>
          </a:xfrm>
          <a:prstGeom prst="donut">
            <a:avLst>
              <a:gd name="adj" fmla="val 16375"/>
            </a:avLst>
          </a:prstGeom>
          <a:solidFill>
            <a:srgbClr val="D0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799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 </a:t>
            </a:r>
            <a:r>
              <a:rPr lang="uk-UA" sz="3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логарифміча</a:t>
            </a:r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тотожність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367102" y="1003947"/>
                <a:ext cx="1921016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102" y="1003947"/>
                <a:ext cx="192101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2" y="2127188"/>
            <a:ext cx="895025" cy="895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1367102" y="3668871"/>
                <a:ext cx="1921016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func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102" y="3668871"/>
                <a:ext cx="192101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7"/>
              <p:cNvSpPr/>
              <p:nvPr/>
            </p:nvSpPr>
            <p:spPr>
              <a:xfrm>
                <a:off x="1694987" y="1652716"/>
                <a:ext cx="1291473" cy="523220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987" y="1652716"/>
                <a:ext cx="129147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1694987" y="2313091"/>
                <a:ext cx="1291473" cy="523220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987" y="2313091"/>
                <a:ext cx="129147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/>
              <p:cNvSpPr/>
              <p:nvPr/>
            </p:nvSpPr>
            <p:spPr>
              <a:xfrm>
                <a:off x="1681873" y="2973466"/>
                <a:ext cx="1291473" cy="523220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873" y="2973466"/>
                <a:ext cx="129147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 сполучна лінія 11"/>
          <p:cNvCxnSpPr/>
          <p:nvPr/>
        </p:nvCxnSpPr>
        <p:spPr>
          <a:xfrm>
            <a:off x="3550018" y="1003947"/>
            <a:ext cx="0" cy="3203574"/>
          </a:xfrm>
          <a:prstGeom prst="line">
            <a:avLst/>
          </a:prstGeom>
          <a:ln w="38100">
            <a:solidFill>
              <a:srgbClr val="2B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ілка вправо 12"/>
          <p:cNvSpPr/>
          <p:nvPr/>
        </p:nvSpPr>
        <p:spPr>
          <a:xfrm>
            <a:off x="3821405" y="2388467"/>
            <a:ext cx="774161" cy="372465"/>
          </a:xfrm>
          <a:prstGeom prst="rightArrow">
            <a:avLst/>
          </a:prstGeom>
          <a:solidFill>
            <a:srgbClr val="2B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Кільце 13"/>
          <p:cNvSpPr/>
          <p:nvPr/>
        </p:nvSpPr>
        <p:spPr>
          <a:xfrm>
            <a:off x="1939251" y="1045188"/>
            <a:ext cx="317204" cy="317204"/>
          </a:xfrm>
          <a:prstGeom prst="donut">
            <a:avLst>
              <a:gd name="adj" fmla="val 1437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Кільце 14"/>
          <p:cNvSpPr/>
          <p:nvPr/>
        </p:nvSpPr>
        <p:spPr>
          <a:xfrm>
            <a:off x="1353557" y="3759092"/>
            <a:ext cx="418712" cy="418712"/>
          </a:xfrm>
          <a:prstGeom prst="donut">
            <a:avLst>
              <a:gd name="adj" fmla="val 1437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p:sp>
        <p:nvSpPr>
          <p:cNvPr id="17" name="Прямоугольник 7"/>
          <p:cNvSpPr/>
          <p:nvPr/>
        </p:nvSpPr>
        <p:spPr>
          <a:xfrm>
            <a:off x="6240544" y="6026418"/>
            <a:ext cx="4937342" cy="523220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 робимо висновок</a:t>
            </a:r>
            <a:r>
              <a:rPr lang="uk-UA" sz="2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7"/>
              <p:cNvSpPr/>
              <p:nvPr/>
            </p:nvSpPr>
            <p:spPr>
              <a:xfrm>
                <a:off x="4866952" y="2313089"/>
                <a:ext cx="1921016" cy="542393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func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952" y="2313089"/>
                <a:ext cx="1921016" cy="5423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9256870" y="4075321"/>
                <a:ext cx="1921016" cy="539443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en-US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870" y="4075321"/>
                <a:ext cx="1921016" cy="539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50" y="3850566"/>
            <a:ext cx="1251781" cy="1251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7"/>
              <p:cNvSpPr/>
              <p:nvPr/>
            </p:nvSpPr>
            <p:spPr>
              <a:xfrm>
                <a:off x="9256870" y="4075321"/>
                <a:ext cx="1921016" cy="539443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𝐥𝐠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</m:oMath>
                  </m:oMathPara>
                </a14:m>
                <a:endParaRPr lang="en-US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870" y="4075321"/>
                <a:ext cx="1921016" cy="539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7"/>
              <p:cNvSpPr/>
              <p:nvPr/>
            </p:nvSpPr>
            <p:spPr>
              <a:xfrm>
                <a:off x="9256870" y="5022687"/>
                <a:ext cx="1921016" cy="523220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en-US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870" y="5022687"/>
                <a:ext cx="192101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7"/>
              <p:cNvSpPr/>
              <p:nvPr/>
            </p:nvSpPr>
            <p:spPr>
              <a:xfrm>
                <a:off x="9256870" y="5030799"/>
                <a:ext cx="1921016" cy="523220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870" y="5030799"/>
                <a:ext cx="192101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7"/>
              <p:cNvSpPr/>
              <p:nvPr/>
            </p:nvSpPr>
            <p:spPr>
              <a:xfrm>
                <a:off x="9256870" y="5995877"/>
                <a:ext cx="1921016" cy="523220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en-US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870" y="5995877"/>
                <a:ext cx="1921016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7"/>
              <p:cNvSpPr/>
              <p:nvPr/>
            </p:nvSpPr>
            <p:spPr>
              <a:xfrm>
                <a:off x="9256870" y="5995337"/>
                <a:ext cx="1921016" cy="523220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870" y="5995337"/>
                <a:ext cx="192101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Рисунок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3" y="5616787"/>
            <a:ext cx="1124957" cy="1124957"/>
          </a:xfrm>
          <a:prstGeom prst="rect">
            <a:avLst/>
          </a:prstGeom>
        </p:spPr>
      </p:pic>
      <p:sp>
        <p:nvSpPr>
          <p:cNvPr id="28" name="Виноска-хмарка 27"/>
          <p:cNvSpPr/>
          <p:nvPr/>
        </p:nvSpPr>
        <p:spPr>
          <a:xfrm>
            <a:off x="1852343" y="4771547"/>
            <a:ext cx="3812187" cy="1970197"/>
          </a:xfrm>
          <a:prstGeom prst="cloudCallout">
            <a:avLst>
              <a:gd name="adj1" fmla="val -63612"/>
              <a:gd name="adj2" fmla="val 13925"/>
            </a:avLst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одиниці за будь-якою основою дорівнює нулю</a:t>
            </a:r>
            <a:endParaRPr lang="uk-U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Виноска-хмарка 28"/>
          <p:cNvSpPr/>
          <p:nvPr/>
        </p:nvSpPr>
        <p:spPr>
          <a:xfrm>
            <a:off x="2007452" y="4544457"/>
            <a:ext cx="4039797" cy="1970197"/>
          </a:xfrm>
          <a:prstGeom prst="cloudCallout">
            <a:avLst>
              <a:gd name="adj1" fmla="val -65670"/>
              <a:gd name="adj2" fmla="val 24774"/>
            </a:avLst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числа, яке збігається з основою, дорівнює одиниці</a:t>
            </a:r>
            <a:endParaRPr lang="uk-U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531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"/>
                            </p:stCondLst>
                            <p:childTnLst>
                              <p:par>
                                <p:cTn id="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5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4" grpId="0" animBg="1"/>
      <p:bldP spid="25" grpId="0" animBg="1"/>
      <p:bldP spid="25" grpId="1" animBg="1"/>
      <p:bldP spid="26" grpId="0" animBg="1"/>
      <p:bldP spid="28" grpId="0" animBg="1"/>
      <p:bldP spid="28" grpId="1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Основні властивості логарифмів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7"/>
              <p:cNvSpPr/>
              <p:nvPr/>
            </p:nvSpPr>
            <p:spPr>
              <a:xfrm>
                <a:off x="0" y="1852844"/>
                <a:ext cx="8229600" cy="954107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то виконується рівність</a:t>
                </a:r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𝒙𝒚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</m:func>
                  </m:oMath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52844"/>
                <a:ext cx="8229600" cy="954107"/>
              </a:xfrm>
              <a:prstGeom prst="rect">
                <a:avLst/>
              </a:prstGeom>
              <a:blipFill>
                <a:blip r:embed="rId3"/>
                <a:stretch>
                  <a:fillRect l="-1481" t="-7692" r="-1481" b="-1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Блок-схема: знак завершення 17"/>
          <p:cNvSpPr/>
          <p:nvPr/>
        </p:nvSpPr>
        <p:spPr>
          <a:xfrm>
            <a:off x="0" y="1016001"/>
            <a:ext cx="2838247" cy="620356"/>
          </a:xfrm>
          <a:prstGeom prst="flowChartTerminator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7"/>
              <p:cNvSpPr/>
              <p:nvPr/>
            </p:nvSpPr>
            <p:spPr>
              <a:xfrm>
                <a:off x="1500913" y="3300689"/>
                <a:ext cx="511670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∀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і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13" y="3300689"/>
                <a:ext cx="511670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5" y="3053754"/>
            <a:ext cx="779901" cy="7799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3" y="5616787"/>
            <a:ext cx="1124957" cy="1124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Виноска-хмарка 8"/>
              <p:cNvSpPr/>
              <p:nvPr/>
            </p:nvSpPr>
            <p:spPr>
              <a:xfrm>
                <a:off x="2007453" y="4967927"/>
                <a:ext cx="3290412" cy="1546728"/>
              </a:xfrm>
              <a:prstGeom prst="cloudCallout">
                <a:avLst>
                  <a:gd name="adj1" fmla="val -65670"/>
                  <a:gd name="adj2" fmla="val 24774"/>
                </a:avLst>
              </a:prstGeom>
              <a:solidFill>
                <a:srgbClr val="3C5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«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∀</m:t>
                    </m:r>
                  </m:oMath>
                </a14:m>
                <a:r>
                  <a:rPr lang="uk-UA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»</a:t>
                </a:r>
                <a:r>
                  <a:rPr lang="en-US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</a:t>
                </a:r>
                <a:r>
                  <a:rPr lang="uk-UA" sz="2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для будь-якого</a:t>
                </a:r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Виноска-хмарка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453" y="4967927"/>
                <a:ext cx="3290412" cy="1546728"/>
              </a:xfrm>
              <a:prstGeom prst="cloudCallout">
                <a:avLst>
                  <a:gd name="adj1" fmla="val -65670"/>
                  <a:gd name="adj2" fmla="val 24774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2007453" y="4035681"/>
                <a:ext cx="461016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𝒙𝒚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e>
                      </m:func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453" y="4035681"/>
                <a:ext cx="461016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7"/>
          <p:cNvSpPr/>
          <p:nvPr/>
        </p:nvSpPr>
        <p:spPr>
          <a:xfrm>
            <a:off x="8548313" y="4035681"/>
            <a:ext cx="3643687" cy="2246769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добутку додатних чисел дорівнює сумі логарифмів множників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0" y="1849138"/>
                <a:ext cx="8229600" cy="1151662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то виконується рівність</a:t>
                </a:r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</m:den>
                        </m:f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</m:func>
                  </m:oMath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49138"/>
                <a:ext cx="8229600" cy="1151662"/>
              </a:xfrm>
              <a:prstGeom prst="rect">
                <a:avLst/>
              </a:prstGeom>
              <a:blipFill>
                <a:blip r:embed="rId9"/>
                <a:stretch>
                  <a:fillRect l="-1481" t="-5820" r="-14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2007453" y="4770673"/>
                <a:ext cx="4610163" cy="91018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</m:den>
                          </m:f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e>
                      </m:func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453" y="4770673"/>
                <a:ext cx="4610163" cy="9101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7"/>
          <p:cNvSpPr/>
          <p:nvPr/>
        </p:nvSpPr>
        <p:spPr>
          <a:xfrm>
            <a:off x="8385960" y="4035680"/>
            <a:ext cx="3806040" cy="2246769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частки додатних чисел дорівнює різниці логарифмів діленого і дільника</a:t>
            </a:r>
          </a:p>
        </p:txBody>
      </p:sp>
      <p:sp>
        <p:nvSpPr>
          <p:cNvPr id="15" name="Прямоугольник 7"/>
          <p:cNvSpPr/>
          <p:nvPr/>
        </p:nvSpPr>
        <p:spPr>
          <a:xfrm>
            <a:off x="8385960" y="2163359"/>
            <a:ext cx="3806040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добутку</a:t>
            </a:r>
          </a:p>
        </p:txBody>
      </p:sp>
      <p:sp>
        <p:nvSpPr>
          <p:cNvPr id="16" name="Прямоугольник 7"/>
          <p:cNvSpPr/>
          <p:nvPr/>
        </p:nvSpPr>
        <p:spPr>
          <a:xfrm>
            <a:off x="8385960" y="2143983"/>
            <a:ext cx="3806040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частки</a:t>
            </a:r>
          </a:p>
        </p:txBody>
      </p:sp>
    </p:spTree>
    <p:extLst>
      <p:ext uri="{BB962C8B-B14F-4D97-AF65-F5344CB8AC3E}">
        <p14:creationId xmlns:p14="http://schemas.microsoft.com/office/powerpoint/2010/main" val="30887981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7" grpId="1" animBg="1"/>
      <p:bldP spid="18" grpId="0" animBg="1"/>
      <p:bldP spid="6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Основні властивості логарифмів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Блок-схема: знак завершення 17"/>
          <p:cNvSpPr/>
          <p:nvPr/>
        </p:nvSpPr>
        <p:spPr>
          <a:xfrm>
            <a:off x="0" y="1016001"/>
            <a:ext cx="2838247" cy="620356"/>
          </a:xfrm>
          <a:prstGeom prst="flowChartTerminator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7"/>
              <p:cNvSpPr/>
              <p:nvPr/>
            </p:nvSpPr>
            <p:spPr>
              <a:xfrm>
                <a:off x="1500913" y="3300689"/>
                <a:ext cx="511670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∀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і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13" y="3300689"/>
                <a:ext cx="511670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5" y="3053754"/>
            <a:ext cx="779901" cy="779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2007453" y="4035681"/>
                <a:ext cx="4610163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𝒙𝒚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e>
                      </m:func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453" y="4035681"/>
                <a:ext cx="461016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0" y="1849138"/>
                <a:ext cx="8229600" cy="1151662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то виконується рівність</a:t>
                </a:r>
                <a:r>
                  <a:rPr lang="en-US" sz="2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</m:den>
                        </m:f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</m:func>
                  </m:oMath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49138"/>
                <a:ext cx="8229600" cy="1151662"/>
              </a:xfrm>
              <a:prstGeom prst="rect">
                <a:avLst/>
              </a:prstGeom>
              <a:blipFill>
                <a:blip r:embed="rId6"/>
                <a:stretch>
                  <a:fillRect l="-1481" t="-5820" r="-14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2007453" y="4770673"/>
                <a:ext cx="4610163" cy="91018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</m:den>
                          </m:f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e>
                      </m:func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453" y="4770673"/>
                <a:ext cx="4610163" cy="9101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7"/>
          <p:cNvSpPr/>
          <p:nvPr/>
        </p:nvSpPr>
        <p:spPr>
          <a:xfrm>
            <a:off x="8385960" y="4035680"/>
            <a:ext cx="3806040" cy="2246769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частки додатних чисел дорівнює різниці логарифмів діленого і дільника</a:t>
            </a:r>
          </a:p>
        </p:txBody>
      </p:sp>
      <p:sp>
        <p:nvSpPr>
          <p:cNvPr id="16" name="Прямоугольник 7"/>
          <p:cNvSpPr/>
          <p:nvPr/>
        </p:nvSpPr>
        <p:spPr>
          <a:xfrm>
            <a:off x="8385960" y="2143983"/>
            <a:ext cx="3806040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 частки</a:t>
            </a:r>
          </a:p>
        </p:txBody>
      </p:sp>
      <p:sp>
        <p:nvSpPr>
          <p:cNvPr id="19" name="Прямоугольник 7"/>
          <p:cNvSpPr/>
          <p:nvPr/>
        </p:nvSpPr>
        <p:spPr>
          <a:xfrm>
            <a:off x="9177812" y="860828"/>
            <a:ext cx="3014188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Доведення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370112" y="3393064"/>
                <a:ext cx="1951350" cy="560090"/>
              </a:xfrm>
              <a:prstGeom prst="rect">
                <a:avLst/>
              </a:prstGeom>
              <a:solidFill>
                <a:srgbClr val="C95B11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𝒙𝒚</m:t>
                              </m:r>
                            </m:e>
                          </m:func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" y="3393064"/>
                <a:ext cx="1951350" cy="5600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p:sp>
        <p:nvSpPr>
          <p:cNvPr id="22" name="Прямоугольник 7"/>
          <p:cNvSpPr/>
          <p:nvPr/>
        </p:nvSpPr>
        <p:spPr>
          <a:xfrm>
            <a:off x="3016577" y="5843967"/>
            <a:ext cx="8161309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Використовуючи основну логарифмічну тотожність, що можемо сказати</a:t>
            </a:r>
            <a:r>
              <a:rPr lang="uk-UA" sz="2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7"/>
              <p:cNvSpPr/>
              <p:nvPr/>
            </p:nvSpPr>
            <p:spPr>
              <a:xfrm>
                <a:off x="370112" y="3413271"/>
                <a:ext cx="2324689" cy="539443"/>
              </a:xfrm>
              <a:prstGeom prst="rect">
                <a:avLst/>
              </a:prstGeom>
              <a:solidFill>
                <a:srgbClr val="C95B11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𝒙𝒚</m:t>
                              </m:r>
                            </m:e>
                          </m:func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𝒙𝒚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" y="3413271"/>
                <a:ext cx="2324689" cy="539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7"/>
              <p:cNvSpPr/>
              <p:nvPr/>
            </p:nvSpPr>
            <p:spPr>
              <a:xfrm>
                <a:off x="370112" y="4101012"/>
                <a:ext cx="2646465" cy="560090"/>
              </a:xfrm>
              <a:prstGeom prst="rect">
                <a:avLst/>
              </a:prstGeom>
              <a:solidFill>
                <a:srgbClr val="C95B11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</m:e>
                          </m:func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" y="4101012"/>
                <a:ext cx="2646465" cy="5600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7"/>
          <p:cNvSpPr/>
          <p:nvPr/>
        </p:nvSpPr>
        <p:spPr>
          <a:xfrm>
            <a:off x="1942410" y="5841774"/>
            <a:ext cx="9235476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Використовуючи властивості </a:t>
            </a:r>
            <a:r>
              <a:rPr lang="uk-UA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степеня</a:t>
            </a:r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основну логарифмічну тотожність, що можемо сказати</a:t>
            </a:r>
            <a:r>
              <a:rPr lang="uk-UA" sz="2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7"/>
              <p:cNvSpPr/>
              <p:nvPr/>
            </p:nvSpPr>
            <p:spPr>
              <a:xfrm>
                <a:off x="376452" y="4084789"/>
                <a:ext cx="5719548" cy="539443"/>
              </a:xfrm>
              <a:prstGeom prst="rect">
                <a:avLst/>
              </a:prstGeom>
              <a:solidFill>
                <a:srgbClr val="C95B11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</m:e>
                          </m:func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</m:e>
                          </m:func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𝒙𝒚</m:t>
                      </m:r>
                    </m:oMath>
                  </m:oMathPara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52" y="4084789"/>
                <a:ext cx="5719548" cy="539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угольник 7"/>
          <p:cNvSpPr/>
          <p:nvPr/>
        </p:nvSpPr>
        <p:spPr>
          <a:xfrm>
            <a:off x="6400588" y="6042355"/>
            <a:ext cx="4777298" cy="523220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 робимо висновок</a:t>
            </a:r>
            <a:r>
              <a:rPr lang="uk-UA" sz="28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Пряма сполучна лінія 27"/>
          <p:cNvCxnSpPr/>
          <p:nvPr/>
        </p:nvCxnSpPr>
        <p:spPr>
          <a:xfrm>
            <a:off x="6236657" y="3393064"/>
            <a:ext cx="0" cy="1268251"/>
          </a:xfrm>
          <a:prstGeom prst="line">
            <a:avLst/>
          </a:prstGeom>
          <a:ln w="38100">
            <a:solidFill>
              <a:srgbClr val="D0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Вигнута вправо стрілка 4"/>
          <p:cNvSpPr/>
          <p:nvPr/>
        </p:nvSpPr>
        <p:spPr>
          <a:xfrm>
            <a:off x="6236657" y="3886201"/>
            <a:ext cx="537717" cy="1532466"/>
          </a:xfrm>
          <a:prstGeom prst="curvedLeftArrow">
            <a:avLst>
              <a:gd name="adj1" fmla="val 28617"/>
              <a:gd name="adj2" fmla="val 46350"/>
              <a:gd name="adj3" fmla="val 610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7"/>
              <p:cNvSpPr/>
              <p:nvPr/>
            </p:nvSpPr>
            <p:spPr>
              <a:xfrm>
                <a:off x="2064177" y="4981716"/>
                <a:ext cx="4101245" cy="539443"/>
              </a:xfrm>
              <a:prstGeom prst="rect">
                <a:avLst/>
              </a:prstGeom>
              <a:solidFill>
                <a:srgbClr val="C95B11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𝒙𝒚</m:t>
                              </m:r>
                            </m:e>
                          </m:func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177" y="4981716"/>
                <a:ext cx="4101245" cy="539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Вигнута вправо стрілка 29"/>
          <p:cNvSpPr/>
          <p:nvPr/>
        </p:nvSpPr>
        <p:spPr>
          <a:xfrm flipH="1">
            <a:off x="1441374" y="5225766"/>
            <a:ext cx="537717" cy="1190909"/>
          </a:xfrm>
          <a:prstGeom prst="curvedLeftArrow">
            <a:avLst>
              <a:gd name="adj1" fmla="val 28617"/>
              <a:gd name="adj2" fmla="val 46350"/>
              <a:gd name="adj3" fmla="val 610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7"/>
              <p:cNvSpPr/>
              <p:nvPr/>
            </p:nvSpPr>
            <p:spPr>
              <a:xfrm>
                <a:off x="2055710" y="5987813"/>
                <a:ext cx="4404357" cy="523220"/>
              </a:xfrm>
              <a:prstGeom prst="rect">
                <a:avLst/>
              </a:prstGeom>
              <a:solidFill>
                <a:srgbClr val="C95B11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𝒙𝒚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</m:e>
                      </m:func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e>
                      </m:func>
                    </m:oMath>
                  </m:oMathPara>
                </a14:m>
                <a:endParaRPr lang="uk-UA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710" y="5987813"/>
                <a:ext cx="4404357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7"/>
          <p:cNvSpPr/>
          <p:nvPr/>
        </p:nvSpPr>
        <p:spPr>
          <a:xfrm>
            <a:off x="9177812" y="858635"/>
            <a:ext cx="3014188" cy="523220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Доведен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endParaRPr lang="uk-UA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053" y="5616787"/>
            <a:ext cx="1124957" cy="1124957"/>
          </a:xfrm>
          <a:prstGeom prst="rect">
            <a:avLst/>
          </a:prstGeom>
        </p:spPr>
      </p:pic>
      <p:sp>
        <p:nvSpPr>
          <p:cNvPr id="34" name="Виноска-хмарка 33"/>
          <p:cNvSpPr/>
          <p:nvPr/>
        </p:nvSpPr>
        <p:spPr>
          <a:xfrm flipH="1">
            <a:off x="6961103" y="4222829"/>
            <a:ext cx="3568898" cy="2291826"/>
          </a:xfrm>
          <a:prstGeom prst="cloudCallout">
            <a:avLst>
              <a:gd name="adj1" fmla="val -65670"/>
              <a:gd name="adj2" fmla="val 32589"/>
            </a:avLst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Творче д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uk-U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з:</a:t>
            </a:r>
          </a:p>
          <a:p>
            <a:pPr algn="ctr"/>
            <a:r>
              <a:rPr lang="uk-U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Доведіть теорему про логарифм частки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17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1.66667E-6 -0.35393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70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2.70833E-6 -0.3548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75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3.95833E-6 -0.35694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4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3.95833E-6 -0.37292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06638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27956 2.96296E-6 " pathEditMode="relative" rAng="0" ptsTypes="AA">
                                      <p:cBhvr>
                                        <p:cTn id="1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50"/>
                            </p:stCondLst>
                            <p:childTnLst>
                              <p:par>
                                <p:cTn id="1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75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60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750"/>
                            </p:stCondLst>
                            <p:childTnLst>
                              <p:par>
                                <p:cTn id="1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6" grpId="0" animBg="1"/>
      <p:bldP spid="10" grpId="0" animBg="1"/>
      <p:bldP spid="12" grpId="1" animBg="1"/>
      <p:bldP spid="13" grpId="0" animBg="1"/>
      <p:bldP spid="14" grpId="1" animBg="1"/>
      <p:bldP spid="16" grpId="1" animBg="1"/>
      <p:bldP spid="19" grpId="0" animBg="1"/>
      <p:bldP spid="19" grpId="1" animBg="1"/>
      <p:bldP spid="19" grpId="2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5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7432</TotalTime>
  <Words>918</Words>
  <Application>Microsoft Office PowerPoint</Application>
  <PresentationFormat>Широкоэкранный</PresentationFormat>
  <Paragraphs>274</Paragraphs>
  <Slides>27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Segoe Print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Марко Мілевський</dc:creator>
  <cp:lastModifiedBy>1</cp:lastModifiedBy>
  <cp:revision>464</cp:revision>
  <dcterms:created xsi:type="dcterms:W3CDTF">2019-04-30T11:06:10Z</dcterms:created>
  <dcterms:modified xsi:type="dcterms:W3CDTF">2020-09-09T12:27:16Z</dcterms:modified>
</cp:coreProperties>
</file>