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57" r:id="rId4"/>
    <p:sldId id="260" r:id="rId5"/>
    <p:sldId id="259" r:id="rId6"/>
    <p:sldId id="258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61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F20F8FD-784A-47E7-9245-DFF505143063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26AB8A7-D128-42B4-94B1-E521A01CBEEB}" type="datetimeFigureOut">
              <a:rPr lang="ru-RU" smtClean="0"/>
              <a:t>19.02.2023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dl.kpt.sumdu.edu.ua/course/view.php?id=87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543800" cy="2377951"/>
          </a:xfrm>
        </p:spPr>
        <p:txBody>
          <a:bodyPr/>
          <a:lstStyle/>
          <a:p>
            <a:pPr algn="ctr"/>
            <a:r>
              <a:rPr lang="ru-RU" sz="4800">
                <a:solidFill>
                  <a:schemeClr val="bg2">
                    <a:lumMod val="25000"/>
                  </a:schemeClr>
                </a:solidFill>
              </a:rPr>
              <a:t>ОСНОВИ </a:t>
            </a:r>
            <a:r>
              <a:rPr lang="ru-RU" sz="4800" smtClean="0">
                <a:solidFill>
                  <a:schemeClr val="bg2">
                    <a:lumMod val="25000"/>
                  </a:schemeClr>
                </a:solidFill>
              </a:rPr>
              <a:t>ПРОЄКТУВАННЯ </a:t>
            </a:r>
            <a:r>
              <a:rPr lang="ru-RU" sz="4800">
                <a:solidFill>
                  <a:schemeClr val="bg2">
                    <a:lumMod val="25000"/>
                  </a:schemeClr>
                </a:solidFill>
              </a:rPr>
              <a:t>ІНТЕРФЕЙСУ</a:t>
            </a:r>
            <a:br>
              <a:rPr lang="ru-RU" sz="480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4800">
                <a:solidFill>
                  <a:schemeClr val="bg2">
                    <a:lumMod val="25000"/>
                  </a:schemeClr>
                </a:solidFill>
              </a:rPr>
              <a:t>ПРОГРАМИ </a:t>
            </a:r>
            <a:r>
              <a:rPr lang="en-US" sz="4800" smtClean="0">
                <a:solidFill>
                  <a:schemeClr val="bg2">
                    <a:lumMod val="25000"/>
                  </a:schemeClr>
                </a:solidFill>
              </a:rPr>
              <a:t>Android Studio</a:t>
            </a:r>
            <a:endParaRPr lang="ru-RU" sz="48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48680"/>
            <a:ext cx="6461760" cy="1066800"/>
          </a:xfrm>
        </p:spPr>
        <p:txBody>
          <a:bodyPr>
            <a:normAutofit/>
          </a:bodyPr>
          <a:lstStyle/>
          <a:p>
            <a:pPr algn="ctr"/>
            <a:r>
              <a:rPr lang="uk-UA" sz="4400" smtClean="0">
                <a:solidFill>
                  <a:schemeClr val="tx1"/>
                </a:solidFill>
              </a:rPr>
              <a:t>Тема заняття: </a:t>
            </a:r>
            <a:endParaRPr lang="ru-RU" sz="440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149080"/>
            <a:ext cx="3335748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556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6632"/>
            <a:ext cx="7992888" cy="648072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1800"/>
              <a:t>Для доступу до елементів по атрибуту </a:t>
            </a:r>
            <a:r>
              <a:rPr lang="en-US" sz="1800"/>
              <a:t>id </a:t>
            </a:r>
            <a:r>
              <a:rPr lang="ru-RU" sz="1800" err="1"/>
              <a:t>клас</a:t>
            </a:r>
            <a:r>
              <a:rPr lang="ru-RU" sz="1800"/>
              <a:t> </a:t>
            </a:r>
            <a:r>
              <a:rPr lang="en-US" sz="1800"/>
              <a:t>Activity </a:t>
            </a:r>
            <a:r>
              <a:rPr lang="ru-RU" sz="1800" err="1"/>
              <a:t>має</a:t>
            </a:r>
            <a:r>
              <a:rPr lang="ru-RU" sz="1800"/>
              <a:t> метод  </a:t>
            </a:r>
            <a:r>
              <a:rPr lang="en-US" sz="1800" err="1" smtClean="0"/>
              <a:t>findViewById</a:t>
            </a:r>
            <a:r>
              <a:rPr lang="en-US" sz="1800"/>
              <a:t>(). </a:t>
            </a:r>
            <a:r>
              <a:rPr lang="ru-RU" sz="1800"/>
              <a:t>У </a:t>
            </a:r>
            <a:r>
              <a:rPr lang="ru-RU" sz="1800" err="1"/>
              <a:t>цей</a:t>
            </a:r>
            <a:r>
              <a:rPr lang="ru-RU" sz="1800"/>
              <a:t> метод </a:t>
            </a:r>
            <a:r>
              <a:rPr lang="ru-RU" sz="1800" err="1"/>
              <a:t>передається</a:t>
            </a:r>
            <a:r>
              <a:rPr lang="ru-RU" sz="1800"/>
              <a:t> </a:t>
            </a:r>
            <a:r>
              <a:rPr lang="ru-RU" sz="1800" smtClean="0"/>
              <a:t>ідентифікатор </a:t>
            </a:r>
            <a:r>
              <a:rPr lang="ru-RU" sz="1800"/>
              <a:t>ресурсу у </a:t>
            </a:r>
            <a:r>
              <a:rPr lang="ru-RU" sz="1800" err="1" smtClean="0"/>
              <a:t>вигляді</a:t>
            </a:r>
            <a:r>
              <a:rPr lang="ru-RU" sz="1800" smtClean="0"/>
              <a:t> </a:t>
            </a:r>
            <a:r>
              <a:rPr lang="en-US" sz="1800" smtClean="0"/>
              <a:t>R.id</a:t>
            </a:r>
            <a:r>
              <a:rPr lang="en-US" sz="1800"/>
              <a:t>.[</a:t>
            </a:r>
            <a:r>
              <a:rPr lang="ru-RU" sz="1800" err="1"/>
              <a:t>ідентифікатор_елементу</a:t>
            </a:r>
            <a:r>
              <a:rPr lang="ru-RU" sz="1800"/>
              <a:t>]. </a:t>
            </a:r>
            <a:r>
              <a:rPr lang="ru-RU" sz="1800" err="1"/>
              <a:t>Цей</a:t>
            </a:r>
            <a:r>
              <a:rPr lang="ru-RU" sz="1800"/>
              <a:t> метод </a:t>
            </a:r>
            <a:r>
              <a:rPr lang="ru-RU" sz="1800" err="1"/>
              <a:t>повертає</a:t>
            </a:r>
            <a:r>
              <a:rPr lang="ru-RU" sz="1800"/>
              <a:t> </a:t>
            </a:r>
            <a:r>
              <a:rPr lang="ru-RU" sz="1800" err="1"/>
              <a:t>об’єкт</a:t>
            </a:r>
            <a:r>
              <a:rPr lang="ru-RU" sz="1800"/>
              <a:t> </a:t>
            </a:r>
            <a:r>
              <a:rPr lang="en-US" sz="1800"/>
              <a:t>View – </a:t>
            </a:r>
            <a:r>
              <a:rPr lang="ru-RU" sz="1800" err="1"/>
              <a:t>об’єкт</a:t>
            </a:r>
            <a:r>
              <a:rPr lang="ru-RU" sz="1800"/>
              <a:t> </a:t>
            </a:r>
            <a:r>
              <a:rPr lang="ru-RU" sz="1800" smtClean="0"/>
              <a:t>базового </a:t>
            </a:r>
            <a:r>
              <a:rPr lang="ru-RU" sz="1800" err="1" smtClean="0"/>
              <a:t>класу</a:t>
            </a:r>
            <a:r>
              <a:rPr lang="ru-RU" sz="1800" smtClean="0"/>
              <a:t> </a:t>
            </a:r>
            <a:r>
              <a:rPr lang="ru-RU" sz="1800"/>
              <a:t>для </a:t>
            </a:r>
            <a:r>
              <a:rPr lang="ru-RU" sz="1800" err="1"/>
              <a:t>всіх</a:t>
            </a:r>
            <a:r>
              <a:rPr lang="ru-RU" sz="1800"/>
              <a:t> елементів, тому результат методу </a:t>
            </a:r>
            <a:r>
              <a:rPr lang="ru-RU" sz="1800" err="1"/>
              <a:t>ще</a:t>
            </a:r>
            <a:r>
              <a:rPr lang="ru-RU" sz="1800"/>
              <a:t> </a:t>
            </a:r>
            <a:r>
              <a:rPr lang="ru-RU" sz="1800" err="1"/>
              <a:t>необхідно</a:t>
            </a:r>
            <a:r>
              <a:rPr lang="ru-RU" sz="1800"/>
              <a:t> привести </a:t>
            </a:r>
            <a:r>
              <a:rPr lang="ru-RU" sz="1800" smtClean="0"/>
              <a:t>до </a:t>
            </a:r>
            <a:r>
              <a:rPr lang="ru-RU" sz="1800" err="1" smtClean="0"/>
              <a:t>відповідного</a:t>
            </a:r>
            <a:r>
              <a:rPr lang="ru-RU" sz="1800" smtClean="0"/>
              <a:t> </a:t>
            </a:r>
            <a:r>
              <a:rPr lang="ru-RU" sz="1800"/>
              <a:t>типу. </a:t>
            </a:r>
            <a:r>
              <a:rPr lang="ru-RU" sz="1800" err="1"/>
              <a:t>Далі</a:t>
            </a:r>
            <a:r>
              <a:rPr lang="ru-RU" sz="1800"/>
              <a:t> ми </a:t>
            </a:r>
            <a:r>
              <a:rPr lang="ru-RU" sz="1800" err="1"/>
              <a:t>можемо</a:t>
            </a:r>
            <a:r>
              <a:rPr lang="ru-RU" sz="1800"/>
              <a:t> </a:t>
            </a:r>
            <a:r>
              <a:rPr lang="ru-RU" sz="1800" err="1"/>
              <a:t>маніпулювати</a:t>
            </a:r>
            <a:r>
              <a:rPr lang="ru-RU" sz="1800"/>
              <a:t> </a:t>
            </a:r>
            <a:r>
              <a:rPr lang="ru-RU" sz="1800" err="1"/>
              <a:t>цим</a:t>
            </a:r>
            <a:r>
              <a:rPr lang="ru-RU" sz="1800"/>
              <a:t> </a:t>
            </a:r>
            <a:r>
              <a:rPr lang="ru-RU" sz="1800" err="1"/>
              <a:t>елементом</a:t>
            </a:r>
            <a:r>
              <a:rPr lang="ru-RU" sz="1800"/>
              <a:t>. </a:t>
            </a:r>
            <a:r>
              <a:rPr lang="ru-RU" sz="1800" b="1" u="sng" err="1"/>
              <a:t>Наприклад</a:t>
            </a:r>
            <a:r>
              <a:rPr lang="ru-RU" sz="1800" b="1" u="sng"/>
              <a:t>, </a:t>
            </a:r>
            <a:r>
              <a:rPr lang="ru-RU" sz="1800" b="1" u="sng" smtClean="0"/>
              <a:t>для текстового </a:t>
            </a:r>
            <a:r>
              <a:rPr lang="ru-RU" sz="1800" b="1" u="sng"/>
              <a:t>поля </a:t>
            </a:r>
            <a:endParaRPr lang="ru-RU" sz="1800" b="1" u="sng" smtClean="0"/>
          </a:p>
          <a:p>
            <a:pPr marL="114300" indent="0">
              <a:buNone/>
            </a:pPr>
            <a:endParaRPr lang="ru-RU" sz="1500" smtClean="0"/>
          </a:p>
          <a:p>
            <a:pPr marL="114300" indent="0">
              <a:buNone/>
            </a:pPr>
            <a:r>
              <a:rPr lang="en-US" sz="1500"/>
              <a:t>&lt;</a:t>
            </a:r>
            <a:r>
              <a:rPr lang="en-US" sz="1500" err="1"/>
              <a:t>TextView</a:t>
            </a:r>
            <a:r>
              <a:rPr lang="en-US" sz="1500"/>
              <a:t> </a:t>
            </a:r>
            <a:r>
              <a:rPr lang="en-US" sz="1500" err="1"/>
              <a:t>android:id</a:t>
            </a:r>
            <a:r>
              <a:rPr lang="en-US" sz="1500"/>
              <a:t>="@+id/header"</a:t>
            </a:r>
          </a:p>
          <a:p>
            <a:pPr marL="114300" indent="0">
              <a:buNone/>
            </a:pPr>
            <a:r>
              <a:rPr lang="en-US" sz="1500"/>
              <a:t>        </a:t>
            </a:r>
            <a:r>
              <a:rPr lang="en-US" sz="1500" err="1"/>
              <a:t>android:text</a:t>
            </a:r>
            <a:r>
              <a:rPr lang="en-US" sz="1500"/>
              <a:t>="Second Activity"</a:t>
            </a:r>
          </a:p>
          <a:p>
            <a:pPr marL="114300" indent="0">
              <a:buNone/>
            </a:pPr>
            <a:r>
              <a:rPr lang="en-US" sz="1500"/>
              <a:t>        </a:t>
            </a:r>
            <a:r>
              <a:rPr lang="en-US" sz="1500" err="1"/>
              <a:t>android:textSize</a:t>
            </a:r>
            <a:r>
              <a:rPr lang="en-US" sz="1500"/>
              <a:t>="26dp"</a:t>
            </a:r>
          </a:p>
          <a:p>
            <a:pPr marL="114300" indent="0">
              <a:buNone/>
            </a:pPr>
            <a:r>
              <a:rPr lang="en-US" sz="1500"/>
              <a:t>        </a:t>
            </a:r>
            <a:r>
              <a:rPr lang="en-US" sz="1500" err="1"/>
              <a:t>android:layout_width</a:t>
            </a:r>
            <a:r>
              <a:rPr lang="en-US" sz="1500"/>
              <a:t>="</a:t>
            </a:r>
            <a:r>
              <a:rPr lang="en-US" sz="1500" err="1"/>
              <a:t>wrap_content</a:t>
            </a:r>
            <a:r>
              <a:rPr lang="en-US" sz="1500"/>
              <a:t>"</a:t>
            </a:r>
          </a:p>
          <a:p>
            <a:pPr marL="114300" indent="0">
              <a:buNone/>
            </a:pPr>
            <a:r>
              <a:rPr lang="en-US" sz="1500"/>
              <a:t>        </a:t>
            </a:r>
            <a:r>
              <a:rPr lang="en-US" sz="1500" err="1"/>
              <a:t>android:layout_height</a:t>
            </a:r>
            <a:r>
              <a:rPr lang="en-US" sz="1500"/>
              <a:t>="</a:t>
            </a:r>
            <a:r>
              <a:rPr lang="en-US" sz="1500" err="1"/>
              <a:t>wrap_content</a:t>
            </a:r>
            <a:r>
              <a:rPr lang="en-US" sz="1500"/>
              <a:t>" /&gt;</a:t>
            </a:r>
          </a:p>
          <a:p>
            <a:pPr marL="114300" indent="0">
              <a:buNone/>
            </a:pPr>
            <a:r>
              <a:rPr lang="ru-RU" sz="1500" b="1" u="sng" err="1"/>
              <a:t>можна</a:t>
            </a:r>
            <a:r>
              <a:rPr lang="ru-RU" sz="1500" b="1" u="sng"/>
              <a:t> </a:t>
            </a:r>
            <a:r>
              <a:rPr lang="ru-RU" sz="1500" b="1" u="sng" err="1"/>
              <a:t>змінити</a:t>
            </a:r>
            <a:r>
              <a:rPr lang="ru-RU" sz="1500" b="1" u="sng"/>
              <a:t> текст:</a:t>
            </a:r>
          </a:p>
          <a:p>
            <a:pPr marL="114300" indent="0">
              <a:buNone/>
            </a:pPr>
            <a:r>
              <a:rPr lang="en-US" sz="1500"/>
              <a:t>public class </a:t>
            </a:r>
            <a:r>
              <a:rPr lang="en-US" sz="1500" err="1"/>
              <a:t>MainActivity</a:t>
            </a:r>
            <a:r>
              <a:rPr lang="en-US" sz="1500"/>
              <a:t> extends </a:t>
            </a:r>
            <a:r>
              <a:rPr lang="en-US" sz="1500" err="1"/>
              <a:t>AppCompatActivity</a:t>
            </a:r>
            <a:r>
              <a:rPr lang="en-US" sz="1500"/>
              <a:t> {</a:t>
            </a:r>
          </a:p>
          <a:p>
            <a:pPr marL="114300" indent="0">
              <a:buNone/>
            </a:pPr>
            <a:r>
              <a:rPr lang="en-US" sz="1500"/>
              <a:t>    protected void </a:t>
            </a:r>
            <a:r>
              <a:rPr lang="en-US" sz="1500" err="1"/>
              <a:t>onCreate</a:t>
            </a:r>
            <a:r>
              <a:rPr lang="en-US" sz="1500"/>
              <a:t>(Bundle </a:t>
            </a:r>
            <a:r>
              <a:rPr lang="en-US" sz="1500" err="1"/>
              <a:t>savedInstanceState</a:t>
            </a:r>
            <a:r>
              <a:rPr lang="en-US" sz="1500"/>
              <a:t>) {</a:t>
            </a:r>
          </a:p>
          <a:p>
            <a:pPr marL="114300" indent="0">
              <a:buNone/>
            </a:pPr>
            <a:r>
              <a:rPr lang="en-US" sz="1500"/>
              <a:t>        </a:t>
            </a:r>
            <a:r>
              <a:rPr lang="en-US" sz="1500" err="1"/>
              <a:t>super.onCreate</a:t>
            </a:r>
            <a:r>
              <a:rPr lang="en-US" sz="1500"/>
              <a:t>(</a:t>
            </a:r>
            <a:r>
              <a:rPr lang="en-US" sz="1500" err="1"/>
              <a:t>savedInstanceState</a:t>
            </a:r>
            <a:r>
              <a:rPr lang="en-US" sz="1500"/>
              <a:t>);</a:t>
            </a:r>
          </a:p>
          <a:p>
            <a:pPr marL="114300" indent="0">
              <a:buNone/>
            </a:pPr>
            <a:r>
              <a:rPr lang="en-US" sz="1500"/>
              <a:t> </a:t>
            </a:r>
            <a:r>
              <a:rPr lang="en-US" sz="1500" smtClean="0"/>
              <a:t>        </a:t>
            </a:r>
            <a:r>
              <a:rPr lang="en-US" sz="1500"/>
              <a:t>// </a:t>
            </a:r>
            <a:r>
              <a:rPr lang="ru-RU" sz="1500" err="1"/>
              <a:t>встановлюємо</a:t>
            </a:r>
            <a:r>
              <a:rPr lang="ru-RU" sz="1500"/>
              <a:t> в </a:t>
            </a:r>
            <a:r>
              <a:rPr lang="ru-RU" sz="1500" err="1"/>
              <a:t>якості</a:t>
            </a:r>
            <a:r>
              <a:rPr lang="ru-RU" sz="1500"/>
              <a:t> </a:t>
            </a:r>
            <a:r>
              <a:rPr lang="ru-RU" sz="1500" err="1"/>
              <a:t>інтерфейсу</a:t>
            </a:r>
            <a:r>
              <a:rPr lang="ru-RU" sz="1500"/>
              <a:t> файл </a:t>
            </a:r>
            <a:r>
              <a:rPr lang="en-US" sz="1500"/>
              <a:t>second_layout.xml</a:t>
            </a:r>
          </a:p>
          <a:p>
            <a:pPr marL="114300" indent="0">
              <a:buNone/>
            </a:pPr>
            <a:r>
              <a:rPr lang="en-US" sz="1500"/>
              <a:t>        </a:t>
            </a:r>
            <a:r>
              <a:rPr lang="en-US" sz="1500" err="1"/>
              <a:t>setContentView</a:t>
            </a:r>
            <a:r>
              <a:rPr lang="en-US" sz="1500"/>
              <a:t>(</a:t>
            </a:r>
            <a:r>
              <a:rPr lang="en-US" sz="1500" err="1"/>
              <a:t>R.layout.second_layout</a:t>
            </a:r>
            <a:r>
              <a:rPr lang="en-US" sz="1500"/>
              <a:t>);</a:t>
            </a:r>
          </a:p>
          <a:p>
            <a:pPr marL="114300" indent="0">
              <a:buNone/>
            </a:pPr>
            <a:r>
              <a:rPr lang="en-US" sz="1500"/>
              <a:t>         </a:t>
            </a:r>
            <a:r>
              <a:rPr lang="en-US" sz="1500" smtClean="0"/>
              <a:t>        </a:t>
            </a:r>
            <a:r>
              <a:rPr lang="en-US" sz="1500"/>
              <a:t>// </a:t>
            </a:r>
            <a:r>
              <a:rPr lang="ru-RU" sz="1500" err="1"/>
              <a:t>отримуємо</a:t>
            </a:r>
            <a:r>
              <a:rPr lang="ru-RU" sz="1500"/>
              <a:t> </a:t>
            </a:r>
            <a:r>
              <a:rPr lang="ru-RU" sz="1500" err="1"/>
              <a:t>елемент</a:t>
            </a:r>
            <a:r>
              <a:rPr lang="ru-RU" sz="1500"/>
              <a:t> </a:t>
            </a:r>
            <a:r>
              <a:rPr lang="en-US" sz="1500" err="1"/>
              <a:t>textView</a:t>
            </a:r>
            <a:endParaRPr lang="en-US" sz="1500"/>
          </a:p>
          <a:p>
            <a:pPr marL="114300" indent="0">
              <a:buNone/>
            </a:pPr>
            <a:r>
              <a:rPr lang="en-US" sz="1500"/>
              <a:t>        </a:t>
            </a:r>
            <a:r>
              <a:rPr lang="en-US" sz="1500" err="1"/>
              <a:t>TextView</a:t>
            </a:r>
            <a:r>
              <a:rPr lang="en-US" sz="1500"/>
              <a:t> </a:t>
            </a:r>
            <a:r>
              <a:rPr lang="en-US" sz="1500" err="1"/>
              <a:t>textView</a:t>
            </a:r>
            <a:r>
              <a:rPr lang="en-US" sz="1500"/>
              <a:t> = (</a:t>
            </a:r>
            <a:r>
              <a:rPr lang="en-US" sz="1500" err="1"/>
              <a:t>TextView</a:t>
            </a:r>
            <a:r>
              <a:rPr lang="en-US" sz="1500"/>
              <a:t>) </a:t>
            </a:r>
            <a:r>
              <a:rPr lang="en-US" sz="1500" err="1"/>
              <a:t>findViewById</a:t>
            </a:r>
            <a:r>
              <a:rPr lang="en-US" sz="1500"/>
              <a:t>(</a:t>
            </a:r>
            <a:r>
              <a:rPr lang="en-US" sz="1500" err="1"/>
              <a:t>R.id.header</a:t>
            </a:r>
            <a:r>
              <a:rPr lang="en-US" sz="1500"/>
              <a:t>);</a:t>
            </a:r>
          </a:p>
          <a:p>
            <a:pPr marL="114300" indent="0">
              <a:buNone/>
            </a:pPr>
            <a:r>
              <a:rPr lang="en-US" sz="1500"/>
              <a:t>        // </a:t>
            </a:r>
            <a:r>
              <a:rPr lang="ru-RU" sz="1500" err="1"/>
              <a:t>змінюємо</a:t>
            </a:r>
            <a:r>
              <a:rPr lang="ru-RU" sz="1500"/>
              <a:t> текст</a:t>
            </a:r>
          </a:p>
          <a:p>
            <a:pPr marL="114300" indent="0">
              <a:buNone/>
            </a:pPr>
            <a:r>
              <a:rPr lang="ru-RU" sz="1500"/>
              <a:t>        </a:t>
            </a:r>
            <a:r>
              <a:rPr lang="en-US" sz="1500" err="1"/>
              <a:t>textView.setText</a:t>
            </a:r>
            <a:r>
              <a:rPr lang="en-US" sz="1500"/>
              <a:t>("Hello Android!");</a:t>
            </a:r>
          </a:p>
          <a:p>
            <a:pPr marL="114300" indent="0">
              <a:buNone/>
            </a:pPr>
            <a:r>
              <a:rPr lang="en-US" sz="1500"/>
              <a:t>    }</a:t>
            </a:r>
          </a:p>
          <a:p>
            <a:pPr marL="114300" indent="0">
              <a:buNone/>
            </a:pPr>
            <a:r>
              <a:rPr lang="en-US" sz="1500"/>
              <a:t>} </a:t>
            </a:r>
            <a:endParaRPr lang="ru-RU" sz="1500"/>
          </a:p>
        </p:txBody>
      </p:sp>
    </p:spTree>
    <p:extLst>
      <p:ext uri="{BB962C8B-B14F-4D97-AF65-F5344CB8AC3E}">
        <p14:creationId xmlns:p14="http://schemas.microsoft.com/office/powerpoint/2010/main" val="424749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err="1"/>
              <a:t>Графічні</a:t>
            </a:r>
            <a:r>
              <a:rPr lang="ru-RU" sz="4000"/>
              <a:t> можливості </a:t>
            </a:r>
            <a:r>
              <a:rPr lang="en-US" sz="4000"/>
              <a:t>Android Studio </a:t>
            </a:r>
            <a:endParaRPr lang="ru-RU" sz="40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23" y="1628800"/>
            <a:ext cx="8335509" cy="3375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5482326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err="1"/>
              <a:t>Частина</a:t>
            </a:r>
            <a:r>
              <a:rPr lang="ru-RU" sz="2000"/>
              <a:t> </a:t>
            </a:r>
            <a:r>
              <a:rPr lang="ru-RU" sz="2000" err="1"/>
              <a:t>Android</a:t>
            </a:r>
            <a:r>
              <a:rPr lang="ru-RU" sz="2000"/>
              <a:t> </a:t>
            </a:r>
            <a:r>
              <a:rPr lang="ru-RU" sz="2000" err="1"/>
              <a:t>Studio</a:t>
            </a:r>
            <a:r>
              <a:rPr lang="ru-RU" sz="2000"/>
              <a:t>, </a:t>
            </a:r>
            <a:r>
              <a:rPr lang="ru-RU" sz="2000" err="1"/>
              <a:t>призначена</a:t>
            </a:r>
            <a:r>
              <a:rPr lang="ru-RU" sz="2000"/>
              <a:t> для </a:t>
            </a:r>
            <a:r>
              <a:rPr lang="ru-RU" sz="2000" err="1"/>
              <a:t>розробки</a:t>
            </a:r>
            <a:r>
              <a:rPr lang="ru-RU" sz="2000"/>
              <a:t> </a:t>
            </a:r>
            <a:r>
              <a:rPr lang="ru-RU" sz="2000" err="1"/>
              <a:t>інтерфейсу</a:t>
            </a:r>
            <a:r>
              <a:rPr lang="ru-RU" sz="2000"/>
              <a:t> програми</a:t>
            </a:r>
          </a:p>
        </p:txBody>
      </p:sp>
    </p:spTree>
    <p:extLst>
      <p:ext uri="{BB962C8B-B14F-4D97-AF65-F5344CB8AC3E}">
        <p14:creationId xmlns:p14="http://schemas.microsoft.com/office/powerpoint/2010/main" val="288213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8098"/>
          </a:xfrm>
        </p:spPr>
        <p:txBody>
          <a:bodyPr/>
          <a:lstStyle/>
          <a:p>
            <a:pPr algn="ctr"/>
            <a:r>
              <a:rPr lang="uk-UA" sz="3600" smtClean="0"/>
              <a:t>Налаштування</a:t>
            </a:r>
            <a:endParaRPr lang="ru-RU" sz="36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7620000" cy="4464496"/>
          </a:xfrm>
        </p:spPr>
        <p:txBody>
          <a:bodyPr>
            <a:noAutofit/>
          </a:bodyPr>
          <a:lstStyle/>
          <a:p>
            <a:pPr algn="just"/>
            <a:r>
              <a:rPr lang="uk-UA" sz="1800" smtClean="0"/>
              <a:t>Ми можемо відкрити файл </a:t>
            </a:r>
            <a:r>
              <a:rPr lang="uk-UA" sz="1800" b="1" err="1" smtClean="0"/>
              <a:t>activity_main.x</a:t>
            </a:r>
            <a:r>
              <a:rPr lang="uk-UA" sz="1800" b="1" smtClean="0"/>
              <a:t>ml</a:t>
            </a:r>
            <a:r>
              <a:rPr lang="uk-UA" sz="1800" smtClean="0"/>
              <a:t> і внизу за допомогою </a:t>
            </a:r>
            <a:r>
              <a:rPr lang="uk-UA" sz="1800" b="1" smtClean="0"/>
              <a:t>кнопки Design </a:t>
            </a:r>
            <a:r>
              <a:rPr lang="uk-UA" sz="1800" smtClean="0"/>
              <a:t>переключитися в режим дизайнера із графічним представленням інтерфейсу у вигляді ескізу смартфона. </a:t>
            </a:r>
          </a:p>
          <a:p>
            <a:pPr algn="just"/>
            <a:r>
              <a:rPr lang="uk-UA" sz="1800" b="1" smtClean="0"/>
              <a:t>Зліва</a:t>
            </a:r>
            <a:r>
              <a:rPr lang="uk-UA" sz="1800" smtClean="0"/>
              <a:t> буде знаходитися </a:t>
            </a:r>
            <a:r>
              <a:rPr lang="uk-UA" sz="1800" b="1" smtClean="0"/>
              <a:t>панель інструментів</a:t>
            </a:r>
            <a:r>
              <a:rPr lang="uk-UA" sz="1800" smtClean="0"/>
              <a:t>, із якої ми можемо переносити потрібний елемент мишкою на ескіз </a:t>
            </a:r>
            <a:r>
              <a:rPr lang="uk-UA" sz="1800" err="1" smtClean="0"/>
              <a:t>смартфона</a:t>
            </a:r>
            <a:r>
              <a:rPr lang="uk-UA" sz="1800" smtClean="0"/>
              <a:t>. При цьому всі перенесені елементи будуть автоматично додаватися в файл </a:t>
            </a:r>
            <a:r>
              <a:rPr lang="uk-UA" sz="1800" err="1" smtClean="0"/>
              <a:t>activity_main.x</a:t>
            </a:r>
            <a:r>
              <a:rPr lang="uk-UA" sz="1800" smtClean="0"/>
              <a:t>ml. За допомогою миші ми можемо змінювати позиціонування вже доданих елементів. </a:t>
            </a:r>
          </a:p>
          <a:p>
            <a:pPr algn="just"/>
            <a:r>
              <a:rPr lang="uk-UA" sz="1800" b="1" smtClean="0"/>
              <a:t>Справа</a:t>
            </a:r>
            <a:r>
              <a:rPr lang="uk-UA" sz="1800" smtClean="0"/>
              <a:t> буде вікно </a:t>
            </a:r>
            <a:r>
              <a:rPr lang="uk-UA" sz="1800" err="1" smtClean="0"/>
              <a:t>Properties</a:t>
            </a:r>
            <a:r>
              <a:rPr lang="uk-UA" sz="1800" smtClean="0"/>
              <a:t> – </a:t>
            </a:r>
            <a:r>
              <a:rPr lang="uk-UA" sz="1800" b="1" smtClean="0"/>
              <a:t>панель властивостей виділеного елемента</a:t>
            </a:r>
            <a:r>
              <a:rPr lang="uk-UA" sz="1800" smtClean="0"/>
              <a:t>. Тут ми можемо змінити значення властивостей елемента. І знову ж таки після зміни властивостей зміниться і вміст файлу </a:t>
            </a:r>
            <a:r>
              <a:rPr lang="uk-UA" sz="1800" err="1" smtClean="0"/>
              <a:t>activity_main.x</a:t>
            </a:r>
            <a:r>
              <a:rPr lang="uk-UA" sz="1800" smtClean="0"/>
              <a:t>ml. </a:t>
            </a:r>
          </a:p>
          <a:p>
            <a:pPr algn="just"/>
            <a:r>
              <a:rPr lang="uk-UA" sz="1800" smtClean="0"/>
              <a:t>Тобто при будь-яких змінах в режимі дизайнера відбуватиметься синхронізація з файлом </a:t>
            </a:r>
            <a:r>
              <a:rPr lang="uk-UA" sz="1800" err="1" smtClean="0"/>
              <a:t>activity_main.x</a:t>
            </a:r>
            <a:r>
              <a:rPr lang="uk-UA" sz="1800" smtClean="0"/>
              <a:t>ml. Це все одно, що ми вручну змінювали б код безпосередньо в файлі </a:t>
            </a:r>
            <a:r>
              <a:rPr lang="uk-UA" sz="1800" err="1" smtClean="0"/>
              <a:t>activity_main.x</a:t>
            </a:r>
            <a:r>
              <a:rPr lang="uk-UA" sz="1800" smtClean="0"/>
              <a:t>ml. </a:t>
            </a:r>
            <a:endParaRPr lang="uk-UA" sz="18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419" y="4941168"/>
            <a:ext cx="1894005" cy="1427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066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16824" cy="720080"/>
          </a:xfrm>
        </p:spPr>
        <p:txBody>
          <a:bodyPr/>
          <a:lstStyle/>
          <a:p>
            <a:pPr algn="ctr"/>
            <a:r>
              <a:rPr lang="ru-RU" sz="2400" err="1" smtClean="0"/>
              <a:t>Різні</a:t>
            </a:r>
            <a:r>
              <a:rPr lang="ru-RU" sz="2400" smtClean="0"/>
              <a:t> </a:t>
            </a:r>
            <a:r>
              <a:rPr lang="ru-RU" sz="2400" err="1" smtClean="0"/>
              <a:t>варіанти</a:t>
            </a:r>
            <a:r>
              <a:rPr lang="ru-RU" sz="2400" smtClean="0"/>
              <a:t> </a:t>
            </a:r>
            <a:r>
              <a:rPr lang="ru-RU" sz="2400" err="1" smtClean="0"/>
              <a:t>компонування</a:t>
            </a:r>
            <a:r>
              <a:rPr lang="ru-RU" sz="2400" smtClean="0"/>
              <a:t> елементів </a:t>
            </a:r>
            <a:r>
              <a:rPr lang="ru-RU" sz="2400" err="1" smtClean="0"/>
              <a:t>інтерфейсу</a:t>
            </a:r>
            <a:r>
              <a:rPr lang="ru-RU" sz="2400" smtClean="0"/>
              <a:t> (</a:t>
            </a:r>
            <a:r>
              <a:rPr lang="en-US" sz="2400" smtClean="0"/>
              <a:t>Layout)</a:t>
            </a:r>
            <a:r>
              <a:rPr lang="uk-UA" sz="2400" smtClean="0"/>
              <a:t>. </a:t>
            </a:r>
            <a:r>
              <a:rPr lang="en-US" sz="2400" b="1" err="1"/>
              <a:t>LinearLayout</a:t>
            </a:r>
            <a:r>
              <a:rPr lang="en-US" sz="3200" b="1"/>
              <a:t/>
            </a:r>
            <a:br>
              <a:rPr lang="en-US" sz="3200" b="1"/>
            </a:br>
            <a:endParaRPr lang="ru-RU" sz="32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7776864" cy="5256584"/>
          </a:xfrm>
        </p:spPr>
        <p:txBody>
          <a:bodyPr>
            <a:normAutofit fontScale="40000" lnSpcReduction="20000"/>
          </a:bodyPr>
          <a:lstStyle/>
          <a:p>
            <a:pPr marL="114300" indent="0" algn="just">
              <a:buNone/>
            </a:pPr>
            <a:r>
              <a:rPr lang="ru-RU" sz="4500" b="1"/>
              <a:t>Контейнер </a:t>
            </a:r>
            <a:r>
              <a:rPr lang="en-US" sz="4500" b="1" err="1"/>
              <a:t>LinearLayout</a:t>
            </a:r>
            <a:r>
              <a:rPr lang="en-US" sz="4500" b="1"/>
              <a:t> </a:t>
            </a:r>
            <a:r>
              <a:rPr lang="ru-RU" sz="4500" err="1"/>
              <a:t>представляє</a:t>
            </a:r>
            <a:r>
              <a:rPr lang="ru-RU" sz="4500"/>
              <a:t> </a:t>
            </a:r>
            <a:r>
              <a:rPr lang="ru-RU" sz="4500" err="1"/>
              <a:t>об’єкт</a:t>
            </a:r>
            <a:r>
              <a:rPr lang="ru-RU" sz="4500"/>
              <a:t> </a:t>
            </a:r>
            <a:r>
              <a:rPr lang="en-US" sz="4500" err="1"/>
              <a:t>ViewGroup</a:t>
            </a:r>
            <a:r>
              <a:rPr lang="en-US" sz="4500"/>
              <a:t>, </a:t>
            </a:r>
            <a:r>
              <a:rPr lang="ru-RU" sz="4500" err="1"/>
              <a:t>який</a:t>
            </a:r>
            <a:r>
              <a:rPr lang="ru-RU" sz="4500"/>
              <a:t> </a:t>
            </a:r>
            <a:r>
              <a:rPr lang="ru-RU" sz="4500" err="1"/>
              <a:t>впорядковує</a:t>
            </a:r>
            <a:r>
              <a:rPr lang="ru-RU" sz="4500"/>
              <a:t> </a:t>
            </a:r>
            <a:r>
              <a:rPr lang="ru-RU" sz="4500" err="1"/>
              <a:t>всі</a:t>
            </a:r>
            <a:r>
              <a:rPr lang="ru-RU" sz="4500"/>
              <a:t> </a:t>
            </a:r>
            <a:r>
              <a:rPr lang="ru-RU" sz="4500" err="1" smtClean="0"/>
              <a:t>дочірні</a:t>
            </a:r>
            <a:r>
              <a:rPr lang="ru-RU" sz="4500" smtClean="0"/>
              <a:t> </a:t>
            </a:r>
            <a:r>
              <a:rPr lang="ru-RU" sz="4500" err="1"/>
              <a:t>елементи</a:t>
            </a:r>
            <a:r>
              <a:rPr lang="ru-RU" sz="4500"/>
              <a:t> в одному </a:t>
            </a:r>
            <a:r>
              <a:rPr lang="ru-RU" sz="4500" err="1"/>
              <a:t>напрямку</a:t>
            </a:r>
            <a:r>
              <a:rPr lang="ru-RU" sz="4500"/>
              <a:t>: </a:t>
            </a:r>
            <a:r>
              <a:rPr lang="ru-RU" sz="4500" i="1" u="sng"/>
              <a:t>по </a:t>
            </a:r>
            <a:r>
              <a:rPr lang="ru-RU" sz="4500" i="1" u="sng" err="1"/>
              <a:t>горизонталі</a:t>
            </a:r>
            <a:r>
              <a:rPr lang="ru-RU" sz="4500" i="1" u="sng"/>
              <a:t> </a:t>
            </a:r>
            <a:r>
              <a:rPr lang="ru-RU" sz="4500" i="1" u="sng" err="1"/>
              <a:t>або</a:t>
            </a:r>
            <a:r>
              <a:rPr lang="ru-RU" sz="4500" i="1" u="sng"/>
              <a:t> по </a:t>
            </a:r>
            <a:r>
              <a:rPr lang="ru-RU" sz="4500" i="1" u="sng" err="1"/>
              <a:t>вертикалі</a:t>
            </a:r>
            <a:r>
              <a:rPr lang="ru-RU" sz="4500"/>
              <a:t>. Все </a:t>
            </a:r>
            <a:r>
              <a:rPr lang="ru-RU" sz="4500" err="1" smtClean="0"/>
              <a:t>елементи</a:t>
            </a:r>
            <a:r>
              <a:rPr lang="ru-RU" sz="4500" smtClean="0"/>
              <a:t> </a:t>
            </a:r>
            <a:r>
              <a:rPr lang="ru-RU" sz="4500" err="1" smtClean="0"/>
              <a:t>розташовуються</a:t>
            </a:r>
            <a:r>
              <a:rPr lang="ru-RU" sz="4500" smtClean="0"/>
              <a:t> </a:t>
            </a:r>
            <a:r>
              <a:rPr lang="ru-RU" sz="4500"/>
              <a:t>один за одним. </a:t>
            </a:r>
            <a:r>
              <a:rPr lang="ru-RU" sz="4500" err="1"/>
              <a:t>Напрямок</a:t>
            </a:r>
            <a:r>
              <a:rPr lang="ru-RU" sz="4500"/>
              <a:t> </a:t>
            </a:r>
            <a:r>
              <a:rPr lang="ru-RU" sz="4500" err="1"/>
              <a:t>розмітки</a:t>
            </a:r>
            <a:r>
              <a:rPr lang="ru-RU" sz="4500"/>
              <a:t> </a:t>
            </a:r>
            <a:r>
              <a:rPr lang="ru-RU" sz="4500" err="1"/>
              <a:t>вказується</a:t>
            </a:r>
            <a:r>
              <a:rPr lang="ru-RU" sz="4500"/>
              <a:t> за </a:t>
            </a:r>
            <a:r>
              <a:rPr lang="ru-RU" sz="4500" err="1"/>
              <a:t>допомогою</a:t>
            </a:r>
            <a:r>
              <a:rPr lang="ru-RU" sz="4500"/>
              <a:t> </a:t>
            </a:r>
            <a:r>
              <a:rPr lang="ru-RU" sz="4500" smtClean="0"/>
              <a:t>атрибута </a:t>
            </a:r>
            <a:r>
              <a:rPr lang="en-US" sz="4500" b="1" i="1" u="sng" err="1" smtClean="0"/>
              <a:t>android:orientation</a:t>
            </a:r>
            <a:r>
              <a:rPr lang="en-US" sz="4500" b="1" i="1" u="sng" smtClean="0"/>
              <a:t>.</a:t>
            </a:r>
            <a:endParaRPr lang="uk-UA" sz="4500" b="1" i="1" u="sng" smtClean="0"/>
          </a:p>
          <a:p>
            <a:pPr marL="114300" indent="0" algn="just">
              <a:buNone/>
            </a:pPr>
            <a:r>
              <a:rPr lang="ru-RU" sz="4500" err="1"/>
              <a:t>Якщо</a:t>
            </a:r>
            <a:r>
              <a:rPr lang="ru-RU" sz="4500"/>
              <a:t>, </a:t>
            </a:r>
            <a:r>
              <a:rPr lang="ru-RU" sz="4500" err="1"/>
              <a:t>наприклад</a:t>
            </a:r>
            <a:r>
              <a:rPr lang="ru-RU" sz="4500"/>
              <a:t>, </a:t>
            </a:r>
            <a:r>
              <a:rPr lang="ru-RU" sz="4500" i="1" err="1"/>
              <a:t>орієнтація</a:t>
            </a:r>
            <a:r>
              <a:rPr lang="ru-RU" sz="4500" i="1"/>
              <a:t> </a:t>
            </a:r>
            <a:r>
              <a:rPr lang="ru-RU" sz="4500" i="1" err="1"/>
              <a:t>розмітки</a:t>
            </a:r>
            <a:r>
              <a:rPr lang="ru-RU" sz="4500" i="1"/>
              <a:t> вертикальна </a:t>
            </a:r>
            <a:r>
              <a:rPr lang="ru-RU" sz="4500"/>
              <a:t>(</a:t>
            </a:r>
            <a:r>
              <a:rPr lang="en-US" sz="4500" err="1"/>
              <a:t>android:orientation</a:t>
            </a:r>
            <a:r>
              <a:rPr lang="en-US" sz="4500"/>
              <a:t> </a:t>
            </a:r>
            <a:r>
              <a:rPr lang="en-US" sz="4500" smtClean="0"/>
              <a:t>=</a:t>
            </a:r>
            <a:r>
              <a:rPr lang="uk-UA" sz="4500" smtClean="0"/>
              <a:t> </a:t>
            </a:r>
            <a:r>
              <a:rPr lang="en-US" sz="4500" smtClean="0"/>
              <a:t>"</a:t>
            </a:r>
            <a:r>
              <a:rPr lang="en-US" sz="4500"/>
              <a:t>vertical"), </a:t>
            </a:r>
            <a:r>
              <a:rPr lang="ru-RU" sz="4500"/>
              <a:t>то </a:t>
            </a:r>
            <a:r>
              <a:rPr lang="ru-RU" sz="4500" err="1"/>
              <a:t>всі</a:t>
            </a:r>
            <a:r>
              <a:rPr lang="ru-RU" sz="4500"/>
              <a:t> </a:t>
            </a:r>
            <a:r>
              <a:rPr lang="ru-RU" sz="4500" err="1"/>
              <a:t>елементи</a:t>
            </a:r>
            <a:r>
              <a:rPr lang="ru-RU" sz="4500"/>
              <a:t> </a:t>
            </a:r>
            <a:r>
              <a:rPr lang="ru-RU" sz="4500" i="1" err="1"/>
              <a:t>розташовуються</a:t>
            </a:r>
            <a:r>
              <a:rPr lang="ru-RU" sz="4500" i="1"/>
              <a:t> в </a:t>
            </a:r>
            <a:r>
              <a:rPr lang="ru-RU" sz="4500" i="1" err="1"/>
              <a:t>стовпчик</a:t>
            </a:r>
            <a:r>
              <a:rPr lang="ru-RU" sz="4500" i="1"/>
              <a:t> – по одному </a:t>
            </a:r>
            <a:r>
              <a:rPr lang="ru-RU" sz="4500" i="1" err="1"/>
              <a:t>елементу</a:t>
            </a:r>
            <a:r>
              <a:rPr lang="ru-RU" sz="4500" i="1"/>
              <a:t> на </a:t>
            </a:r>
            <a:r>
              <a:rPr lang="ru-RU" sz="4500" i="1" err="1" smtClean="0"/>
              <a:t>кожен</a:t>
            </a:r>
            <a:r>
              <a:rPr lang="ru-RU" sz="4500" i="1" smtClean="0"/>
              <a:t> рядок</a:t>
            </a:r>
            <a:r>
              <a:rPr lang="ru-RU" sz="4500" i="1"/>
              <a:t>. </a:t>
            </a:r>
            <a:endParaRPr lang="ru-RU" sz="4500" i="1" smtClean="0"/>
          </a:p>
          <a:p>
            <a:pPr marL="114300" indent="0" algn="just">
              <a:buNone/>
            </a:pPr>
            <a:r>
              <a:rPr lang="ru-RU" sz="4500" err="1" smtClean="0"/>
              <a:t>Якщо</a:t>
            </a:r>
            <a:r>
              <a:rPr lang="ru-RU" sz="4500" smtClean="0"/>
              <a:t> </a:t>
            </a:r>
            <a:r>
              <a:rPr lang="ru-RU" sz="4500" err="1"/>
              <a:t>орієнтація</a:t>
            </a:r>
            <a:r>
              <a:rPr lang="ru-RU" sz="4500"/>
              <a:t> горизонтальна </a:t>
            </a:r>
            <a:r>
              <a:rPr lang="ru-RU" sz="4500" smtClean="0"/>
              <a:t>(</a:t>
            </a:r>
            <a:r>
              <a:rPr lang="en-US" sz="4500" err="1" smtClean="0"/>
              <a:t>android:orientation</a:t>
            </a:r>
            <a:r>
              <a:rPr lang="en-US" sz="4500"/>
              <a:t>="horizontal"), </a:t>
            </a:r>
            <a:r>
              <a:rPr lang="ru-RU" sz="4500"/>
              <a:t>то </a:t>
            </a:r>
            <a:r>
              <a:rPr lang="ru-RU" sz="4500" err="1" smtClean="0"/>
              <a:t>елементи</a:t>
            </a:r>
            <a:r>
              <a:rPr lang="ru-RU" sz="4500" smtClean="0"/>
              <a:t> </a:t>
            </a:r>
            <a:r>
              <a:rPr lang="ru-RU" sz="4500" err="1" smtClean="0"/>
              <a:t>розташовуються</a:t>
            </a:r>
            <a:r>
              <a:rPr lang="ru-RU" sz="4500" smtClean="0"/>
              <a:t> </a:t>
            </a:r>
            <a:r>
              <a:rPr lang="ru-RU" sz="4500"/>
              <a:t>в один </a:t>
            </a:r>
            <a:r>
              <a:rPr lang="ru-RU" sz="4500" smtClean="0"/>
              <a:t>рядок. </a:t>
            </a:r>
          </a:p>
          <a:p>
            <a:pPr marL="114300" indent="0" algn="just">
              <a:buNone/>
            </a:pPr>
            <a:endParaRPr lang="uk-UA" sz="4500" smtClean="0"/>
          </a:p>
          <a:p>
            <a:pPr marL="114300" indent="0" algn="just">
              <a:buNone/>
            </a:pPr>
            <a:r>
              <a:rPr lang="en-US" sz="4500" err="1" smtClean="0"/>
              <a:t>LinearLayout</a:t>
            </a:r>
            <a:r>
              <a:rPr lang="en-US" sz="4500" smtClean="0"/>
              <a:t> </a:t>
            </a:r>
            <a:r>
              <a:rPr lang="ru-RU" sz="4500" err="1"/>
              <a:t>підтримує</a:t>
            </a:r>
            <a:r>
              <a:rPr lang="ru-RU" sz="4500"/>
              <a:t> </a:t>
            </a:r>
            <a:r>
              <a:rPr lang="ru-RU" sz="4500" err="1"/>
              <a:t>таку</a:t>
            </a:r>
            <a:r>
              <a:rPr lang="ru-RU" sz="4500"/>
              <a:t> </a:t>
            </a:r>
            <a:r>
              <a:rPr lang="ru-RU" sz="4500" err="1"/>
              <a:t>властивість</a:t>
            </a:r>
            <a:r>
              <a:rPr lang="ru-RU" sz="4500"/>
              <a:t>, як </a:t>
            </a:r>
            <a:r>
              <a:rPr lang="ru-RU" sz="4500" b="1"/>
              <a:t>вага </a:t>
            </a:r>
            <a:r>
              <a:rPr lang="ru-RU" sz="4500" b="1" err="1"/>
              <a:t>елемента</a:t>
            </a:r>
            <a:r>
              <a:rPr lang="ru-RU" sz="4500"/>
              <a:t>, яка </a:t>
            </a:r>
            <a:r>
              <a:rPr lang="ru-RU" sz="4500" err="1"/>
              <a:t>задається</a:t>
            </a:r>
            <a:endParaRPr lang="ru-RU" sz="4500"/>
          </a:p>
          <a:p>
            <a:pPr marL="114300" indent="0" algn="just">
              <a:buNone/>
            </a:pPr>
            <a:r>
              <a:rPr lang="ru-RU" sz="4500"/>
              <a:t>атрибутом </a:t>
            </a:r>
            <a:r>
              <a:rPr lang="en-US" sz="4500" b="1" err="1"/>
              <a:t>android:layout_weight</a:t>
            </a:r>
            <a:r>
              <a:rPr lang="en-US" sz="4500"/>
              <a:t>. </a:t>
            </a:r>
            <a:r>
              <a:rPr lang="ru-RU" sz="4500" err="1"/>
              <a:t>Це</a:t>
            </a:r>
            <a:r>
              <a:rPr lang="ru-RU" sz="4500"/>
              <a:t> </a:t>
            </a:r>
            <a:r>
              <a:rPr lang="ru-RU" sz="4500" err="1"/>
              <a:t>властивість</a:t>
            </a:r>
            <a:r>
              <a:rPr lang="ru-RU" sz="4500"/>
              <a:t> </a:t>
            </a:r>
            <a:r>
              <a:rPr lang="ru-RU" sz="4500" err="1"/>
              <a:t>вказує</a:t>
            </a:r>
            <a:r>
              <a:rPr lang="ru-RU" sz="4500"/>
              <a:t>, яку </a:t>
            </a:r>
            <a:r>
              <a:rPr lang="ru-RU" sz="4500" err="1"/>
              <a:t>частину</a:t>
            </a:r>
            <a:r>
              <a:rPr lang="ru-RU" sz="4500"/>
              <a:t> </a:t>
            </a:r>
            <a:r>
              <a:rPr lang="ru-RU" sz="4500" err="1"/>
              <a:t>залишку</a:t>
            </a:r>
            <a:r>
              <a:rPr lang="ru-RU" sz="4500"/>
              <a:t> </a:t>
            </a:r>
            <a:r>
              <a:rPr lang="ru-RU" sz="4500" err="1" smtClean="0"/>
              <a:t>вільного</a:t>
            </a:r>
            <a:r>
              <a:rPr lang="ru-RU" sz="4500" smtClean="0"/>
              <a:t> </a:t>
            </a:r>
            <a:r>
              <a:rPr lang="ru-RU" sz="4500" err="1" smtClean="0"/>
              <a:t>місця</a:t>
            </a:r>
            <a:r>
              <a:rPr lang="ru-RU" sz="4500" smtClean="0"/>
              <a:t> </a:t>
            </a:r>
            <a:r>
              <a:rPr lang="ru-RU" sz="4500"/>
              <a:t>контейнера по </a:t>
            </a:r>
            <a:r>
              <a:rPr lang="ru-RU" sz="4500" err="1"/>
              <a:t>відношенню</a:t>
            </a:r>
            <a:r>
              <a:rPr lang="ru-RU" sz="4500"/>
              <a:t> до </a:t>
            </a:r>
            <a:r>
              <a:rPr lang="ru-RU" sz="4500" err="1"/>
              <a:t>інших</a:t>
            </a:r>
            <a:r>
              <a:rPr lang="ru-RU" sz="4500"/>
              <a:t> </a:t>
            </a:r>
            <a:r>
              <a:rPr lang="ru-RU" sz="4500" err="1"/>
              <a:t>об’єктів</a:t>
            </a:r>
            <a:r>
              <a:rPr lang="ru-RU" sz="4500"/>
              <a:t> займе </a:t>
            </a:r>
            <a:r>
              <a:rPr lang="ru-RU" sz="4500" err="1"/>
              <a:t>даний</a:t>
            </a:r>
            <a:r>
              <a:rPr lang="ru-RU" sz="4500"/>
              <a:t> </a:t>
            </a:r>
            <a:r>
              <a:rPr lang="ru-RU" sz="4500" err="1"/>
              <a:t>елемент</a:t>
            </a:r>
            <a:r>
              <a:rPr lang="ru-RU" sz="4500"/>
              <a:t>. </a:t>
            </a:r>
            <a:endParaRPr lang="ru-RU" sz="4500" smtClean="0"/>
          </a:p>
          <a:p>
            <a:pPr marL="114300" indent="0" algn="just">
              <a:buNone/>
            </a:pPr>
            <a:r>
              <a:rPr lang="ru-RU" sz="4500" err="1" smtClean="0"/>
              <a:t>Наприклад</a:t>
            </a:r>
            <a:r>
              <a:rPr lang="ru-RU" sz="4500" smtClean="0"/>
              <a:t>, </a:t>
            </a:r>
            <a:r>
              <a:rPr lang="ru-RU" sz="4500" err="1" smtClean="0"/>
              <a:t>якщо</a:t>
            </a:r>
            <a:r>
              <a:rPr lang="ru-RU" sz="4500" smtClean="0"/>
              <a:t> </a:t>
            </a:r>
            <a:r>
              <a:rPr lang="ru-RU" sz="4500"/>
              <a:t>один </a:t>
            </a:r>
            <a:r>
              <a:rPr lang="ru-RU" sz="4500" err="1"/>
              <a:t>елемент</a:t>
            </a:r>
            <a:r>
              <a:rPr lang="ru-RU" sz="4500"/>
              <a:t> у нас буде </a:t>
            </a:r>
            <a:r>
              <a:rPr lang="ru-RU" sz="4500" err="1"/>
              <a:t>мати</a:t>
            </a:r>
            <a:r>
              <a:rPr lang="ru-RU" sz="4500"/>
              <a:t> для </a:t>
            </a:r>
            <a:r>
              <a:rPr lang="ru-RU" sz="4500" err="1"/>
              <a:t>властивості</a:t>
            </a:r>
            <a:r>
              <a:rPr lang="ru-RU" sz="4500"/>
              <a:t> </a:t>
            </a:r>
            <a:r>
              <a:rPr lang="en-US" sz="4500" err="1"/>
              <a:t>android:layout_weight</a:t>
            </a:r>
            <a:r>
              <a:rPr lang="en-US" sz="4500"/>
              <a:t> </a:t>
            </a:r>
            <a:r>
              <a:rPr lang="ru-RU" sz="4500" err="1"/>
              <a:t>значення</a:t>
            </a:r>
            <a:r>
              <a:rPr lang="ru-RU" sz="4500"/>
              <a:t> 2, </a:t>
            </a:r>
            <a:r>
              <a:rPr lang="ru-RU" sz="4500" smtClean="0"/>
              <a:t>а </a:t>
            </a:r>
            <a:r>
              <a:rPr lang="ru-RU" sz="4500" err="1" smtClean="0"/>
              <a:t>інший</a:t>
            </a:r>
            <a:r>
              <a:rPr lang="ru-RU" sz="4500" smtClean="0"/>
              <a:t> </a:t>
            </a:r>
            <a:r>
              <a:rPr lang="ru-RU" sz="4500"/>
              <a:t>– </a:t>
            </a:r>
            <a:r>
              <a:rPr lang="ru-RU" sz="4500" err="1"/>
              <a:t>значення</a:t>
            </a:r>
            <a:r>
              <a:rPr lang="ru-RU" sz="4500"/>
              <a:t> 1, то в </a:t>
            </a:r>
            <a:r>
              <a:rPr lang="ru-RU" sz="4500" err="1"/>
              <a:t>сумі</a:t>
            </a:r>
            <a:r>
              <a:rPr lang="ru-RU" sz="4500"/>
              <a:t> вони </a:t>
            </a:r>
            <a:r>
              <a:rPr lang="ru-RU" sz="4500" err="1"/>
              <a:t>дадуть</a:t>
            </a:r>
            <a:r>
              <a:rPr lang="ru-RU" sz="4500"/>
              <a:t> 3, тому перший </a:t>
            </a:r>
            <a:r>
              <a:rPr lang="ru-RU" sz="4500" err="1"/>
              <a:t>елемент</a:t>
            </a:r>
            <a:r>
              <a:rPr lang="ru-RU" sz="4500"/>
              <a:t> буде </a:t>
            </a:r>
            <a:r>
              <a:rPr lang="ru-RU" sz="4500" err="1"/>
              <a:t>займати</a:t>
            </a:r>
            <a:r>
              <a:rPr lang="ru-RU" sz="4500"/>
              <a:t> </a:t>
            </a:r>
            <a:r>
              <a:rPr lang="ru-RU" sz="4500" smtClean="0"/>
              <a:t>2/3 простору </a:t>
            </a:r>
            <a:r>
              <a:rPr lang="ru-RU" sz="4500"/>
              <a:t>контейнера, а </a:t>
            </a:r>
            <a:r>
              <a:rPr lang="ru-RU" sz="4500" err="1"/>
              <a:t>другий</a:t>
            </a:r>
            <a:r>
              <a:rPr lang="ru-RU" sz="4500"/>
              <a:t> – 1/3. </a:t>
            </a:r>
          </a:p>
          <a:p>
            <a:pPr marL="114300" indent="0" algn="just">
              <a:buNone/>
            </a:pPr>
            <a:r>
              <a:rPr lang="ru-RU" sz="4500" err="1"/>
              <a:t>Якщо</a:t>
            </a:r>
            <a:r>
              <a:rPr lang="ru-RU" sz="4500"/>
              <a:t> </a:t>
            </a:r>
            <a:r>
              <a:rPr lang="ru-RU" sz="4500" err="1"/>
              <a:t>всі</a:t>
            </a:r>
            <a:r>
              <a:rPr lang="ru-RU" sz="4500"/>
              <a:t> </a:t>
            </a:r>
            <a:r>
              <a:rPr lang="ru-RU" sz="4500" err="1"/>
              <a:t>елементи</a:t>
            </a:r>
            <a:r>
              <a:rPr lang="ru-RU" sz="4500"/>
              <a:t> </a:t>
            </a:r>
            <a:r>
              <a:rPr lang="ru-RU" sz="4500" err="1"/>
              <a:t>мають</a:t>
            </a:r>
            <a:r>
              <a:rPr lang="ru-RU" sz="4500"/>
              <a:t> </a:t>
            </a:r>
            <a:r>
              <a:rPr lang="ru-RU" sz="4500" err="1"/>
              <a:t>значення</a:t>
            </a:r>
            <a:r>
              <a:rPr lang="ru-RU" sz="4500"/>
              <a:t> </a:t>
            </a:r>
            <a:r>
              <a:rPr lang="en-US" sz="4500" err="1"/>
              <a:t>android:layout_weight</a:t>
            </a:r>
            <a:r>
              <a:rPr lang="en-US" sz="4500"/>
              <a:t>="1", </a:t>
            </a:r>
            <a:r>
              <a:rPr lang="ru-RU" sz="4500"/>
              <a:t>то </a:t>
            </a:r>
            <a:r>
              <a:rPr lang="ru-RU" sz="4500" err="1"/>
              <a:t>всі</a:t>
            </a:r>
            <a:r>
              <a:rPr lang="ru-RU" sz="4500"/>
              <a:t> вони</a:t>
            </a:r>
          </a:p>
          <a:p>
            <a:pPr marL="114300" indent="0" algn="just">
              <a:buNone/>
            </a:pPr>
            <a:r>
              <a:rPr lang="ru-RU" sz="4500" err="1"/>
              <a:t>будуть</a:t>
            </a:r>
            <a:r>
              <a:rPr lang="ru-RU" sz="4500"/>
              <a:t> </a:t>
            </a:r>
            <a:r>
              <a:rPr lang="ru-RU" sz="4500" err="1"/>
              <a:t>рівномірно</a:t>
            </a:r>
            <a:r>
              <a:rPr lang="ru-RU" sz="4500"/>
              <a:t> </a:t>
            </a:r>
            <a:r>
              <a:rPr lang="ru-RU" sz="4500" err="1"/>
              <a:t>розподілені</a:t>
            </a:r>
            <a:r>
              <a:rPr lang="ru-RU" sz="4500"/>
              <a:t> по </a:t>
            </a:r>
            <a:r>
              <a:rPr lang="ru-RU" sz="4500" err="1"/>
              <a:t>всій</a:t>
            </a:r>
            <a:r>
              <a:rPr lang="ru-RU" sz="4500"/>
              <a:t> </a:t>
            </a:r>
            <a:r>
              <a:rPr lang="ru-RU" sz="4500" err="1"/>
              <a:t>площі</a:t>
            </a:r>
            <a:r>
              <a:rPr lang="ru-RU" sz="4500"/>
              <a:t> контейнера. </a:t>
            </a:r>
          </a:p>
          <a:p>
            <a:pPr marL="114300" indent="0">
              <a:buNone/>
            </a:pPr>
            <a:r>
              <a:rPr lang="ru-RU"/>
              <a:t> </a:t>
            </a:r>
          </a:p>
          <a:p>
            <a:pPr marL="114300" indent="0" algn="just">
              <a:buNone/>
            </a:pPr>
            <a:r>
              <a:rPr lang="en-US" smtClean="0"/>
              <a:t>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34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6779096" cy="634082"/>
          </a:xfrm>
        </p:spPr>
        <p:txBody>
          <a:bodyPr/>
          <a:lstStyle/>
          <a:p>
            <a:pPr algn="ctr"/>
            <a:r>
              <a:rPr lang="ru-RU" sz="2400" err="1">
                <a:solidFill>
                  <a:schemeClr val="tx2">
                    <a:lumMod val="75000"/>
                  </a:schemeClr>
                </a:solidFill>
              </a:rPr>
              <a:t>Різні</a:t>
            </a:r>
            <a:r>
              <a:rPr lang="ru-RU" sz="2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err="1">
                <a:solidFill>
                  <a:schemeClr val="tx2">
                    <a:lumMod val="75000"/>
                  </a:schemeClr>
                </a:solidFill>
              </a:rPr>
              <a:t>варіанти</a:t>
            </a:r>
            <a:r>
              <a:rPr lang="ru-RU" sz="2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err="1">
                <a:solidFill>
                  <a:schemeClr val="tx2">
                    <a:lumMod val="75000"/>
                  </a:schemeClr>
                </a:solidFill>
              </a:rPr>
              <a:t>компонування</a:t>
            </a:r>
            <a:r>
              <a:rPr lang="ru-RU" sz="2400">
                <a:solidFill>
                  <a:schemeClr val="tx2">
                    <a:lumMod val="75000"/>
                  </a:schemeClr>
                </a:solidFill>
              </a:rPr>
              <a:t> елементів </a:t>
            </a:r>
            <a:r>
              <a:rPr lang="ru-RU" sz="2400" err="1">
                <a:solidFill>
                  <a:schemeClr val="tx2">
                    <a:lumMod val="75000"/>
                  </a:schemeClr>
                </a:solidFill>
              </a:rPr>
              <a:t>інтерфейсу</a:t>
            </a:r>
            <a:r>
              <a:rPr lang="ru-RU" sz="240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en-US" sz="2400">
                <a:solidFill>
                  <a:schemeClr val="tx2">
                    <a:lumMod val="75000"/>
                  </a:schemeClr>
                </a:solidFill>
              </a:rPr>
              <a:t>Layout)</a:t>
            </a:r>
            <a:r>
              <a:rPr lang="uk-UA" sz="240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n-US" sz="2400" b="1" err="1">
                <a:solidFill>
                  <a:schemeClr val="tx2">
                    <a:lumMod val="75000"/>
                  </a:schemeClr>
                </a:solidFill>
              </a:rPr>
              <a:t>RelativeLayout</a:t>
            </a:r>
            <a:endParaRPr lang="ru-RU" sz="24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196752"/>
            <a:ext cx="5040560" cy="4590288"/>
          </a:xfrm>
        </p:spPr>
        <p:txBody>
          <a:bodyPr>
            <a:normAutofit fontScale="70000" lnSpcReduction="20000"/>
          </a:bodyPr>
          <a:lstStyle/>
          <a:p>
            <a:r>
              <a:rPr lang="en-US" b="1" err="1"/>
              <a:t>RelativeLayout</a:t>
            </a:r>
            <a:r>
              <a:rPr lang="en-US"/>
              <a:t> </a:t>
            </a:r>
            <a:r>
              <a:rPr lang="ru-RU" err="1"/>
              <a:t>представляє</a:t>
            </a:r>
            <a:r>
              <a:rPr lang="ru-RU"/>
              <a:t> </a:t>
            </a:r>
            <a:r>
              <a:rPr lang="ru-RU" err="1"/>
              <a:t>об’єкт</a:t>
            </a:r>
            <a:r>
              <a:rPr lang="ru-RU"/>
              <a:t> </a:t>
            </a:r>
            <a:r>
              <a:rPr lang="en-US" err="1"/>
              <a:t>ViewGroup</a:t>
            </a:r>
            <a:r>
              <a:rPr lang="en-US"/>
              <a:t>, </a:t>
            </a:r>
            <a:r>
              <a:rPr lang="ru-RU" err="1"/>
              <a:t>який</a:t>
            </a:r>
            <a:r>
              <a:rPr lang="ru-RU"/>
              <a:t> </a:t>
            </a:r>
            <a:r>
              <a:rPr lang="ru-RU" err="1"/>
              <a:t>розміщує</a:t>
            </a:r>
            <a:r>
              <a:rPr lang="ru-RU"/>
              <a:t> </a:t>
            </a:r>
            <a:r>
              <a:rPr lang="ru-RU" err="1"/>
              <a:t>дочірні</a:t>
            </a:r>
            <a:r>
              <a:rPr lang="ru-RU"/>
              <a:t> </a:t>
            </a:r>
            <a:r>
              <a:rPr lang="ru-RU" err="1"/>
              <a:t>елементи</a:t>
            </a:r>
            <a:r>
              <a:rPr lang="ru-RU"/>
              <a:t> </a:t>
            </a:r>
            <a:r>
              <a:rPr lang="ru-RU" err="1" smtClean="0"/>
              <a:t>відносно</a:t>
            </a:r>
            <a:r>
              <a:rPr lang="ru-RU" smtClean="0"/>
              <a:t> </a:t>
            </a:r>
            <a:r>
              <a:rPr lang="ru-RU"/>
              <a:t>щодо </a:t>
            </a:r>
            <a:r>
              <a:rPr lang="ru-RU" err="1"/>
              <a:t>позиції</a:t>
            </a:r>
            <a:r>
              <a:rPr lang="ru-RU"/>
              <a:t> </a:t>
            </a:r>
            <a:r>
              <a:rPr lang="ru-RU" err="1"/>
              <a:t>інших</a:t>
            </a:r>
            <a:r>
              <a:rPr lang="ru-RU"/>
              <a:t> </a:t>
            </a:r>
            <a:r>
              <a:rPr lang="ru-RU" err="1"/>
              <a:t>дочірніх</a:t>
            </a:r>
            <a:r>
              <a:rPr lang="ru-RU"/>
              <a:t> елементів </a:t>
            </a:r>
            <a:r>
              <a:rPr lang="ru-RU" err="1"/>
              <a:t>розмітки</a:t>
            </a:r>
            <a:r>
              <a:rPr lang="ru-RU"/>
              <a:t> </a:t>
            </a:r>
            <a:r>
              <a:rPr lang="ru-RU" err="1"/>
              <a:t>або</a:t>
            </a:r>
            <a:r>
              <a:rPr lang="ru-RU"/>
              <a:t> щодо </a:t>
            </a:r>
            <a:r>
              <a:rPr lang="ru-RU" err="1"/>
              <a:t>області</a:t>
            </a:r>
            <a:r>
              <a:rPr lang="ru-RU"/>
              <a:t> </a:t>
            </a:r>
            <a:r>
              <a:rPr lang="ru-RU" err="1" smtClean="0"/>
              <a:t>самої</a:t>
            </a:r>
            <a:r>
              <a:rPr lang="ru-RU" smtClean="0"/>
              <a:t> </a:t>
            </a:r>
            <a:r>
              <a:rPr lang="ru-RU" err="1" smtClean="0"/>
              <a:t>розмітки</a:t>
            </a:r>
            <a:r>
              <a:rPr lang="ru-RU" smtClean="0"/>
              <a:t> </a:t>
            </a:r>
            <a:r>
              <a:rPr lang="en-US" err="1"/>
              <a:t>RelativeLayout</a:t>
            </a:r>
            <a:r>
              <a:rPr lang="en-US"/>
              <a:t>. </a:t>
            </a:r>
            <a:r>
              <a:rPr lang="ru-RU" err="1"/>
              <a:t>Використовуючи</a:t>
            </a:r>
            <a:r>
              <a:rPr lang="ru-RU"/>
              <a:t> </a:t>
            </a:r>
            <a:r>
              <a:rPr lang="ru-RU" err="1"/>
              <a:t>відносне</a:t>
            </a:r>
            <a:r>
              <a:rPr lang="ru-RU"/>
              <a:t> </a:t>
            </a:r>
            <a:r>
              <a:rPr lang="ru-RU" err="1"/>
              <a:t>позиціонування</a:t>
            </a:r>
            <a:r>
              <a:rPr lang="ru-RU"/>
              <a:t>, </a:t>
            </a:r>
            <a:r>
              <a:rPr lang="ru-RU" b="1" u="sng"/>
              <a:t>ми </a:t>
            </a:r>
            <a:r>
              <a:rPr lang="ru-RU" b="1" u="sng" err="1" smtClean="0"/>
              <a:t>можемо</a:t>
            </a:r>
            <a:r>
              <a:rPr lang="ru-RU" b="1" u="sng" smtClean="0"/>
              <a:t> </a:t>
            </a:r>
            <a:r>
              <a:rPr lang="ru-RU" b="1" u="sng" err="1" smtClean="0"/>
              <a:t>встановити</a:t>
            </a:r>
            <a:r>
              <a:rPr lang="ru-RU" b="1" u="sng" smtClean="0"/>
              <a:t> </a:t>
            </a:r>
            <a:r>
              <a:rPr lang="ru-RU" b="1" u="sng" err="1"/>
              <a:t>елемент</a:t>
            </a:r>
            <a:r>
              <a:rPr lang="ru-RU" b="1" u="sng"/>
              <a:t> по правому краю </a:t>
            </a:r>
            <a:r>
              <a:rPr lang="ru-RU" b="1" u="sng" err="1"/>
              <a:t>або</a:t>
            </a:r>
            <a:r>
              <a:rPr lang="ru-RU" b="1" u="sng"/>
              <a:t> в </a:t>
            </a:r>
            <a:r>
              <a:rPr lang="ru-RU" b="1" u="sng" err="1"/>
              <a:t>центрі</a:t>
            </a:r>
            <a:r>
              <a:rPr lang="ru-RU" b="1" u="sng"/>
              <a:t> </a:t>
            </a:r>
            <a:r>
              <a:rPr lang="ru-RU" b="1" u="sng" err="1"/>
              <a:t>або</a:t>
            </a:r>
            <a:r>
              <a:rPr lang="ru-RU" b="1" u="sng"/>
              <a:t> </a:t>
            </a:r>
            <a:r>
              <a:rPr lang="ru-RU" b="1" u="sng" err="1"/>
              <a:t>іншим</a:t>
            </a:r>
            <a:r>
              <a:rPr lang="ru-RU" b="1" u="sng"/>
              <a:t> способом</a:t>
            </a:r>
            <a:r>
              <a:rPr lang="ru-RU"/>
              <a:t>, </a:t>
            </a:r>
            <a:r>
              <a:rPr lang="ru-RU" err="1"/>
              <a:t>який</a:t>
            </a:r>
            <a:r>
              <a:rPr lang="ru-RU"/>
              <a:t> </a:t>
            </a:r>
            <a:r>
              <a:rPr lang="ru-RU" err="1" smtClean="0"/>
              <a:t>надає</a:t>
            </a:r>
            <a:r>
              <a:rPr lang="ru-RU" smtClean="0"/>
              <a:t> </a:t>
            </a:r>
            <a:r>
              <a:rPr lang="ru-RU" err="1"/>
              <a:t>даний</a:t>
            </a:r>
            <a:r>
              <a:rPr lang="ru-RU"/>
              <a:t> контейнер. </a:t>
            </a:r>
            <a:endParaRPr lang="ru-RU" smtClean="0"/>
          </a:p>
          <a:p>
            <a:r>
              <a:rPr lang="ru-RU" smtClean="0"/>
              <a:t>Для </a:t>
            </a:r>
            <a:r>
              <a:rPr lang="ru-RU"/>
              <a:t>установки </a:t>
            </a:r>
            <a:r>
              <a:rPr lang="ru-RU" err="1"/>
              <a:t>елемента</a:t>
            </a:r>
            <a:r>
              <a:rPr lang="ru-RU"/>
              <a:t> в </a:t>
            </a:r>
            <a:r>
              <a:rPr lang="ru-RU" err="1"/>
              <a:t>файлі</a:t>
            </a:r>
            <a:r>
              <a:rPr lang="ru-RU"/>
              <a:t> </a:t>
            </a:r>
            <a:r>
              <a:rPr lang="en-US"/>
              <a:t>xml </a:t>
            </a:r>
            <a:r>
              <a:rPr lang="ru-RU"/>
              <a:t>ми </a:t>
            </a:r>
            <a:r>
              <a:rPr lang="ru-RU" err="1"/>
              <a:t>можемо</a:t>
            </a:r>
            <a:r>
              <a:rPr lang="ru-RU"/>
              <a:t> </a:t>
            </a:r>
            <a:r>
              <a:rPr lang="ru-RU" err="1" smtClean="0"/>
              <a:t>застосовувати</a:t>
            </a:r>
            <a:r>
              <a:rPr lang="ru-RU" smtClean="0"/>
              <a:t> </a:t>
            </a:r>
            <a:r>
              <a:rPr lang="ru-RU" err="1" smtClean="0"/>
              <a:t>атрибути</a:t>
            </a:r>
            <a:r>
              <a:rPr lang="ru-RU" smtClean="0"/>
              <a:t> </a:t>
            </a:r>
            <a:r>
              <a:rPr lang="ru-RU" err="1"/>
              <a:t>групи</a:t>
            </a:r>
            <a:r>
              <a:rPr lang="ru-RU"/>
              <a:t> </a:t>
            </a:r>
            <a:r>
              <a:rPr lang="en-US" err="1"/>
              <a:t>android:layout</a:t>
            </a:r>
            <a:r>
              <a:rPr lang="en-US"/>
              <a:t>_ </a:t>
            </a:r>
            <a:r>
              <a:rPr lang="en-US" i="1" u="sng"/>
              <a:t>(</a:t>
            </a:r>
            <a:r>
              <a:rPr lang="en-US" i="1" u="sng" err="1"/>
              <a:t>android:layout_above</a:t>
            </a:r>
            <a:r>
              <a:rPr lang="en-US" i="1" u="sng"/>
              <a:t>, </a:t>
            </a:r>
            <a:r>
              <a:rPr lang="en-US" i="1" u="sng" err="1" smtClean="0"/>
              <a:t>android:layout_below</a:t>
            </a:r>
            <a:r>
              <a:rPr lang="en-US" i="1" u="sng" smtClean="0"/>
              <a:t>,</a:t>
            </a:r>
            <a:r>
              <a:rPr lang="uk-UA" i="1" u="sng" smtClean="0"/>
              <a:t> </a:t>
            </a:r>
            <a:r>
              <a:rPr lang="en-US" i="1" u="sng" err="1" smtClean="0"/>
              <a:t>android:layout_centerHorizontal</a:t>
            </a:r>
            <a:r>
              <a:rPr lang="en-US" i="1" u="sng"/>
              <a:t>, </a:t>
            </a:r>
            <a:r>
              <a:rPr lang="en-US" i="1" u="sng" err="1"/>
              <a:t>android:layout_alignTop</a:t>
            </a:r>
            <a:r>
              <a:rPr lang="en-US" i="1" u="sng"/>
              <a:t>, </a:t>
            </a:r>
            <a:r>
              <a:rPr lang="en-US" i="1" u="sng" err="1" smtClean="0"/>
              <a:t>android:layout_alignParentLeft</a:t>
            </a:r>
            <a:r>
              <a:rPr lang="uk-UA" smtClean="0"/>
              <a:t> </a:t>
            </a:r>
            <a:r>
              <a:rPr lang="ru-RU" err="1" smtClean="0"/>
              <a:t>тощо</a:t>
            </a:r>
            <a:r>
              <a:rPr lang="ru-RU"/>
              <a:t>).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556792"/>
            <a:ext cx="2304256" cy="3804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40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634082"/>
          </a:xfrm>
        </p:spPr>
        <p:txBody>
          <a:bodyPr/>
          <a:lstStyle/>
          <a:p>
            <a:pPr algn="ctr"/>
            <a:r>
              <a:rPr lang="ru-RU" sz="2400" err="1"/>
              <a:t>Різні</a:t>
            </a:r>
            <a:r>
              <a:rPr lang="ru-RU" sz="2400"/>
              <a:t> </a:t>
            </a:r>
            <a:r>
              <a:rPr lang="ru-RU" sz="2400" err="1"/>
              <a:t>варіанти</a:t>
            </a:r>
            <a:r>
              <a:rPr lang="ru-RU" sz="2400"/>
              <a:t> </a:t>
            </a:r>
            <a:r>
              <a:rPr lang="ru-RU" sz="2400" err="1"/>
              <a:t>компонування</a:t>
            </a:r>
            <a:r>
              <a:rPr lang="ru-RU" sz="2400"/>
              <a:t> елементів </a:t>
            </a:r>
            <a:r>
              <a:rPr lang="ru-RU" sz="2400" err="1"/>
              <a:t>інтерфейсу</a:t>
            </a:r>
            <a:r>
              <a:rPr lang="ru-RU" sz="2400"/>
              <a:t> (</a:t>
            </a:r>
            <a:r>
              <a:rPr lang="en-US" sz="2400"/>
              <a:t>Layout). </a:t>
            </a:r>
            <a:r>
              <a:rPr lang="en-US" sz="2400" b="1" err="1"/>
              <a:t>TableLayout</a:t>
            </a:r>
            <a:endParaRPr lang="ru-RU" sz="240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980728"/>
            <a:ext cx="806489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/>
              <a:t>Контейнер </a:t>
            </a:r>
            <a:r>
              <a:rPr lang="en-US" sz="1600" b="1" err="1"/>
              <a:t>TableLayout</a:t>
            </a:r>
            <a:r>
              <a:rPr lang="en-US" sz="1600"/>
              <a:t> </a:t>
            </a:r>
            <a:r>
              <a:rPr lang="ru-RU" sz="1600" err="1"/>
              <a:t>впорядковує</a:t>
            </a:r>
            <a:r>
              <a:rPr lang="ru-RU" sz="1600"/>
              <a:t> </a:t>
            </a:r>
            <a:r>
              <a:rPr lang="ru-RU" sz="1600" err="1"/>
              <a:t>дочірні</a:t>
            </a:r>
            <a:r>
              <a:rPr lang="ru-RU" sz="1600"/>
              <a:t> </a:t>
            </a:r>
            <a:r>
              <a:rPr lang="ru-RU" sz="1600" err="1"/>
              <a:t>елементи</a:t>
            </a:r>
            <a:r>
              <a:rPr lang="ru-RU" sz="1600"/>
              <a:t> управління </a:t>
            </a:r>
            <a:r>
              <a:rPr lang="ru-RU" sz="1600" b="1" i="1" u="sng"/>
              <a:t>по </a:t>
            </a:r>
            <a:r>
              <a:rPr lang="ru-RU" sz="1600" b="1" i="1" u="sng" err="1"/>
              <a:t>стовпцях</a:t>
            </a:r>
            <a:r>
              <a:rPr lang="ru-RU" sz="1600" b="1" i="1" u="sng"/>
              <a:t> і </a:t>
            </a:r>
            <a:r>
              <a:rPr lang="ru-RU" sz="1600" b="1" i="1" u="sng" smtClean="0"/>
              <a:t>рядках</a:t>
            </a:r>
            <a:r>
              <a:rPr lang="ru-RU" sz="1600"/>
              <a:t>. </a:t>
            </a:r>
            <a:r>
              <a:rPr lang="ru-RU" sz="1600" err="1"/>
              <a:t>Визначимо</a:t>
            </a:r>
            <a:r>
              <a:rPr lang="ru-RU" sz="1600"/>
              <a:t> в </a:t>
            </a:r>
            <a:r>
              <a:rPr lang="ru-RU" sz="1600" err="1"/>
              <a:t>файлі</a:t>
            </a:r>
            <a:r>
              <a:rPr lang="ru-RU" sz="1600"/>
              <a:t> </a:t>
            </a:r>
            <a:r>
              <a:rPr lang="en-US" sz="1600"/>
              <a:t>activity_main.xml </a:t>
            </a:r>
            <a:r>
              <a:rPr lang="ru-RU" sz="1600" err="1"/>
              <a:t>елемент</a:t>
            </a:r>
            <a:r>
              <a:rPr lang="ru-RU" sz="1600"/>
              <a:t> </a:t>
            </a:r>
            <a:r>
              <a:rPr lang="en-US" sz="1600" err="1"/>
              <a:t>TableLayout</a:t>
            </a:r>
            <a:r>
              <a:rPr lang="en-US" sz="1600"/>
              <a:t>, </a:t>
            </a:r>
            <a:r>
              <a:rPr lang="ru-RU" sz="1600" err="1"/>
              <a:t>який</a:t>
            </a:r>
            <a:r>
              <a:rPr lang="ru-RU" sz="1600"/>
              <a:t> буде </a:t>
            </a:r>
            <a:r>
              <a:rPr lang="ru-RU" sz="1600" err="1" smtClean="0"/>
              <a:t>включати</a:t>
            </a:r>
            <a:r>
              <a:rPr lang="ru-RU" sz="1600" smtClean="0"/>
              <a:t> два </a:t>
            </a:r>
            <a:r>
              <a:rPr lang="ru-RU" sz="1600"/>
              <a:t>рядки і два </a:t>
            </a:r>
            <a:r>
              <a:rPr lang="ru-RU" sz="1600" err="1"/>
              <a:t>стовпці</a:t>
            </a:r>
            <a:r>
              <a:rPr lang="ru-RU" sz="1600"/>
              <a:t>:</a:t>
            </a:r>
          </a:p>
          <a:p>
            <a:r>
              <a:rPr lang="ru-RU" sz="1200"/>
              <a:t>&lt;</a:t>
            </a:r>
            <a:r>
              <a:rPr lang="en-US" sz="1200" err="1" smtClean="0"/>
              <a:t>TableLayout</a:t>
            </a:r>
            <a:r>
              <a:rPr lang="uk-UA" sz="1200" smtClean="0"/>
              <a:t> </a:t>
            </a:r>
            <a:r>
              <a:rPr lang="en-US" sz="1200" err="1" smtClean="0"/>
              <a:t>xmlns:android</a:t>
            </a:r>
            <a:r>
              <a:rPr lang="en-US" sz="1200"/>
              <a:t>="http://schemas.android.com/</a:t>
            </a:r>
            <a:r>
              <a:rPr lang="en-US" sz="1200" err="1"/>
              <a:t>apk</a:t>
            </a:r>
            <a:r>
              <a:rPr lang="en-US" sz="1200"/>
              <a:t>/res/android"</a:t>
            </a:r>
          </a:p>
          <a:p>
            <a:r>
              <a:rPr lang="en-US" sz="1200"/>
              <a:t>    </a:t>
            </a:r>
            <a:r>
              <a:rPr lang="en-US" sz="1200" err="1"/>
              <a:t>android:layout_width</a:t>
            </a:r>
            <a:r>
              <a:rPr lang="en-US" sz="1200"/>
              <a:t>="</a:t>
            </a:r>
            <a:r>
              <a:rPr lang="en-US" sz="1200" err="1"/>
              <a:t>match_parent</a:t>
            </a:r>
            <a:r>
              <a:rPr lang="en-US" sz="1200"/>
              <a:t>"  </a:t>
            </a:r>
          </a:p>
          <a:p>
            <a:r>
              <a:rPr lang="en-US" sz="1200"/>
              <a:t>    </a:t>
            </a:r>
            <a:r>
              <a:rPr lang="en-US" sz="1200" err="1"/>
              <a:t>android:layout_height</a:t>
            </a:r>
            <a:r>
              <a:rPr lang="en-US" sz="1200"/>
              <a:t>="</a:t>
            </a:r>
            <a:r>
              <a:rPr lang="en-US" sz="1200" err="1"/>
              <a:t>match_parent</a:t>
            </a:r>
            <a:r>
              <a:rPr lang="en-US" sz="1200"/>
              <a:t>"&gt; </a:t>
            </a:r>
          </a:p>
          <a:p>
            <a:r>
              <a:rPr lang="en-US" sz="1200"/>
              <a:t>    &lt;</a:t>
            </a:r>
            <a:r>
              <a:rPr lang="en-US" sz="1200" err="1"/>
              <a:t>TableRow</a:t>
            </a:r>
            <a:r>
              <a:rPr lang="en-US" sz="1200"/>
              <a:t>&gt; </a:t>
            </a:r>
          </a:p>
          <a:p>
            <a:r>
              <a:rPr lang="en-US" sz="1200"/>
              <a:t>        &lt;</a:t>
            </a:r>
            <a:r>
              <a:rPr lang="en-US" sz="1200" err="1"/>
              <a:t>TextView</a:t>
            </a:r>
            <a:r>
              <a:rPr lang="en-US" sz="1200"/>
              <a:t> </a:t>
            </a:r>
          </a:p>
          <a:p>
            <a:r>
              <a:rPr lang="en-US" sz="1200"/>
              <a:t>            </a:t>
            </a:r>
            <a:r>
              <a:rPr lang="en-US" sz="1200" err="1"/>
              <a:t>android:layout_weight</a:t>
            </a:r>
            <a:r>
              <a:rPr lang="en-US" sz="1200"/>
              <a:t>="0.5"</a:t>
            </a:r>
          </a:p>
          <a:p>
            <a:r>
              <a:rPr lang="en-US" sz="1200"/>
              <a:t>            </a:t>
            </a:r>
            <a:r>
              <a:rPr lang="en-US" sz="1200" err="1"/>
              <a:t>android:text</a:t>
            </a:r>
            <a:r>
              <a:rPr lang="en-US" sz="1200"/>
              <a:t>="</a:t>
            </a:r>
            <a:r>
              <a:rPr lang="ru-RU" sz="1200"/>
              <a:t>Логин"</a:t>
            </a:r>
          </a:p>
          <a:p>
            <a:r>
              <a:rPr lang="ru-RU" sz="1200"/>
              <a:t>            </a:t>
            </a:r>
            <a:r>
              <a:rPr lang="en-US" sz="1200" err="1"/>
              <a:t>android:layout_width</a:t>
            </a:r>
            <a:r>
              <a:rPr lang="en-US" sz="1200"/>
              <a:t>="</a:t>
            </a:r>
            <a:r>
              <a:rPr lang="en-US" sz="1200" err="1"/>
              <a:t>wrap_content</a:t>
            </a:r>
            <a:r>
              <a:rPr lang="en-US" sz="1200"/>
              <a:t>"</a:t>
            </a:r>
          </a:p>
          <a:p>
            <a:r>
              <a:rPr lang="en-US" sz="1200"/>
              <a:t>            </a:t>
            </a:r>
            <a:r>
              <a:rPr lang="en-US" sz="1200" err="1"/>
              <a:t>android:layout_height</a:t>
            </a:r>
            <a:r>
              <a:rPr lang="en-US" sz="1200"/>
              <a:t>="</a:t>
            </a:r>
            <a:r>
              <a:rPr lang="en-US" sz="1200" err="1"/>
              <a:t>wrap_content</a:t>
            </a:r>
            <a:r>
              <a:rPr lang="en-US" sz="1200"/>
              <a:t>" </a:t>
            </a:r>
            <a:r>
              <a:rPr lang="en-US" sz="1400"/>
              <a:t>/&gt;</a:t>
            </a:r>
          </a:p>
          <a:p>
            <a:r>
              <a:rPr lang="en-US" sz="1200"/>
              <a:t>        &lt;</a:t>
            </a:r>
            <a:r>
              <a:rPr lang="en-US" sz="1200" err="1"/>
              <a:t>EditText</a:t>
            </a:r>
            <a:endParaRPr lang="en-US" sz="1200"/>
          </a:p>
          <a:p>
            <a:r>
              <a:rPr lang="en-US" sz="1200"/>
              <a:t>            </a:t>
            </a:r>
            <a:r>
              <a:rPr lang="en-US" sz="1200" err="1"/>
              <a:t>android:layout_weight</a:t>
            </a:r>
            <a:r>
              <a:rPr lang="en-US" sz="1200"/>
              <a:t>="1"</a:t>
            </a:r>
          </a:p>
          <a:p>
            <a:r>
              <a:rPr lang="en-US" sz="1200"/>
              <a:t>            </a:t>
            </a:r>
            <a:r>
              <a:rPr lang="en-US" sz="1200" err="1"/>
              <a:t>android:layout_width</a:t>
            </a:r>
            <a:r>
              <a:rPr lang="en-US" sz="1200"/>
              <a:t>="</a:t>
            </a:r>
            <a:r>
              <a:rPr lang="en-US" sz="1200" err="1"/>
              <a:t>match_parent</a:t>
            </a:r>
            <a:r>
              <a:rPr lang="en-US" sz="1200"/>
              <a:t>" </a:t>
            </a:r>
            <a:endParaRPr lang="uk-UA" sz="1200" smtClean="0"/>
          </a:p>
          <a:p>
            <a:r>
              <a:rPr lang="en-US" sz="1200"/>
              <a:t> </a:t>
            </a:r>
            <a:r>
              <a:rPr lang="en-US" sz="1200" err="1"/>
              <a:t>android:layout_height</a:t>
            </a:r>
            <a:r>
              <a:rPr lang="en-US" sz="1200"/>
              <a:t>="</a:t>
            </a:r>
            <a:r>
              <a:rPr lang="en-US" sz="1200" err="1"/>
              <a:t>wrap_content</a:t>
            </a:r>
            <a:r>
              <a:rPr lang="en-US" sz="1200"/>
              <a:t>" /&gt;</a:t>
            </a:r>
          </a:p>
          <a:p>
            <a:r>
              <a:rPr lang="en-US" sz="1200"/>
              <a:t>    &lt;/</a:t>
            </a:r>
            <a:r>
              <a:rPr lang="en-US" sz="1200" err="1"/>
              <a:t>TableRow</a:t>
            </a:r>
            <a:r>
              <a:rPr lang="en-US" sz="1200"/>
              <a:t>&gt;</a:t>
            </a:r>
          </a:p>
          <a:p>
            <a:r>
              <a:rPr lang="en-US" sz="1200"/>
              <a:t>    &lt;</a:t>
            </a:r>
            <a:r>
              <a:rPr lang="en-US" sz="1200" err="1"/>
              <a:t>TableRow</a:t>
            </a:r>
            <a:r>
              <a:rPr lang="en-US" sz="1200"/>
              <a:t>&gt;</a:t>
            </a:r>
          </a:p>
          <a:p>
            <a:r>
              <a:rPr lang="en-US" sz="1200"/>
              <a:t>        &lt;</a:t>
            </a:r>
            <a:r>
              <a:rPr lang="en-US" sz="1200" err="1"/>
              <a:t>TextView</a:t>
            </a:r>
            <a:endParaRPr lang="en-US" sz="1200"/>
          </a:p>
          <a:p>
            <a:r>
              <a:rPr lang="en-US" sz="1200"/>
              <a:t>            </a:t>
            </a:r>
            <a:r>
              <a:rPr lang="en-US" sz="1200" err="1"/>
              <a:t>android:layout_weight</a:t>
            </a:r>
            <a:r>
              <a:rPr lang="en-US" sz="1200"/>
              <a:t>="0.5"</a:t>
            </a:r>
          </a:p>
          <a:p>
            <a:r>
              <a:rPr lang="en-US" sz="1200"/>
              <a:t>            </a:t>
            </a:r>
            <a:r>
              <a:rPr lang="en-US" sz="1200" err="1"/>
              <a:t>android:text</a:t>
            </a:r>
            <a:r>
              <a:rPr lang="en-US" sz="1200"/>
              <a:t>="Email"</a:t>
            </a:r>
          </a:p>
          <a:p>
            <a:r>
              <a:rPr lang="en-US" sz="1200"/>
              <a:t>            </a:t>
            </a:r>
            <a:r>
              <a:rPr lang="en-US" sz="1200" err="1"/>
              <a:t>android:layout_width</a:t>
            </a:r>
            <a:r>
              <a:rPr lang="en-US" sz="1200"/>
              <a:t>="</a:t>
            </a:r>
            <a:r>
              <a:rPr lang="en-US" sz="1200" err="1"/>
              <a:t>wrap_content</a:t>
            </a:r>
            <a:r>
              <a:rPr lang="en-US" sz="1200"/>
              <a:t>"</a:t>
            </a:r>
          </a:p>
          <a:p>
            <a:r>
              <a:rPr lang="en-US" sz="1200"/>
              <a:t>            </a:t>
            </a:r>
            <a:r>
              <a:rPr lang="en-US" sz="1200" err="1"/>
              <a:t>android:layout_height</a:t>
            </a:r>
            <a:r>
              <a:rPr lang="en-US" sz="1200"/>
              <a:t>="</a:t>
            </a:r>
            <a:r>
              <a:rPr lang="en-US" sz="1200" err="1"/>
              <a:t>wrap_content</a:t>
            </a:r>
            <a:r>
              <a:rPr lang="en-US" sz="1200"/>
              <a:t>" /&gt;</a:t>
            </a:r>
          </a:p>
          <a:p>
            <a:r>
              <a:rPr lang="en-US" sz="1200"/>
              <a:t>        &lt;</a:t>
            </a:r>
            <a:r>
              <a:rPr lang="en-US" sz="1200" err="1"/>
              <a:t>EditText</a:t>
            </a:r>
            <a:endParaRPr lang="en-US" sz="1200"/>
          </a:p>
          <a:p>
            <a:r>
              <a:rPr lang="en-US" sz="1200"/>
              <a:t>            </a:t>
            </a:r>
            <a:r>
              <a:rPr lang="en-US" sz="1200" err="1"/>
              <a:t>android:layout_weight</a:t>
            </a:r>
            <a:r>
              <a:rPr lang="en-US" sz="1200"/>
              <a:t>="1"</a:t>
            </a:r>
          </a:p>
          <a:p>
            <a:r>
              <a:rPr lang="en-US" sz="1200"/>
              <a:t>            </a:t>
            </a:r>
            <a:r>
              <a:rPr lang="en-US" sz="1200" err="1"/>
              <a:t>android:layout_width</a:t>
            </a:r>
            <a:r>
              <a:rPr lang="en-US" sz="1200"/>
              <a:t>="</a:t>
            </a:r>
            <a:r>
              <a:rPr lang="en-US" sz="1200" err="1"/>
              <a:t>wrap_content</a:t>
            </a:r>
            <a:r>
              <a:rPr lang="en-US" sz="1200"/>
              <a:t>"</a:t>
            </a:r>
          </a:p>
          <a:p>
            <a:r>
              <a:rPr lang="en-US" sz="1200"/>
              <a:t>            </a:t>
            </a:r>
            <a:r>
              <a:rPr lang="en-US" sz="1200" err="1"/>
              <a:t>android:layout_height</a:t>
            </a:r>
            <a:r>
              <a:rPr lang="en-US" sz="1200"/>
              <a:t>="</a:t>
            </a:r>
            <a:r>
              <a:rPr lang="en-US" sz="1200" err="1"/>
              <a:t>wrap_content</a:t>
            </a:r>
            <a:r>
              <a:rPr lang="en-US" sz="1200"/>
              <a:t>" /&gt;</a:t>
            </a:r>
          </a:p>
          <a:p>
            <a:r>
              <a:rPr lang="en-US" sz="1200"/>
              <a:t>    &lt;/</a:t>
            </a:r>
            <a:r>
              <a:rPr lang="en-US" sz="1200" err="1"/>
              <a:t>TableRow</a:t>
            </a:r>
            <a:r>
              <a:rPr lang="en-US" sz="1200"/>
              <a:t>&gt;</a:t>
            </a:r>
          </a:p>
          <a:p>
            <a:r>
              <a:rPr lang="en-US" sz="1200"/>
              <a:t>&lt;/</a:t>
            </a:r>
            <a:r>
              <a:rPr lang="en-US" sz="1200" err="1"/>
              <a:t>TableLayout</a:t>
            </a:r>
            <a:r>
              <a:rPr lang="en-US" sz="1200"/>
              <a:t>&gt; </a:t>
            </a:r>
            <a:endParaRPr lang="ru-RU" sz="140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060848"/>
            <a:ext cx="2564358" cy="4425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83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99176" cy="576064"/>
          </a:xfrm>
        </p:spPr>
        <p:txBody>
          <a:bodyPr/>
          <a:lstStyle/>
          <a:p>
            <a:pPr algn="ctr"/>
            <a:r>
              <a:rPr lang="ru-RU" sz="2400">
                <a:solidFill>
                  <a:schemeClr val="bg2">
                    <a:lumMod val="25000"/>
                  </a:schemeClr>
                </a:solidFill>
              </a:rPr>
              <a:t>Різні варіанти компонування елементів інтерфейсу (</a:t>
            </a:r>
            <a:r>
              <a:rPr lang="en-US" sz="2400">
                <a:solidFill>
                  <a:schemeClr val="bg2">
                    <a:lumMod val="25000"/>
                  </a:schemeClr>
                </a:solidFill>
              </a:rPr>
              <a:t>Layout</a:t>
            </a:r>
            <a:r>
              <a:rPr lang="en-US" sz="2400">
                <a:solidFill>
                  <a:schemeClr val="bg2">
                    <a:lumMod val="25000"/>
                  </a:schemeClr>
                </a:solidFill>
              </a:rPr>
              <a:t>). </a:t>
            </a:r>
            <a:r>
              <a:rPr lang="en-US" sz="2400" b="1"/>
              <a:t>FrameLayout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136904" cy="5832648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ru-RU" sz="2600"/>
              <a:t>Контейнер </a:t>
            </a:r>
            <a:r>
              <a:rPr lang="en-US" sz="2600"/>
              <a:t>FrameLayout </a:t>
            </a:r>
            <a:r>
              <a:rPr lang="ru-RU" sz="2600"/>
              <a:t>призначений для виведення на екран одного </a:t>
            </a:r>
            <a:r>
              <a:rPr lang="ru-RU" sz="2600"/>
              <a:t>поміщеного </a:t>
            </a:r>
            <a:r>
              <a:rPr lang="ru-RU" sz="2600" smtClean="0"/>
              <a:t>в </a:t>
            </a:r>
            <a:r>
              <a:rPr lang="ru-RU" sz="2600"/>
              <a:t>нього візуального елемента. Якщо ж ми помістимо декілька елементів, то </a:t>
            </a:r>
            <a:r>
              <a:rPr lang="ru-RU" sz="2600"/>
              <a:t>вони </a:t>
            </a:r>
            <a:r>
              <a:rPr lang="ru-RU" sz="2600" smtClean="0"/>
              <a:t>будуть накладатися </a:t>
            </a:r>
            <a:r>
              <a:rPr lang="ru-RU" sz="2600"/>
              <a:t>один на одного. Припустимо ми вклали в </a:t>
            </a:r>
            <a:r>
              <a:rPr lang="en-US" sz="2600"/>
              <a:t>FrameLayout </a:t>
            </a:r>
            <a:r>
              <a:rPr lang="ru-RU" sz="2600"/>
              <a:t>два елементи</a:t>
            </a:r>
          </a:p>
          <a:p>
            <a:pPr marL="114300" indent="0">
              <a:buNone/>
            </a:pPr>
            <a:r>
              <a:rPr lang="en-US"/>
              <a:t>TextView:</a:t>
            </a:r>
          </a:p>
          <a:p>
            <a:pPr marL="114300" indent="0">
              <a:buNone/>
            </a:pPr>
            <a:r>
              <a:rPr lang="en-US"/>
              <a:t>&lt;?xml version="1.0" encoding="utf-8"?&gt;</a:t>
            </a:r>
          </a:p>
          <a:p>
            <a:pPr marL="114300" indent="0">
              <a:buNone/>
            </a:pPr>
            <a:r>
              <a:rPr lang="en-US"/>
              <a:t>&lt;FrameLayout xmlns:android="http://schemas.android.com/apk/res/android</a:t>
            </a:r>
            <a:r>
              <a:rPr lang="en-US"/>
              <a:t>" </a:t>
            </a:r>
            <a:endParaRPr lang="uk-UA" smtClean="0"/>
          </a:p>
          <a:p>
            <a:pPr marL="114300" indent="0">
              <a:buNone/>
            </a:pPr>
            <a:r>
              <a:rPr lang="en-US"/>
              <a:t> android:id="@+id/activity_main"</a:t>
            </a:r>
          </a:p>
          <a:p>
            <a:pPr marL="114300" indent="0">
              <a:buNone/>
            </a:pPr>
            <a:r>
              <a:rPr lang="en-US"/>
              <a:t>    android:layout_width="match_parent"</a:t>
            </a:r>
          </a:p>
          <a:p>
            <a:pPr marL="114300" indent="0">
              <a:buNone/>
            </a:pPr>
            <a:r>
              <a:rPr lang="en-US"/>
              <a:t>    android:layout_height="match_parent"&gt;</a:t>
            </a:r>
          </a:p>
          <a:p>
            <a:pPr marL="114300" indent="0">
              <a:buNone/>
            </a:pPr>
            <a:r>
              <a:rPr lang="en-US"/>
              <a:t>    &lt;TextView</a:t>
            </a:r>
          </a:p>
          <a:p>
            <a:pPr marL="114300" indent="0">
              <a:buNone/>
            </a:pPr>
            <a:r>
              <a:rPr lang="en-US"/>
              <a:t>        android:layout_width="wrap_content"</a:t>
            </a:r>
          </a:p>
          <a:p>
            <a:pPr marL="114300" indent="0">
              <a:buNone/>
            </a:pPr>
            <a:r>
              <a:rPr lang="en-US"/>
              <a:t>        android:layout_height="wrap_content"</a:t>
            </a:r>
          </a:p>
          <a:p>
            <a:pPr marL="114300" indent="0">
              <a:buNone/>
            </a:pPr>
            <a:r>
              <a:rPr lang="en-US"/>
              <a:t>        android:text="Hello World!"</a:t>
            </a:r>
          </a:p>
          <a:p>
            <a:pPr marL="114300" indent="0">
              <a:buNone/>
            </a:pPr>
            <a:r>
              <a:rPr lang="en-US"/>
              <a:t>        android:textSize="26sp"/&gt;</a:t>
            </a:r>
          </a:p>
          <a:p>
            <a:pPr marL="114300" indent="0">
              <a:buNone/>
            </a:pPr>
            <a:r>
              <a:rPr lang="en-US"/>
              <a:t>    &lt;TextView</a:t>
            </a:r>
          </a:p>
          <a:p>
            <a:pPr marL="114300" indent="0">
              <a:buNone/>
            </a:pPr>
            <a:r>
              <a:rPr lang="en-US"/>
              <a:t>        android:layout_width="wrap_content"</a:t>
            </a:r>
          </a:p>
          <a:p>
            <a:pPr marL="114300" indent="0">
              <a:buNone/>
            </a:pPr>
            <a:r>
              <a:rPr lang="en-US"/>
              <a:t>        android:layout_height="wrap_content"</a:t>
            </a:r>
          </a:p>
          <a:p>
            <a:pPr marL="114300" indent="0">
              <a:buNone/>
            </a:pPr>
            <a:r>
              <a:rPr lang="en-US"/>
              <a:t>        android:text="Android Nougat 7.1"</a:t>
            </a:r>
          </a:p>
          <a:p>
            <a:pPr marL="114300" indent="0">
              <a:buNone/>
            </a:pPr>
            <a:r>
              <a:rPr lang="en-US"/>
              <a:t>        android:textSize="26sp"</a:t>
            </a:r>
          </a:p>
          <a:p>
            <a:pPr marL="114300" indent="0">
              <a:buNone/>
            </a:pPr>
            <a:r>
              <a:rPr lang="en-US"/>
              <a:t>        android:layout_marginTop="50dp"/&gt;</a:t>
            </a:r>
          </a:p>
          <a:p>
            <a:pPr marL="114300" indent="0">
              <a:buNone/>
            </a:pPr>
            <a:r>
              <a:rPr lang="en-US"/>
              <a:t>&lt;/FrameLayout</a:t>
            </a:r>
            <a:r>
              <a:rPr lang="en-US"/>
              <a:t>&gt; </a:t>
            </a:r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700808"/>
            <a:ext cx="2206551" cy="384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196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>
                <a:solidFill>
                  <a:srgbClr val="CCDDEA">
                    <a:lumMod val="25000"/>
                  </a:srgbClr>
                </a:solidFill>
              </a:rPr>
              <a:t>Різні варіанти компонування елементів інтерфейсу (</a:t>
            </a:r>
            <a:r>
              <a:rPr lang="en-US" sz="2400">
                <a:solidFill>
                  <a:srgbClr val="CCDDEA">
                    <a:lumMod val="25000"/>
                  </a:srgbClr>
                </a:solidFill>
              </a:rPr>
              <a:t>Layout). </a:t>
            </a:r>
            <a:r>
              <a:rPr lang="en-US" sz="2400" b="1">
                <a:solidFill>
                  <a:srgbClr val="465E9C"/>
                </a:solidFill>
              </a:rPr>
              <a:t>FrameLayout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6048672" cy="48006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/>
              <a:t> </a:t>
            </a:r>
            <a:r>
              <a:rPr lang="ru-RU" smtClean="0"/>
              <a:t>Тут </a:t>
            </a:r>
            <a:r>
              <a:rPr lang="ru-RU"/>
              <a:t>обидва елементи позиціонуються в одне і той же місце – в лівий </a:t>
            </a:r>
            <a:r>
              <a:rPr lang="ru-RU"/>
              <a:t>верхній </a:t>
            </a:r>
            <a:r>
              <a:rPr lang="ru-RU" smtClean="0"/>
              <a:t>кут контейнера </a:t>
            </a:r>
            <a:r>
              <a:rPr lang="en-US" b="1"/>
              <a:t>FrameLayout</a:t>
            </a:r>
            <a:r>
              <a:rPr lang="en-US"/>
              <a:t>. </a:t>
            </a:r>
            <a:r>
              <a:rPr lang="ru-RU"/>
              <a:t>Щоб уникнути накладання, в даному випадку в другого</a:t>
            </a:r>
          </a:p>
          <a:p>
            <a:pPr marL="114300" indent="0">
              <a:buNone/>
            </a:pPr>
            <a:r>
              <a:rPr lang="en-US"/>
              <a:t>TextView </a:t>
            </a:r>
            <a:r>
              <a:rPr lang="ru-RU"/>
              <a:t>встановлюється відступ зверху в 50 одиниць: </a:t>
            </a:r>
          </a:p>
          <a:p>
            <a:pPr marL="114300" indent="0">
              <a:buNone/>
            </a:pPr>
            <a:r>
              <a:rPr lang="ru-RU" smtClean="0"/>
              <a:t>Елементи управління всередині </a:t>
            </a:r>
            <a:r>
              <a:rPr lang="en-US" smtClean="0"/>
              <a:t>FrameLayout </a:t>
            </a:r>
            <a:r>
              <a:rPr lang="ru-RU" smtClean="0"/>
              <a:t>можуть встановлювати своє позиціонування </a:t>
            </a:r>
            <a:r>
              <a:rPr lang="ru-RU"/>
              <a:t>за допомогою атрибута </a:t>
            </a:r>
            <a:r>
              <a:rPr lang="en-US"/>
              <a:t>android: </a:t>
            </a:r>
            <a:r>
              <a:rPr lang="en-US" b="1"/>
              <a:t>layout_gravit</a:t>
            </a:r>
            <a:r>
              <a:rPr lang="en-US"/>
              <a:t>y. </a:t>
            </a:r>
            <a:r>
              <a:rPr lang="ru-RU"/>
              <a:t>При заданні значення</a:t>
            </a:r>
          </a:p>
          <a:p>
            <a:pPr marL="114300" indent="0">
              <a:buNone/>
            </a:pPr>
            <a:r>
              <a:rPr lang="ru-RU"/>
              <a:t>цього атрибуту ми можемо комбінувати ряд значень, розділяючи </a:t>
            </a:r>
            <a:r>
              <a:rPr lang="ru-RU"/>
              <a:t>їх </a:t>
            </a:r>
            <a:r>
              <a:rPr lang="ru-RU" smtClean="0"/>
              <a:t>вертикальною лінією</a:t>
            </a:r>
            <a:r>
              <a:rPr lang="ru-RU"/>
              <a:t>: </a:t>
            </a:r>
            <a:r>
              <a:rPr lang="en-US" b="1"/>
              <a:t>bottom | center_horizontal</a:t>
            </a:r>
            <a:r>
              <a:rPr lang="en-US"/>
              <a:t>. </a:t>
            </a:r>
            <a:r>
              <a:rPr lang="ru-RU"/>
              <a:t>В результаті можна отримати таку розмітку: </a:t>
            </a:r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303755"/>
            <a:ext cx="2492850" cy="4314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048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15200" cy="850106"/>
          </a:xfrm>
        </p:spPr>
        <p:txBody>
          <a:bodyPr/>
          <a:lstStyle/>
          <a:p>
            <a:r>
              <a:rPr lang="ru-RU" sz="2800">
                <a:solidFill>
                  <a:srgbClr val="CCDDEA">
                    <a:lumMod val="25000"/>
                  </a:srgbClr>
                </a:solidFill>
              </a:rPr>
              <a:t>Різні варіанти компонування елементів інтерфейсу (</a:t>
            </a:r>
            <a:r>
              <a:rPr lang="en-US" sz="2800">
                <a:solidFill>
                  <a:srgbClr val="CCDDEA">
                    <a:lumMod val="25000"/>
                  </a:srgbClr>
                </a:solidFill>
              </a:rPr>
              <a:t>Layout</a:t>
            </a:r>
            <a:r>
              <a:rPr lang="en-US" sz="2800">
                <a:solidFill>
                  <a:srgbClr val="CCDDEA">
                    <a:lumMod val="25000"/>
                  </a:srgbClr>
                </a:solidFill>
              </a:rPr>
              <a:t>). </a:t>
            </a:r>
            <a:r>
              <a:rPr lang="en-US" sz="2800" b="1"/>
              <a:t>ConstraintLayout</a:t>
            </a:r>
            <a:endParaRPr lang="ru-RU" sz="28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7620000" cy="5462250"/>
          </a:xfrm>
        </p:spPr>
        <p:txBody>
          <a:bodyPr/>
          <a:lstStyle/>
          <a:p>
            <a:pPr marL="114300" indent="0" algn="just">
              <a:buNone/>
            </a:pPr>
            <a:r>
              <a:rPr lang="en-US" sz="2000" b="1"/>
              <a:t>ConstraintLayout</a:t>
            </a:r>
            <a:r>
              <a:rPr lang="en-US" sz="2000"/>
              <a:t> </a:t>
            </a:r>
            <a:r>
              <a:rPr lang="ru-RU" sz="2000"/>
              <a:t>представляє собою новий тип контейнерів, який є </a:t>
            </a:r>
            <a:r>
              <a:rPr lang="ru-RU" sz="2000"/>
              <a:t>розвитком </a:t>
            </a:r>
            <a:r>
              <a:rPr lang="en-US" sz="2000" smtClean="0"/>
              <a:t>RelativeLayout </a:t>
            </a:r>
            <a:r>
              <a:rPr lang="ru-RU" sz="2000"/>
              <a:t>і дозволяє створювати гнучкі та масштабовані інтерфейси. </a:t>
            </a:r>
            <a:r>
              <a:rPr lang="ru-RU" sz="2000"/>
              <a:t>Починаючи </a:t>
            </a:r>
            <a:r>
              <a:rPr lang="ru-RU" sz="2000" smtClean="0"/>
              <a:t>з версії </a:t>
            </a:r>
            <a:r>
              <a:rPr lang="en-US" sz="2000"/>
              <a:t>Android Studio 2.3 ConstraintLayout </a:t>
            </a:r>
            <a:r>
              <a:rPr lang="ru-RU" sz="2000"/>
              <a:t>був доданий в </a:t>
            </a:r>
            <a:r>
              <a:rPr lang="ru-RU" sz="2000"/>
              <a:t>список </a:t>
            </a:r>
            <a:r>
              <a:rPr lang="ru-RU" sz="2000" smtClean="0"/>
              <a:t>стандартних компонентів </a:t>
            </a:r>
            <a:r>
              <a:rPr lang="ru-RU" sz="2000"/>
              <a:t>і навіть є контейнером, який використовується в файлах </a:t>
            </a:r>
            <a:r>
              <a:rPr lang="en-US" sz="2000"/>
              <a:t>layout </a:t>
            </a:r>
            <a:r>
              <a:rPr lang="ru-RU" sz="2000" smtClean="0"/>
              <a:t>за замовчуванням</a:t>
            </a:r>
            <a:r>
              <a:rPr lang="ru-RU" sz="2000"/>
              <a:t>. </a:t>
            </a:r>
            <a:endParaRPr lang="ru-RU" sz="2000"/>
          </a:p>
          <a:p>
            <a:pPr marL="114300" indent="0">
              <a:buNone/>
            </a:pPr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84"/>
          <a:stretch/>
        </p:blipFill>
        <p:spPr bwMode="auto">
          <a:xfrm>
            <a:off x="539552" y="3078107"/>
            <a:ext cx="7210090" cy="3446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4606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620000" cy="936104"/>
          </a:xfrm>
        </p:spPr>
        <p:txBody>
          <a:bodyPr/>
          <a:lstStyle/>
          <a:p>
            <a:pPr algn="ctr"/>
            <a:r>
              <a:rPr lang="ru-RU" sz="3200">
                <a:solidFill>
                  <a:schemeClr val="tx2">
                    <a:lumMod val="75000"/>
                  </a:schemeClr>
                </a:solidFill>
              </a:rPr>
              <a:t>Одиниці вимірювання розміру елементів екрану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7848872" cy="5256584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endParaRPr lang="ru-RU"/>
          </a:p>
          <a:p>
            <a:pPr marL="114300" indent="0" algn="ctr">
              <a:buNone/>
            </a:pPr>
            <a:r>
              <a:rPr lang="ru-RU" b="1"/>
              <a:t>Розрізняють декілька одиниць вимірювання розміру елементів екрану:  </a:t>
            </a:r>
          </a:p>
          <a:p>
            <a:pPr algn="just"/>
            <a:r>
              <a:rPr lang="en-US" b="1" i="1" u="sng" smtClean="0"/>
              <a:t>px</a:t>
            </a:r>
            <a:r>
              <a:rPr lang="en-US" b="1" i="1" u="sng"/>
              <a:t>:</a:t>
            </a:r>
            <a:r>
              <a:rPr lang="en-US" b="1" u="sng"/>
              <a:t> </a:t>
            </a:r>
            <a:r>
              <a:rPr lang="ru-RU" b="1" u="sng"/>
              <a:t>пікселі поточного екрану</a:t>
            </a:r>
            <a:r>
              <a:rPr lang="ru-RU"/>
              <a:t>. Дана одиниця </a:t>
            </a:r>
            <a:r>
              <a:rPr lang="ru-RU"/>
              <a:t>вимірювання </a:t>
            </a:r>
            <a:r>
              <a:rPr lang="ru-RU" smtClean="0"/>
              <a:t>не рекомендується</a:t>
            </a:r>
            <a:r>
              <a:rPr lang="ru-RU"/>
              <a:t>, оскільки реальне представлення зовнішнього вигляду </a:t>
            </a:r>
            <a:r>
              <a:rPr lang="ru-RU"/>
              <a:t>екрану </a:t>
            </a:r>
            <a:r>
              <a:rPr lang="ru-RU" smtClean="0"/>
              <a:t>програми може </a:t>
            </a:r>
            <a:r>
              <a:rPr lang="ru-RU"/>
              <a:t>змінюватися залежно від конкретного пристрою; кожен </a:t>
            </a:r>
            <a:r>
              <a:rPr lang="ru-RU"/>
              <a:t>пристрій </a:t>
            </a:r>
            <a:r>
              <a:rPr lang="ru-RU" smtClean="0"/>
              <a:t>має індивідуально </a:t>
            </a:r>
            <a:r>
              <a:rPr lang="ru-RU"/>
              <a:t>визначену кількість пікселів на один дюйм. Відповідно</a:t>
            </a:r>
            <a:r>
              <a:rPr lang="ru-RU"/>
              <a:t>, </a:t>
            </a:r>
            <a:r>
              <a:rPr lang="ru-RU" smtClean="0"/>
              <a:t>кількість пікселів </a:t>
            </a:r>
            <a:r>
              <a:rPr lang="ru-RU"/>
              <a:t>на екрані є різною для різних пристроїв</a:t>
            </a:r>
            <a:r>
              <a:rPr lang="ru-RU"/>
              <a:t>; </a:t>
            </a:r>
            <a:endParaRPr lang="ru-RU" smtClean="0"/>
          </a:p>
          <a:p>
            <a:pPr algn="just"/>
            <a:r>
              <a:rPr lang="en-US" b="1" i="1" u="sng" smtClean="0"/>
              <a:t>dp</a:t>
            </a:r>
            <a:r>
              <a:rPr lang="en-US" b="1" i="1" u="sng"/>
              <a:t>:</a:t>
            </a:r>
            <a:r>
              <a:rPr lang="en-US"/>
              <a:t> </a:t>
            </a:r>
            <a:r>
              <a:rPr lang="en-US" b="1" i="1" u="sng"/>
              <a:t>(device-independent pixels) </a:t>
            </a:r>
            <a:r>
              <a:rPr lang="en-US"/>
              <a:t>– </a:t>
            </a:r>
            <a:r>
              <a:rPr lang="ru-RU"/>
              <a:t>пікселі, незалежні від щільності екрану</a:t>
            </a:r>
            <a:r>
              <a:rPr lang="ru-RU"/>
              <a:t>. </a:t>
            </a:r>
            <a:r>
              <a:rPr lang="ru-RU" smtClean="0"/>
              <a:t>Це абстрактна </a:t>
            </a:r>
            <a:r>
              <a:rPr lang="ru-RU"/>
              <a:t>одиниця вимірювання, яка базується на фізичній щільності </a:t>
            </a:r>
            <a:r>
              <a:rPr lang="ru-RU"/>
              <a:t>екрану </a:t>
            </a:r>
            <a:r>
              <a:rPr lang="ru-RU" smtClean="0"/>
              <a:t>з роздільною </a:t>
            </a:r>
            <a:r>
              <a:rPr lang="ru-RU"/>
              <a:t>здатністю </a:t>
            </a:r>
            <a:r>
              <a:rPr lang="ru-RU" b="1"/>
              <a:t>160 </a:t>
            </a:r>
            <a:r>
              <a:rPr lang="en-US" b="1"/>
              <a:t>dpi (</a:t>
            </a:r>
            <a:r>
              <a:rPr lang="ru-RU" b="1"/>
              <a:t>точок на дюйм)</a:t>
            </a:r>
            <a:r>
              <a:rPr lang="ru-RU"/>
              <a:t>. У цьому випадку </a:t>
            </a:r>
            <a:r>
              <a:rPr lang="ru-RU" b="1"/>
              <a:t>1</a:t>
            </a:r>
            <a:r>
              <a:rPr lang="en-US" b="1"/>
              <a:t>dp=1px</a:t>
            </a:r>
            <a:r>
              <a:rPr lang="en-US"/>
              <a:t>. </a:t>
            </a:r>
            <a:r>
              <a:rPr lang="ru-RU"/>
              <a:t>Якщо </a:t>
            </a:r>
            <a:r>
              <a:rPr lang="ru-RU" smtClean="0"/>
              <a:t>ж розмір </a:t>
            </a:r>
            <a:r>
              <a:rPr lang="ru-RU"/>
              <a:t>екрана більший або менший, ніж 160</a:t>
            </a:r>
            <a:r>
              <a:rPr lang="en-US"/>
              <a:t>dpi, </a:t>
            </a:r>
            <a:r>
              <a:rPr lang="ru-RU"/>
              <a:t>кількість пікселів, </a:t>
            </a:r>
            <a:r>
              <a:rPr lang="ru-RU"/>
              <a:t>які </a:t>
            </a:r>
            <a:r>
              <a:rPr lang="ru-RU" smtClean="0"/>
              <a:t>застосовуються для </a:t>
            </a:r>
            <a:r>
              <a:rPr lang="ru-RU"/>
              <a:t>представлення 1</a:t>
            </a:r>
            <a:r>
              <a:rPr lang="en-US"/>
              <a:t>dp, </a:t>
            </a:r>
            <a:r>
              <a:rPr lang="ru-RU"/>
              <a:t>відповідно? збільшується або зменшується. </a:t>
            </a:r>
            <a:r>
              <a:rPr lang="ru-RU" b="1"/>
              <a:t>Наприклад</a:t>
            </a:r>
            <a:r>
              <a:rPr lang="ru-RU" b="1"/>
              <a:t>, </a:t>
            </a:r>
            <a:r>
              <a:rPr lang="ru-RU" b="1" smtClean="0"/>
              <a:t>на екрані </a:t>
            </a:r>
            <a:r>
              <a:rPr lang="ru-RU" b="1"/>
              <a:t>з 240 </a:t>
            </a:r>
            <a:r>
              <a:rPr lang="en-US" b="1"/>
              <a:t>dpi 1dp=1,5px, </a:t>
            </a:r>
            <a:r>
              <a:rPr lang="ru-RU" b="1"/>
              <a:t>а на екрані з 320</a:t>
            </a:r>
            <a:r>
              <a:rPr lang="en-US" b="1"/>
              <a:t>dpi </a:t>
            </a:r>
            <a:r>
              <a:rPr lang="ru-RU" b="1"/>
              <a:t>матимемо: 1</a:t>
            </a:r>
            <a:r>
              <a:rPr lang="en-US" b="1"/>
              <a:t>dp=2px. </a:t>
            </a:r>
            <a:r>
              <a:rPr lang="ru-RU"/>
              <a:t>Загальна </a:t>
            </a:r>
            <a:r>
              <a:rPr lang="ru-RU" smtClean="0"/>
              <a:t>формула для </a:t>
            </a:r>
            <a:r>
              <a:rPr lang="ru-RU"/>
              <a:t>обчислення кількості фізичних пікселів з </a:t>
            </a:r>
            <a:r>
              <a:rPr lang="en-US"/>
              <a:t>dp </a:t>
            </a:r>
            <a:r>
              <a:rPr lang="ru-RU"/>
              <a:t>така: </a:t>
            </a:r>
            <a:r>
              <a:rPr lang="en-US"/>
              <a:t>px=dp*(dpi/160);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1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Актуалізація опорних знань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smtClean="0"/>
              <a:t>Які</a:t>
            </a:r>
            <a:r>
              <a:rPr lang="ru-RU" sz="3600" smtClean="0"/>
              <a:t> </a:t>
            </a:r>
            <a:r>
              <a:rPr lang="uk-UA" sz="3600" smtClean="0"/>
              <a:t>ви</a:t>
            </a:r>
            <a:r>
              <a:rPr lang="en-US" sz="3600" smtClean="0"/>
              <a:t> </a:t>
            </a:r>
            <a:r>
              <a:rPr lang="uk-UA" sz="3600" smtClean="0"/>
              <a:t>знаєте</a:t>
            </a:r>
            <a:r>
              <a:rPr lang="ru-RU" sz="3600" smtClean="0"/>
              <a:t> </a:t>
            </a:r>
            <a:r>
              <a:rPr lang="uk-UA" sz="3600" smtClean="0"/>
              <a:t>види</a:t>
            </a:r>
            <a:r>
              <a:rPr lang="ru-RU" sz="3600" smtClean="0"/>
              <a:t> </a:t>
            </a:r>
            <a:r>
              <a:rPr lang="en-US" sz="3600" smtClean="0"/>
              <a:t>Android </a:t>
            </a:r>
            <a:r>
              <a:rPr lang="ru-RU" sz="3600" smtClean="0"/>
              <a:t>-додатків?</a:t>
            </a:r>
          </a:p>
          <a:p>
            <a:r>
              <a:rPr lang="ru-RU" sz="3600" smtClean="0"/>
              <a:t>Що містить в собі файл маніфесту?</a:t>
            </a:r>
          </a:p>
          <a:p>
            <a:r>
              <a:rPr lang="ru-RU" sz="3600" smtClean="0"/>
              <a:t>Які </a:t>
            </a:r>
            <a:r>
              <a:rPr lang="uk-UA" sz="3600" smtClean="0"/>
              <a:t>ви знаєте</a:t>
            </a:r>
            <a:r>
              <a:rPr lang="ru-RU" sz="3600" smtClean="0"/>
              <a:t> компотенти </a:t>
            </a:r>
            <a:r>
              <a:rPr lang="en-US" sz="3600" smtClean="0"/>
              <a:t>Android</a:t>
            </a:r>
            <a:r>
              <a:rPr lang="ru-RU" sz="3600" smtClean="0"/>
              <a:t> програми?</a:t>
            </a:r>
            <a:endParaRPr lang="ru-RU" sz="36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293096"/>
            <a:ext cx="2142356" cy="2092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720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>
                <a:solidFill>
                  <a:schemeClr val="tx2">
                    <a:lumMod val="75000"/>
                  </a:schemeClr>
                </a:solidFill>
              </a:rPr>
              <a:t>Одиниці вимірювання розміру елементів екрану</a:t>
            </a:r>
            <a:endParaRPr lang="ru-RU" sz="32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smtClean="0"/>
              <a:t>sp</a:t>
            </a:r>
            <a:r>
              <a:rPr lang="en-US" b="1" i="1"/>
              <a:t>: (scale-independent pixels) </a:t>
            </a:r>
            <a:r>
              <a:rPr lang="en-US"/>
              <a:t>– </a:t>
            </a:r>
            <a:r>
              <a:rPr lang="ru-RU"/>
              <a:t>пікселі, незалежні </a:t>
            </a:r>
            <a:r>
              <a:rPr lang="ru-RU"/>
              <a:t>від </a:t>
            </a:r>
            <a:r>
              <a:rPr lang="ru-RU" smtClean="0"/>
              <a:t>масштабування. Допускає </a:t>
            </a:r>
            <a:r>
              <a:rPr lang="ru-RU"/>
              <a:t>налаштування розмірів користувачем. Рекомендується для </a:t>
            </a:r>
            <a:r>
              <a:rPr lang="ru-RU"/>
              <a:t>роботи </a:t>
            </a:r>
            <a:r>
              <a:rPr lang="ru-RU" smtClean="0"/>
              <a:t>із шрифтами</a:t>
            </a:r>
            <a:r>
              <a:rPr lang="ru-RU"/>
              <a:t>; </a:t>
            </a:r>
          </a:p>
          <a:p>
            <a:r>
              <a:rPr lang="en-US" b="1" i="1" smtClean="0"/>
              <a:t>pt</a:t>
            </a:r>
            <a:r>
              <a:rPr lang="en-US" b="1" i="1"/>
              <a:t>: 1/72 </a:t>
            </a:r>
            <a:r>
              <a:rPr lang="ru-RU" b="1" i="1"/>
              <a:t>дюйма</a:t>
            </a:r>
            <a:r>
              <a:rPr lang="ru-RU"/>
              <a:t>, базується на фізичних розмірах екрану;</a:t>
            </a:r>
          </a:p>
          <a:p>
            <a:r>
              <a:rPr lang="en-US" b="1" i="1" smtClean="0"/>
              <a:t>mm</a:t>
            </a:r>
            <a:r>
              <a:rPr lang="en-US" b="1" i="1"/>
              <a:t>: </a:t>
            </a:r>
            <a:r>
              <a:rPr lang="ru-RU" b="1" i="1"/>
              <a:t>міліметри</a:t>
            </a:r>
            <a:r>
              <a:rPr lang="ru-RU" smtClean="0"/>
              <a:t>; </a:t>
            </a:r>
          </a:p>
          <a:p>
            <a:r>
              <a:rPr lang="en-US" b="1" i="1" smtClean="0"/>
              <a:t>in</a:t>
            </a:r>
            <a:r>
              <a:rPr lang="en-US" b="1" i="1"/>
              <a:t>: </a:t>
            </a:r>
            <a:r>
              <a:rPr lang="ru-RU" b="1" i="1"/>
              <a:t>дюйми</a:t>
            </a:r>
            <a:r>
              <a:rPr lang="ru-RU"/>
              <a:t>. </a:t>
            </a:r>
            <a:endParaRPr lang="ru-RU" smtClean="0"/>
          </a:p>
          <a:p>
            <a:r>
              <a:rPr lang="ru-RU"/>
              <a:t>Рекомендованою одиницею для використання </a:t>
            </a:r>
            <a:r>
              <a:rPr lang="ru-RU"/>
              <a:t>є </a:t>
            </a:r>
            <a:r>
              <a:rPr lang="en-US" smtClean="0"/>
              <a:t>dp</a:t>
            </a:r>
            <a:r>
              <a:rPr lang="uk-UA" smtClean="0"/>
              <a:t> </a:t>
            </a:r>
            <a:r>
              <a:rPr lang="en-US" b="1" i="1" u="sng"/>
              <a:t>(device-independent pixels) </a:t>
            </a:r>
            <a:r>
              <a:rPr lang="en-US" smtClean="0"/>
              <a:t>. </a:t>
            </a:r>
            <a:r>
              <a:rPr lang="ru-RU"/>
              <a:t>Це пов’язано з тим, </a:t>
            </a:r>
            <a:r>
              <a:rPr lang="ru-RU"/>
              <a:t>що </a:t>
            </a:r>
            <a:r>
              <a:rPr lang="ru-RU" smtClean="0"/>
              <a:t>світ мобільних </a:t>
            </a:r>
            <a:r>
              <a:rPr lang="ru-RU"/>
              <a:t>пристроїв на </a:t>
            </a:r>
            <a:r>
              <a:rPr lang="en-US"/>
              <a:t>Android </a:t>
            </a:r>
            <a:r>
              <a:rPr lang="ru-RU"/>
              <a:t>досить сильно фрагментований в </a:t>
            </a:r>
            <a:r>
              <a:rPr lang="ru-RU"/>
              <a:t>контексті </a:t>
            </a:r>
            <a:r>
              <a:rPr lang="ru-RU" smtClean="0"/>
              <a:t>широкого різноманіття </a:t>
            </a:r>
            <a:r>
              <a:rPr lang="ru-RU"/>
              <a:t>розширення та розмірів екрану. І чим більшою є щільність </a:t>
            </a:r>
            <a:r>
              <a:rPr lang="ru-RU"/>
              <a:t>(</a:t>
            </a:r>
            <a:r>
              <a:rPr lang="ru-RU" smtClean="0"/>
              <a:t>кількість пікселів </a:t>
            </a:r>
            <a:r>
              <a:rPr lang="ru-RU"/>
              <a:t>на один дюйм), тим більше пікселів буде на екрані: </a:t>
            </a:r>
          </a:p>
        </p:txBody>
      </p:sp>
    </p:spTree>
    <p:extLst>
      <p:ext uri="{BB962C8B-B14F-4D97-AF65-F5344CB8AC3E}">
        <p14:creationId xmlns:p14="http://schemas.microsoft.com/office/powerpoint/2010/main" val="34744611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pPr algn="ctr"/>
            <a:r>
              <a:rPr lang="uk-UA" sz="3600" smtClean="0"/>
              <a:t>Приклади розміщення </a:t>
            </a:r>
            <a:endParaRPr lang="ru-RU" sz="360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870" y="3858540"/>
            <a:ext cx="5688632" cy="2999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061034"/>
            <a:ext cx="6951428" cy="2728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4323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uk-UA" sz="3600" smtClean="0"/>
              <a:t>Перевірка якості засвоєння матеріалу </a:t>
            </a:r>
            <a:endParaRPr lang="ru-RU" sz="36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7776864" cy="4896544"/>
          </a:xfrm>
        </p:spPr>
        <p:txBody>
          <a:bodyPr/>
          <a:lstStyle/>
          <a:p>
            <a:r>
              <a:rPr lang="uk-UA" sz="2400" smtClean="0"/>
              <a:t>1. Які </a:t>
            </a:r>
            <a:r>
              <a:rPr lang="uk-UA" sz="2400" b="1" u="sng" smtClean="0"/>
              <a:t>прості </a:t>
            </a:r>
            <a:r>
              <a:rPr lang="uk-UA" sz="2400" b="1" u="sng"/>
              <a:t>об’єкти </a:t>
            </a:r>
            <a:r>
              <a:rPr lang="uk-UA" sz="2400"/>
              <a:t>View </a:t>
            </a:r>
            <a:r>
              <a:rPr lang="uk-UA" sz="2400" smtClean="0"/>
              <a:t> входять до компонентів екрану?</a:t>
            </a:r>
          </a:p>
          <a:p>
            <a:r>
              <a:rPr lang="uk-UA" sz="2400" smtClean="0"/>
              <a:t>2. </a:t>
            </a:r>
            <a:r>
              <a:rPr lang="uk-UA" sz="2400"/>
              <a:t>У додатках під Android візуальний інтерфейс часто завантажується із </a:t>
            </a:r>
            <a:r>
              <a:rPr lang="uk-UA" sz="2400"/>
              <a:t>спеціальних </a:t>
            </a:r>
            <a:r>
              <a:rPr lang="uk-UA" sz="2400" smtClean="0"/>
              <a:t>файлів. Яких саме?</a:t>
            </a:r>
          </a:p>
          <a:p>
            <a:r>
              <a:rPr lang="uk-UA" sz="2400" smtClean="0"/>
              <a:t>3. </a:t>
            </a:r>
            <a:r>
              <a:rPr lang="uk-UA" sz="2400"/>
              <a:t>Файли розмітки графічного інтерфейсу розташовуються в проекті в каталозі </a:t>
            </a:r>
            <a:r>
              <a:rPr lang="uk-UA" sz="2400" b="1" u="sng"/>
              <a:t>res/layout</a:t>
            </a:r>
            <a:r>
              <a:rPr lang="uk-UA" sz="2400" b="1" u="sng"/>
              <a:t>. </a:t>
            </a:r>
            <a:r>
              <a:rPr lang="uk-UA" sz="2400" smtClean="0"/>
              <a:t>Чи правильне це твердження?</a:t>
            </a:r>
          </a:p>
          <a:p>
            <a:r>
              <a:rPr lang="uk-UA" sz="2400" smtClean="0"/>
              <a:t>4. </a:t>
            </a:r>
            <a:r>
              <a:rPr lang="en-US" sz="2400" smtClean="0"/>
              <a:t>LinearLayout </a:t>
            </a:r>
            <a:r>
              <a:rPr lang="ru-RU" sz="2400"/>
              <a:t>підтримує таку властивість, як </a:t>
            </a:r>
            <a:r>
              <a:rPr lang="ru-RU" sz="2400" b="1" u="sng"/>
              <a:t>вага </a:t>
            </a:r>
            <a:r>
              <a:rPr lang="ru-RU" sz="2400" b="1" u="sng" smtClean="0"/>
              <a:t>елемента</a:t>
            </a:r>
            <a:r>
              <a:rPr lang="ru-RU" sz="2400" b="1" smtClean="0"/>
              <a:t>. Поясніть значення цієї властивості. </a:t>
            </a:r>
          </a:p>
          <a:p>
            <a:r>
              <a:rPr lang="uk-UA" sz="2400" smtClean="0"/>
              <a:t>5. Якою є рекомендована </a:t>
            </a:r>
            <a:r>
              <a:rPr lang="ru-RU" sz="2400" b="1" u="sng"/>
              <a:t>о</a:t>
            </a:r>
            <a:r>
              <a:rPr lang="ru-RU" sz="2400" b="1" u="sng" smtClean="0"/>
              <a:t>диниця </a:t>
            </a:r>
            <a:r>
              <a:rPr lang="ru-RU" sz="2400" b="1" u="sng"/>
              <a:t>вимірювання розміру </a:t>
            </a:r>
            <a:r>
              <a:rPr lang="ru-RU" sz="2400" b="1" u="sng"/>
              <a:t>елементів </a:t>
            </a:r>
            <a:r>
              <a:rPr lang="ru-RU" sz="2400" b="1" u="sng" smtClean="0"/>
              <a:t>екрану?</a:t>
            </a:r>
          </a:p>
          <a:p>
            <a:endParaRPr lang="uk-UA" smtClean="0"/>
          </a:p>
          <a:p>
            <a:endParaRPr lang="uk-UA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3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Домашнє завдання: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u="sng" smtClean="0"/>
              <a:t>Законспектувати</a:t>
            </a:r>
            <a:r>
              <a:rPr lang="uk-UA" smtClean="0"/>
              <a:t> с. 55-66 </a:t>
            </a:r>
          </a:p>
          <a:p>
            <a:pPr marL="114300" indent="0">
              <a:buNone/>
            </a:pPr>
            <a:r>
              <a:rPr lang="ru-RU" smtClean="0"/>
              <a:t>Конспект </a:t>
            </a:r>
            <a:r>
              <a:rPr lang="ru-RU"/>
              <a:t>лекцій з дисципліни «Програмування для мобільних пристроїв» технології» / Укладачі: Готович В. А., Михайлович Т. В. – </a:t>
            </a:r>
            <a:r>
              <a:rPr lang="ru-RU"/>
              <a:t>Тернопіль </a:t>
            </a:r>
            <a:r>
              <a:rPr lang="ru-RU" smtClean="0"/>
              <a:t>: Тернопільський </a:t>
            </a:r>
            <a:r>
              <a:rPr lang="ru-RU"/>
              <a:t>національний технічний університет імені Івана Пулюя, 2020</a:t>
            </a:r>
            <a:r>
              <a:rPr lang="ru-RU"/>
              <a:t>. </a:t>
            </a:r>
            <a:r>
              <a:rPr lang="ru-RU" smtClean="0"/>
              <a:t>216 </a:t>
            </a:r>
            <a:r>
              <a:rPr lang="ru-RU"/>
              <a:t>с</a:t>
            </a:r>
            <a:r>
              <a:rPr lang="ru-RU"/>
              <a:t>. </a:t>
            </a:r>
            <a:endParaRPr lang="ru-RU" smtClean="0"/>
          </a:p>
          <a:p>
            <a:r>
              <a:rPr lang="uk-UA" b="1" smtClean="0"/>
              <a:t>Дистанційний курс </a:t>
            </a:r>
            <a:r>
              <a:rPr lang="en-US" b="1">
                <a:hlinkClick r:id="rId2"/>
              </a:rPr>
              <a:t>http://</a:t>
            </a:r>
            <a:r>
              <a:rPr lang="en-US" b="1">
                <a:hlinkClick r:id="rId2"/>
              </a:rPr>
              <a:t>dl.kpt.sumdu.edu.ua/course/view.php?id=878</a:t>
            </a:r>
            <a:r>
              <a:rPr lang="en-US" b="1" smtClean="0">
                <a:hlinkClick r:id="rId2"/>
              </a:rPr>
              <a:t>#</a:t>
            </a:r>
            <a:endParaRPr lang="uk-UA" b="1" smtClean="0"/>
          </a:p>
          <a:p>
            <a:endParaRPr lang="ru-RU" b="1"/>
          </a:p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6" r="15632"/>
          <a:stretch/>
        </p:blipFill>
        <p:spPr bwMode="auto">
          <a:xfrm>
            <a:off x="859809" y="4221088"/>
            <a:ext cx="451741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04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>
                <a:solidFill>
                  <a:schemeClr val="bg2">
                    <a:lumMod val="25000"/>
                  </a:schemeClr>
                </a:solidFill>
              </a:rPr>
              <a:t>Мета заняття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7620000" cy="4440560"/>
          </a:xfrm>
        </p:spPr>
        <p:txBody>
          <a:bodyPr/>
          <a:lstStyle/>
          <a:p>
            <a:pPr algn="just"/>
            <a:r>
              <a:rPr lang="ru-RU" sz="2400" smtClean="0"/>
              <a:t>Розкрити питання про засоби </a:t>
            </a:r>
            <a:r>
              <a:rPr lang="ru-RU" sz="2400"/>
              <a:t>та можливості середовища </a:t>
            </a:r>
            <a:r>
              <a:rPr lang="en-US" sz="2400"/>
              <a:t>Android Studio, </a:t>
            </a:r>
            <a:r>
              <a:rPr lang="ru-RU" sz="2400"/>
              <a:t>зокрема, щодо </a:t>
            </a:r>
            <a:r>
              <a:rPr lang="ru-RU" sz="2400" smtClean="0"/>
              <a:t>відлагодження </a:t>
            </a:r>
            <a:r>
              <a:rPr lang="ru-RU" sz="2400"/>
              <a:t>розроблюваних програм з використанням емулятора;</a:t>
            </a:r>
          </a:p>
          <a:p>
            <a:pPr algn="just"/>
            <a:r>
              <a:rPr lang="ru-RU" sz="2400" smtClean="0"/>
              <a:t>Навчити проєктувати </a:t>
            </a:r>
            <a:r>
              <a:rPr lang="ru-RU" sz="2400"/>
              <a:t>інтерфейс програми, в тому числі із застосуванням </a:t>
            </a:r>
            <a:r>
              <a:rPr lang="ru-RU" sz="2400" smtClean="0"/>
              <a:t>різноманітних </a:t>
            </a:r>
            <a:r>
              <a:rPr lang="ru-RU" sz="2400"/>
              <a:t>елементів </a:t>
            </a:r>
            <a:r>
              <a:rPr lang="ru-RU" sz="2400" smtClean="0"/>
              <a:t>управління.</a:t>
            </a:r>
          </a:p>
          <a:p>
            <a:endParaRPr lang="ru-RU"/>
          </a:p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09" y="4496722"/>
            <a:ext cx="3157675" cy="1741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496722"/>
            <a:ext cx="291465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77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План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err="1"/>
              <a:t>Компоненти</a:t>
            </a:r>
            <a:r>
              <a:rPr lang="ru-RU"/>
              <a:t> </a:t>
            </a:r>
            <a:r>
              <a:rPr lang="ru-RU" err="1" smtClean="0"/>
              <a:t>екрану</a:t>
            </a:r>
            <a:endParaRPr lang="ru-RU" smtClean="0"/>
          </a:p>
          <a:p>
            <a:r>
              <a:rPr lang="ru-RU" err="1"/>
              <a:t>Визначення</a:t>
            </a:r>
            <a:r>
              <a:rPr lang="ru-RU"/>
              <a:t> </a:t>
            </a:r>
            <a:r>
              <a:rPr lang="ru-RU" err="1"/>
              <a:t>інтерфейсу</a:t>
            </a:r>
            <a:r>
              <a:rPr lang="ru-RU"/>
              <a:t> у </a:t>
            </a:r>
            <a:r>
              <a:rPr lang="ru-RU" err="1"/>
              <a:t>файлі</a:t>
            </a:r>
            <a:r>
              <a:rPr lang="ru-RU"/>
              <a:t> </a:t>
            </a:r>
            <a:r>
              <a:rPr lang="en-US"/>
              <a:t>xml. </a:t>
            </a:r>
            <a:r>
              <a:rPr lang="ru-RU" err="1"/>
              <a:t>Файли</a:t>
            </a:r>
            <a:r>
              <a:rPr lang="ru-RU"/>
              <a:t> </a:t>
            </a:r>
            <a:r>
              <a:rPr lang="en-US"/>
              <a:t>layout </a:t>
            </a:r>
            <a:endParaRPr lang="uk-UA" smtClean="0"/>
          </a:p>
          <a:p>
            <a:r>
              <a:rPr lang="ru-RU" err="1"/>
              <a:t>Графічні</a:t>
            </a:r>
            <a:r>
              <a:rPr lang="ru-RU"/>
              <a:t> можливості </a:t>
            </a:r>
            <a:r>
              <a:rPr lang="en-US"/>
              <a:t>Android </a:t>
            </a:r>
            <a:r>
              <a:rPr lang="en-US" smtClean="0"/>
              <a:t>Studio</a:t>
            </a:r>
            <a:endParaRPr lang="uk-UA" smtClean="0"/>
          </a:p>
          <a:p>
            <a:r>
              <a:rPr lang="ru-RU" err="1"/>
              <a:t>Різні</a:t>
            </a:r>
            <a:r>
              <a:rPr lang="ru-RU"/>
              <a:t> </a:t>
            </a:r>
            <a:r>
              <a:rPr lang="ru-RU" err="1"/>
              <a:t>варіанти</a:t>
            </a:r>
            <a:r>
              <a:rPr lang="ru-RU"/>
              <a:t> </a:t>
            </a:r>
            <a:r>
              <a:rPr lang="ru-RU" err="1"/>
              <a:t>компонування</a:t>
            </a:r>
            <a:r>
              <a:rPr lang="ru-RU"/>
              <a:t> елементів </a:t>
            </a:r>
            <a:r>
              <a:rPr lang="ru-RU" err="1"/>
              <a:t>інтерфейсу</a:t>
            </a:r>
            <a:r>
              <a:rPr lang="ru-RU"/>
              <a:t> (</a:t>
            </a:r>
            <a:r>
              <a:rPr lang="en-US"/>
              <a:t>Layout) </a:t>
            </a:r>
            <a:endParaRPr lang="uk-UA" smtClean="0"/>
          </a:p>
          <a:p>
            <a:r>
              <a:rPr lang="ru-RU" err="1"/>
              <a:t>Одиниці</a:t>
            </a:r>
            <a:r>
              <a:rPr lang="ru-RU"/>
              <a:t> </a:t>
            </a:r>
            <a:r>
              <a:rPr lang="ru-RU" err="1"/>
              <a:t>вимірювання</a:t>
            </a:r>
            <a:r>
              <a:rPr lang="ru-RU"/>
              <a:t> </a:t>
            </a:r>
            <a:r>
              <a:rPr lang="ru-RU" err="1"/>
              <a:t>розміру</a:t>
            </a:r>
            <a:r>
              <a:rPr lang="ru-RU"/>
              <a:t> елементів </a:t>
            </a:r>
            <a:r>
              <a:rPr lang="ru-RU" err="1"/>
              <a:t>екрану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67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/>
          <a:lstStyle/>
          <a:p>
            <a:pPr algn="ctr"/>
            <a:r>
              <a:rPr lang="uk-UA" smtClean="0"/>
              <a:t>Компоненти екрану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348064"/>
          </a:xfrm>
        </p:spPr>
        <p:txBody>
          <a:bodyPr>
            <a:normAutofit lnSpcReduction="10000"/>
          </a:bodyPr>
          <a:lstStyle/>
          <a:p>
            <a:endParaRPr lang="ru-RU"/>
          </a:p>
          <a:p>
            <a:pPr marL="114300" indent="0" algn="just">
              <a:buNone/>
            </a:pPr>
            <a:r>
              <a:rPr lang="uk-UA" sz="2300" smtClean="0"/>
              <a:t>Графічний інтерфейс користувача є ієрархією об’єктів </a:t>
            </a:r>
            <a:r>
              <a:rPr lang="uk-UA" sz="2300" err="1" smtClean="0"/>
              <a:t>android.view.View</a:t>
            </a:r>
            <a:r>
              <a:rPr lang="uk-UA" sz="2300" smtClean="0"/>
              <a:t> і </a:t>
            </a:r>
            <a:r>
              <a:rPr lang="uk-UA" sz="2300" err="1" smtClean="0"/>
              <a:t>android.view.ViewGroup</a:t>
            </a:r>
            <a:r>
              <a:rPr lang="uk-UA" sz="2300" smtClean="0"/>
              <a:t>. Кожен об’єкт </a:t>
            </a:r>
            <a:r>
              <a:rPr lang="uk-UA" sz="2300" err="1" smtClean="0"/>
              <a:t>ViewGroup</a:t>
            </a:r>
            <a:r>
              <a:rPr lang="uk-UA" sz="2300" smtClean="0"/>
              <a:t> представляє </a:t>
            </a:r>
            <a:r>
              <a:rPr lang="uk-UA" sz="2300" err="1" smtClean="0"/>
              <a:t>собоє</a:t>
            </a:r>
            <a:r>
              <a:rPr lang="uk-UA" sz="2300" smtClean="0"/>
              <a:t> </a:t>
            </a:r>
            <a:r>
              <a:rPr lang="uk-UA" sz="2300" b="1" smtClean="0"/>
              <a:t>контейнер</a:t>
            </a:r>
            <a:r>
              <a:rPr lang="uk-UA" sz="2300" smtClean="0"/>
              <a:t>, який містить і впорядковує дочірні об’єкти </a:t>
            </a:r>
            <a:r>
              <a:rPr lang="uk-UA" sz="2300" err="1" smtClean="0"/>
              <a:t>View</a:t>
            </a:r>
            <a:r>
              <a:rPr lang="uk-UA" sz="2300" smtClean="0"/>
              <a:t>. Зокрема, до контейнерів відносять такі елементи, як </a:t>
            </a:r>
            <a:r>
              <a:rPr lang="uk-UA" sz="2300" b="1" err="1" smtClean="0"/>
              <a:t>RelativeLayout</a:t>
            </a:r>
            <a:r>
              <a:rPr lang="uk-UA" sz="2300" b="1" smtClean="0"/>
              <a:t>, </a:t>
            </a:r>
            <a:r>
              <a:rPr lang="uk-UA" sz="2300" b="1" err="1" smtClean="0"/>
              <a:t>LinearLayout</a:t>
            </a:r>
            <a:r>
              <a:rPr lang="uk-UA" sz="2300" b="1" smtClean="0"/>
              <a:t>, </a:t>
            </a:r>
            <a:r>
              <a:rPr lang="uk-UA" sz="2300" b="1" err="1" smtClean="0"/>
              <a:t>GridLayout</a:t>
            </a:r>
            <a:r>
              <a:rPr lang="uk-UA" sz="2300" b="1" smtClean="0"/>
              <a:t>, </a:t>
            </a:r>
            <a:r>
              <a:rPr lang="uk-UA" sz="2300" b="1" err="1" smtClean="0"/>
              <a:t>ConstraintLayout</a:t>
            </a:r>
            <a:r>
              <a:rPr lang="uk-UA" sz="2300" smtClean="0"/>
              <a:t> і ряд інших. </a:t>
            </a:r>
          </a:p>
          <a:p>
            <a:pPr marL="114300" indent="0" algn="just">
              <a:buNone/>
            </a:pPr>
            <a:r>
              <a:rPr lang="uk-UA" sz="2300" smtClean="0"/>
              <a:t>Прості об’єкти </a:t>
            </a:r>
            <a:r>
              <a:rPr lang="uk-UA" sz="2300" err="1" smtClean="0"/>
              <a:t>View</a:t>
            </a:r>
            <a:r>
              <a:rPr lang="uk-UA" sz="2300" smtClean="0"/>
              <a:t> є елементами управління та інші </a:t>
            </a:r>
            <a:r>
              <a:rPr lang="uk-UA" sz="2300" err="1" smtClean="0"/>
              <a:t>віджети</a:t>
            </a:r>
            <a:r>
              <a:rPr lang="uk-UA" sz="2300" smtClean="0"/>
              <a:t>, наприклад, кнопки, текстові поля і т. д., через які користувач взаємодіє з програмою. </a:t>
            </a:r>
          </a:p>
          <a:p>
            <a:pPr marL="114300" indent="0" algn="just">
              <a:buNone/>
            </a:pPr>
            <a:r>
              <a:rPr lang="uk-UA" sz="2300" smtClean="0"/>
              <a:t>Більшість візуальних елементів успадковуються від класу </a:t>
            </a:r>
            <a:r>
              <a:rPr lang="uk-UA" sz="2300" err="1" smtClean="0"/>
              <a:t>View</a:t>
            </a:r>
            <a:r>
              <a:rPr lang="uk-UA" sz="2300" smtClean="0"/>
              <a:t>, такі як кнопки,текстові поля та інші, і розташовуються в пакеті </a:t>
            </a:r>
            <a:r>
              <a:rPr lang="uk-UA" sz="2300" err="1" smtClean="0"/>
              <a:t>android.widget</a:t>
            </a:r>
            <a:r>
              <a:rPr lang="uk-UA" sz="2300" smtClean="0"/>
              <a:t>. </a:t>
            </a:r>
          </a:p>
          <a:p>
            <a:pPr marL="114300" indent="0" algn="just">
              <a:buNone/>
            </a:pPr>
            <a:r>
              <a:rPr lang="uk-UA" sz="2300" smtClean="0"/>
              <a:t>Розмітка визначає візуальну структуру користувацького інтерфейсу. </a:t>
            </a:r>
          </a:p>
          <a:p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83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mtClean="0"/>
              <a:t>Встановлення розмітки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uk-UA" sz="2400"/>
              <a:t>Встановити розмітку можна декількома способами: </a:t>
            </a:r>
          </a:p>
          <a:p>
            <a:pPr marL="114300" indent="0" algn="just">
              <a:buNone/>
            </a:pPr>
            <a:r>
              <a:rPr lang="uk-UA" sz="2400"/>
              <a:t>1. Створити елементи управління програмно в коді </a:t>
            </a:r>
            <a:r>
              <a:rPr lang="uk-UA" sz="2400" err="1"/>
              <a:t>Java</a:t>
            </a:r>
            <a:r>
              <a:rPr lang="uk-UA" sz="2400"/>
              <a:t>;</a:t>
            </a:r>
          </a:p>
          <a:p>
            <a:pPr marL="114300" indent="0" algn="just">
              <a:buNone/>
            </a:pPr>
            <a:r>
              <a:rPr lang="uk-UA" sz="2400"/>
              <a:t>2. Оголосити елементи інтерфейсу в XML</a:t>
            </a:r>
          </a:p>
          <a:p>
            <a:pPr marL="114300" indent="0" algn="just">
              <a:buNone/>
            </a:pPr>
            <a:r>
              <a:rPr lang="uk-UA" sz="2400"/>
              <a:t>3. Поєднання обох способів – базові елементи розмітки визначити в XML, а </a:t>
            </a:r>
            <a:r>
              <a:rPr lang="uk-UA" sz="2400" smtClean="0"/>
              <a:t>решта </a:t>
            </a:r>
            <a:r>
              <a:rPr lang="uk-UA" sz="2400"/>
              <a:t>додавати під час виконання додатку програмним способом.</a:t>
            </a:r>
          </a:p>
          <a:p>
            <a:pPr marL="114300" indent="0" algn="just">
              <a:buNone/>
            </a:pPr>
            <a:r>
              <a:rPr lang="uk-UA" sz="2400"/>
              <a:t>Найкращим є підхід, за якого візуальний інтерфейс описується в файлах </a:t>
            </a:r>
            <a:r>
              <a:rPr lang="uk-UA" sz="2400" b="1" err="1"/>
              <a:t>xml</a:t>
            </a:r>
            <a:r>
              <a:rPr lang="uk-UA" sz="2400" b="1"/>
              <a:t>,</a:t>
            </a:r>
            <a:r>
              <a:rPr lang="uk-UA" sz="2400"/>
              <a:t> а </a:t>
            </a:r>
            <a:r>
              <a:rPr lang="uk-UA" sz="2400" smtClean="0"/>
              <a:t>вся </a:t>
            </a:r>
            <a:r>
              <a:rPr lang="uk-UA" sz="2400"/>
              <a:t>пов’язана з ним логіка – в класі </a:t>
            </a:r>
            <a:r>
              <a:rPr lang="uk-UA" sz="2400" b="1" err="1"/>
              <a:t>activity</a:t>
            </a:r>
            <a:r>
              <a:rPr lang="uk-UA" sz="2400"/>
              <a:t>. Таким чином ми досягаємо розмежування інтерфейсу і логіки додатка, їх легше розробляти і </a:t>
            </a:r>
            <a:r>
              <a:rPr lang="uk-UA" sz="2400" smtClean="0"/>
              <a:t>модифікувати.</a:t>
            </a:r>
            <a:endParaRPr lang="uk-UA" sz="2400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99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smtClean="0">
                <a:solidFill>
                  <a:schemeClr val="bg2">
                    <a:lumMod val="25000"/>
                  </a:schemeClr>
                </a:solidFill>
              </a:rPr>
              <a:t>Визначення інтерфейсу у файлі </a:t>
            </a:r>
            <a:r>
              <a:rPr lang="uk-UA" sz="3600" err="1" smtClean="0">
                <a:solidFill>
                  <a:schemeClr val="bg2">
                    <a:lumMod val="25000"/>
                  </a:schemeClr>
                </a:solidFill>
              </a:rPr>
              <a:t>xml</a:t>
            </a:r>
            <a:r>
              <a:rPr lang="uk-UA" sz="3600" smtClean="0">
                <a:solidFill>
                  <a:schemeClr val="bg2">
                    <a:lumMod val="25000"/>
                  </a:schemeClr>
                </a:solidFill>
              </a:rPr>
              <a:t>. Файли </a:t>
            </a:r>
            <a:r>
              <a:rPr lang="uk-UA" sz="3600" err="1" smtClean="0">
                <a:solidFill>
                  <a:schemeClr val="bg2">
                    <a:lumMod val="25000"/>
                  </a:schemeClr>
                </a:solidFill>
              </a:rPr>
              <a:t>layout</a:t>
            </a:r>
            <a:endParaRPr lang="uk-UA" sz="36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mtClean="0"/>
              <a:t>У додатках під </a:t>
            </a:r>
            <a:r>
              <a:rPr lang="uk-UA" err="1" smtClean="0"/>
              <a:t>Android</a:t>
            </a:r>
            <a:r>
              <a:rPr lang="uk-UA" smtClean="0"/>
              <a:t> візуальний інтерфейс часто завантажується із спеціальних файлів </a:t>
            </a:r>
            <a:r>
              <a:rPr lang="uk-UA" b="1" u="sng" err="1" smtClean="0"/>
              <a:t>xml</a:t>
            </a:r>
            <a:r>
              <a:rPr lang="uk-UA" smtClean="0"/>
              <a:t>, які зберігають розмітку. Ці файли є ресурсами розмітки.</a:t>
            </a:r>
          </a:p>
          <a:p>
            <a:pPr algn="just"/>
            <a:r>
              <a:rPr lang="uk-UA" smtClean="0"/>
              <a:t>Подібний підхід нагадує створення веб-сайтів, коли інтерфейс описується в файлах </a:t>
            </a:r>
            <a:r>
              <a:rPr lang="uk-UA" b="1" u="sng" err="1" smtClean="0"/>
              <a:t>html</a:t>
            </a:r>
            <a:r>
              <a:rPr lang="uk-UA" smtClean="0"/>
              <a:t>, а логіка програми – в коді </a:t>
            </a:r>
            <a:r>
              <a:rPr lang="uk-UA" b="1" u="sng" err="1" smtClean="0"/>
              <a:t>javascript</a:t>
            </a:r>
            <a:r>
              <a:rPr lang="uk-UA" smtClean="0"/>
              <a:t>. </a:t>
            </a:r>
          </a:p>
          <a:p>
            <a:pPr algn="just"/>
            <a:r>
              <a:rPr lang="uk-UA" smtClean="0"/>
              <a:t>Файли розмітки графічного інтерфейсу розташовуються в проекті в каталозі </a:t>
            </a:r>
            <a:r>
              <a:rPr lang="uk-UA" b="1" u="sng" err="1" smtClean="0"/>
              <a:t>res</a:t>
            </a:r>
            <a:r>
              <a:rPr lang="uk-UA" b="1" u="sng" smtClean="0"/>
              <a:t>/</a:t>
            </a:r>
            <a:r>
              <a:rPr lang="uk-UA" b="1" u="sng" err="1" smtClean="0"/>
              <a:t>layout</a:t>
            </a:r>
            <a:r>
              <a:rPr lang="uk-UA" b="1" u="sng" smtClean="0"/>
              <a:t>. </a:t>
            </a:r>
          </a:p>
          <a:p>
            <a:pPr algn="just"/>
            <a:r>
              <a:rPr lang="uk-UA" smtClean="0"/>
              <a:t>При створенні розмітки в XML слід дотримуватися деяких правил: </a:t>
            </a:r>
            <a:r>
              <a:rPr lang="uk-UA" b="1" u="sng" smtClean="0"/>
              <a:t>кожен файл розмітки повинен містити один кореневий елемент, який повинен представляти об’єкт </a:t>
            </a:r>
            <a:r>
              <a:rPr lang="uk-UA" b="1" u="sng" err="1" smtClean="0"/>
              <a:t>View</a:t>
            </a:r>
            <a:r>
              <a:rPr lang="uk-UA" b="1" u="sng" smtClean="0"/>
              <a:t> або </a:t>
            </a:r>
            <a:r>
              <a:rPr lang="uk-UA" b="1" u="sng" err="1" smtClean="0"/>
              <a:t>ViewGroup</a:t>
            </a:r>
            <a:r>
              <a:rPr lang="uk-UA" b="1" u="sng" smtClean="0"/>
              <a:t>. </a:t>
            </a:r>
            <a:endParaRPr lang="uk-UA" b="1" u="sng"/>
          </a:p>
        </p:txBody>
      </p:sp>
    </p:spTree>
    <p:extLst>
      <p:ext uri="{BB962C8B-B14F-4D97-AF65-F5344CB8AC3E}">
        <p14:creationId xmlns:p14="http://schemas.microsoft.com/office/powerpoint/2010/main" val="66248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50106"/>
          </a:xfrm>
        </p:spPr>
        <p:txBody>
          <a:bodyPr/>
          <a:lstStyle/>
          <a:p>
            <a:pPr algn="ctr"/>
            <a:r>
              <a:rPr lang="uk-UA" sz="4000" smtClean="0">
                <a:solidFill>
                  <a:schemeClr val="bg2">
                    <a:lumMod val="25000"/>
                  </a:schemeClr>
                </a:solidFill>
              </a:rPr>
              <a:t>Компіляція</a:t>
            </a:r>
            <a:endParaRPr lang="ru-RU" sz="4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7620000" cy="5112568"/>
          </a:xfrm>
        </p:spPr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r>
              <a:rPr lang="uk-UA" sz="2400" smtClean="0"/>
              <a:t>При компіляції кожен XML-файл розмітки компілюється в ресурс </a:t>
            </a:r>
            <a:r>
              <a:rPr lang="uk-UA" sz="2400" err="1" smtClean="0"/>
              <a:t>View</a:t>
            </a:r>
            <a:r>
              <a:rPr lang="uk-UA" sz="2400" smtClean="0"/>
              <a:t>. Завантаження ресурсу розмітки здійснюється в методі </a:t>
            </a:r>
            <a:r>
              <a:rPr lang="uk-UA" sz="2400" err="1" smtClean="0"/>
              <a:t>Activity.onCreate</a:t>
            </a:r>
            <a:r>
              <a:rPr lang="uk-UA" sz="2400" smtClean="0"/>
              <a:t>(). </a:t>
            </a:r>
            <a:r>
              <a:rPr lang="uk-UA" sz="2400" b="1" u="sng" smtClean="0"/>
              <a:t>Щоб встановити розмітку для поточного об’єкта </a:t>
            </a:r>
            <a:r>
              <a:rPr lang="uk-UA" sz="2400" b="1" u="sng" err="1" smtClean="0"/>
              <a:t>activity</a:t>
            </a:r>
            <a:r>
              <a:rPr lang="uk-UA" sz="2400" b="1" u="sng" smtClean="0"/>
              <a:t>, треба в метод </a:t>
            </a:r>
            <a:r>
              <a:rPr lang="uk-UA" sz="2400" b="1" u="sng" err="1" smtClean="0"/>
              <a:t>setContentView</a:t>
            </a:r>
            <a:r>
              <a:rPr lang="uk-UA" sz="2400" b="1" u="sng" smtClean="0"/>
              <a:t>() як параметр передати посилання на ресурс розмітки. </a:t>
            </a:r>
          </a:p>
          <a:p>
            <a:pPr marL="114300" indent="0" algn="just">
              <a:buNone/>
            </a:pPr>
            <a:r>
              <a:rPr lang="uk-UA" sz="2400" b="1" smtClean="0"/>
              <a:t>Для отримання посилання на ресурс </a:t>
            </a:r>
            <a:r>
              <a:rPr lang="uk-UA" sz="2400" smtClean="0"/>
              <a:t>в коді </a:t>
            </a:r>
            <a:r>
              <a:rPr lang="uk-UA" sz="2400" err="1" smtClean="0"/>
              <a:t>Java</a:t>
            </a:r>
            <a:r>
              <a:rPr lang="uk-UA" sz="2400" smtClean="0"/>
              <a:t> необхідно застосувати вираз </a:t>
            </a:r>
            <a:r>
              <a:rPr lang="uk-UA" sz="2400" err="1" smtClean="0"/>
              <a:t>R.layout</a:t>
            </a:r>
            <a:r>
              <a:rPr lang="uk-UA" sz="2400" smtClean="0"/>
              <a:t>.[Назва_ресурсу]. Назва ресурсу </a:t>
            </a:r>
            <a:r>
              <a:rPr lang="uk-UA" sz="2400" err="1" smtClean="0"/>
              <a:t>layout</a:t>
            </a:r>
            <a:r>
              <a:rPr lang="uk-UA" sz="2400" smtClean="0"/>
              <a:t> повинна збігатися з ім’ям файлу.</a:t>
            </a:r>
          </a:p>
          <a:p>
            <a:pPr marL="114300" indent="0">
              <a:buNone/>
            </a:pPr>
            <a:endParaRPr lang="ru-RU"/>
          </a:p>
          <a:p>
            <a:pPr marL="114300" indent="0">
              <a:buNone/>
            </a:pPr>
            <a:r>
              <a:rPr lang="ru-RU" err="1"/>
              <a:t>Наприклад</a:t>
            </a:r>
            <a:r>
              <a:rPr lang="ru-RU"/>
              <a:t>:</a:t>
            </a:r>
          </a:p>
          <a:p>
            <a:pPr marL="114300" indent="0">
              <a:buNone/>
            </a:pPr>
            <a:r>
              <a:rPr lang="en-US"/>
              <a:t>public class </a:t>
            </a:r>
            <a:r>
              <a:rPr lang="en-US" err="1"/>
              <a:t>MainActivity</a:t>
            </a:r>
            <a:r>
              <a:rPr lang="en-US"/>
              <a:t> extends </a:t>
            </a:r>
            <a:r>
              <a:rPr lang="en-US" err="1"/>
              <a:t>AppCompatActivity</a:t>
            </a:r>
            <a:r>
              <a:rPr lang="en-US"/>
              <a:t> {</a:t>
            </a:r>
          </a:p>
          <a:p>
            <a:pPr marL="114300" indent="0">
              <a:buNone/>
            </a:pPr>
            <a:r>
              <a:rPr lang="en-US"/>
              <a:t>    @Override</a:t>
            </a:r>
          </a:p>
          <a:p>
            <a:pPr marL="114300" indent="0">
              <a:buNone/>
            </a:pPr>
            <a:r>
              <a:rPr lang="en-US"/>
              <a:t>    protected void </a:t>
            </a:r>
            <a:r>
              <a:rPr lang="en-US" err="1"/>
              <a:t>onCreate</a:t>
            </a:r>
            <a:r>
              <a:rPr lang="en-US"/>
              <a:t>(Bundle </a:t>
            </a:r>
            <a:r>
              <a:rPr lang="en-US" err="1"/>
              <a:t>savedInstanceState</a:t>
            </a:r>
            <a:r>
              <a:rPr lang="en-US"/>
              <a:t>) {</a:t>
            </a:r>
          </a:p>
          <a:p>
            <a:pPr marL="114300" indent="0">
              <a:buNone/>
            </a:pPr>
            <a:r>
              <a:rPr lang="en-US"/>
              <a:t>        </a:t>
            </a:r>
            <a:r>
              <a:rPr lang="en-US" err="1"/>
              <a:t>super.onCreate</a:t>
            </a:r>
            <a:r>
              <a:rPr lang="en-US"/>
              <a:t>(</a:t>
            </a:r>
            <a:r>
              <a:rPr lang="en-US" err="1"/>
              <a:t>savedInstanceState</a:t>
            </a:r>
            <a:r>
              <a:rPr lang="en-US"/>
              <a:t>);</a:t>
            </a:r>
          </a:p>
          <a:p>
            <a:pPr marL="114300" indent="0">
              <a:buNone/>
            </a:pPr>
            <a:r>
              <a:rPr lang="en-US"/>
              <a:t>        </a:t>
            </a:r>
            <a:r>
              <a:rPr lang="en-US" err="1"/>
              <a:t>setContentView</a:t>
            </a:r>
            <a:r>
              <a:rPr lang="en-US"/>
              <a:t>(</a:t>
            </a:r>
            <a:r>
              <a:rPr lang="en-US" err="1"/>
              <a:t>R.layout.activity_main</a:t>
            </a:r>
            <a:r>
              <a:rPr lang="en-US"/>
              <a:t>);</a:t>
            </a:r>
          </a:p>
          <a:p>
            <a:pPr marL="114300" indent="0">
              <a:buNone/>
            </a:pPr>
            <a:r>
              <a:rPr lang="en-US"/>
              <a:t>    }</a:t>
            </a:r>
          </a:p>
          <a:p>
            <a:pPr marL="114300" indent="0">
              <a:buNone/>
            </a:pPr>
            <a:r>
              <a:rPr lang="en-US"/>
              <a:t>}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24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2565" y="5301208"/>
            <a:ext cx="7620000" cy="778098"/>
          </a:xfrm>
        </p:spPr>
        <p:txBody>
          <a:bodyPr/>
          <a:lstStyle/>
          <a:p>
            <a:pPr algn="ctr"/>
            <a:r>
              <a:rPr lang="uk-UA" sz="2400" smtClean="0">
                <a:solidFill>
                  <a:schemeClr val="tx1"/>
                </a:solidFill>
              </a:rPr>
              <a:t>Рисунок 1 – </a:t>
            </a:r>
            <a:r>
              <a:rPr lang="ru-RU" sz="2400" err="1" smtClean="0">
                <a:solidFill>
                  <a:schemeClr val="tx1"/>
                </a:solidFill>
              </a:rPr>
              <a:t>Додавання</a:t>
            </a:r>
            <a:r>
              <a:rPr lang="ru-RU" sz="2400" smtClean="0">
                <a:solidFill>
                  <a:schemeClr val="tx1"/>
                </a:solidFill>
              </a:rPr>
              <a:t> </a:t>
            </a:r>
            <a:r>
              <a:rPr lang="ru-RU" sz="2400">
                <a:solidFill>
                  <a:schemeClr val="tx1"/>
                </a:solidFill>
              </a:rPr>
              <a:t>нового файла </a:t>
            </a:r>
            <a:r>
              <a:rPr lang="ru-RU" sz="2400" err="1">
                <a:solidFill>
                  <a:schemeClr val="tx1"/>
                </a:solidFill>
              </a:rPr>
              <a:t>layout</a:t>
            </a:r>
            <a:r>
              <a:rPr lang="ru-RU" sz="2400">
                <a:solidFill>
                  <a:schemeClr val="tx1"/>
                </a:solidFill>
              </a:rPr>
              <a:t> в </a:t>
            </a:r>
            <a:r>
              <a:rPr lang="ru-RU" sz="2400" err="1" smtClean="0">
                <a:solidFill>
                  <a:schemeClr val="tx1"/>
                </a:solidFill>
              </a:rPr>
              <a:t>проєкт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2565" y="542908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ru-RU" err="1"/>
              <a:t>Зазвичай</a:t>
            </a:r>
            <a:r>
              <a:rPr lang="ru-RU"/>
              <a:t> в </a:t>
            </a:r>
            <a:r>
              <a:rPr lang="ru-RU" err="1"/>
              <a:t>проекті</a:t>
            </a:r>
            <a:r>
              <a:rPr lang="ru-RU"/>
              <a:t> є </a:t>
            </a:r>
            <a:r>
              <a:rPr lang="ru-RU" err="1"/>
              <a:t>декілька</a:t>
            </a:r>
            <a:r>
              <a:rPr lang="ru-RU"/>
              <a:t> </a:t>
            </a:r>
            <a:r>
              <a:rPr lang="ru-RU" err="1"/>
              <a:t>різних</a:t>
            </a:r>
            <a:r>
              <a:rPr lang="ru-RU"/>
              <a:t> </a:t>
            </a:r>
            <a:r>
              <a:rPr lang="ru-RU" err="1"/>
              <a:t>ресурсів</a:t>
            </a:r>
            <a:r>
              <a:rPr lang="ru-RU"/>
              <a:t> </a:t>
            </a:r>
            <a:r>
              <a:rPr lang="en-US"/>
              <a:t>layout (</a:t>
            </a:r>
            <a:r>
              <a:rPr lang="ru-RU" smtClean="0"/>
              <a:t>рисунок 1). </a:t>
            </a:r>
            <a:r>
              <a:rPr lang="ru-RU"/>
              <a:t>Як правило, </a:t>
            </a:r>
            <a:r>
              <a:rPr lang="ru-RU" err="1" smtClean="0"/>
              <a:t>кожен</a:t>
            </a:r>
            <a:r>
              <a:rPr lang="ru-RU" smtClean="0"/>
              <a:t> </a:t>
            </a:r>
            <a:r>
              <a:rPr lang="ru-RU" err="1" smtClean="0"/>
              <a:t>окремий</a:t>
            </a:r>
            <a:r>
              <a:rPr lang="ru-RU" smtClean="0"/>
              <a:t> </a:t>
            </a:r>
            <a:r>
              <a:rPr lang="ru-RU" err="1"/>
              <a:t>клас</a:t>
            </a:r>
            <a:r>
              <a:rPr lang="ru-RU"/>
              <a:t> </a:t>
            </a:r>
            <a:r>
              <a:rPr lang="en-US"/>
              <a:t>Activity </a:t>
            </a:r>
            <a:r>
              <a:rPr lang="ru-RU" err="1"/>
              <a:t>використовує</a:t>
            </a:r>
            <a:r>
              <a:rPr lang="ru-RU"/>
              <a:t> </a:t>
            </a:r>
            <a:r>
              <a:rPr lang="ru-RU" err="1"/>
              <a:t>свій</a:t>
            </a:r>
            <a:r>
              <a:rPr lang="ru-RU"/>
              <a:t> файл </a:t>
            </a:r>
            <a:r>
              <a:rPr lang="en-US"/>
              <a:t>layout. </a:t>
            </a:r>
            <a:r>
              <a:rPr lang="ru-RU"/>
              <a:t>Але для одного </a:t>
            </a:r>
            <a:r>
              <a:rPr lang="ru-RU" err="1"/>
              <a:t>класу</a:t>
            </a:r>
            <a:r>
              <a:rPr lang="ru-RU"/>
              <a:t> </a:t>
            </a:r>
            <a:r>
              <a:rPr lang="en-US" smtClean="0"/>
              <a:t>Activity</a:t>
            </a:r>
            <a:r>
              <a:rPr lang="uk-UA" smtClean="0"/>
              <a:t> </a:t>
            </a:r>
            <a:r>
              <a:rPr lang="ru-RU" err="1" smtClean="0"/>
              <a:t>можна</a:t>
            </a:r>
            <a:r>
              <a:rPr lang="ru-RU" smtClean="0"/>
              <a:t> </a:t>
            </a:r>
            <a:r>
              <a:rPr lang="ru-RU" err="1"/>
              <a:t>також</a:t>
            </a:r>
            <a:r>
              <a:rPr lang="ru-RU"/>
              <a:t> </a:t>
            </a:r>
            <a:r>
              <a:rPr lang="ru-RU" err="1"/>
              <a:t>використовуватися</a:t>
            </a:r>
            <a:r>
              <a:rPr lang="ru-RU"/>
              <a:t> </a:t>
            </a:r>
            <a:r>
              <a:rPr lang="ru-RU" err="1"/>
              <a:t>декілька</a:t>
            </a:r>
            <a:r>
              <a:rPr lang="ru-RU"/>
              <a:t> </a:t>
            </a:r>
            <a:r>
              <a:rPr lang="ru-RU" err="1"/>
              <a:t>різних</a:t>
            </a:r>
            <a:r>
              <a:rPr lang="ru-RU"/>
              <a:t> </a:t>
            </a:r>
            <a:r>
              <a:rPr lang="ru-RU" err="1"/>
              <a:t>файлів</a:t>
            </a:r>
            <a:r>
              <a:rPr lang="ru-RU"/>
              <a:t> </a:t>
            </a:r>
            <a:r>
              <a:rPr lang="en-US"/>
              <a:t>layout. </a:t>
            </a:r>
            <a:endParaRPr lang="uk-UA" smtClean="0"/>
          </a:p>
          <a:p>
            <a:pPr marL="114300" indent="0">
              <a:buNone/>
            </a:pPr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7"/>
          <a:stretch/>
        </p:blipFill>
        <p:spPr bwMode="auto">
          <a:xfrm>
            <a:off x="323528" y="2132856"/>
            <a:ext cx="8098074" cy="293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536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434</TotalTime>
  <Words>1900</Words>
  <Application>Microsoft Office PowerPoint</Application>
  <PresentationFormat>Экран (4:3)</PresentationFormat>
  <Paragraphs>165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Соседство</vt:lpstr>
      <vt:lpstr>ОСНОВИ ПРОЄКТУВАННЯ ІНТЕРФЕЙСУ ПРОГРАМИ Android Studio</vt:lpstr>
      <vt:lpstr>Актуалізація опорних знань</vt:lpstr>
      <vt:lpstr>Мета заняття</vt:lpstr>
      <vt:lpstr>План</vt:lpstr>
      <vt:lpstr>Компоненти екрану</vt:lpstr>
      <vt:lpstr>Встановлення розмітки</vt:lpstr>
      <vt:lpstr>Визначення інтерфейсу у файлі xml. Файли layout</vt:lpstr>
      <vt:lpstr>Компіляція</vt:lpstr>
      <vt:lpstr>Рисунок 1 – Додавання нового файла layout в проєкт</vt:lpstr>
      <vt:lpstr>Презентация PowerPoint</vt:lpstr>
      <vt:lpstr>Графічні можливості Android Studio </vt:lpstr>
      <vt:lpstr>Налаштування</vt:lpstr>
      <vt:lpstr>Різні варіанти компонування елементів інтерфейсу (Layout). LinearLayout </vt:lpstr>
      <vt:lpstr>Різні варіанти компонування елементів інтерфейсу (Layout). RelativeLayout</vt:lpstr>
      <vt:lpstr>Різні варіанти компонування елементів інтерфейсу (Layout). TableLayout</vt:lpstr>
      <vt:lpstr>Різні варіанти компонування елементів інтерфейсу (Layout). FrameLayout</vt:lpstr>
      <vt:lpstr>Різні варіанти компонування елементів інтерфейсу (Layout). FrameLayout</vt:lpstr>
      <vt:lpstr>Різні варіанти компонування елементів інтерфейсу (Layout). ConstraintLayout</vt:lpstr>
      <vt:lpstr>Одиниці вимірювання розміру елементів екрану</vt:lpstr>
      <vt:lpstr>Одиниці вимірювання розміру елементів екрану</vt:lpstr>
      <vt:lpstr>Приклади розміщення </vt:lpstr>
      <vt:lpstr>Перевірка якості засвоєння матеріалу </vt:lpstr>
      <vt:lpstr>Домашнє завдання: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Андрей</cp:lastModifiedBy>
  <cp:revision>21</cp:revision>
  <dcterms:created xsi:type="dcterms:W3CDTF">2023-02-19T13:26:13Z</dcterms:created>
  <dcterms:modified xsi:type="dcterms:W3CDTF">2023-02-19T22:41:49Z</dcterms:modified>
</cp:coreProperties>
</file>