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9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A1%D0%BE%D1%86%D1%96%D0%B0%D0%BB%D1%8C%D0%BD%D0%B0_%D1%86%D1%96%D0%BD%D0%BD%D1%96%D1%81%D1%82%D1%8C&amp;action=edit&amp;redlink=1" TargetMode="External"/><Relationship Id="rId2" Type="http://schemas.openxmlformats.org/officeDocument/2006/relationships/hyperlink" Target="http://uk.wikipedia.org/wiki/%D0%86%D0%BD%D0%B4%D0%B8%D0%B2%D1%96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uk.wikipedia.org/wiki/1927" TargetMode="External"/><Relationship Id="rId4" Type="http://schemas.openxmlformats.org/officeDocument/2006/relationships/hyperlink" Target="http://uk.wikipedia.org/wiki/%D0%9F%D0%B8%D1%82%D0%B8%D1%80%D0%B8%D0%BC_%D0%9E%D0%BB%D0%B5%D0%BA%D1%81%D0%B0%D0%BD%D0%B4%D1%80%D0%BE%D0%B2%D0%B8%D1%87_%D0%A1%D0%BE%D1%80%D0%BE%D0%BA%D1%96%D0%B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643192" cy="3168352"/>
          </a:xfrm>
        </p:spPr>
        <p:txBody>
          <a:bodyPr/>
          <a:lstStyle/>
          <a:p>
            <a:r>
              <a:rPr lang="uk-UA" sz="4400" b="1" dirty="0" smtClean="0">
                <a:solidFill>
                  <a:srgbClr val="FFFF00"/>
                </a:solidFill>
                <a:latin typeface="Book Antiqua" pitchFamily="18" charset="0"/>
                <a:cs typeface="Andalus" pitchFamily="18" charset="-78"/>
              </a:rPr>
              <a:t>Соціальна стратифікація та соціальна мобільність </a:t>
            </a:r>
            <a:endParaRPr lang="ru-RU" sz="4400" b="1" dirty="0">
              <a:solidFill>
                <a:srgbClr val="FFFF00"/>
              </a:solidFill>
              <a:latin typeface="Book Antiqua" pitchFamily="18" charset="0"/>
              <a:cs typeface="Andalus" pitchFamily="18" charset="-78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932040" y="4581128"/>
            <a:ext cx="3816424" cy="1774432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087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7772400" cy="4572000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природою </a:t>
            </a:r>
            <a:r>
              <a:rPr lang="ru-RU" dirty="0" err="1" smtClean="0"/>
              <a:t>стратифікації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низхідні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висхідні</a:t>
            </a:r>
            <a:r>
              <a:rPr lang="ru-RU" dirty="0" smtClean="0"/>
              <a:t> </a:t>
            </a:r>
            <a:r>
              <a:rPr lang="ru-RU" dirty="0" err="1" smtClean="0"/>
              <a:t>течії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,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мобільності</a:t>
            </a:r>
            <a:r>
              <a:rPr lang="ru-RU" dirty="0" smtClean="0"/>
              <a:t>, не </a:t>
            </a:r>
            <a:r>
              <a:rPr lang="ru-RU" dirty="0" err="1" smtClean="0"/>
              <a:t>говорячи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про </a:t>
            </a:r>
            <a:r>
              <a:rPr lang="ru-RU" dirty="0" err="1" smtClean="0"/>
              <a:t>інші</a:t>
            </a:r>
            <a:r>
              <a:rPr lang="ru-RU" dirty="0" smtClean="0"/>
              <a:t>,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, </a:t>
            </a:r>
            <a:r>
              <a:rPr lang="ru-RU" dirty="0" err="1" smtClean="0"/>
              <a:t>типи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167782_html_m200b3c3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492896"/>
            <a:ext cx="2895347" cy="4149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576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7931224" cy="51588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Є два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мобільності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мобільність</a:t>
            </a:r>
            <a:r>
              <a:rPr lang="ru-RU" dirty="0" smtClean="0"/>
              <a:t> як </a:t>
            </a:r>
            <a:r>
              <a:rPr lang="ru-RU" dirty="0" err="1" smtClean="0"/>
              <a:t>добровільне</a:t>
            </a:r>
            <a:r>
              <a:rPr lang="ru-RU" dirty="0" smtClean="0"/>
              <a:t> </a:t>
            </a:r>
            <a:r>
              <a:rPr lang="ru-RU" dirty="0" err="1" smtClean="0"/>
              <a:t>переміщення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циркуляція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в межах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ієрархії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мобільність</a:t>
            </a:r>
            <a:r>
              <a:rPr lang="ru-RU" dirty="0" smtClean="0"/>
              <a:t>, яка </a:t>
            </a:r>
            <a:r>
              <a:rPr lang="ru-RU" dirty="0" err="1" smtClean="0"/>
              <a:t>обумовлюється</a:t>
            </a:r>
            <a:r>
              <a:rPr lang="ru-RU" dirty="0" smtClean="0"/>
              <a:t> </a:t>
            </a:r>
            <a:r>
              <a:rPr lang="ru-RU" dirty="0" err="1" smtClean="0"/>
              <a:t>структурними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інду-стріалізацією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демографічними</a:t>
            </a:r>
            <a:r>
              <a:rPr lang="ru-RU" dirty="0" smtClean="0"/>
              <a:t> факторами).</a:t>
            </a:r>
            <a:endParaRPr lang="ru-RU" dirty="0"/>
          </a:p>
        </p:txBody>
      </p:sp>
      <p:pic>
        <p:nvPicPr>
          <p:cNvPr id="4" name="Рисунок 3" descr="ьбббл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077072"/>
            <a:ext cx="3312368" cy="25611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576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6628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мобільності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ха-рактеристикою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критеріями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порівнювати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динамічності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задубілості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струк-тур</a:t>
            </a:r>
            <a:r>
              <a:rPr lang="ru-RU" dirty="0" smtClean="0"/>
              <a:t>, </a:t>
            </a:r>
            <a:r>
              <a:rPr lang="ru-RU" dirty="0" err="1" smtClean="0"/>
              <a:t>вводити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відкритого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закритого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демократичного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тоталітарного</a:t>
            </a:r>
            <a:r>
              <a:rPr lang="ru-RU" dirty="0" smtClean="0"/>
              <a:t> режиму.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6000" dirty="0" smtClean="0">
                <a:solidFill>
                  <a:srgbClr val="FF0000"/>
                </a:solidFill>
              </a:rPr>
              <a:t>ДЯКУЮ </a:t>
            </a:r>
          </a:p>
          <a:p>
            <a:pPr>
              <a:buNone/>
            </a:pPr>
            <a:r>
              <a:rPr lang="uk-UA" sz="6000" dirty="0" smtClean="0"/>
              <a:t>              </a:t>
            </a:r>
            <a:r>
              <a:rPr lang="uk-UA" sz="6000" b="1" dirty="0" smtClean="0">
                <a:solidFill>
                  <a:srgbClr val="FFFF00"/>
                </a:solidFill>
              </a:rPr>
              <a:t>ЗА</a:t>
            </a:r>
          </a:p>
          <a:p>
            <a:pPr>
              <a:buNone/>
            </a:pPr>
            <a:r>
              <a:rPr lang="uk-UA" sz="6000" dirty="0" smtClean="0"/>
              <a:t>                   </a:t>
            </a:r>
            <a:r>
              <a:rPr lang="uk-UA" sz="6000" b="1" dirty="0" smtClean="0">
                <a:solidFill>
                  <a:srgbClr val="7030A0"/>
                </a:solidFill>
              </a:rPr>
              <a:t>УВАГУ !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67544" y="260648"/>
            <a:ext cx="7344816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136904" cy="3672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dirty="0" err="1" smtClean="0"/>
              <a:t>Соціальна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стратифікація</a:t>
            </a:r>
            <a:r>
              <a:rPr lang="ru-RU" sz="2800" dirty="0" smtClean="0"/>
              <a:t> -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диференціація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суспільства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соціальні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класи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верстви</a:t>
            </a:r>
            <a:r>
              <a:rPr lang="ru-RU" sz="2800" dirty="0" smtClean="0"/>
              <a:t> в </a:t>
            </a:r>
            <a:r>
              <a:rPr lang="ru-RU" sz="2800" dirty="0" err="1" smtClean="0"/>
              <a:t>ієрархічному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ранзі</a:t>
            </a:r>
            <a:r>
              <a:rPr lang="ru-RU" sz="2800" dirty="0" smtClean="0"/>
              <a:t>.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нею </a:t>
            </a:r>
            <a:r>
              <a:rPr lang="ru-RU" sz="2800" dirty="0" err="1" smtClean="0"/>
              <a:t>розуміється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наявність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суспільстві</a:t>
            </a:r>
            <a:r>
              <a:rPr lang="ru-RU" sz="2800" dirty="0" smtClean="0"/>
              <a:t> </a:t>
            </a:r>
            <a:r>
              <a:rPr lang="ru-RU" sz="2800" dirty="0" err="1" smtClean="0"/>
              <a:t>множини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утворень</a:t>
            </a:r>
            <a:r>
              <a:rPr lang="ru-RU" sz="2800" dirty="0" smtClean="0"/>
              <a:t>, </a:t>
            </a:r>
            <a:r>
              <a:rPr lang="ru-RU" sz="2800" dirty="0" err="1" smtClean="0"/>
              <a:t>представники</a:t>
            </a:r>
            <a:r>
              <a:rPr lang="ru-RU" sz="2800" dirty="0" smtClean="0"/>
              <a:t>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різняться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собою </a:t>
            </a:r>
            <a:r>
              <a:rPr lang="ru-RU" sz="2800" dirty="0" err="1" smtClean="0"/>
              <a:t>нерівним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обсягом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матеріального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багатства</a:t>
            </a:r>
            <a:r>
              <a:rPr lang="ru-RU" sz="2800" dirty="0" smtClean="0"/>
              <a:t>, прав та </a:t>
            </a:r>
            <a:r>
              <a:rPr lang="ru-RU" sz="2800" dirty="0" err="1" smtClean="0"/>
              <a:t>обов'язків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привілеїв</a:t>
            </a:r>
            <a:r>
              <a:rPr lang="ru-RU" sz="2800" dirty="0" smtClean="0"/>
              <a:t> </a:t>
            </a:r>
            <a:r>
              <a:rPr lang="ru-RU" sz="2800" dirty="0" err="1" smtClean="0"/>
              <a:t>та</a:t>
            </a:r>
            <a:r>
              <a:rPr lang="ru-RU" sz="2800" dirty="0" smtClean="0"/>
              <a:t> престижу.</a:t>
            </a:r>
          </a:p>
        </p:txBody>
      </p:sp>
      <p:pic>
        <p:nvPicPr>
          <p:cNvPr id="4" name="Рисунок 3" descr="лл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645024"/>
            <a:ext cx="5417840" cy="2999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04664"/>
            <a:ext cx="7978080" cy="1440160"/>
          </a:xfrm>
        </p:spPr>
        <p:txBody>
          <a:bodyPr/>
          <a:lstStyle/>
          <a:p>
            <a:r>
              <a:rPr lang="ru-RU" sz="3200" dirty="0" err="1" smtClean="0">
                <a:latin typeface="Book Antiqua" pitchFamily="18" charset="0"/>
              </a:rPr>
              <a:t>відносне</a:t>
            </a:r>
            <a:r>
              <a:rPr lang="ru-RU" sz="3200" dirty="0" smtClean="0">
                <a:latin typeface="Book Antiqua" pitchFamily="18" charset="0"/>
              </a:rPr>
              <a:t> </a:t>
            </a:r>
            <a:r>
              <a:rPr lang="ru-RU" sz="3200" dirty="0" err="1" smtClean="0">
                <a:latin typeface="Book Antiqua" pitchFamily="18" charset="0"/>
              </a:rPr>
              <a:t>взаєморозміщення</a:t>
            </a:r>
            <a:r>
              <a:rPr lang="ru-RU" sz="3200" dirty="0" smtClean="0">
                <a:latin typeface="Book Antiqua" pitchFamily="18" charset="0"/>
              </a:rPr>
              <a:t> </a:t>
            </a:r>
            <a:r>
              <a:rPr lang="ru-RU" sz="3200" dirty="0" err="1" smtClean="0">
                <a:latin typeface="Book Antiqua" pitchFamily="18" charset="0"/>
              </a:rPr>
              <a:t>престижності</a:t>
            </a:r>
            <a:r>
              <a:rPr lang="ru-RU" sz="3200" dirty="0" smtClean="0">
                <a:latin typeface="Book Antiqua" pitchFamily="18" charset="0"/>
              </a:rPr>
              <a:t>, </a:t>
            </a:r>
            <a:r>
              <a:rPr lang="ru-RU" sz="3200" dirty="0" err="1" smtClean="0">
                <a:latin typeface="Book Antiqua" pitchFamily="18" charset="0"/>
              </a:rPr>
              <a:t>популярності</a:t>
            </a:r>
            <a:r>
              <a:rPr lang="ru-RU" sz="3200" dirty="0" smtClean="0">
                <a:latin typeface="Book Antiqua" pitchFamily="18" charset="0"/>
              </a:rPr>
              <a:t> </a:t>
            </a:r>
            <a:r>
              <a:rPr lang="ru-RU" sz="3200" dirty="0" err="1" smtClean="0">
                <a:latin typeface="Book Antiqua" pitchFamily="18" charset="0"/>
              </a:rPr>
              <a:t>різного</a:t>
            </a:r>
            <a:r>
              <a:rPr lang="ru-RU" sz="3200" dirty="0" smtClean="0">
                <a:latin typeface="Book Antiqua" pitchFamily="18" charset="0"/>
              </a:rPr>
              <a:t> типу </a:t>
            </a:r>
            <a:r>
              <a:rPr lang="ru-RU" sz="3200" dirty="0" err="1" smtClean="0">
                <a:latin typeface="Book Antiqua" pitchFamily="18" charset="0"/>
              </a:rPr>
              <a:t>професій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988840"/>
            <a:ext cx="7632848" cy="43924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20880" cy="4680520"/>
          </a:xfrm>
        </p:spPr>
        <p:txBody>
          <a:bodyPr>
            <a:noAutofit/>
          </a:bodyPr>
          <a:lstStyle/>
          <a:p>
            <a:r>
              <a:rPr lang="ru-RU" sz="2400" dirty="0" smtClean="0"/>
              <a:t>■ </a:t>
            </a:r>
            <a:r>
              <a:rPr lang="ru-RU" sz="2400" dirty="0" err="1" smtClean="0"/>
              <a:t>позиції</a:t>
            </a:r>
            <a:r>
              <a:rPr lang="ru-RU" sz="2400" dirty="0" smtClean="0"/>
              <a:t> в </a:t>
            </a:r>
            <a:r>
              <a:rPr lang="ru-RU" sz="2400" dirty="0" err="1" smtClean="0"/>
              <a:t>ієрархії</a:t>
            </a:r>
            <a:r>
              <a:rPr lang="ru-RU" sz="2400" dirty="0" smtClean="0"/>
              <a:t> </a:t>
            </a:r>
            <a:r>
              <a:rPr lang="ru-RU" sz="2400" dirty="0" err="1" smtClean="0"/>
              <a:t>доходів</a:t>
            </a:r>
            <a:r>
              <a:rPr lang="ru-RU" sz="2400" dirty="0" smtClean="0"/>
              <a:t>, благоустрою,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критерій</a:t>
            </a:r>
            <a:r>
              <a:rPr lang="ru-RU" sz="2400" dirty="0" smtClean="0"/>
              <a:t>; (</a:t>
            </a:r>
            <a:r>
              <a:rPr lang="ru-RU" sz="2400" dirty="0" err="1" smtClean="0"/>
              <a:t>прибуток</a:t>
            </a:r>
            <a:r>
              <a:rPr lang="ru-RU" sz="2400" dirty="0" smtClean="0"/>
              <a:t> - сума </a:t>
            </a:r>
            <a:r>
              <a:rPr lang="ru-RU" sz="2400" dirty="0" err="1" smtClean="0"/>
              <a:t>грошових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надходжень</a:t>
            </a:r>
            <a:r>
              <a:rPr lang="ru-RU" sz="2400" dirty="0" smtClean="0"/>
              <a:t> особи);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■ статус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стиль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способи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форми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споживання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доступних</a:t>
            </a:r>
            <a:r>
              <a:rPr lang="ru-RU" sz="2400" dirty="0" smtClean="0"/>
              <a:t> благ; (престиж - </a:t>
            </a:r>
            <a:r>
              <a:rPr lang="ru-RU" sz="2400" dirty="0" err="1" smtClean="0"/>
              <a:t>повага</a:t>
            </a:r>
            <a:r>
              <a:rPr lang="ru-RU" sz="2400" dirty="0" smtClean="0"/>
              <a:t>, </a:t>
            </a:r>
            <a:r>
              <a:rPr lang="ru-RU" sz="2400" dirty="0" err="1" smtClean="0"/>
              <a:t>якою</a:t>
            </a:r>
            <a:r>
              <a:rPr lang="ru-RU" sz="2400" dirty="0" smtClean="0"/>
              <a:t> в </a:t>
            </a:r>
            <a:r>
              <a:rPr lang="ru-RU" sz="2400" dirty="0" err="1" smtClean="0"/>
              <a:t>громадській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думці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користується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професія</a:t>
            </a:r>
            <a:r>
              <a:rPr lang="ru-RU" sz="2400" dirty="0" smtClean="0"/>
              <a:t>, посада, вид занять);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■ </a:t>
            </a:r>
            <a:r>
              <a:rPr lang="ru-RU" sz="2400" dirty="0" err="1" smtClean="0"/>
              <a:t>влада</a:t>
            </a:r>
            <a:r>
              <a:rPr lang="ru-RU" sz="2400" dirty="0" smtClean="0"/>
              <a:t>, </a:t>
            </a:r>
            <a:r>
              <a:rPr lang="ru-RU" sz="2400" dirty="0" err="1" smtClean="0"/>
              <a:t>ієрархія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впливу</a:t>
            </a:r>
            <a:r>
              <a:rPr lang="ru-RU" sz="2400" dirty="0" smtClean="0"/>
              <a:t> </a:t>
            </a:r>
            <a:r>
              <a:rPr lang="ru-RU" sz="2400" dirty="0" err="1" smtClean="0"/>
              <a:t>осіб</a:t>
            </a:r>
            <a:r>
              <a:rPr lang="ru-RU" sz="2400" dirty="0" smtClean="0"/>
              <a:t> один на одного; (</a:t>
            </a:r>
            <a:r>
              <a:rPr lang="ru-RU" sz="2400" dirty="0" err="1" smtClean="0"/>
              <a:t>влада</a:t>
            </a:r>
            <a:r>
              <a:rPr lang="ru-RU" sz="2400" dirty="0" smtClean="0"/>
              <a:t> - </a:t>
            </a:r>
            <a:r>
              <a:rPr lang="ru-RU" sz="2400" dirty="0" err="1" smtClean="0"/>
              <a:t>здатність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нав'язувати</a:t>
            </a:r>
            <a:r>
              <a:rPr lang="ru-RU" sz="2400" dirty="0" smtClean="0"/>
              <a:t> свою волю </a:t>
            </a:r>
            <a:r>
              <a:rPr lang="ru-RU" sz="2400" dirty="0" err="1" smtClean="0"/>
              <a:t>всупереч</a:t>
            </a:r>
            <a:r>
              <a:rPr lang="ru-RU" sz="2400" dirty="0" smtClean="0"/>
              <a:t> </a:t>
            </a:r>
            <a:r>
              <a:rPr lang="ru-RU" sz="2400" dirty="0" err="1" smtClean="0"/>
              <a:t>бажанням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).</a:t>
            </a:r>
          </a:p>
          <a:p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368152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800" dirty="0" err="1" smtClean="0"/>
              <a:t>Суспільна</a:t>
            </a:r>
            <a:r>
              <a:rPr lang="ru-RU" sz="2800" dirty="0" smtClean="0"/>
              <a:t> система </a:t>
            </a:r>
            <a:r>
              <a:rPr lang="ru-RU" sz="2800" dirty="0" err="1" smtClean="0"/>
              <a:t>характеризується</a:t>
            </a:r>
            <a:r>
              <a:rPr lang="ru-RU" sz="2800" dirty="0" smtClean="0"/>
              <a:t> такими </a:t>
            </a:r>
            <a:r>
              <a:rPr lang="ru-RU" sz="2800" dirty="0" err="1" smtClean="0"/>
              <a:t>вимірами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стратифікованого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соціального</a:t>
            </a:r>
            <a:r>
              <a:rPr lang="ru-RU" sz="2800" dirty="0" smtClean="0"/>
              <a:t> простору, як: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92888" cy="5256584"/>
          </a:xfrm>
        </p:spPr>
        <p:txBody>
          <a:bodyPr/>
          <a:lstStyle/>
          <a:p>
            <a:r>
              <a:rPr lang="uk-UA" sz="2000" dirty="0" smtClean="0">
                <a:cs typeface="Miriam" pitchFamily="34" charset="-79"/>
              </a:rPr>
              <a:t>Страта - це соціальний прошарок людей, що мають схожі об'єктивні показники за чотирма шкалами стратифікації. Поняття стратифікації (</a:t>
            </a:r>
            <a:r>
              <a:rPr lang="uk-UA" sz="2000" dirty="0" err="1" smtClean="0">
                <a:cs typeface="Miriam" pitchFamily="34" charset="-79"/>
              </a:rPr>
              <a:t>stratum</a:t>
            </a:r>
            <a:r>
              <a:rPr lang="uk-UA" sz="2000" dirty="0" smtClean="0">
                <a:cs typeface="Miriam" pitchFamily="34" charset="-79"/>
              </a:rPr>
              <a:t> - шар, </a:t>
            </a:r>
            <a:r>
              <a:rPr lang="uk-UA" sz="2000" dirty="0" err="1" smtClean="0">
                <a:cs typeface="Miriam" pitchFamily="34" charset="-79"/>
              </a:rPr>
              <a:t>facio</a:t>
            </a:r>
            <a:r>
              <a:rPr lang="uk-UA" sz="2000" dirty="0" smtClean="0">
                <a:cs typeface="Miriam" pitchFamily="34" charset="-79"/>
              </a:rPr>
              <a:t> - роблю) прийшло у соціологію з геології, де воно позначає розташування пластів різних порід по вертикалі. Кожен пласт складається з однорідних елементів. Також і страта - вона включає людей, що мають однакові доходи, освіта, влада і престиж. Не існує страти, що включає високоосвічених людей, наділених владою, і безвладної бідняків, зайнятих непрестижною роботою. Багаті входять в одну страту з багатими, а середні - із середніми.</a:t>
            </a:r>
            <a:endParaRPr lang="ru-RU" sz="2000" dirty="0">
              <a:cs typeface="Miriam" pitchFamily="34" charset="-79"/>
            </a:endParaRPr>
          </a:p>
        </p:txBody>
      </p:sp>
      <p:pic>
        <p:nvPicPr>
          <p:cNvPr id="6" name="Содержимое 5" descr="i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28184" y="3789040"/>
            <a:ext cx="2664296" cy="19982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i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789040"/>
            <a:ext cx="2952328" cy="1968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4931254"/>
            <a:ext cx="2520280" cy="19267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08720"/>
            <a:ext cx="7931224" cy="5446840"/>
          </a:xfrm>
        </p:spPr>
        <p:txBody>
          <a:bodyPr/>
          <a:lstStyle/>
          <a:p>
            <a:r>
              <a:rPr lang="uk-UA" dirty="0" smtClean="0"/>
              <a:t>Нерівність відстаней між статусами - основна властивість стратифікації. У неї чотири вимірювальних лінійки, або осі координат. Всі вони розташовані  вертикально і поруч один з одним: </a:t>
            </a:r>
            <a:endParaRPr lang="ru-RU" dirty="0" smtClean="0"/>
          </a:p>
          <a:p>
            <a:r>
              <a:rPr lang="uk-UA" dirty="0" smtClean="0"/>
              <a:t>• дохід, </a:t>
            </a:r>
            <a:endParaRPr lang="ru-RU" dirty="0" smtClean="0"/>
          </a:p>
          <a:p>
            <a:r>
              <a:rPr lang="uk-UA" dirty="0" smtClean="0"/>
              <a:t>• влада, </a:t>
            </a:r>
            <a:endParaRPr lang="ru-RU" dirty="0" smtClean="0"/>
          </a:p>
          <a:p>
            <a:r>
              <a:rPr lang="uk-UA" dirty="0" smtClean="0"/>
              <a:t>• освіта.</a:t>
            </a:r>
            <a:endParaRPr lang="ru-RU" dirty="0" smtClean="0"/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4860032" y="3429000"/>
            <a:ext cx="324036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04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8075240" cy="5518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Book Antiqua" pitchFamily="18" charset="0"/>
              </a:rPr>
              <a:t>    У соціології відомі чотири головні типи стратифікації - рабство, касти, стани і класи. Перші три характеризують закриті суспільства, а останній тип - відкриті. </a:t>
            </a:r>
            <a:endParaRPr lang="ru-RU" dirty="0" smtClean="0">
              <a:latin typeface="Book Antiqua" pitchFamily="18" charset="0"/>
            </a:endParaRPr>
          </a:p>
          <a:p>
            <a:pPr>
              <a:buNone/>
            </a:pPr>
            <a:r>
              <a:rPr lang="uk-UA" dirty="0" smtClean="0">
                <a:latin typeface="Book Antiqua" pitchFamily="18" charset="0"/>
              </a:rPr>
              <a:t>     Закритим є таке суспільстві, де соціальні переміщення з нижчих страт до вищих або повністю заборонені, або істотно обмежені. Відкритим називається суспільство, де переміщення з однієї страти в іншу ніяк офіційно не обмежені.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3312368"/>
          </a:xfrm>
        </p:spPr>
        <p:txBody>
          <a:bodyPr/>
          <a:lstStyle/>
          <a:p>
            <a:r>
              <a:rPr lang="ru-RU" sz="3200" b="1" dirty="0" err="1" smtClean="0">
                <a:solidFill>
                  <a:schemeClr val="tx1"/>
                </a:solidFill>
                <a:latin typeface="Book Antiqua" pitchFamily="18" charset="0"/>
              </a:rPr>
              <a:t>Соціальна</a:t>
            </a:r>
            <a:r>
              <a:rPr lang="ru-RU" sz="3200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Book Antiqua" pitchFamily="18" charset="0"/>
              </a:rPr>
              <a:t>мобільність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 —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перехід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 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  <a:hlinkClick r:id="rId2" tooltip="Індивід"/>
              </a:rPr>
              <a:t>індивіда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соціального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об'єкта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або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 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  <a:hlinkClick r:id="rId3" tooltip="Соціальна цінність (ще не написана)"/>
              </a:rPr>
              <a:t>цінності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створеної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або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модифікованої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завдяки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людській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діяльності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від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однієї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соціальної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позиції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до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іншої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Поняття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</a:rPr>
              <a:t>було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 введено </a:t>
            </a:r>
            <a:r>
              <a:rPr lang="ru-RU" sz="3200" dirty="0" err="1" smtClean="0">
                <a:solidFill>
                  <a:schemeClr val="tx1"/>
                </a:solidFill>
                <a:latin typeface="Book Antiqua" pitchFamily="18" charset="0"/>
                <a:hlinkClick r:id="rId4" tooltip="Питирим Олександрович Сорокін"/>
              </a:rPr>
              <a:t>П.Сорокіним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 у 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  <a:hlinkClick r:id="rId5" tooltip="1927"/>
              </a:rPr>
              <a:t>1927</a:t>
            </a:r>
            <a:r>
              <a:rPr lang="ru-RU" sz="3200" dirty="0" smtClean="0">
                <a:solidFill>
                  <a:schemeClr val="tx1"/>
                </a:solidFill>
                <a:latin typeface="Book Antiqua" pitchFamily="18" charset="0"/>
              </a:rPr>
              <a:t> .</a:t>
            </a:r>
            <a:endParaRPr lang="ru-RU" sz="3200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4" name="Содержимое 3" descr="ооолi.jpeg"/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5076056" y="3717032"/>
            <a:ext cx="3600400" cy="2700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96944" cy="1368152"/>
          </a:xfrm>
        </p:spPr>
        <p:txBody>
          <a:bodyPr/>
          <a:lstStyle/>
          <a:p>
            <a:r>
              <a:rPr lang="ru-RU" sz="2800" dirty="0" err="1" smtClean="0"/>
              <a:t>Існують</a:t>
            </a:r>
            <a:r>
              <a:rPr lang="ru-RU" sz="2800" dirty="0" smtClean="0"/>
              <a:t> два </a:t>
            </a:r>
            <a:r>
              <a:rPr lang="ru-RU" sz="2800" dirty="0" err="1" smtClean="0"/>
              <a:t>основних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види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мобільності</a:t>
            </a:r>
            <a:r>
              <a:rPr lang="ru-RU" sz="2800" dirty="0" smtClean="0"/>
              <a:t> — </a:t>
            </a:r>
            <a:r>
              <a:rPr lang="ru-RU" sz="2800" dirty="0" err="1" smtClean="0"/>
              <a:t>міжгенераційна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внутрішньогенераційна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два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типи</a:t>
            </a:r>
            <a:r>
              <a:rPr lang="ru-RU" sz="2800" dirty="0" smtClean="0"/>
              <a:t> — вертикальна </a:t>
            </a:r>
            <a:r>
              <a:rPr lang="ru-RU" sz="2800" dirty="0" err="1" smtClean="0"/>
              <a:t>і</a:t>
            </a:r>
            <a:r>
              <a:rPr lang="ru-RU" sz="2800" dirty="0" smtClean="0"/>
              <a:t> горизонтальна.</a:t>
            </a:r>
            <a:endParaRPr lang="ru-RU" sz="2800" dirty="0"/>
          </a:p>
        </p:txBody>
      </p:sp>
      <p:pic>
        <p:nvPicPr>
          <p:cNvPr id="4" name="Содержимое 3" descr="11111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971600" y="2708920"/>
            <a:ext cx="7272807" cy="37665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107</TotalTime>
  <Words>390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Соціальна стратифікація та соціальна мобільність </vt:lpstr>
      <vt:lpstr>Слайд 2</vt:lpstr>
      <vt:lpstr>відносне взаєморозміщення престижності, популярності різного типу професій: </vt:lpstr>
      <vt:lpstr> Суспільна система характеризується такими вимірами стратифікованого соціального простору, як: </vt:lpstr>
      <vt:lpstr>Страта - це соціальний прошарок людей, що мають схожі об'єктивні показники за чотирма шкалами стратифікації. Поняття стратифікації (stratum - шар, facio - роблю) прийшло у соціологію з геології, де воно позначає розташування пластів різних порід по вертикалі. Кожен пласт складається з однорідних елементів. Також і страта - вона включає людей, що мають однакові доходи, освіта, влада і престиж. Не існує страти, що включає високоосвічених людей, наділених владою, і безвладної бідняків, зайнятих непрестижною роботою. Багаті входять в одну страту з багатими, а середні - із середніми.</vt:lpstr>
      <vt:lpstr>Слайд 6</vt:lpstr>
      <vt:lpstr>Слайд 7</vt:lpstr>
      <vt:lpstr>Соціальна мобільність — перехід індивіда, соціального об'єкта або цінності, створеної або модифікованої завдяки людській діяльності, від однієї соціальної позиції до іншої. Поняття було введено П.Сорокіним у 1927 .</vt:lpstr>
      <vt:lpstr>Існують два основних види соціальної мобільності — міжгенераційна і внутрішньогенераційна, і два основних типи — вертикальна і горизонтальна.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стратифікація та соціальна мобільність</dc:title>
  <dc:creator>Женя</dc:creator>
  <cp:lastModifiedBy>Пользователь Windows</cp:lastModifiedBy>
  <cp:revision>14</cp:revision>
  <dcterms:created xsi:type="dcterms:W3CDTF">2013-12-15T17:59:51Z</dcterms:created>
  <dcterms:modified xsi:type="dcterms:W3CDTF">2018-01-24T18:50:17Z</dcterms:modified>
</cp:coreProperties>
</file>