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579" autoAdjust="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/index.php?title=%D0%A1%D0%BE%D1%86%D1%96%D0%B0%D0%BB%D1%8C%D0%BD%D0%B0_%D1%86%D1%96%D0%BD%D0%BD%D1%96%D1%81%D1%82%D1%8C&amp;action=edit&amp;redlink=1" TargetMode="External"/><Relationship Id="rId2" Type="http://schemas.openxmlformats.org/officeDocument/2006/relationships/hyperlink" Target="http://uk.wikipedia.org/wiki/%D0%86%D0%BD%D0%B4%D0%B8%D0%B2%D1%96%D0%B4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hyperlink" Target="http://uk.wikipedia.org/wiki/1927" TargetMode="External"/><Relationship Id="rId4" Type="http://schemas.openxmlformats.org/officeDocument/2006/relationships/hyperlink" Target="http://uk.wikipedia.org/wiki/%D0%9F%D0%B8%D1%82%D0%B8%D1%80%D0%B8%D0%BC_%D0%9E%D0%BB%D0%B5%D0%BA%D1%81%D0%B0%D0%BD%D0%B4%D1%80%D0%BE%D0%B2%D0%B8%D1%87_%D0%A1%D0%BE%D1%80%D0%BE%D0%BA%D1%96%D0%BD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643192" cy="3168352"/>
          </a:xfrm>
        </p:spPr>
        <p:txBody>
          <a:bodyPr/>
          <a:lstStyle/>
          <a:p>
            <a:r>
              <a:rPr lang="uk-UA" sz="4400" b="1" dirty="0" smtClean="0">
                <a:solidFill>
                  <a:srgbClr val="FFFF00"/>
                </a:solidFill>
                <a:latin typeface="Book Antiqua" pitchFamily="18" charset="0"/>
                <a:cs typeface="Andalus" pitchFamily="18" charset="-78"/>
              </a:rPr>
              <a:t>Соціальна стратифікація та соціальна мобільність </a:t>
            </a:r>
            <a:endParaRPr lang="ru-RU" sz="4400" b="1" dirty="0">
              <a:solidFill>
                <a:srgbClr val="FFFF00"/>
              </a:solidFill>
              <a:latin typeface="Book Antiqua" pitchFamily="18" charset="0"/>
              <a:cs typeface="Andalus" pitchFamily="18" charset="-78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932040" y="4581128"/>
            <a:ext cx="3816424" cy="1774432"/>
          </a:xfrm>
        </p:spPr>
        <p:txBody>
          <a:bodyPr>
            <a:normAutofit/>
          </a:bodyPr>
          <a:lstStyle/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90872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548680"/>
            <a:ext cx="7772400" cy="4572000"/>
          </a:xfrm>
        </p:spPr>
        <p:txBody>
          <a:bodyPr/>
          <a:lstStyle/>
          <a:p>
            <a:r>
              <a:rPr lang="ru-RU" dirty="0" smtClean="0"/>
              <a:t>У </a:t>
            </a:r>
            <a:r>
              <a:rPr lang="ru-RU" dirty="0" err="1" smtClean="0"/>
              <a:t>відповідності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природою </a:t>
            </a:r>
            <a:r>
              <a:rPr lang="ru-RU" dirty="0" err="1" smtClean="0"/>
              <a:t>стратифікації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низхідні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висхідні</a:t>
            </a:r>
            <a:r>
              <a:rPr lang="ru-RU" dirty="0" smtClean="0"/>
              <a:t> </a:t>
            </a:r>
            <a:r>
              <a:rPr lang="ru-RU" dirty="0" err="1" smtClean="0"/>
              <a:t>течії</a:t>
            </a:r>
            <a:r>
              <a:rPr lang="ru-RU" dirty="0" smtClean="0"/>
              <a:t> </a:t>
            </a:r>
            <a:r>
              <a:rPr lang="ru-RU" dirty="0" err="1" smtClean="0"/>
              <a:t>економічної</a:t>
            </a:r>
            <a:r>
              <a:rPr lang="ru-RU" dirty="0" smtClean="0"/>
              <a:t>, </a:t>
            </a:r>
            <a:r>
              <a:rPr lang="ru-RU" dirty="0" err="1" smtClean="0"/>
              <a:t>професійної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політичної</a:t>
            </a:r>
            <a:r>
              <a:rPr lang="ru-RU" dirty="0" smtClean="0"/>
              <a:t> </a:t>
            </a:r>
            <a:r>
              <a:rPr lang="ru-RU" dirty="0" err="1" smtClean="0"/>
              <a:t>мобільності</a:t>
            </a:r>
            <a:r>
              <a:rPr lang="ru-RU" dirty="0" smtClean="0"/>
              <a:t>, не </a:t>
            </a:r>
            <a:r>
              <a:rPr lang="ru-RU" dirty="0" err="1" smtClean="0"/>
              <a:t>говорячи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про </a:t>
            </a:r>
            <a:r>
              <a:rPr lang="ru-RU" dirty="0" err="1" smtClean="0"/>
              <a:t>інші</a:t>
            </a:r>
            <a:r>
              <a:rPr lang="ru-RU" dirty="0" smtClean="0"/>
              <a:t>, </a:t>
            </a:r>
            <a:r>
              <a:rPr lang="ru-RU" dirty="0" err="1" smtClean="0"/>
              <a:t>менш</a:t>
            </a:r>
            <a:r>
              <a:rPr lang="ru-RU" dirty="0" smtClean="0"/>
              <a:t> </a:t>
            </a:r>
            <a:r>
              <a:rPr lang="ru-RU" dirty="0" err="1" smtClean="0"/>
              <a:t>важливі</a:t>
            </a:r>
            <a:r>
              <a:rPr lang="ru-RU" dirty="0" smtClean="0"/>
              <a:t>, </a:t>
            </a:r>
            <a:r>
              <a:rPr lang="ru-RU" dirty="0" err="1" smtClean="0"/>
              <a:t>типи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Рисунок 4" descr="167782_html_m200b3c3c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2492896"/>
            <a:ext cx="2895347" cy="41490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57606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692696"/>
            <a:ext cx="7931224" cy="515880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Є два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соціальної</a:t>
            </a:r>
            <a:r>
              <a:rPr lang="ru-RU" dirty="0" smtClean="0"/>
              <a:t> </a:t>
            </a:r>
            <a:r>
              <a:rPr lang="ru-RU" dirty="0" err="1" smtClean="0"/>
              <a:t>мобільності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dirty="0" smtClean="0"/>
              <a:t>- </a:t>
            </a:r>
            <a:r>
              <a:rPr lang="ru-RU" dirty="0" err="1" smtClean="0"/>
              <a:t>мобільність</a:t>
            </a:r>
            <a:r>
              <a:rPr lang="ru-RU" dirty="0" smtClean="0"/>
              <a:t> як </a:t>
            </a:r>
            <a:r>
              <a:rPr lang="ru-RU" dirty="0" err="1" smtClean="0"/>
              <a:t>добровільне</a:t>
            </a:r>
            <a:r>
              <a:rPr lang="ru-RU" dirty="0" smtClean="0"/>
              <a:t> </a:t>
            </a:r>
            <a:r>
              <a:rPr lang="ru-RU" dirty="0" err="1" smtClean="0"/>
              <a:t>переміщення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циркуляція</a:t>
            </a:r>
            <a:r>
              <a:rPr lang="ru-RU" dirty="0" smtClean="0"/>
              <a:t> </a:t>
            </a:r>
            <a:r>
              <a:rPr lang="ru-RU" dirty="0" err="1" smtClean="0"/>
              <a:t>індивіда</a:t>
            </a:r>
            <a:r>
              <a:rPr lang="ru-RU" dirty="0" smtClean="0"/>
              <a:t> в межах </a:t>
            </a:r>
            <a:r>
              <a:rPr lang="ru-RU" dirty="0" err="1" smtClean="0"/>
              <a:t>соціальної</a:t>
            </a:r>
            <a:r>
              <a:rPr lang="ru-RU" dirty="0" smtClean="0"/>
              <a:t> </a:t>
            </a:r>
            <a:r>
              <a:rPr lang="ru-RU" dirty="0" err="1" smtClean="0"/>
              <a:t>ієрархії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>-</a:t>
            </a:r>
            <a:r>
              <a:rPr lang="ru-RU" dirty="0" err="1" smtClean="0"/>
              <a:t>мобільність</a:t>
            </a:r>
            <a:r>
              <a:rPr lang="ru-RU" dirty="0" smtClean="0"/>
              <a:t>, яка </a:t>
            </a:r>
            <a:r>
              <a:rPr lang="ru-RU" dirty="0" err="1" smtClean="0"/>
              <a:t>обумовлюється</a:t>
            </a:r>
            <a:r>
              <a:rPr lang="ru-RU" dirty="0" smtClean="0"/>
              <a:t> </a:t>
            </a:r>
            <a:r>
              <a:rPr lang="ru-RU" dirty="0" err="1" smtClean="0"/>
              <a:t>структурними</a:t>
            </a:r>
            <a:r>
              <a:rPr lang="ru-RU" dirty="0" smtClean="0"/>
              <a:t> </a:t>
            </a:r>
            <a:r>
              <a:rPr lang="ru-RU" dirty="0" err="1" smtClean="0"/>
              <a:t>змінами</a:t>
            </a:r>
            <a:r>
              <a:rPr lang="ru-RU" dirty="0" smtClean="0"/>
              <a:t> (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інду-стріалізацією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демографічними</a:t>
            </a:r>
            <a:r>
              <a:rPr lang="ru-RU" dirty="0" smtClean="0"/>
              <a:t> факторами).</a:t>
            </a:r>
            <a:endParaRPr lang="ru-RU" dirty="0"/>
          </a:p>
        </p:txBody>
      </p:sp>
      <p:pic>
        <p:nvPicPr>
          <p:cNvPr id="4" name="Рисунок 3" descr="ьбббл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4077072"/>
            <a:ext cx="3312368" cy="25611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363272" cy="57606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692696"/>
            <a:ext cx="8363272" cy="566286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dirty="0" err="1" smtClean="0"/>
              <a:t>соціальної</a:t>
            </a:r>
            <a:r>
              <a:rPr lang="ru-RU" dirty="0" smtClean="0"/>
              <a:t> </a:t>
            </a:r>
            <a:r>
              <a:rPr lang="ru-RU" dirty="0" err="1" smtClean="0"/>
              <a:t>мобільності</a:t>
            </a:r>
            <a:r>
              <a:rPr lang="ru-RU" dirty="0" smtClean="0"/>
              <a:t> </a:t>
            </a:r>
            <a:r>
              <a:rPr lang="ru-RU" dirty="0" err="1" smtClean="0"/>
              <a:t>виявляється</a:t>
            </a:r>
            <a:r>
              <a:rPr lang="ru-RU" dirty="0" smtClean="0"/>
              <a:t> </a:t>
            </a:r>
            <a:r>
              <a:rPr lang="ru-RU" dirty="0" err="1" smtClean="0"/>
              <a:t>виключно</a:t>
            </a:r>
            <a:r>
              <a:rPr lang="ru-RU" dirty="0" smtClean="0"/>
              <a:t> </a:t>
            </a:r>
            <a:r>
              <a:rPr lang="ru-RU" dirty="0" err="1" smtClean="0"/>
              <a:t>важливою</a:t>
            </a:r>
            <a:r>
              <a:rPr lang="ru-RU" dirty="0" smtClean="0"/>
              <a:t> </a:t>
            </a:r>
            <a:r>
              <a:rPr lang="ru-RU" dirty="0" err="1" smtClean="0"/>
              <a:t>ха-рактеристикою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. За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критеріями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порівнювати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типи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точки </a:t>
            </a:r>
            <a:r>
              <a:rPr lang="ru-RU" dirty="0" err="1" smtClean="0"/>
              <a:t>зору</a:t>
            </a:r>
            <a:r>
              <a:rPr lang="ru-RU" dirty="0" smtClean="0"/>
              <a:t> </a:t>
            </a:r>
            <a:r>
              <a:rPr lang="ru-RU" dirty="0" err="1" smtClean="0"/>
              <a:t>динамічності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задубілості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соціальних</a:t>
            </a:r>
            <a:r>
              <a:rPr lang="ru-RU" dirty="0" smtClean="0"/>
              <a:t> </a:t>
            </a:r>
            <a:r>
              <a:rPr lang="ru-RU" dirty="0" err="1" smtClean="0"/>
              <a:t>струк-тур</a:t>
            </a:r>
            <a:r>
              <a:rPr lang="ru-RU" dirty="0" smtClean="0"/>
              <a:t>, </a:t>
            </a:r>
            <a:r>
              <a:rPr lang="ru-RU" dirty="0" err="1" smtClean="0"/>
              <a:t>вводити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dirty="0" err="1" smtClean="0"/>
              <a:t>відкритого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закритого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, демократичного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тоталітарного</a:t>
            </a:r>
            <a:r>
              <a:rPr lang="ru-RU" dirty="0" smtClean="0"/>
              <a:t> режиму.</a:t>
            </a:r>
            <a:endParaRPr lang="ru-RU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6000" dirty="0" smtClean="0">
                <a:solidFill>
                  <a:srgbClr val="FF0000"/>
                </a:solidFill>
              </a:rPr>
              <a:t>ДЯКУЮ </a:t>
            </a:r>
          </a:p>
          <a:p>
            <a:pPr>
              <a:buNone/>
            </a:pPr>
            <a:r>
              <a:rPr lang="uk-UA" sz="6000" dirty="0" smtClean="0"/>
              <a:t>              </a:t>
            </a:r>
            <a:r>
              <a:rPr lang="uk-UA" sz="6000" b="1" dirty="0" smtClean="0">
                <a:solidFill>
                  <a:srgbClr val="FFFF00"/>
                </a:solidFill>
              </a:rPr>
              <a:t>ЗА</a:t>
            </a:r>
          </a:p>
          <a:p>
            <a:pPr>
              <a:buNone/>
            </a:pPr>
            <a:r>
              <a:rPr lang="uk-UA" sz="6000" dirty="0" smtClean="0"/>
              <a:t>                   </a:t>
            </a:r>
            <a:r>
              <a:rPr lang="uk-UA" sz="6000" b="1" dirty="0" smtClean="0">
                <a:solidFill>
                  <a:srgbClr val="7030A0"/>
                </a:solidFill>
              </a:rPr>
              <a:t>УВАГУ !</a:t>
            </a:r>
            <a:endParaRPr lang="ru-RU" sz="60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467544" y="260648"/>
            <a:ext cx="7344816" cy="14401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32656"/>
            <a:ext cx="8136904" cy="36724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     </a:t>
            </a:r>
            <a:r>
              <a:rPr lang="ru-RU" sz="2800" dirty="0" err="1" smtClean="0"/>
              <a:t>Соціальна</a:t>
            </a:r>
            <a:r>
              <a:rPr lang="ru-RU" sz="2800" dirty="0" smtClean="0"/>
              <a:t> </a:t>
            </a:r>
            <a:r>
              <a:rPr lang="ru-RU" sz="2800" dirty="0" err="1" smtClean="0"/>
              <a:t>стратифікація</a:t>
            </a:r>
            <a:r>
              <a:rPr lang="ru-RU" sz="2800" dirty="0" smtClean="0"/>
              <a:t> -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диференціація</a:t>
            </a:r>
            <a:r>
              <a:rPr lang="ru-RU" sz="2800" dirty="0" smtClean="0"/>
              <a:t> </a:t>
            </a:r>
            <a:r>
              <a:rPr lang="ru-RU" sz="2800" dirty="0" err="1" smtClean="0"/>
              <a:t>суспільства</a:t>
            </a:r>
            <a:r>
              <a:rPr lang="ru-RU" sz="2800" dirty="0" smtClean="0"/>
              <a:t> на </a:t>
            </a:r>
            <a:r>
              <a:rPr lang="ru-RU" sz="2800" dirty="0" err="1" smtClean="0"/>
              <a:t>соціальні</a:t>
            </a:r>
            <a:r>
              <a:rPr lang="ru-RU" sz="2800" dirty="0" smtClean="0"/>
              <a:t> </a:t>
            </a:r>
            <a:r>
              <a:rPr lang="ru-RU" sz="2800" dirty="0" err="1" smtClean="0"/>
              <a:t>класи</a:t>
            </a:r>
            <a:r>
              <a:rPr lang="ru-RU" sz="2800" dirty="0" smtClean="0"/>
              <a:t> та </a:t>
            </a:r>
            <a:r>
              <a:rPr lang="ru-RU" sz="2800" dirty="0" err="1" smtClean="0"/>
              <a:t>верстви</a:t>
            </a:r>
            <a:r>
              <a:rPr lang="ru-RU" sz="2800" dirty="0" smtClean="0"/>
              <a:t> в </a:t>
            </a:r>
            <a:r>
              <a:rPr lang="ru-RU" sz="2800" dirty="0" err="1" smtClean="0"/>
              <a:t>ієрархічному</a:t>
            </a:r>
            <a:r>
              <a:rPr lang="ru-RU" sz="2800" dirty="0" smtClean="0"/>
              <a:t> </a:t>
            </a:r>
            <a:r>
              <a:rPr lang="ru-RU" sz="2800" dirty="0" err="1" smtClean="0"/>
              <a:t>ранзі</a:t>
            </a:r>
            <a:r>
              <a:rPr lang="ru-RU" sz="2800" dirty="0" smtClean="0"/>
              <a:t>. </a:t>
            </a:r>
            <a:r>
              <a:rPr lang="ru-RU" sz="2800" dirty="0" err="1" smtClean="0"/>
              <a:t>Під</a:t>
            </a:r>
            <a:r>
              <a:rPr lang="ru-RU" sz="2800" dirty="0" smtClean="0"/>
              <a:t> нею </a:t>
            </a:r>
            <a:r>
              <a:rPr lang="ru-RU" sz="2800" dirty="0" err="1" smtClean="0"/>
              <a:t>розуміється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наявність</a:t>
            </a:r>
            <a:r>
              <a:rPr lang="ru-RU" sz="2800" dirty="0" smtClean="0"/>
              <a:t> у </a:t>
            </a:r>
            <a:r>
              <a:rPr lang="ru-RU" sz="2800" dirty="0" err="1" smtClean="0"/>
              <a:t>суспільстві</a:t>
            </a:r>
            <a:r>
              <a:rPr lang="ru-RU" sz="2800" dirty="0" smtClean="0"/>
              <a:t> </a:t>
            </a:r>
            <a:r>
              <a:rPr lang="ru-RU" sz="2800" dirty="0" err="1" smtClean="0"/>
              <a:t>множини</a:t>
            </a:r>
            <a:r>
              <a:rPr lang="ru-RU" sz="2800" dirty="0" smtClean="0"/>
              <a:t> </a:t>
            </a:r>
            <a:r>
              <a:rPr lang="ru-RU" sz="2800" dirty="0" err="1" smtClean="0"/>
              <a:t>соціальних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утворень</a:t>
            </a:r>
            <a:r>
              <a:rPr lang="ru-RU" sz="2800" dirty="0" smtClean="0"/>
              <a:t>, </a:t>
            </a:r>
            <a:r>
              <a:rPr lang="ru-RU" sz="2800" dirty="0" err="1" smtClean="0"/>
              <a:t>представники</a:t>
            </a:r>
            <a:r>
              <a:rPr lang="ru-RU" sz="2800" dirty="0" smtClean="0"/>
              <a:t> </a:t>
            </a:r>
            <a:r>
              <a:rPr lang="ru-RU" sz="2800" dirty="0" err="1" smtClean="0"/>
              <a:t>яких</a:t>
            </a:r>
            <a:r>
              <a:rPr lang="ru-RU" sz="2800" dirty="0" smtClean="0"/>
              <a:t> </a:t>
            </a:r>
            <a:r>
              <a:rPr lang="ru-RU" sz="2800" dirty="0" err="1" smtClean="0"/>
              <a:t>різняться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між</a:t>
            </a:r>
            <a:r>
              <a:rPr lang="ru-RU" sz="2800" dirty="0" smtClean="0"/>
              <a:t> собою </a:t>
            </a:r>
            <a:r>
              <a:rPr lang="ru-RU" sz="2800" dirty="0" err="1" smtClean="0"/>
              <a:t>нерівним</a:t>
            </a:r>
            <a:r>
              <a:rPr lang="ru-RU" sz="2800" dirty="0" smtClean="0"/>
              <a:t> </a:t>
            </a:r>
            <a:r>
              <a:rPr lang="ru-RU" sz="2800" dirty="0" err="1" smtClean="0"/>
              <a:t>обсягом</a:t>
            </a:r>
            <a:r>
              <a:rPr lang="ru-RU" sz="2800" dirty="0" smtClean="0"/>
              <a:t> </a:t>
            </a:r>
            <a:r>
              <a:rPr lang="ru-RU" sz="2800" dirty="0" err="1" smtClean="0"/>
              <a:t>влади</a:t>
            </a:r>
            <a:r>
              <a:rPr lang="ru-RU" sz="2800" dirty="0" smtClean="0"/>
              <a:t> та </a:t>
            </a:r>
            <a:r>
              <a:rPr lang="ru-RU" sz="2800" dirty="0" err="1" smtClean="0"/>
              <a:t>матеріального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багатства</a:t>
            </a:r>
            <a:r>
              <a:rPr lang="ru-RU" sz="2800" dirty="0" smtClean="0"/>
              <a:t>, прав та </a:t>
            </a:r>
            <a:r>
              <a:rPr lang="ru-RU" sz="2800" dirty="0" err="1" smtClean="0"/>
              <a:t>обов'язків</a:t>
            </a:r>
            <a:r>
              <a:rPr lang="ru-RU" sz="2800" dirty="0" smtClean="0"/>
              <a:t>, </a:t>
            </a:r>
            <a:r>
              <a:rPr lang="ru-RU" sz="2800" dirty="0" err="1" smtClean="0"/>
              <a:t>привілеїв</a:t>
            </a:r>
            <a:r>
              <a:rPr lang="ru-RU" sz="2800" dirty="0" smtClean="0"/>
              <a:t> </a:t>
            </a:r>
            <a:r>
              <a:rPr lang="ru-RU" sz="2800" dirty="0" err="1" smtClean="0"/>
              <a:t>та</a:t>
            </a:r>
            <a:r>
              <a:rPr lang="ru-RU" sz="2800" dirty="0" smtClean="0"/>
              <a:t> престижу.</a:t>
            </a:r>
          </a:p>
        </p:txBody>
      </p:sp>
      <p:pic>
        <p:nvPicPr>
          <p:cNvPr id="4" name="Рисунок 3" descr="ллima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31840" y="3645024"/>
            <a:ext cx="5417840" cy="29998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04664"/>
            <a:ext cx="7978080" cy="1440160"/>
          </a:xfrm>
        </p:spPr>
        <p:txBody>
          <a:bodyPr/>
          <a:lstStyle/>
          <a:p>
            <a:r>
              <a:rPr lang="ru-RU" sz="3200" dirty="0" err="1" smtClean="0">
                <a:latin typeface="Book Antiqua" pitchFamily="18" charset="0"/>
              </a:rPr>
              <a:t>відносне</a:t>
            </a:r>
            <a:r>
              <a:rPr lang="ru-RU" sz="3200" dirty="0" smtClean="0">
                <a:latin typeface="Book Antiqua" pitchFamily="18" charset="0"/>
              </a:rPr>
              <a:t> </a:t>
            </a:r>
            <a:r>
              <a:rPr lang="ru-RU" sz="3200" dirty="0" err="1" smtClean="0">
                <a:latin typeface="Book Antiqua" pitchFamily="18" charset="0"/>
              </a:rPr>
              <a:t>взаєморозміщення</a:t>
            </a:r>
            <a:r>
              <a:rPr lang="ru-RU" sz="3200" dirty="0" smtClean="0">
                <a:latin typeface="Book Antiqua" pitchFamily="18" charset="0"/>
              </a:rPr>
              <a:t> </a:t>
            </a:r>
            <a:r>
              <a:rPr lang="ru-RU" sz="3200" dirty="0" err="1" smtClean="0">
                <a:latin typeface="Book Antiqua" pitchFamily="18" charset="0"/>
              </a:rPr>
              <a:t>престижності</a:t>
            </a:r>
            <a:r>
              <a:rPr lang="ru-RU" sz="3200" dirty="0" smtClean="0">
                <a:latin typeface="Book Antiqua" pitchFamily="18" charset="0"/>
              </a:rPr>
              <a:t>, </a:t>
            </a:r>
            <a:r>
              <a:rPr lang="ru-RU" sz="3200" dirty="0" err="1" smtClean="0">
                <a:latin typeface="Book Antiqua" pitchFamily="18" charset="0"/>
              </a:rPr>
              <a:t>популярності</a:t>
            </a:r>
            <a:r>
              <a:rPr lang="ru-RU" sz="3200" dirty="0" smtClean="0">
                <a:latin typeface="Book Antiqua" pitchFamily="18" charset="0"/>
              </a:rPr>
              <a:t> </a:t>
            </a:r>
            <a:r>
              <a:rPr lang="ru-RU" sz="3200" dirty="0" err="1" smtClean="0">
                <a:latin typeface="Book Antiqua" pitchFamily="18" charset="0"/>
              </a:rPr>
              <a:t>різного</a:t>
            </a:r>
            <a:r>
              <a:rPr lang="ru-RU" sz="3200" dirty="0" smtClean="0">
                <a:latin typeface="Book Antiqua" pitchFamily="18" charset="0"/>
              </a:rPr>
              <a:t> типу </a:t>
            </a:r>
            <a:r>
              <a:rPr lang="ru-RU" sz="3200" dirty="0" err="1" smtClean="0">
                <a:latin typeface="Book Antiqua" pitchFamily="18" charset="0"/>
              </a:rPr>
              <a:t>професій</a:t>
            </a:r>
            <a:r>
              <a:rPr lang="ru-RU" sz="3200" dirty="0" smtClean="0"/>
              <a:t>:</a:t>
            </a:r>
            <a:br>
              <a:rPr lang="ru-RU" sz="3200" dirty="0" smtClean="0"/>
            </a:br>
            <a:endParaRPr lang="ru-RU" sz="3200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988840"/>
            <a:ext cx="7632848" cy="439248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755576" y="1628800"/>
            <a:ext cx="7920880" cy="4680520"/>
          </a:xfrm>
        </p:spPr>
        <p:txBody>
          <a:bodyPr>
            <a:noAutofit/>
          </a:bodyPr>
          <a:lstStyle/>
          <a:p>
            <a:r>
              <a:rPr lang="ru-RU" sz="2400" dirty="0" smtClean="0"/>
              <a:t>■ </a:t>
            </a:r>
            <a:r>
              <a:rPr lang="ru-RU" sz="2400" dirty="0" err="1" smtClean="0"/>
              <a:t>позиції</a:t>
            </a:r>
            <a:r>
              <a:rPr lang="ru-RU" sz="2400" dirty="0" smtClean="0"/>
              <a:t> в </a:t>
            </a:r>
            <a:r>
              <a:rPr lang="ru-RU" sz="2400" dirty="0" err="1" smtClean="0"/>
              <a:t>ієрархії</a:t>
            </a:r>
            <a:r>
              <a:rPr lang="ru-RU" sz="2400" dirty="0" smtClean="0"/>
              <a:t> </a:t>
            </a:r>
            <a:r>
              <a:rPr lang="ru-RU" sz="2400" dirty="0" err="1" smtClean="0"/>
              <a:t>доходів</a:t>
            </a:r>
            <a:r>
              <a:rPr lang="ru-RU" sz="2400" dirty="0" smtClean="0"/>
              <a:t>, благоустрою, </a:t>
            </a:r>
            <a:r>
              <a:rPr lang="ru-RU" sz="2400" dirty="0" err="1" smtClean="0"/>
              <a:t>тобто</a:t>
            </a:r>
            <a:r>
              <a:rPr lang="ru-RU" sz="2400" dirty="0" smtClean="0"/>
              <a:t> </a:t>
            </a:r>
            <a:r>
              <a:rPr lang="ru-RU" sz="2400" dirty="0" err="1" smtClean="0"/>
              <a:t>економічний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критерій</a:t>
            </a:r>
            <a:r>
              <a:rPr lang="ru-RU" sz="2400" dirty="0" smtClean="0"/>
              <a:t>; (</a:t>
            </a:r>
            <a:r>
              <a:rPr lang="ru-RU" sz="2400" dirty="0" err="1" smtClean="0"/>
              <a:t>прибуток</a:t>
            </a:r>
            <a:r>
              <a:rPr lang="ru-RU" sz="2400" dirty="0" smtClean="0"/>
              <a:t> - сума </a:t>
            </a:r>
            <a:r>
              <a:rPr lang="ru-RU" sz="2400" dirty="0" err="1" smtClean="0"/>
              <a:t>грошових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надходжень</a:t>
            </a:r>
            <a:r>
              <a:rPr lang="ru-RU" sz="2400" dirty="0" smtClean="0"/>
              <a:t> особи);</a:t>
            </a:r>
          </a:p>
          <a:p>
            <a:r>
              <a:rPr lang="ru-RU" sz="2400" dirty="0" smtClean="0"/>
              <a:t> </a:t>
            </a:r>
          </a:p>
          <a:p>
            <a:r>
              <a:rPr lang="ru-RU" sz="2400" dirty="0" smtClean="0"/>
              <a:t>■ статус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стиль </a:t>
            </a:r>
            <a:r>
              <a:rPr lang="ru-RU" sz="2400" dirty="0" err="1" smtClean="0"/>
              <a:t>життя</a:t>
            </a:r>
            <a:r>
              <a:rPr lang="ru-RU" sz="2400" dirty="0" smtClean="0"/>
              <a:t>, </a:t>
            </a:r>
            <a:r>
              <a:rPr lang="ru-RU" sz="2400" dirty="0" err="1" smtClean="0"/>
              <a:t>способи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форми</a:t>
            </a:r>
            <a:r>
              <a:rPr lang="ru-RU" sz="2400" dirty="0" smtClean="0"/>
              <a:t> </a:t>
            </a:r>
            <a:r>
              <a:rPr lang="ru-RU" sz="2400" dirty="0" err="1" smtClean="0"/>
              <a:t>споживання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доступних</a:t>
            </a:r>
            <a:r>
              <a:rPr lang="ru-RU" sz="2400" dirty="0" smtClean="0"/>
              <a:t> благ; (престиж - </a:t>
            </a:r>
            <a:r>
              <a:rPr lang="ru-RU" sz="2400" dirty="0" err="1" smtClean="0"/>
              <a:t>повага</a:t>
            </a:r>
            <a:r>
              <a:rPr lang="ru-RU" sz="2400" dirty="0" smtClean="0"/>
              <a:t>, </a:t>
            </a:r>
            <a:r>
              <a:rPr lang="ru-RU" sz="2400" dirty="0" err="1" smtClean="0"/>
              <a:t>якою</a:t>
            </a:r>
            <a:r>
              <a:rPr lang="ru-RU" sz="2400" dirty="0" smtClean="0"/>
              <a:t> в </a:t>
            </a:r>
            <a:r>
              <a:rPr lang="ru-RU" sz="2400" dirty="0" err="1" smtClean="0"/>
              <a:t>громадській</a:t>
            </a:r>
            <a:r>
              <a:rPr lang="ru-RU" sz="2400" dirty="0" smtClean="0"/>
              <a:t> </a:t>
            </a:r>
            <a:r>
              <a:rPr lang="ru-RU" sz="2400" dirty="0" err="1" smtClean="0"/>
              <a:t>думці</a:t>
            </a:r>
            <a:r>
              <a:rPr lang="ru-RU" sz="2400" dirty="0" smtClean="0"/>
              <a:t> </a:t>
            </a:r>
            <a:r>
              <a:rPr lang="ru-RU" sz="2400" dirty="0" err="1" smtClean="0"/>
              <a:t>користується</a:t>
            </a:r>
            <a:r>
              <a:rPr lang="ru-RU" sz="2400" dirty="0" smtClean="0"/>
              <a:t> та </a:t>
            </a:r>
            <a:r>
              <a:rPr lang="ru-RU" sz="2400" dirty="0" err="1" smtClean="0"/>
              <a:t>чи</a:t>
            </a:r>
            <a:r>
              <a:rPr lang="ru-RU" sz="2400" dirty="0" smtClean="0"/>
              <a:t> </a:t>
            </a:r>
            <a:r>
              <a:rPr lang="ru-RU" sz="2400" dirty="0" err="1" smtClean="0"/>
              <a:t>інша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професія</a:t>
            </a:r>
            <a:r>
              <a:rPr lang="ru-RU" sz="2400" dirty="0" smtClean="0"/>
              <a:t>, посада, вид занять);</a:t>
            </a:r>
          </a:p>
          <a:p>
            <a:r>
              <a:rPr lang="ru-RU" sz="2400" dirty="0" smtClean="0"/>
              <a:t> </a:t>
            </a:r>
          </a:p>
          <a:p>
            <a:r>
              <a:rPr lang="ru-RU" sz="2400" dirty="0" smtClean="0"/>
              <a:t>■ </a:t>
            </a:r>
            <a:r>
              <a:rPr lang="ru-RU" sz="2400" dirty="0" err="1" smtClean="0"/>
              <a:t>влада</a:t>
            </a:r>
            <a:r>
              <a:rPr lang="ru-RU" sz="2400" dirty="0" smtClean="0"/>
              <a:t>, </a:t>
            </a:r>
            <a:r>
              <a:rPr lang="ru-RU" sz="2400" dirty="0" err="1" smtClean="0"/>
              <a:t>ієрархія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відносин</a:t>
            </a:r>
            <a:r>
              <a:rPr lang="ru-RU" sz="2400" dirty="0" smtClean="0"/>
              <a:t> </a:t>
            </a:r>
            <a:r>
              <a:rPr lang="ru-RU" sz="2400" dirty="0" err="1" smtClean="0"/>
              <a:t>політичного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економічного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впливу</a:t>
            </a:r>
            <a:r>
              <a:rPr lang="ru-RU" sz="2400" dirty="0" smtClean="0"/>
              <a:t> </a:t>
            </a:r>
            <a:r>
              <a:rPr lang="ru-RU" sz="2400" dirty="0" err="1" smtClean="0"/>
              <a:t>осіб</a:t>
            </a:r>
            <a:r>
              <a:rPr lang="ru-RU" sz="2400" dirty="0" smtClean="0"/>
              <a:t> один на одного; (</a:t>
            </a:r>
            <a:r>
              <a:rPr lang="ru-RU" sz="2400" dirty="0" err="1" smtClean="0"/>
              <a:t>влада</a:t>
            </a:r>
            <a:r>
              <a:rPr lang="ru-RU" sz="2400" dirty="0" smtClean="0"/>
              <a:t> - </a:t>
            </a:r>
            <a:r>
              <a:rPr lang="ru-RU" sz="2400" dirty="0" err="1" smtClean="0"/>
              <a:t>здатність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нав'язувати</a:t>
            </a:r>
            <a:r>
              <a:rPr lang="ru-RU" sz="2400" dirty="0" smtClean="0"/>
              <a:t> свою волю </a:t>
            </a:r>
            <a:r>
              <a:rPr lang="ru-RU" sz="2400" dirty="0" err="1" smtClean="0"/>
              <a:t>всупереч</a:t>
            </a:r>
            <a:r>
              <a:rPr lang="ru-RU" sz="2400" dirty="0" smtClean="0"/>
              <a:t> </a:t>
            </a:r>
            <a:r>
              <a:rPr lang="ru-RU" sz="2400" dirty="0" err="1" smtClean="0"/>
              <a:t>бажанням</a:t>
            </a:r>
            <a:r>
              <a:rPr lang="ru-RU" sz="2400" dirty="0" smtClean="0"/>
              <a:t> </a:t>
            </a:r>
            <a:r>
              <a:rPr lang="ru-RU" sz="2400" dirty="0" err="1" smtClean="0"/>
              <a:t>інших</a:t>
            </a:r>
            <a:r>
              <a:rPr lang="ru-RU" sz="2400" dirty="0" smtClean="0"/>
              <a:t>).</a:t>
            </a:r>
          </a:p>
          <a:p>
            <a:endParaRPr lang="ru-RU" sz="2400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188640"/>
            <a:ext cx="8352928" cy="1368152"/>
          </a:xfrm>
        </p:spPr>
        <p:txBody>
          <a:bodyPr/>
          <a:lstStyle/>
          <a:p>
            <a:r>
              <a:rPr lang="ru-RU" sz="2400" dirty="0" smtClean="0"/>
              <a:t> </a:t>
            </a:r>
            <a:r>
              <a:rPr lang="ru-RU" sz="2800" dirty="0" err="1" smtClean="0"/>
              <a:t>Суспільна</a:t>
            </a:r>
            <a:r>
              <a:rPr lang="ru-RU" sz="2800" dirty="0" smtClean="0"/>
              <a:t> система </a:t>
            </a:r>
            <a:r>
              <a:rPr lang="ru-RU" sz="2800" dirty="0" err="1" smtClean="0"/>
              <a:t>характеризується</a:t>
            </a:r>
            <a:r>
              <a:rPr lang="ru-RU" sz="2800" dirty="0" smtClean="0"/>
              <a:t> такими </a:t>
            </a:r>
            <a:r>
              <a:rPr lang="ru-RU" sz="2800" dirty="0" err="1" smtClean="0"/>
              <a:t>вимірами</a:t>
            </a:r>
            <a:r>
              <a:rPr lang="ru-RU" sz="2800" dirty="0" smtClean="0"/>
              <a:t> </a:t>
            </a:r>
            <a:r>
              <a:rPr lang="ru-RU" sz="2800" dirty="0" err="1" smtClean="0"/>
              <a:t>стратифікованого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соціального</a:t>
            </a:r>
            <a:r>
              <a:rPr lang="ru-RU" sz="2800" dirty="0" smtClean="0"/>
              <a:t> простору, як: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992888" cy="5256584"/>
          </a:xfrm>
        </p:spPr>
        <p:txBody>
          <a:bodyPr/>
          <a:lstStyle/>
          <a:p>
            <a:r>
              <a:rPr lang="uk-UA" sz="2000" dirty="0" smtClean="0">
                <a:cs typeface="Miriam" pitchFamily="34" charset="-79"/>
              </a:rPr>
              <a:t>Страта - це соціальний прошарок людей, що мають схожі об'єктивні показники за чотирма шкалами стратифікації. Поняття стратифікації (</a:t>
            </a:r>
            <a:r>
              <a:rPr lang="uk-UA" sz="2000" dirty="0" err="1" smtClean="0">
                <a:cs typeface="Miriam" pitchFamily="34" charset="-79"/>
              </a:rPr>
              <a:t>stratum</a:t>
            </a:r>
            <a:r>
              <a:rPr lang="uk-UA" sz="2000" dirty="0" smtClean="0">
                <a:cs typeface="Miriam" pitchFamily="34" charset="-79"/>
              </a:rPr>
              <a:t> - шар, </a:t>
            </a:r>
            <a:r>
              <a:rPr lang="uk-UA" sz="2000" dirty="0" err="1" smtClean="0">
                <a:cs typeface="Miriam" pitchFamily="34" charset="-79"/>
              </a:rPr>
              <a:t>facio</a:t>
            </a:r>
            <a:r>
              <a:rPr lang="uk-UA" sz="2000" dirty="0" smtClean="0">
                <a:cs typeface="Miriam" pitchFamily="34" charset="-79"/>
              </a:rPr>
              <a:t> - роблю) прийшло у соціологію з геології, де воно позначає розташування пластів різних порід по вертикалі. Кожен пласт складається з однорідних елементів. Також і страта - вона включає людей, що мають однакові доходи, освіта, влада і престиж. Не існує страти, що включає високоосвічених людей, наділених владою, і безвладної бідняків, зайнятих непрестижною роботою. Багаті входять в одну страту з багатими, а середні - із середніми.</a:t>
            </a:r>
            <a:endParaRPr lang="ru-RU" sz="2000" dirty="0">
              <a:cs typeface="Miriam" pitchFamily="34" charset="-79"/>
            </a:endParaRPr>
          </a:p>
        </p:txBody>
      </p:sp>
      <p:pic>
        <p:nvPicPr>
          <p:cNvPr id="6" name="Содержимое 5" descr="i (6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228184" y="3789040"/>
            <a:ext cx="2664296" cy="19982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 descr="i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3789040"/>
            <a:ext cx="2952328" cy="19682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i (2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19872" y="4931254"/>
            <a:ext cx="2520280" cy="19267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908720"/>
            <a:ext cx="7931224" cy="5446840"/>
          </a:xfrm>
        </p:spPr>
        <p:txBody>
          <a:bodyPr/>
          <a:lstStyle/>
          <a:p>
            <a:r>
              <a:rPr lang="uk-UA" dirty="0" smtClean="0"/>
              <a:t>Нерівність відстаней між статусами - основна властивість стратифікації. У неї чотири вимірювальних лінійки, або осі координат. Всі вони розташовані  вертикально і поруч один з одним: </a:t>
            </a:r>
            <a:endParaRPr lang="ru-RU" dirty="0" smtClean="0"/>
          </a:p>
          <a:p>
            <a:r>
              <a:rPr lang="uk-UA" dirty="0" smtClean="0"/>
              <a:t>• дохід, </a:t>
            </a:r>
            <a:endParaRPr lang="ru-RU" dirty="0" smtClean="0"/>
          </a:p>
          <a:p>
            <a:r>
              <a:rPr lang="uk-UA" dirty="0" smtClean="0"/>
              <a:t>• влада, </a:t>
            </a:r>
            <a:endParaRPr lang="ru-RU" dirty="0" smtClean="0"/>
          </a:p>
          <a:p>
            <a:r>
              <a:rPr lang="uk-UA" dirty="0" smtClean="0"/>
              <a:t>• освіта.</a:t>
            </a:r>
            <a:endParaRPr lang="ru-RU" dirty="0" smtClean="0"/>
          </a:p>
        </p:txBody>
      </p:sp>
      <p:pic>
        <p:nvPicPr>
          <p:cNvPr id="4" name="Рисунок 3" descr="i (1).jpg"/>
          <p:cNvPicPr>
            <a:picLocks noChangeAspect="1"/>
          </p:cNvPicPr>
          <p:nvPr/>
        </p:nvPicPr>
        <p:blipFill>
          <a:blip r:embed="rId2" cstate="print">
            <a:lum contrast="20000"/>
          </a:blip>
          <a:stretch>
            <a:fillRect/>
          </a:stretch>
        </p:blipFill>
        <p:spPr>
          <a:xfrm>
            <a:off x="4860032" y="3429000"/>
            <a:ext cx="3240360" cy="32403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50405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836712"/>
            <a:ext cx="8075240" cy="55188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>
                <a:latin typeface="Book Antiqua" pitchFamily="18" charset="0"/>
              </a:rPr>
              <a:t>    У соціології відомі чотири головні типи стратифікації - рабство, касти, стани і класи. Перші три характеризують закриті суспільства, а останній тип - відкриті. </a:t>
            </a:r>
            <a:endParaRPr lang="ru-RU" dirty="0" smtClean="0">
              <a:latin typeface="Book Antiqua" pitchFamily="18" charset="0"/>
            </a:endParaRPr>
          </a:p>
          <a:p>
            <a:pPr>
              <a:buNone/>
            </a:pPr>
            <a:r>
              <a:rPr lang="uk-UA" dirty="0" smtClean="0">
                <a:latin typeface="Book Antiqua" pitchFamily="18" charset="0"/>
              </a:rPr>
              <a:t>     Закритим є таке суспільстві, де соціальні переміщення з нижчих страт до вищих або повністю заборонені, або істотно обмежені. Відкритим називається суспільство, де переміщення з однієї страти в іншу ніяк офіційно не обмежені.</a:t>
            </a:r>
            <a:endParaRPr lang="ru-RU" dirty="0">
              <a:latin typeface="Book Antiqua" pitchFamily="18" charset="0"/>
            </a:endParaRPr>
          </a:p>
        </p:txBody>
      </p:sp>
    </p:spTree>
  </p:cSld>
  <p:clrMapOvr>
    <a:masterClrMapping/>
  </p:clrMapOvr>
  <p:transition spd="med">
    <p:plu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424936" cy="3312368"/>
          </a:xfrm>
        </p:spPr>
        <p:txBody>
          <a:bodyPr/>
          <a:lstStyle/>
          <a:p>
            <a:r>
              <a:rPr lang="ru-RU" sz="3200" b="1" dirty="0" err="1" smtClean="0">
                <a:solidFill>
                  <a:schemeClr val="tx1"/>
                </a:solidFill>
                <a:latin typeface="Book Antiqua" pitchFamily="18" charset="0"/>
              </a:rPr>
              <a:t>Соціальна</a:t>
            </a:r>
            <a:r>
              <a:rPr lang="ru-RU" sz="3200" b="1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  <a:latin typeface="Book Antiqua" pitchFamily="18" charset="0"/>
              </a:rPr>
              <a:t>мобільність</a:t>
            </a:r>
            <a:r>
              <a:rPr lang="ru-RU" sz="3200" dirty="0" smtClean="0">
                <a:solidFill>
                  <a:schemeClr val="tx1"/>
                </a:solidFill>
                <a:latin typeface="Book Antiqua" pitchFamily="18" charset="0"/>
              </a:rPr>
              <a:t> — </a:t>
            </a:r>
            <a:r>
              <a:rPr lang="ru-RU" sz="3200" dirty="0" err="1" smtClean="0">
                <a:solidFill>
                  <a:schemeClr val="tx1"/>
                </a:solidFill>
                <a:latin typeface="Book Antiqua" pitchFamily="18" charset="0"/>
              </a:rPr>
              <a:t>перехід</a:t>
            </a:r>
            <a:r>
              <a:rPr lang="ru-RU" sz="3200" dirty="0" smtClean="0">
                <a:solidFill>
                  <a:schemeClr val="tx1"/>
                </a:solidFill>
                <a:latin typeface="Book Antiqua" pitchFamily="18" charset="0"/>
              </a:rPr>
              <a:t> </a:t>
            </a:r>
            <a:r>
              <a:rPr lang="ru-RU" sz="3200" dirty="0" err="1" smtClean="0">
                <a:solidFill>
                  <a:schemeClr val="tx1"/>
                </a:solidFill>
                <a:latin typeface="Book Antiqua" pitchFamily="18" charset="0"/>
                <a:hlinkClick r:id="rId2" tooltip="Індивід"/>
              </a:rPr>
              <a:t>індивіда</a:t>
            </a:r>
            <a:r>
              <a:rPr lang="ru-RU" sz="3200" dirty="0" smtClean="0">
                <a:solidFill>
                  <a:schemeClr val="tx1"/>
                </a:solidFill>
                <a:latin typeface="Book Antiqua" pitchFamily="18" charset="0"/>
              </a:rPr>
              <a:t>, </a:t>
            </a:r>
            <a:r>
              <a:rPr lang="ru-RU" sz="3200" dirty="0" err="1" smtClean="0">
                <a:solidFill>
                  <a:schemeClr val="tx1"/>
                </a:solidFill>
                <a:latin typeface="Book Antiqua" pitchFamily="18" charset="0"/>
              </a:rPr>
              <a:t>соціального</a:t>
            </a:r>
            <a:r>
              <a:rPr lang="ru-RU" sz="32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Book Antiqua" pitchFamily="18" charset="0"/>
              </a:rPr>
              <a:t>об'єкта</a:t>
            </a:r>
            <a:r>
              <a:rPr lang="ru-RU" sz="32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Book Antiqua" pitchFamily="18" charset="0"/>
              </a:rPr>
              <a:t>або</a:t>
            </a:r>
            <a:r>
              <a:rPr lang="ru-RU" sz="3200" dirty="0" smtClean="0">
                <a:solidFill>
                  <a:schemeClr val="tx1"/>
                </a:solidFill>
                <a:latin typeface="Book Antiqua" pitchFamily="18" charset="0"/>
              </a:rPr>
              <a:t> </a:t>
            </a:r>
            <a:r>
              <a:rPr lang="ru-RU" sz="3200" dirty="0" err="1" smtClean="0">
                <a:solidFill>
                  <a:schemeClr val="tx1"/>
                </a:solidFill>
                <a:latin typeface="Book Antiqua" pitchFamily="18" charset="0"/>
                <a:hlinkClick r:id="rId3" tooltip="Соціальна цінність (ще не написана)"/>
              </a:rPr>
              <a:t>цінності</a:t>
            </a:r>
            <a:r>
              <a:rPr lang="ru-RU" sz="3200" dirty="0" smtClean="0">
                <a:solidFill>
                  <a:schemeClr val="tx1"/>
                </a:solidFill>
                <a:latin typeface="Book Antiqua" pitchFamily="18" charset="0"/>
              </a:rPr>
              <a:t>, </a:t>
            </a:r>
            <a:r>
              <a:rPr lang="ru-RU" sz="3200" dirty="0" err="1" smtClean="0">
                <a:solidFill>
                  <a:schemeClr val="tx1"/>
                </a:solidFill>
                <a:latin typeface="Book Antiqua" pitchFamily="18" charset="0"/>
              </a:rPr>
              <a:t>створеної</a:t>
            </a:r>
            <a:r>
              <a:rPr lang="ru-RU" sz="32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Book Antiqua" pitchFamily="18" charset="0"/>
              </a:rPr>
              <a:t>або</a:t>
            </a:r>
            <a:r>
              <a:rPr lang="ru-RU" sz="32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Book Antiqua" pitchFamily="18" charset="0"/>
              </a:rPr>
              <a:t>модифікованої</a:t>
            </a:r>
            <a:r>
              <a:rPr lang="ru-RU" sz="32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Book Antiqua" pitchFamily="18" charset="0"/>
              </a:rPr>
              <a:t>завдяки</a:t>
            </a:r>
            <a:r>
              <a:rPr lang="ru-RU" sz="32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Book Antiqua" pitchFamily="18" charset="0"/>
              </a:rPr>
              <a:t>людській</a:t>
            </a:r>
            <a:r>
              <a:rPr lang="ru-RU" sz="32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Book Antiqua" pitchFamily="18" charset="0"/>
              </a:rPr>
              <a:t>діяльності</a:t>
            </a:r>
            <a:r>
              <a:rPr lang="ru-RU" sz="3200" dirty="0" smtClean="0">
                <a:solidFill>
                  <a:schemeClr val="tx1"/>
                </a:solidFill>
                <a:latin typeface="Book Antiqua" pitchFamily="18" charset="0"/>
              </a:rPr>
              <a:t>, </a:t>
            </a:r>
            <a:r>
              <a:rPr lang="ru-RU" sz="3200" dirty="0" err="1" smtClean="0">
                <a:solidFill>
                  <a:schemeClr val="tx1"/>
                </a:solidFill>
                <a:latin typeface="Book Antiqua" pitchFamily="18" charset="0"/>
              </a:rPr>
              <a:t>від</a:t>
            </a:r>
            <a:r>
              <a:rPr lang="ru-RU" sz="32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Book Antiqua" pitchFamily="18" charset="0"/>
              </a:rPr>
              <a:t>однієї</a:t>
            </a:r>
            <a:r>
              <a:rPr lang="ru-RU" sz="32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Book Antiqua" pitchFamily="18" charset="0"/>
              </a:rPr>
              <a:t>соціальної</a:t>
            </a:r>
            <a:r>
              <a:rPr lang="ru-RU" sz="32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Book Antiqua" pitchFamily="18" charset="0"/>
              </a:rPr>
              <a:t>позиції</a:t>
            </a:r>
            <a:r>
              <a:rPr lang="ru-RU" sz="3200" dirty="0" smtClean="0">
                <a:solidFill>
                  <a:schemeClr val="tx1"/>
                </a:solidFill>
                <a:latin typeface="Book Antiqua" pitchFamily="18" charset="0"/>
              </a:rPr>
              <a:t> до </a:t>
            </a:r>
            <a:r>
              <a:rPr lang="ru-RU" sz="3200" dirty="0" err="1" smtClean="0">
                <a:solidFill>
                  <a:schemeClr val="tx1"/>
                </a:solidFill>
                <a:latin typeface="Book Antiqua" pitchFamily="18" charset="0"/>
              </a:rPr>
              <a:t>іншої</a:t>
            </a:r>
            <a:r>
              <a:rPr lang="ru-RU" sz="3200" dirty="0" smtClean="0">
                <a:solidFill>
                  <a:schemeClr val="tx1"/>
                </a:solidFill>
                <a:latin typeface="Book Antiqua" pitchFamily="18" charset="0"/>
              </a:rPr>
              <a:t>. </a:t>
            </a:r>
            <a:r>
              <a:rPr lang="ru-RU" sz="3200" dirty="0" err="1" smtClean="0">
                <a:solidFill>
                  <a:schemeClr val="tx1"/>
                </a:solidFill>
                <a:latin typeface="Book Antiqua" pitchFamily="18" charset="0"/>
              </a:rPr>
              <a:t>Поняття</a:t>
            </a:r>
            <a:r>
              <a:rPr lang="ru-RU" sz="32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Book Antiqua" pitchFamily="18" charset="0"/>
              </a:rPr>
              <a:t>було</a:t>
            </a:r>
            <a:r>
              <a:rPr lang="ru-RU" sz="3200" dirty="0" smtClean="0">
                <a:solidFill>
                  <a:schemeClr val="tx1"/>
                </a:solidFill>
                <a:latin typeface="Book Antiqua" pitchFamily="18" charset="0"/>
              </a:rPr>
              <a:t> введено </a:t>
            </a:r>
            <a:r>
              <a:rPr lang="ru-RU" sz="3200" dirty="0" err="1" smtClean="0">
                <a:solidFill>
                  <a:schemeClr val="tx1"/>
                </a:solidFill>
                <a:latin typeface="Book Antiqua" pitchFamily="18" charset="0"/>
                <a:hlinkClick r:id="rId4" tooltip="Питирим Олександрович Сорокін"/>
              </a:rPr>
              <a:t>П.Сорокіним</a:t>
            </a:r>
            <a:r>
              <a:rPr lang="ru-RU" sz="3200" dirty="0" smtClean="0">
                <a:solidFill>
                  <a:schemeClr val="tx1"/>
                </a:solidFill>
                <a:latin typeface="Book Antiqua" pitchFamily="18" charset="0"/>
              </a:rPr>
              <a:t> у </a:t>
            </a:r>
            <a:r>
              <a:rPr lang="ru-RU" sz="3200" dirty="0" smtClean="0">
                <a:solidFill>
                  <a:schemeClr val="tx1"/>
                </a:solidFill>
                <a:latin typeface="Book Antiqua" pitchFamily="18" charset="0"/>
                <a:hlinkClick r:id="rId5" tooltip="1927"/>
              </a:rPr>
              <a:t>1927</a:t>
            </a:r>
            <a:r>
              <a:rPr lang="ru-RU" sz="3200" dirty="0" smtClean="0">
                <a:solidFill>
                  <a:schemeClr val="tx1"/>
                </a:solidFill>
                <a:latin typeface="Book Antiqua" pitchFamily="18" charset="0"/>
              </a:rPr>
              <a:t> .</a:t>
            </a:r>
            <a:endParaRPr lang="ru-RU" sz="3200" dirty="0">
              <a:solidFill>
                <a:schemeClr val="tx1"/>
              </a:solidFill>
              <a:latin typeface="Book Antiqua" pitchFamily="18" charset="0"/>
            </a:endParaRPr>
          </a:p>
        </p:txBody>
      </p:sp>
      <p:pic>
        <p:nvPicPr>
          <p:cNvPr id="4" name="Содержимое 3" descr="ооолi.jpeg"/>
          <p:cNvPicPr>
            <a:picLocks noGrp="1" noChangeAspect="1"/>
          </p:cNvPicPr>
          <p:nvPr>
            <p:ph idx="1"/>
          </p:nvPr>
        </p:nvPicPr>
        <p:blipFill>
          <a:blip r:embed="rId6" cstate="print"/>
          <a:stretch>
            <a:fillRect/>
          </a:stretch>
        </p:blipFill>
        <p:spPr>
          <a:xfrm>
            <a:off x="5076056" y="3717032"/>
            <a:ext cx="3600400" cy="27003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96944" cy="1368152"/>
          </a:xfrm>
        </p:spPr>
        <p:txBody>
          <a:bodyPr/>
          <a:lstStyle/>
          <a:p>
            <a:r>
              <a:rPr lang="ru-RU" sz="2800" dirty="0" err="1" smtClean="0"/>
              <a:t>Існують</a:t>
            </a:r>
            <a:r>
              <a:rPr lang="ru-RU" sz="2800" dirty="0" smtClean="0"/>
              <a:t> два </a:t>
            </a:r>
            <a:r>
              <a:rPr lang="ru-RU" sz="2800" dirty="0" err="1" smtClean="0"/>
              <a:t>основних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види</a:t>
            </a:r>
            <a:r>
              <a:rPr lang="ru-RU" sz="2800" dirty="0" smtClean="0"/>
              <a:t> </a:t>
            </a:r>
            <a:r>
              <a:rPr lang="ru-RU" sz="2800" dirty="0" err="1" smtClean="0"/>
              <a:t>соціальної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мобільності</a:t>
            </a:r>
            <a:r>
              <a:rPr lang="ru-RU" sz="2800" dirty="0" smtClean="0"/>
              <a:t> — </a:t>
            </a:r>
            <a:r>
              <a:rPr lang="ru-RU" sz="2800" dirty="0" err="1" smtClean="0"/>
              <a:t>міжгенераційна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внутрішньогенераційна</a:t>
            </a:r>
            <a:r>
              <a:rPr lang="ru-RU" sz="2800" dirty="0" smtClean="0"/>
              <a:t>,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два</a:t>
            </a:r>
            <a:r>
              <a:rPr lang="ru-RU" sz="2800" dirty="0" smtClean="0"/>
              <a:t> </a:t>
            </a:r>
            <a:r>
              <a:rPr lang="ru-RU" sz="2800" dirty="0" err="1" smtClean="0"/>
              <a:t>основних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типи</a:t>
            </a:r>
            <a:r>
              <a:rPr lang="ru-RU" sz="2800" dirty="0" smtClean="0"/>
              <a:t> — вертикальна </a:t>
            </a:r>
            <a:r>
              <a:rPr lang="ru-RU" sz="2800" dirty="0" err="1" smtClean="0"/>
              <a:t>і</a:t>
            </a:r>
            <a:r>
              <a:rPr lang="ru-RU" sz="2800" dirty="0" smtClean="0"/>
              <a:t> горизонтальна.</a:t>
            </a:r>
            <a:endParaRPr lang="ru-RU" sz="2800" dirty="0"/>
          </a:p>
        </p:txBody>
      </p:sp>
      <p:pic>
        <p:nvPicPr>
          <p:cNvPr id="4" name="Содержимое 3" descr="111111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971600" y="2708920"/>
            <a:ext cx="7272807" cy="376651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107</TotalTime>
  <Words>390</Words>
  <Application>Microsoft Office PowerPoint</Application>
  <PresentationFormat>Экран (4:3)</PresentationFormat>
  <Paragraphs>46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Метро</vt:lpstr>
      <vt:lpstr>Соціальна стратифікація та соціальна мобільність </vt:lpstr>
      <vt:lpstr>Слайд 2</vt:lpstr>
      <vt:lpstr>відносне взаєморозміщення престижності, популярності різного типу професій: </vt:lpstr>
      <vt:lpstr> Суспільна система характеризується такими вимірами стратифікованого соціального простору, як: </vt:lpstr>
      <vt:lpstr>Страта - це соціальний прошарок людей, що мають схожі об'єктивні показники за чотирма шкалами стратифікації. Поняття стратифікації (stratum - шар, facio - роблю) прийшло у соціологію з геології, де воно позначає розташування пластів різних порід по вертикалі. Кожен пласт складається з однорідних елементів. Також і страта - вона включає людей, що мають однакові доходи, освіта, влада і престиж. Не існує страти, що включає високоосвічених людей, наділених владою, і безвладної бідняків, зайнятих непрестижною роботою. Багаті входять в одну страту з багатими, а середні - із середніми.</vt:lpstr>
      <vt:lpstr>Слайд 6</vt:lpstr>
      <vt:lpstr>Слайд 7</vt:lpstr>
      <vt:lpstr>Соціальна мобільність — перехід індивіда, соціального об'єкта або цінності, створеної або модифікованої завдяки людській діяльності, від однієї соціальної позиції до іншої. Поняття було введено П.Сорокіним у 1927 .</vt:lpstr>
      <vt:lpstr>Існують два основних види соціальної мобільності — міжгенераційна і внутрішньогенераційна, і два основних типи — вертикальна і горизонтальна.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Соціальна стратифікація та соціальна мобільність</dc:title>
  <dc:creator>Женя</dc:creator>
  <cp:lastModifiedBy>Пользователь Windows</cp:lastModifiedBy>
  <cp:revision>14</cp:revision>
  <dcterms:created xsi:type="dcterms:W3CDTF">2013-12-15T17:59:51Z</dcterms:created>
  <dcterms:modified xsi:type="dcterms:W3CDTF">2018-01-24T18:50:17Z</dcterms:modified>
</cp:coreProperties>
</file>