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5"/>
  </p:handoutMasterIdLst>
  <p:sldIdLst>
    <p:sldId id="256" r:id="rId2"/>
    <p:sldId id="257" r:id="rId3"/>
    <p:sldId id="258" r:id="rId4"/>
    <p:sldId id="264" r:id="rId5"/>
    <p:sldId id="259" r:id="rId6"/>
    <p:sldId id="265" r:id="rId7"/>
    <p:sldId id="266" r:id="rId8"/>
    <p:sldId id="267" r:id="rId9"/>
    <p:sldId id="268" r:id="rId10"/>
    <p:sldId id="269" r:id="rId11"/>
    <p:sldId id="263" r:id="rId12"/>
    <p:sldId id="260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29" autoAdjust="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1C21C-B3B5-4CDA-AD81-D1EA3D2639D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9B41B-B89C-4F2A-B151-321C3F20CC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073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8062912" cy="1697633"/>
          </a:xfrm>
        </p:spPr>
        <p:txBody>
          <a:bodyPr>
            <a:noAutofit/>
          </a:bodyPr>
          <a:lstStyle/>
          <a:p>
            <a:pPr algn="ctr"/>
            <a:r>
              <a:rPr lang="ru-RU" sz="540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Г</a:t>
            </a:r>
            <a:r>
              <a:rPr lang="ru-RU" sz="54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ендерні</a:t>
            </a:r>
            <a:r>
              <a:rPr lang="ru-RU" sz="5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sz="540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ідеали</a:t>
            </a:r>
            <a:r>
              <a:rPr lang="ru-RU" sz="540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і </a:t>
            </a:r>
            <a:r>
              <a:rPr lang="ru-RU" sz="54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стереотипи</a:t>
            </a:r>
            <a:endParaRPr lang="ru-RU" sz="5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5163228"/>
            <a:ext cx="5328592" cy="1700808"/>
          </a:xfrm>
        </p:spPr>
        <p:txBody>
          <a:bodyPr>
            <a:normAutofit/>
          </a:bodyPr>
          <a:lstStyle/>
          <a:p>
            <a:pPr lvl="1"/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Підготувала  </a:t>
            </a:r>
            <a:b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студентка 621 групи</a:t>
            </a:r>
            <a:b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uk-UA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Серенко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Олена 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656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70" y="-99392"/>
            <a:ext cx="9073008" cy="5229200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Маскулінність</a:t>
            </a:r>
            <a:r>
              <a:rPr lang="ru-RU" sz="2800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від</a:t>
            </a:r>
            <a:r>
              <a:rPr lang="ru-RU" sz="2800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лат. </a:t>
            </a:r>
            <a:r>
              <a:rPr lang="en-US" sz="2800" i="1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masculinus</a:t>
            </a:r>
            <a:r>
              <a:rPr lang="en-US" sz="2800" i="1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 </a:t>
            </a: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–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чоловічий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) – у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патріархатному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суспільстві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уявлення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про те,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яким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має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бути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чоловік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, «нормативна»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маскулінність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 – комплекс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фізичних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,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психологічних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, морально-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етичних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характеристик,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які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приписуються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чоловікові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та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очікуються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від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нього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(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наприклад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,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розвинені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м’язи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,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активність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,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агресивність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,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стриманість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в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емоціях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 та </a:t>
            </a:r>
            <a:r>
              <a:rPr lang="ru-RU" sz="280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ін</a:t>
            </a:r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.)</a:t>
            </a:r>
            <a:endParaRPr lang="ru-R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074" name="Picture 2" descr="C:\Users\Lenovo\Desktop\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0585" y="4150180"/>
            <a:ext cx="4726818" cy="264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02789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4572000"/>
          </a:xfrm>
        </p:spPr>
        <p:txBody>
          <a:bodyPr/>
          <a:lstStyle/>
          <a:p>
            <a:pPr marL="64008" indent="0">
              <a:buNone/>
            </a:pPr>
            <a:r>
              <a:rPr lang="ru-RU" sz="3600" dirty="0" smtClean="0"/>
              <a:t>До </a:t>
            </a:r>
            <a:r>
              <a:rPr lang="ru-RU" sz="3600" dirty="0" err="1"/>
              <a:t>гендерних</a:t>
            </a:r>
            <a:r>
              <a:rPr lang="ru-RU" sz="3600" dirty="0"/>
              <a:t> </a:t>
            </a:r>
            <a:r>
              <a:rPr lang="ru-RU" sz="3600" dirty="0" err="1"/>
              <a:t>стереотипів</a:t>
            </a:r>
            <a:r>
              <a:rPr lang="ru-RU" sz="3600" dirty="0"/>
              <a:t> </a:t>
            </a:r>
            <a:r>
              <a:rPr lang="ru-RU" sz="3600" dirty="0" err="1"/>
              <a:t>можна</a:t>
            </a:r>
            <a:r>
              <a:rPr lang="ru-RU" sz="3600" dirty="0"/>
              <a:t> </a:t>
            </a:r>
            <a:r>
              <a:rPr lang="ru-RU" sz="3600" dirty="0" smtClean="0"/>
              <a:t>               </a:t>
            </a:r>
            <a:r>
              <a:rPr lang="ru-RU" sz="3600" dirty="0" err="1" smtClean="0"/>
              <a:t>віднести</a:t>
            </a:r>
            <a:r>
              <a:rPr lang="ru-RU" sz="3600" dirty="0" smtClean="0"/>
              <a:t> </a:t>
            </a:r>
            <a:r>
              <a:rPr lang="ru-RU" sz="3600" dirty="0" err="1"/>
              <a:t>цілу</a:t>
            </a:r>
            <a:r>
              <a:rPr lang="ru-RU" sz="3600" dirty="0"/>
              <a:t> низку </a:t>
            </a:r>
            <a:r>
              <a:rPr lang="ru-RU" sz="3600" dirty="0" err="1"/>
              <a:t>поглядів</a:t>
            </a:r>
            <a:r>
              <a:rPr lang="ru-RU" sz="3600" dirty="0"/>
              <a:t> і </a:t>
            </a:r>
            <a:r>
              <a:rPr lang="ru-RU" sz="3600" dirty="0" err="1"/>
              <a:t>тверджень</a:t>
            </a:r>
            <a:r>
              <a:rPr lang="ru-RU" sz="3600" dirty="0" smtClean="0"/>
              <a:t>:</a:t>
            </a:r>
          </a:p>
          <a:p>
            <a:r>
              <a:rPr lang="uk-UA" sz="3200" dirty="0"/>
              <a:t> </a:t>
            </a:r>
            <a:r>
              <a:rPr lang="ru-RU" sz="2800" dirty="0" err="1"/>
              <a:t>Чоловіків</a:t>
            </a:r>
            <a:r>
              <a:rPr lang="ru-RU" sz="2800" dirty="0"/>
              <a:t> </a:t>
            </a:r>
            <a:r>
              <a:rPr lang="ru-RU" sz="2800" dirty="0" err="1"/>
              <a:t>вважають</a:t>
            </a:r>
            <a:r>
              <a:rPr lang="ru-RU" sz="2800" dirty="0"/>
              <a:t> </a:t>
            </a:r>
            <a:r>
              <a:rPr lang="ru-RU" sz="2800" dirty="0" err="1"/>
              <a:t>більше</a:t>
            </a:r>
            <a:r>
              <a:rPr lang="ru-RU" sz="2800" dirty="0"/>
              <a:t> </a:t>
            </a:r>
            <a:r>
              <a:rPr lang="ru-RU" sz="2800" dirty="0" err="1"/>
              <a:t>схильними</a:t>
            </a:r>
            <a:r>
              <a:rPr lang="ru-RU" sz="2800" dirty="0"/>
              <a:t> до </a:t>
            </a:r>
            <a:r>
              <a:rPr lang="ru-RU" sz="2800" dirty="0" err="1"/>
              <a:t>лідерства</a:t>
            </a:r>
            <a:r>
              <a:rPr lang="ru-RU" sz="2800" dirty="0"/>
              <a:t>, </a:t>
            </a:r>
            <a:r>
              <a:rPr lang="ru-RU" sz="2800" dirty="0" err="1"/>
              <a:t>ніж</a:t>
            </a:r>
            <a:r>
              <a:rPr lang="ru-RU" sz="2800" dirty="0"/>
              <a:t> </a:t>
            </a:r>
            <a:r>
              <a:rPr lang="ru-RU" sz="2800" dirty="0" err="1"/>
              <a:t>жінки</a:t>
            </a:r>
            <a:r>
              <a:rPr lang="ru-RU" sz="2800" dirty="0"/>
              <a:t>, </a:t>
            </a:r>
            <a:r>
              <a:rPr lang="ru-RU" sz="2800" dirty="0" err="1"/>
              <a:t>більш</a:t>
            </a:r>
            <a:r>
              <a:rPr lang="ru-RU" sz="2800" dirty="0"/>
              <a:t> </a:t>
            </a:r>
            <a:r>
              <a:rPr lang="ru-RU" sz="2800" dirty="0" err="1"/>
              <a:t>амбіційними</a:t>
            </a:r>
            <a:r>
              <a:rPr lang="ru-RU" sz="2800" dirty="0"/>
              <a:t>.</a:t>
            </a:r>
            <a:endParaRPr lang="ru-RU" sz="2800" dirty="0" smtClean="0"/>
          </a:p>
          <a:p>
            <a:endParaRPr lang="ru-RU" sz="3200" dirty="0"/>
          </a:p>
          <a:p>
            <a:r>
              <a:rPr lang="uk-UA" dirty="0" smtClean="0"/>
              <a:t> </a:t>
            </a:r>
            <a:r>
              <a:rPr lang="ru-RU" dirty="0"/>
              <a:t> </a:t>
            </a:r>
            <a:r>
              <a:rPr lang="ru-RU" sz="2800" dirty="0" err="1"/>
              <a:t>Жінка</a:t>
            </a:r>
            <a:r>
              <a:rPr lang="ru-RU" sz="2800" dirty="0"/>
              <a:t> </a:t>
            </a:r>
            <a:r>
              <a:rPr lang="ru-RU" sz="2800" dirty="0" err="1"/>
              <a:t>вважається</a:t>
            </a:r>
            <a:r>
              <a:rPr lang="ru-RU" sz="2800" dirty="0"/>
              <a:t> </a:t>
            </a:r>
            <a:r>
              <a:rPr lang="ru-RU" sz="2800" dirty="0" err="1"/>
              <a:t>істотою</a:t>
            </a:r>
            <a:r>
              <a:rPr lang="ru-RU" sz="2800" dirty="0"/>
              <a:t>, </a:t>
            </a:r>
            <a:r>
              <a:rPr lang="ru-RU" sz="2800" dirty="0" err="1"/>
              <a:t>схильною</a:t>
            </a:r>
            <a:r>
              <a:rPr lang="ru-RU" sz="2800" dirty="0"/>
              <a:t> до </a:t>
            </a:r>
            <a:r>
              <a:rPr lang="ru-RU" sz="2800" dirty="0" err="1"/>
              <a:t>покірності</a:t>
            </a:r>
            <a:r>
              <a:rPr lang="ru-RU" sz="2800" dirty="0"/>
              <a:t>, </a:t>
            </a:r>
            <a:r>
              <a:rPr lang="ru-RU" sz="2800" dirty="0" err="1"/>
              <a:t>слабкості</a:t>
            </a:r>
            <a:r>
              <a:rPr lang="ru-RU" sz="2800" dirty="0"/>
              <a:t>, </a:t>
            </a:r>
            <a:r>
              <a:rPr lang="ru-RU" sz="2800" dirty="0" err="1"/>
              <a:t>залежності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68087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54608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sz="3200" dirty="0"/>
              <a:t>До </a:t>
            </a:r>
            <a:r>
              <a:rPr lang="ru-RU" sz="3200" dirty="0" err="1"/>
              <a:t>гендерних</a:t>
            </a:r>
            <a:r>
              <a:rPr lang="ru-RU" sz="3200" dirty="0"/>
              <a:t> </a:t>
            </a:r>
            <a:r>
              <a:rPr lang="ru-RU" sz="3200" dirty="0" err="1"/>
              <a:t>стереотипів</a:t>
            </a:r>
            <a:r>
              <a:rPr lang="ru-RU" sz="3200" dirty="0"/>
              <a:t> </a:t>
            </a:r>
            <a:r>
              <a:rPr lang="ru-RU" sz="3200" dirty="0" err="1"/>
              <a:t>відносяться</a:t>
            </a:r>
            <a:r>
              <a:rPr lang="ru-RU" sz="3200" dirty="0"/>
              <a:t> </a:t>
            </a:r>
            <a:r>
              <a:rPr lang="ru-RU" sz="3200" dirty="0" err="1"/>
              <a:t>такі</a:t>
            </a:r>
            <a:r>
              <a:rPr lang="ru-RU" sz="3200" dirty="0"/>
              <a:t> </a:t>
            </a:r>
            <a:r>
              <a:rPr lang="ru-RU" sz="3200" dirty="0" err="1"/>
              <a:t>уявлення</a:t>
            </a:r>
            <a:r>
              <a:rPr lang="ru-RU" sz="3200" dirty="0"/>
              <a:t> про </a:t>
            </a:r>
            <a:r>
              <a:rPr lang="ru-RU" sz="3200" dirty="0" err="1"/>
              <a:t>соціальні</a:t>
            </a:r>
            <a:r>
              <a:rPr lang="ru-RU" sz="3200" dirty="0"/>
              <a:t> </a:t>
            </a:r>
            <a:r>
              <a:rPr lang="ru-RU" sz="3200" dirty="0" err="1"/>
              <a:t>ролі</a:t>
            </a:r>
            <a:r>
              <a:rPr lang="ru-RU" sz="3200" dirty="0"/>
              <a:t> </a:t>
            </a:r>
            <a:r>
              <a:rPr lang="ru-RU" sz="3200" dirty="0" err="1"/>
              <a:t>різних</a:t>
            </a:r>
            <a:r>
              <a:rPr lang="ru-RU" sz="3200" dirty="0"/>
              <a:t> статей, </a:t>
            </a:r>
            <a:r>
              <a:rPr lang="ru-RU" sz="3600" dirty="0"/>
              <a:t>як </a:t>
            </a:r>
            <a:r>
              <a:rPr lang="ru-RU" sz="3600" dirty="0" err="1"/>
              <a:t>жінка</a:t>
            </a:r>
            <a:r>
              <a:rPr lang="ru-RU" sz="3600" dirty="0"/>
              <a:t> – </a:t>
            </a:r>
            <a:r>
              <a:rPr lang="ru-RU" sz="3600" dirty="0" err="1"/>
              <a:t>берегиня</a:t>
            </a:r>
            <a:r>
              <a:rPr lang="ru-RU" sz="3600" dirty="0"/>
              <a:t> дому і </a:t>
            </a:r>
            <a:r>
              <a:rPr lang="ru-RU" sz="3600" dirty="0" err="1"/>
              <a:t>чоловік</a:t>
            </a:r>
            <a:r>
              <a:rPr lang="ru-RU" sz="3600" dirty="0"/>
              <a:t> – </a:t>
            </a:r>
            <a:r>
              <a:rPr lang="ru-RU" sz="3600" dirty="0" err="1"/>
              <a:t>здобутчик</a:t>
            </a:r>
            <a:r>
              <a:rPr lang="ru-RU" sz="3600" dirty="0"/>
              <a:t>.</a:t>
            </a:r>
          </a:p>
        </p:txBody>
      </p:sp>
      <p:pic>
        <p:nvPicPr>
          <p:cNvPr id="2051" name="Picture 3" descr="C:\Users\Lenovo\Desktop\Домохозяйки-e13283836709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408" y="3301375"/>
            <a:ext cx="5328592" cy="354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Lenovo\Desktop\g-1-34630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818" y="2996952"/>
            <a:ext cx="45339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224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40960" cy="4248472"/>
          </a:xfrm>
        </p:spPr>
        <p:txBody>
          <a:bodyPr>
            <a:normAutofit/>
          </a:bodyPr>
          <a:lstStyle/>
          <a:p>
            <a:r>
              <a:rPr lang="uk-UA" sz="7200" dirty="0" smtClean="0"/>
              <a:t>Дякую за увагу 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403861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04448" cy="3384376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Гендер</a:t>
            </a:r>
            <a:r>
              <a:rPr lang="uk-UA" dirty="0" smtClean="0"/>
              <a:t> – набір соціально статевих характеристик ,що визначає поведінку людини в суспільстві ,а також сприйняття цієї поведінки оточуючими.</a:t>
            </a:r>
            <a:endParaRPr lang="ru-RU" dirty="0"/>
          </a:p>
        </p:txBody>
      </p:sp>
      <p:pic>
        <p:nvPicPr>
          <p:cNvPr id="3074" name="Picture 2" descr="C:\Users\Lenovo\Desktop\image_5621061221135899899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641643"/>
            <a:ext cx="4824536" cy="3216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2500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4572000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sz="4000" b="1" dirty="0" err="1"/>
              <a:t>Ґендерні</a:t>
            </a:r>
            <a:r>
              <a:rPr lang="ru-RU" sz="4000" b="1" dirty="0"/>
              <a:t> </a:t>
            </a:r>
            <a:r>
              <a:rPr lang="ru-RU" sz="4000" b="1" dirty="0" err="1"/>
              <a:t>стереотипи</a:t>
            </a:r>
            <a:r>
              <a:rPr lang="ru-RU" sz="3200" dirty="0"/>
              <a:t> </a:t>
            </a:r>
            <a:r>
              <a:rPr lang="ru-RU" sz="3200" dirty="0" smtClean="0"/>
              <a:t>  — </a:t>
            </a:r>
            <a:r>
              <a:rPr lang="ru-RU" sz="4400" dirty="0" err="1" smtClean="0"/>
              <a:t>це</a:t>
            </a:r>
            <a:r>
              <a:rPr lang="ru-RU" sz="4400" dirty="0" smtClean="0"/>
              <a:t>  </a:t>
            </a:r>
            <a:r>
              <a:rPr lang="ru-RU" sz="4400" dirty="0" err="1" smtClean="0"/>
              <a:t>сформовані</a:t>
            </a:r>
            <a:r>
              <a:rPr lang="ru-RU" sz="4400" dirty="0" smtClean="0"/>
              <a:t> </a:t>
            </a:r>
            <a:r>
              <a:rPr lang="ru-RU" sz="4400" dirty="0"/>
              <a:t>культурою </a:t>
            </a:r>
            <a:r>
              <a:rPr lang="ru-RU" sz="4400" dirty="0" err="1"/>
              <a:t>узагальнені</a:t>
            </a:r>
            <a:r>
              <a:rPr lang="ru-RU" sz="4400" dirty="0"/>
              <a:t> </a:t>
            </a:r>
            <a:r>
              <a:rPr lang="ru-RU" sz="4400" dirty="0" err="1"/>
              <a:t>уявлення</a:t>
            </a:r>
            <a:r>
              <a:rPr lang="ru-RU" sz="4400" dirty="0"/>
              <a:t> (</a:t>
            </a:r>
            <a:r>
              <a:rPr lang="ru-RU" sz="4400" dirty="0" err="1"/>
              <a:t>переконання</a:t>
            </a:r>
            <a:r>
              <a:rPr lang="ru-RU" sz="4400" dirty="0"/>
              <a:t>) про те, як </a:t>
            </a:r>
            <a:r>
              <a:rPr lang="ru-RU" sz="4400" dirty="0" err="1"/>
              <a:t>поводяться</a:t>
            </a:r>
            <a:r>
              <a:rPr lang="ru-RU" sz="4400" dirty="0"/>
              <a:t> </a:t>
            </a:r>
            <a:r>
              <a:rPr lang="ru-RU" sz="4400" dirty="0" err="1"/>
              <a:t>чоловіки</a:t>
            </a:r>
            <a:r>
              <a:rPr lang="ru-RU" sz="4400" dirty="0"/>
              <a:t> і </a:t>
            </a:r>
            <a:r>
              <a:rPr lang="ru-RU" sz="4400" dirty="0" err="1"/>
              <a:t>жінки</a:t>
            </a:r>
            <a:r>
              <a:rPr lang="ru-RU" sz="4400" dirty="0" smtClean="0"/>
              <a:t>. </a:t>
            </a:r>
            <a:endParaRPr lang="ru-RU" sz="4400" dirty="0"/>
          </a:p>
        </p:txBody>
      </p:sp>
      <p:pic>
        <p:nvPicPr>
          <p:cNvPr id="1027" name="Picture 3" descr="C:\Users\Lenovo\Desktop\domohozjajki_ne_i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794412"/>
            <a:ext cx="3816424" cy="2544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Lenovo\Desktop\071213_0527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802408"/>
            <a:ext cx="3240360" cy="2680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239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399032"/>
          </a:xfrm>
        </p:spPr>
        <p:txBody>
          <a:bodyPr>
            <a:noAutofit/>
          </a:bodyPr>
          <a:lstStyle/>
          <a:p>
            <a:r>
              <a:rPr lang="uk-UA" sz="3600" dirty="0" smtClean="0">
                <a:effectLst/>
              </a:rPr>
              <a:t>Гендерна соціологія включає в себе 2 взаємно пов'язаних  частини </a:t>
            </a:r>
            <a:r>
              <a:rPr lang="en-US" sz="3600" dirty="0">
                <a:effectLst/>
              </a:rPr>
              <a:t>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72000"/>
          </a:xfrm>
        </p:spPr>
        <p:txBody>
          <a:bodyPr/>
          <a:lstStyle/>
          <a:p>
            <a:r>
              <a:rPr lang="uk-UA" dirty="0" smtClean="0"/>
              <a:t> Освоєння прийнятих моделей чоловічого і жіночого погодження ,відносин,норм  цінностей і стереотипів .</a:t>
            </a:r>
          </a:p>
          <a:p>
            <a:r>
              <a:rPr lang="uk-UA" dirty="0" smtClean="0"/>
              <a:t>Вплив соціального середовища на індивіда з метою прищеплення йому визначених суспільством правил і стандартів для чоловіків і жінок.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878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3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Розрізняють</a:t>
            </a:r>
            <a:r>
              <a:rPr lang="ru-RU" sz="53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53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функції</a:t>
            </a:r>
            <a:r>
              <a:rPr lang="ru-RU" sz="53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5300" dirty="0" err="1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гендерних</a:t>
            </a:r>
            <a:r>
              <a:rPr lang="ru-RU" sz="530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53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стереотипів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: 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400" dirty="0" smtClean="0"/>
              <a:t>Психологічні </a:t>
            </a:r>
          </a:p>
          <a:p>
            <a:r>
              <a:rPr lang="uk-UA" sz="4400" dirty="0" smtClean="0"/>
              <a:t>Соціальні </a:t>
            </a:r>
            <a:endParaRPr lang="ru-RU" sz="4400" dirty="0"/>
          </a:p>
        </p:txBody>
      </p:sp>
      <p:pic>
        <p:nvPicPr>
          <p:cNvPr id="4098" name="Picture 2" descr="C:\Users\Lenovo\Desktop\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839" y="2422341"/>
            <a:ext cx="3962524" cy="402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6239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dirty="0"/>
              <a:t>До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ru-RU" dirty="0" err="1" smtClean="0"/>
              <a:t>Когнітивна</a:t>
            </a:r>
            <a:r>
              <a:rPr lang="ru-RU" dirty="0" smtClean="0"/>
              <a:t> </a:t>
            </a:r>
            <a:r>
              <a:rPr lang="ru-RU" dirty="0" err="1"/>
              <a:t>функція</a:t>
            </a:r>
            <a:r>
              <a:rPr lang="ru-RU" dirty="0"/>
              <a:t>. </a:t>
            </a:r>
            <a:r>
              <a:rPr lang="ru-RU" dirty="0" err="1"/>
              <a:t>Гендерні</a:t>
            </a:r>
            <a:r>
              <a:rPr lang="ru-RU" dirty="0"/>
              <a:t> </a:t>
            </a:r>
            <a:r>
              <a:rPr lang="ru-RU" dirty="0" err="1"/>
              <a:t>стереотипи</a:t>
            </a:r>
            <a:r>
              <a:rPr lang="ru-RU" dirty="0"/>
              <a:t>, як і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стереотипи</a:t>
            </a:r>
            <a:r>
              <a:rPr lang="ru-RU" dirty="0"/>
              <a:t>, </a:t>
            </a:r>
            <a:r>
              <a:rPr lang="ru-RU" dirty="0" err="1"/>
              <a:t>економлять</a:t>
            </a:r>
            <a:r>
              <a:rPr lang="ru-RU" dirty="0"/>
              <a:t> </a:t>
            </a:r>
            <a:r>
              <a:rPr lang="ru-RU" dirty="0" err="1"/>
              <a:t>зусилля</a:t>
            </a:r>
            <a:r>
              <a:rPr lang="ru-RU" dirty="0"/>
              <a:t> </a:t>
            </a:r>
            <a:r>
              <a:rPr lang="ru-RU" dirty="0" err="1"/>
              <a:t>індивіда</a:t>
            </a:r>
            <a:r>
              <a:rPr lang="ru-RU" dirty="0"/>
              <a:t> при </a:t>
            </a:r>
            <a:r>
              <a:rPr lang="ru-RU" dirty="0" err="1"/>
              <a:t>сприйнятті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, </a:t>
            </a:r>
            <a:r>
              <a:rPr lang="ru-RU" dirty="0" err="1"/>
              <a:t>спрощуючи</a:t>
            </a:r>
            <a:r>
              <a:rPr lang="ru-RU" dirty="0"/>
              <a:t> і </a:t>
            </a:r>
            <a:r>
              <a:rPr lang="ru-RU" dirty="0" err="1"/>
              <a:t>систематизуючи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, </a:t>
            </a:r>
            <a:r>
              <a:rPr lang="ru-RU" dirty="0" err="1"/>
              <a:t>одержувані</a:t>
            </a:r>
            <a:r>
              <a:rPr lang="ru-RU" dirty="0"/>
              <a:t> </a:t>
            </a:r>
            <a:r>
              <a:rPr lang="ru-RU" dirty="0" err="1"/>
              <a:t>індивідом</a:t>
            </a:r>
            <a:r>
              <a:rPr lang="ru-RU" dirty="0"/>
              <a:t> з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гендерні</a:t>
            </a:r>
            <a:r>
              <a:rPr lang="ru-RU" dirty="0"/>
              <a:t> </a:t>
            </a:r>
            <a:r>
              <a:rPr lang="ru-RU" dirty="0" err="1"/>
              <a:t>стереотипи</a:t>
            </a:r>
            <a:r>
              <a:rPr lang="ru-RU" dirty="0"/>
              <a:t> </a:t>
            </a:r>
            <a:r>
              <a:rPr lang="ru-RU" dirty="0" err="1"/>
              <a:t>допомагають</a:t>
            </a:r>
            <a:r>
              <a:rPr lang="ru-RU" dirty="0"/>
              <a:t> </a:t>
            </a:r>
            <a:r>
              <a:rPr lang="ru-RU" dirty="0" err="1"/>
              <a:t>передбачити</a:t>
            </a:r>
            <a:r>
              <a:rPr lang="ru-RU" dirty="0"/>
              <a:t> </a:t>
            </a:r>
            <a:r>
              <a:rPr lang="ru-RU" dirty="0" err="1"/>
              <a:t>подальшу</a:t>
            </a:r>
            <a:r>
              <a:rPr lang="ru-RU" dirty="0"/>
              <a:t> </a:t>
            </a:r>
            <a:r>
              <a:rPr lang="ru-RU" dirty="0" err="1"/>
              <a:t>поведінку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члена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596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effectLst/>
              </a:rPr>
              <a:t>До </a:t>
            </a:r>
            <a:r>
              <a:rPr lang="ru-RU" sz="2800" dirty="0" err="1">
                <a:effectLst/>
              </a:rPr>
              <a:t>соціальних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функцій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спрямованим</a:t>
            </a:r>
            <a:r>
              <a:rPr lang="ru-RU" sz="2800" dirty="0">
                <a:effectLst/>
              </a:rPr>
              <a:t> на </a:t>
            </a:r>
            <a:r>
              <a:rPr lang="ru-RU" sz="2800" dirty="0" err="1">
                <a:effectLst/>
              </a:rPr>
              <a:t>підтримку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соціального</a:t>
            </a:r>
            <a:r>
              <a:rPr lang="ru-RU" sz="2800" dirty="0">
                <a:effectLst/>
              </a:rPr>
              <a:t> порядку, </a:t>
            </a:r>
            <a:r>
              <a:rPr lang="ru-RU" sz="2800" dirty="0" err="1">
                <a:effectLst/>
              </a:rPr>
              <a:t>відносяться</a:t>
            </a:r>
            <a:r>
              <a:rPr lang="ru-RU" sz="2800" dirty="0">
                <a:effectLst/>
              </a:rPr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контролю. </a:t>
            </a:r>
            <a:r>
              <a:rPr lang="ru-RU" dirty="0" err="1"/>
              <a:t>Гендерні</a:t>
            </a:r>
            <a:r>
              <a:rPr lang="ru-RU" dirty="0"/>
              <a:t> </a:t>
            </a:r>
            <a:r>
              <a:rPr lang="ru-RU" dirty="0" err="1"/>
              <a:t>стереотипи</a:t>
            </a:r>
            <a:r>
              <a:rPr lang="ru-RU" dirty="0"/>
              <a:t> 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пояснюють</a:t>
            </a:r>
            <a:r>
              <a:rPr lang="ru-RU" dirty="0"/>
              <a:t> </a:t>
            </a:r>
            <a:r>
              <a:rPr lang="ru-RU" dirty="0" err="1"/>
              <a:t>існуючі</a:t>
            </a:r>
            <a:r>
              <a:rPr lang="ru-RU" dirty="0"/>
              <a:t> в </a:t>
            </a:r>
            <a:r>
              <a:rPr lang="ru-RU" dirty="0" err="1"/>
              <a:t>суспільстві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гендерної</a:t>
            </a:r>
            <a:r>
              <a:rPr lang="ru-RU" dirty="0"/>
              <a:t> </a:t>
            </a:r>
            <a:r>
              <a:rPr lang="ru-RU" dirty="0" err="1"/>
              <a:t>ієрархії</a:t>
            </a:r>
            <a:r>
              <a:rPr lang="ru-RU" dirty="0"/>
              <a:t>, а й, неминуче </a:t>
            </a:r>
            <a:r>
              <a:rPr lang="ru-RU" dirty="0" err="1"/>
              <a:t>набуваючи</a:t>
            </a:r>
            <a:r>
              <a:rPr lang="ru-RU" dirty="0"/>
              <a:t> </a:t>
            </a:r>
            <a:r>
              <a:rPr lang="ru-RU" dirty="0" err="1"/>
              <a:t>нормативність</a:t>
            </a:r>
            <a:r>
              <a:rPr lang="ru-RU" dirty="0"/>
              <a:t>, </a:t>
            </a:r>
            <a:r>
              <a:rPr lang="ru-RU" dirty="0" err="1"/>
              <a:t>підтримують</a:t>
            </a:r>
            <a:r>
              <a:rPr lang="ru-RU" dirty="0"/>
              <a:t> </a:t>
            </a:r>
            <a:r>
              <a:rPr lang="ru-RU" dirty="0" err="1"/>
              <a:t>соціально</a:t>
            </a:r>
            <a:r>
              <a:rPr lang="ru-RU" dirty="0"/>
              <a:t> </a:t>
            </a:r>
            <a:r>
              <a:rPr lang="ru-RU" dirty="0" err="1"/>
              <a:t>прийнятні</a:t>
            </a:r>
            <a:r>
              <a:rPr lang="ru-RU" dirty="0"/>
              <a:t> </a:t>
            </a:r>
            <a:r>
              <a:rPr lang="ru-RU" dirty="0" err="1"/>
              <a:t>зразки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 У силу </a:t>
            </a:r>
            <a:r>
              <a:rPr lang="ru-RU" dirty="0" err="1"/>
              <a:t>особливої</a:t>
            </a:r>
            <a:r>
              <a:rPr lang="ru-RU" dirty="0"/>
              <a:t> ​​</a:t>
            </a:r>
            <a:r>
              <a:rPr lang="ru-RU" dirty="0" err="1"/>
              <a:t>значущості</a:t>
            </a:r>
            <a:r>
              <a:rPr lang="ru-RU" dirty="0"/>
              <a:t> для </a:t>
            </a:r>
            <a:r>
              <a:rPr lang="ru-RU" dirty="0" err="1"/>
              <a:t>індивіда</a:t>
            </a:r>
            <a:r>
              <a:rPr lang="ru-RU" dirty="0"/>
              <a:t> </a:t>
            </a:r>
            <a:r>
              <a:rPr lang="ru-RU" dirty="0" err="1"/>
              <a:t>гендерної</a:t>
            </a:r>
            <a:r>
              <a:rPr lang="ru-RU" dirty="0"/>
              <a:t> </a:t>
            </a:r>
            <a:r>
              <a:rPr lang="ru-RU" dirty="0" err="1"/>
              <a:t>ідентичності</a:t>
            </a:r>
            <a:r>
              <a:rPr lang="ru-RU" dirty="0"/>
              <a:t> </a:t>
            </a:r>
            <a:r>
              <a:rPr lang="ru-RU" dirty="0" err="1"/>
              <a:t>нормативність</a:t>
            </a:r>
            <a:r>
              <a:rPr lang="ru-RU" dirty="0"/>
              <a:t> </a:t>
            </a:r>
            <a:r>
              <a:rPr lang="ru-RU" dirty="0" err="1"/>
              <a:t>притаманна</a:t>
            </a:r>
            <a:r>
              <a:rPr lang="ru-RU" dirty="0"/>
              <a:t> </a:t>
            </a:r>
            <a:r>
              <a:rPr lang="ru-RU" dirty="0" err="1"/>
              <a:t>гендерним</a:t>
            </a:r>
            <a:r>
              <a:rPr lang="ru-RU" dirty="0"/>
              <a:t> стереотипам </a:t>
            </a:r>
            <a:r>
              <a:rPr lang="ru-RU" dirty="0" err="1"/>
              <a:t>більшою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етнічним</a:t>
            </a:r>
            <a:r>
              <a:rPr lang="ru-RU" dirty="0"/>
              <a:t>, </a:t>
            </a:r>
            <a:r>
              <a:rPr lang="ru-RU" dirty="0" err="1"/>
              <a:t>віковим</a:t>
            </a:r>
            <a:r>
              <a:rPr lang="ru-RU" dirty="0"/>
              <a:t>, </a:t>
            </a:r>
            <a:r>
              <a:rPr lang="ru-RU" dirty="0" err="1"/>
              <a:t>професійним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75148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964488" cy="2808312"/>
          </a:xfrm>
        </p:spPr>
        <p:txBody>
          <a:bodyPr>
            <a:noAutofit/>
          </a:bodyPr>
          <a:lstStyle/>
          <a:p>
            <a:r>
              <a:rPr lang="uk-UA" sz="4000" dirty="0" smtClean="0"/>
              <a:t>При формуванні статевої ролі та свідомості суспільство орієнтується на соціально статеві  стандарти</a:t>
            </a:r>
            <a:r>
              <a:rPr lang="en-US" sz="4000" dirty="0"/>
              <a:t> </a:t>
            </a:r>
            <a:r>
              <a:rPr lang="en-US" sz="4000" dirty="0" smtClean="0"/>
              <a:t>: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068960"/>
            <a:ext cx="8229600" cy="4572000"/>
          </a:xfrm>
        </p:spPr>
        <p:txBody>
          <a:bodyPr>
            <a:normAutofit/>
          </a:bodyPr>
          <a:lstStyle/>
          <a:p>
            <a:pPr marL="578358" indent="-514350">
              <a:buAutoNum type="arabicPeriod"/>
            </a:pPr>
            <a:r>
              <a:rPr lang="uk-UA" sz="4400" dirty="0" err="1" smtClean="0"/>
              <a:t>Феменність</a:t>
            </a:r>
            <a:r>
              <a:rPr lang="uk-UA" sz="4400" dirty="0" smtClean="0"/>
              <a:t> </a:t>
            </a:r>
          </a:p>
          <a:p>
            <a:pPr marL="578358" indent="-514350">
              <a:buFont typeface="Wingdings 2"/>
              <a:buAutoNum type="arabicPeriod"/>
            </a:pPr>
            <a:r>
              <a:rPr lang="ru-RU" sz="4400" dirty="0" err="1" smtClean="0"/>
              <a:t>Маскулінність</a:t>
            </a:r>
            <a:r>
              <a:rPr lang="uk-UA" sz="4400" dirty="0"/>
              <a:t> </a:t>
            </a:r>
            <a:endParaRPr lang="ru-RU" sz="4400" dirty="0"/>
          </a:p>
        </p:txBody>
      </p:sp>
      <p:pic>
        <p:nvPicPr>
          <p:cNvPr id="1026" name="Picture 2" descr="C:\Users\Lenovo\Desktop\UR3tdGdbBI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070" y="3429000"/>
            <a:ext cx="3964711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0438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3600400"/>
          </a:xfrm>
        </p:spPr>
        <p:txBody>
          <a:bodyPr>
            <a:noAutofit/>
          </a:bodyPr>
          <a:lstStyle/>
          <a:p>
            <a:r>
              <a:rPr lang="ru-RU" sz="3600" b="1" dirty="0" err="1">
                <a:effectLst/>
              </a:rPr>
              <a:t>Фемінність</a:t>
            </a:r>
            <a:r>
              <a:rPr lang="ru-RU" sz="3600" dirty="0">
                <a:effectLst/>
              </a:rPr>
              <a:t> - </a:t>
            </a:r>
            <a:r>
              <a:rPr lang="ru-RU" sz="3600" dirty="0" err="1">
                <a:effectLst/>
              </a:rPr>
              <a:t>це</a:t>
            </a:r>
            <a:r>
              <a:rPr lang="ru-RU" sz="3600" dirty="0">
                <a:effectLst/>
              </a:rPr>
              <a:t> </a:t>
            </a:r>
            <a:r>
              <a:rPr lang="ru-RU" sz="3600" dirty="0" err="1">
                <a:effectLst/>
              </a:rPr>
              <a:t>властивість</a:t>
            </a:r>
            <a:r>
              <a:rPr lang="ru-RU" sz="3600" dirty="0">
                <a:effectLst/>
              </a:rPr>
              <a:t> </a:t>
            </a:r>
            <a:r>
              <a:rPr lang="ru-RU" sz="3600" dirty="0" err="1">
                <a:effectLst/>
              </a:rPr>
              <a:t>особистості</a:t>
            </a:r>
            <a:r>
              <a:rPr lang="ru-RU" sz="3600" dirty="0">
                <a:effectLst/>
              </a:rPr>
              <a:t>, </a:t>
            </a:r>
            <a:r>
              <a:rPr lang="ru-RU" sz="3600" dirty="0" err="1">
                <a:effectLst/>
              </a:rPr>
              <a:t>що</a:t>
            </a:r>
            <a:r>
              <a:rPr lang="ru-RU" sz="3600" dirty="0">
                <a:effectLst/>
              </a:rPr>
              <a:t> </a:t>
            </a:r>
            <a:r>
              <a:rPr lang="ru-RU" sz="3600" dirty="0" err="1">
                <a:effectLst/>
              </a:rPr>
              <a:t>передбачає</a:t>
            </a:r>
            <a:r>
              <a:rPr lang="ru-RU" sz="3600" dirty="0">
                <a:effectLst/>
              </a:rPr>
              <a:t> </a:t>
            </a:r>
            <a:r>
              <a:rPr lang="ru-RU" sz="3600" dirty="0" err="1">
                <a:effectLst/>
              </a:rPr>
              <a:t>відповідність</a:t>
            </a:r>
            <a:r>
              <a:rPr lang="ru-RU" sz="3600" dirty="0">
                <a:effectLst/>
              </a:rPr>
              <a:t> </a:t>
            </a:r>
            <a:r>
              <a:rPr lang="ru-RU" sz="3600" dirty="0" err="1">
                <a:effectLst/>
              </a:rPr>
              <a:t>жінки</a:t>
            </a:r>
            <a:r>
              <a:rPr lang="ru-RU" sz="3600" dirty="0">
                <a:effectLst/>
              </a:rPr>
              <a:t> </a:t>
            </a:r>
            <a:r>
              <a:rPr lang="ru-RU" sz="3600" dirty="0" err="1">
                <a:effectLst/>
              </a:rPr>
              <a:t>власній</a:t>
            </a:r>
            <a:r>
              <a:rPr lang="ru-RU" sz="3600" dirty="0">
                <a:effectLst/>
              </a:rPr>
              <a:t> </a:t>
            </a:r>
            <a:r>
              <a:rPr lang="ru-RU" sz="3600" dirty="0" err="1">
                <a:effectLst/>
              </a:rPr>
              <a:t>психологічній</a:t>
            </a:r>
            <a:r>
              <a:rPr lang="ru-RU" sz="3600" dirty="0">
                <a:effectLst/>
              </a:rPr>
              <a:t> </a:t>
            </a:r>
            <a:r>
              <a:rPr lang="ru-RU" sz="3600" dirty="0" err="1">
                <a:effectLst/>
              </a:rPr>
              <a:t>статі</a:t>
            </a:r>
            <a:r>
              <a:rPr lang="ru-RU" sz="3600" dirty="0">
                <a:effectLst/>
              </a:rPr>
              <a:t>, </a:t>
            </a:r>
            <a:r>
              <a:rPr lang="ru-RU" sz="3200" dirty="0" err="1">
                <a:effectLst/>
              </a:rPr>
              <a:t>дотримання</a:t>
            </a:r>
            <a:r>
              <a:rPr lang="ru-RU" sz="3600" dirty="0">
                <a:effectLst/>
              </a:rPr>
              <a:t> </a:t>
            </a:r>
            <a:r>
              <a:rPr lang="ru-RU" sz="3600" dirty="0" err="1">
                <a:effectLst/>
              </a:rPr>
              <a:t>жіночих</a:t>
            </a:r>
            <a:r>
              <a:rPr lang="ru-RU" sz="3600" dirty="0">
                <a:effectLst/>
              </a:rPr>
              <a:t> </a:t>
            </a:r>
            <a:r>
              <a:rPr lang="ru-RU" sz="3600" dirty="0" err="1">
                <a:effectLst/>
              </a:rPr>
              <a:t>статево-рольових</a:t>
            </a:r>
            <a:r>
              <a:rPr lang="ru-RU" sz="3600" dirty="0">
                <a:effectLst/>
              </a:rPr>
              <a:t> норм, </a:t>
            </a:r>
            <a:r>
              <a:rPr lang="ru-RU" sz="3600" dirty="0" err="1">
                <a:effectLst/>
              </a:rPr>
              <a:t>типової</a:t>
            </a:r>
            <a:r>
              <a:rPr lang="ru-RU" sz="3600" dirty="0">
                <a:effectLst/>
              </a:rPr>
              <a:t> для </a:t>
            </a:r>
            <a:r>
              <a:rPr lang="ru-RU" sz="3600" dirty="0" err="1">
                <a:effectLst/>
              </a:rPr>
              <a:t>жінки</a:t>
            </a:r>
            <a:r>
              <a:rPr lang="ru-RU" sz="3600" dirty="0">
                <a:effectLst/>
              </a:rPr>
              <a:t> </a:t>
            </a:r>
            <a:r>
              <a:rPr lang="ru-RU" sz="3600" dirty="0" err="1">
                <a:effectLst/>
              </a:rPr>
              <a:t>поведінки</a:t>
            </a:r>
            <a:r>
              <a:rPr lang="ru-RU" sz="3600" dirty="0">
                <a:effectLst/>
              </a:rPr>
              <a:t>, </a:t>
            </a:r>
            <a:r>
              <a:rPr lang="ru-RU" sz="3600" dirty="0" err="1">
                <a:effectLst/>
              </a:rPr>
              <a:t>цінностей</a:t>
            </a:r>
            <a:r>
              <a:rPr lang="ru-RU" sz="3600" dirty="0">
                <a:effectLst/>
              </a:rPr>
              <a:t>, установок.</a:t>
            </a:r>
            <a:endParaRPr lang="ru-RU" sz="3600" dirty="0"/>
          </a:p>
        </p:txBody>
      </p:sp>
      <p:pic>
        <p:nvPicPr>
          <p:cNvPr id="2050" name="Picture 2" descr="C:\Users\Lenovo\Desktop\67340424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82930"/>
            <a:ext cx="4599852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2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305</TotalTime>
  <Words>200</Words>
  <Application>Microsoft Office PowerPoint</Application>
  <PresentationFormat>Экран 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Яркая</vt:lpstr>
      <vt:lpstr>Гендерні ідеали і стереотипи</vt:lpstr>
      <vt:lpstr>Гендер – набір соціально статевих характеристик ,що визначає поведінку людини в суспільстві ,а також сприйняття цієї поведінки оточуючими.</vt:lpstr>
      <vt:lpstr>Презентация PowerPoint</vt:lpstr>
      <vt:lpstr>Гендерна соціологія включає в себе 2 взаємно пов'язаних  частини :</vt:lpstr>
      <vt:lpstr>Розрізняють функції гендерних стереотипів: </vt:lpstr>
      <vt:lpstr>До психологічних функцій відносяться: </vt:lpstr>
      <vt:lpstr>До соціальних функцій, спрямованим на підтримку соціального порядку, відносяться:</vt:lpstr>
      <vt:lpstr>При формуванні статевої ролі та свідомості суспільство орієнтується на соціально статеві  стандарти : </vt:lpstr>
      <vt:lpstr>Фемінність - це властивість особистості, що передбачає відповідність жінки власній психологічній статі, дотримання жіночих статево-рольових норм, типової для жінки поведінки, цінностей, установок.</vt:lpstr>
      <vt:lpstr>Маскулінність від лат. masculinus – чоловічий) – у патріархатному суспільстві уявлення про те, яким має бути чоловік, «нормативна» маскулінність – комплекс фізичних, психологічних, морально-етичних характеристик, які приписуються чоловікові та очікуються від нього (наприклад, розвинені м’язи, активність, агресивність, стриманість в емоціях та ін.)</vt:lpstr>
      <vt:lpstr>Презентация PowerPoint</vt:lpstr>
      <vt:lpstr>Презентация PowerPoint</vt:lpstr>
      <vt:lpstr>Дякую за увагу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Гендерні ідеали і стереотипи</dc:title>
  <dc:creator>Lenovo</dc:creator>
  <cp:lastModifiedBy>Lenovo</cp:lastModifiedBy>
  <cp:revision>16</cp:revision>
  <dcterms:created xsi:type="dcterms:W3CDTF">2014-10-28T18:24:40Z</dcterms:created>
  <dcterms:modified xsi:type="dcterms:W3CDTF">2014-11-02T19:01:53Z</dcterms:modified>
</cp:coreProperties>
</file>