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66" autoAdjust="0"/>
    <p:restoredTop sz="94660"/>
  </p:normalViewPr>
  <p:slideViewPr>
    <p:cSldViewPr>
      <p:cViewPr>
        <p:scale>
          <a:sx n="86" d="100"/>
          <a:sy n="86" d="100"/>
        </p:scale>
        <p:origin x="-134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4AFEFD-63CB-4BB8-8B0E-7F97BBC611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94B157-2CFC-4155-958F-C186E5EC80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3"/>
            <a:ext cx="7056784" cy="1728191"/>
          </a:xfrm>
        </p:spPr>
        <p:txBody>
          <a:bodyPr anchor="ctr"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виконанням документів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708920"/>
            <a:ext cx="5315651" cy="910084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Документаційне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забезпечення управління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5"/>
            <a:ext cx="5119052" cy="2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2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Документи, що підлягають обов’язковому контролю за виконанням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доручення керівництва, у т.ч. висловлені під час оперативних нарад;</a:t>
            </a:r>
            <a:endParaRPr lang="ru-RU" dirty="0"/>
          </a:p>
          <a:p>
            <a:r>
              <a:rPr lang="uk-UA" dirty="0"/>
              <a:t>звернення народних депутатів України;</a:t>
            </a:r>
            <a:endParaRPr lang="ru-RU" dirty="0"/>
          </a:p>
          <a:p>
            <a:r>
              <a:rPr lang="uk-UA" dirty="0"/>
              <a:t>приписи органів державного контролю та нагляду;</a:t>
            </a:r>
            <a:endParaRPr lang="ru-RU" dirty="0"/>
          </a:p>
          <a:p>
            <a:r>
              <a:rPr lang="uk-UA" dirty="0"/>
              <a:t>постанови та висновки Колегії Рахункової палати;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3143457" cy="190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0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315274"/>
          </a:xfrm>
        </p:spPr>
        <p:txBody>
          <a:bodyPr>
            <a:no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Документи, що підлягають обов’язковому контролю за виконанням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подання прокурора з вимогами щодо усунення порушень закону, причин та умов, що їх зумовили, притягнення осіб до передбаченої законом відповідальності, відшкодування шкоди, скасування нормативно-правового акта, окремих його частин або приведення його у відповідність із законом, припинення незаконних дій чи бездіяльності посадових і службових осіб;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9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84776" cy="1296144"/>
          </a:xfrm>
        </p:spPr>
        <p:txBody>
          <a:bodyPr>
            <a:no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Документи, що підлягають обов’язковому контролю за виконанням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постанови прокурора про ініціювання притягнення особи до адміністративної відповідальності;</a:t>
            </a:r>
            <a:endParaRPr lang="ru-RU" dirty="0"/>
          </a:p>
          <a:p>
            <a:r>
              <a:rPr lang="uk-UA" dirty="0"/>
              <a:t>запити на публічну інформацію від фізичних та юридичних осіб, об’єднань громадян без статусу юридичної особи;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410195"/>
            <a:ext cx="3563888" cy="237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3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1315274"/>
          </a:xfrm>
        </p:spPr>
        <p:txBody>
          <a:bodyPr>
            <a:no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Документи, що підлягають обов’язковому контролю за виконанням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звернення громадян (пропозиції, заяви, клопотання, скарги);</a:t>
            </a:r>
            <a:endParaRPr lang="ru-RU" dirty="0"/>
          </a:p>
          <a:p>
            <a:r>
              <a:rPr lang="uk-UA" dirty="0"/>
              <a:t>листи-доручення та листи-запити організацій вищого рівня;</a:t>
            </a:r>
            <a:endParaRPr lang="ru-RU" dirty="0"/>
          </a:p>
          <a:p>
            <a:r>
              <a:rPr lang="uk-UA" dirty="0"/>
              <a:t>телеграми, в яких порушено питання, що потребують термінового вирішення.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49509"/>
            <a:ext cx="3440410" cy="2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3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Кожен документ має свій строк виконання. На підприємствах такі строки встановлює керівництво у наказах і резолюціях.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/>
              <a:t>З </a:t>
            </a:r>
            <a:r>
              <a:rPr lang="uk-UA" sz="2800" dirty="0" err="1" smtClean="0"/>
              <a:t>проєктом</a:t>
            </a:r>
            <a:r>
              <a:rPr lang="uk-UA" sz="2800" dirty="0" smtClean="0"/>
              <a:t> </a:t>
            </a:r>
            <a:r>
              <a:rPr lang="uk-UA" sz="2800" dirty="0"/>
              <a:t>Переліку ознайомлюють керівників усіх структурних підрозділів</a:t>
            </a:r>
            <a:r>
              <a:rPr lang="uk-UA" sz="2800" dirty="0" smtClean="0"/>
              <a:t>.</a:t>
            </a:r>
          </a:p>
          <a:p>
            <a:endParaRPr lang="uk-UA" sz="2800" dirty="0" smtClean="0"/>
          </a:p>
          <a:p>
            <a:r>
              <a:rPr lang="uk-UA" sz="2800" dirty="0" smtClean="0"/>
              <a:t>Для </a:t>
            </a:r>
            <a:r>
              <a:rPr lang="uk-UA" sz="2800" dirty="0"/>
              <a:t>обговорення та узгодження складу Переліку доцільно скликати нараду за участю керівників структурних підрозділів та осіб, відповідальних за діловодство в структурних підрозділах.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2002907" cy="11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9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Зазвичай Перелік є додатком до індивідуальної інструкції з діловодства та затверджується разом із цим локальним нормативним </a:t>
            </a:r>
            <a:r>
              <a:rPr lang="uk-UA" sz="2800" dirty="0" smtClean="0"/>
              <a:t>актом.</a:t>
            </a:r>
          </a:p>
          <a:p>
            <a:endParaRPr lang="uk-UA" sz="2800" dirty="0" smtClean="0"/>
          </a:p>
          <a:p>
            <a:r>
              <a:rPr lang="uk-UA" sz="2800" dirty="0" smtClean="0"/>
              <a:t>Локальний </a:t>
            </a:r>
            <a:r>
              <a:rPr lang="uk-UA" sz="2800" dirty="0" err="1" smtClean="0"/>
              <a:t>нормативни</a:t>
            </a:r>
            <a:r>
              <a:rPr lang="uk-UA" sz="2800" dirty="0" smtClean="0"/>
              <a:t> акт - це </a:t>
            </a:r>
            <a:r>
              <a:rPr lang="uk-UA" sz="2800" b="1" dirty="0" smtClean="0"/>
              <a:t>приписи, що регулюють внутрішнє життя організації</a:t>
            </a:r>
            <a:r>
              <a:rPr lang="uk-UA" sz="2800" dirty="0" smtClean="0"/>
              <a:t>, наприклад: правила внутрішнього трудового розпорядку, положення про оплату праці, посадові інструкції тощо</a:t>
            </a:r>
            <a:r>
              <a:rPr lang="ru-RU" sz="2800" dirty="0" smtClean="0"/>
              <a:t>.</a:t>
            </a:r>
            <a:r>
              <a:rPr lang="uk-UA" sz="2800" dirty="0"/>
              <a:t> 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623141" cy="147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5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Створення інструкції з діловодства — тривалий процес, особливо якщо організація є джерелом формування Національного архівного фонду і інструкцію необхідно погоджувати з державним архівом.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29" y="3573016"/>
            <a:ext cx="5526550" cy="26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06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Щоб пришвидшити впровадження системи контролю за виконанням документів, Перелік доцільно затвердити окремо — наказом керівника або шляхом проставлення грифа затвердження. А вже після затвердження інструкції з діловодства такий Перелік стане додатком до неї.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771107"/>
            <a:ext cx="4623400" cy="30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344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Перелік документів, що підлягають контролю за виконанням, регулярно переглядають з метою внесення нових або виключення застарілих положень, уточнення та вдосконалення формулювань.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58" y="3284984"/>
            <a:ext cx="4711583" cy="301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9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рганізація роботи з документами (ч. 3). Держслужбовець, № 6, Червень, 2015  | F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212"/>
            <a:ext cx="9139768" cy="57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Порядок контролю за виконанням документів визначено на загальнодержавному рівні — Правилами організації діловодства та архівного зберігання документів у державних органах, </a:t>
            </a:r>
            <a:r>
              <a:rPr lang="uk-UA" sz="2800" dirty="0" err="1"/>
              <a:t>органах</a:t>
            </a:r>
            <a:r>
              <a:rPr lang="uk-UA" sz="2800" dirty="0"/>
              <a:t> місцевого самоврядування, на підприємствах, в установах і організаціях, затвердженими наказом Міністерства юстиції України від 18.06.2015 № 1000/5 (далі — Правила № 1000/5).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097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Відповідальний за контроль за виконанням документів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6480720" cy="4094269"/>
          </a:xfrm>
        </p:spPr>
        <p:txBody>
          <a:bodyPr/>
          <a:lstStyle/>
          <a:p>
            <a:r>
              <a:rPr lang="uk-UA" dirty="0"/>
              <a:t>Організацію контролю за виконанням завдань, визначених в актах органів влади, дорученнях вищих посадових осіб, здійснює перший заступник або заступник керівника підприємства, установи, організації (далі — організація) — відповідно до розподілу функціональних обов’язків.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1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6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Безпосередній контроль за виконанням документів покладається на службу діловодства або службу контролю — спеціальний підрозділ або посадову особу, відповідальну за контроль. </a:t>
            </a:r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У </a:t>
            </a:r>
            <a:r>
              <a:rPr lang="uk-UA" sz="2800" dirty="0"/>
              <a:t>структурних підрозділах організацію контролю за виконанням документів та безпосередній контроль за виконанням документів здійснює особа, відповідальна за діловодство (п. 2 </a:t>
            </a:r>
            <a:r>
              <a:rPr lang="uk-UA" sz="2800" dirty="0" err="1"/>
              <a:t>гл</a:t>
            </a:r>
            <a:r>
              <a:rPr lang="uk-UA" sz="2800" dirty="0"/>
              <a:t>. 5 </a:t>
            </a:r>
            <a:r>
              <a:rPr lang="uk-UA" sz="2800" dirty="0" err="1"/>
              <a:t>розд</a:t>
            </a:r>
            <a:r>
              <a:rPr lang="uk-UA" sz="2800" dirty="0"/>
              <a:t>. III Правил № 1000/5).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98550"/>
            <a:ext cx="2242652" cy="13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6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Ефективність контролю за виконанням документів забезпечує Перелік документів, що підлягають обов’язковому контролю за виконанням (далі — Перелік). </a:t>
            </a:r>
            <a:endParaRPr lang="uk-UA" sz="2800" dirty="0" smtClean="0"/>
          </a:p>
          <a:p>
            <a:r>
              <a:rPr lang="uk-UA" sz="2800" dirty="0" smtClean="0"/>
              <a:t>Перелік </a:t>
            </a:r>
            <a:r>
              <a:rPr lang="uk-UA" sz="2800" dirty="0"/>
              <a:t>складають з урахуванням специфіки діяльності та структури організації.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61864"/>
            <a:ext cx="4152880" cy="27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21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327371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практиці використовують два види Переліків: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272808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/>
              <a:t>перший — містить лише список видів документів, що підлягають обов’язковому контролю за виконанням;</a:t>
            </a:r>
            <a:endParaRPr lang="ru-RU" sz="2800" dirty="0"/>
          </a:p>
          <a:p>
            <a:r>
              <a:rPr lang="uk-UA" sz="2800" dirty="0"/>
              <a:t>другий — містить список документів із зазначенням максимальних строків виконання кожного з них.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93581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0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етап складання Переліку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/>
              <a:t>аналіз нормативно-правових актів, які встановлюють обов’язкові строки виконання окремих видів документів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187055" cy="238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0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Обов’язковому вивченню підлягає внутрішня нормативна база організації, у т.ч. документи органу вищого рівня (за наявності), зокрема, статут (положення), інші установчі та організаційні документи. Норми цих документів можуть частково визначати склад Переліку</a:t>
            </a:r>
            <a:r>
              <a:rPr lang="uk-UA" sz="2800" dirty="0" smtClean="0"/>
              <a:t>.</a:t>
            </a:r>
          </a:p>
          <a:p>
            <a:endParaRPr lang="uk-UA" sz="2800" dirty="0" smtClean="0"/>
          </a:p>
          <a:p>
            <a:r>
              <a:rPr lang="uk-UA" sz="2800" dirty="0"/>
              <a:t>Нормативну базу аналізують служба діловодства (за наявності — служба контролю) та юридичний відділ.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53" y="5085184"/>
            <a:ext cx="2324630" cy="17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6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139937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підлягають обов’язковому контролю за виконанням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6183789" cy="3806237"/>
          </a:xfrm>
        </p:spPr>
        <p:txBody>
          <a:bodyPr>
            <a:normAutofit/>
          </a:bodyPr>
          <a:lstStyle/>
          <a:p>
            <a:r>
              <a:rPr lang="uk-UA" dirty="0"/>
              <a:t>постанови й рішення державних органів та органів місцевого самоврядування (рад);</a:t>
            </a:r>
            <a:endParaRPr lang="ru-RU" dirty="0"/>
          </a:p>
          <a:p>
            <a:r>
              <a:rPr lang="uk-UA" dirty="0"/>
              <a:t>накази організацій вищого рівня;</a:t>
            </a:r>
            <a:endParaRPr lang="ru-RU" dirty="0"/>
          </a:p>
          <a:p>
            <a:r>
              <a:rPr lang="uk-UA" dirty="0"/>
              <a:t>накази керівника організації;</a:t>
            </a:r>
            <a:endParaRPr lang="ru-RU" dirty="0"/>
          </a:p>
          <a:p>
            <a:r>
              <a:rPr lang="uk-UA" dirty="0"/>
              <a:t>рішення колегіальних органів організації (правління, ради, дирекції тощо), що містять конкретні доручення;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36468"/>
            <a:ext cx="4169654" cy="16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59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578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Контроль за виконанням документів</vt:lpstr>
      <vt:lpstr>Презентация PowerPoint</vt:lpstr>
      <vt:lpstr>Відповідальний за контроль за виконанням документів </vt:lpstr>
      <vt:lpstr>Презентация PowerPoint</vt:lpstr>
      <vt:lpstr>Презентация PowerPoint</vt:lpstr>
      <vt:lpstr>На практиці використовують два види Переліків: </vt:lpstr>
      <vt:lpstr>Перший етап складання Переліку</vt:lpstr>
      <vt:lpstr>Презентация PowerPoint</vt:lpstr>
      <vt:lpstr> Документи, що підлягають обов’язковому контролю за виконанням </vt:lpstr>
      <vt:lpstr>Документи, що підлягають обов’язковому контролю за виконанням</vt:lpstr>
      <vt:lpstr>Документи, що підлягають обов’язковому контролю за виконанням</vt:lpstr>
      <vt:lpstr>Документи, що підлягають обов’язковому контролю за виконанням</vt:lpstr>
      <vt:lpstr>Документи, що підлягають обов’язковому контролю за виконанням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RePack by Diakov</cp:lastModifiedBy>
  <cp:revision>29</cp:revision>
  <dcterms:created xsi:type="dcterms:W3CDTF">2022-10-28T04:51:48Z</dcterms:created>
  <dcterms:modified xsi:type="dcterms:W3CDTF">2023-03-28T06:53:52Z</dcterms:modified>
</cp:coreProperties>
</file>