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51C5-892B-40BD-B4EB-C6EA562843A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E1D-1FAB-4939-9F73-95F4FE4D5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36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51C5-892B-40BD-B4EB-C6EA562843A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E1D-1FAB-4939-9F73-95F4FE4D5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89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51C5-892B-40BD-B4EB-C6EA562843A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E1D-1FAB-4939-9F73-95F4FE4D5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126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199D9-52F6-4C07-B0C1-1ECAF2AECE28}" type="datetimeFigureOut">
              <a:rPr lang="ru-RU"/>
              <a:pPr>
                <a:defRPr/>
              </a:pPr>
              <a:t>11.10.2021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C4351-2C73-4F93-BABE-509F08127B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537349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51C5-892B-40BD-B4EB-C6EA562843A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E1D-1FAB-4939-9F73-95F4FE4D5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790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51C5-892B-40BD-B4EB-C6EA562843A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E1D-1FAB-4939-9F73-95F4FE4D5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401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51C5-892B-40BD-B4EB-C6EA562843A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E1D-1FAB-4939-9F73-95F4FE4D5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57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51C5-892B-40BD-B4EB-C6EA562843A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E1D-1FAB-4939-9F73-95F4FE4D5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956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51C5-892B-40BD-B4EB-C6EA562843A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E1D-1FAB-4939-9F73-95F4FE4D5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32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51C5-892B-40BD-B4EB-C6EA562843A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E1D-1FAB-4939-9F73-95F4FE4D5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969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51C5-892B-40BD-B4EB-C6EA562843A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E1D-1FAB-4939-9F73-95F4FE4D5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57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751C5-892B-40BD-B4EB-C6EA562843A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6EE1D-1FAB-4939-9F73-95F4FE4D5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658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751C5-892B-40BD-B4EB-C6EA562843A1}" type="datetimeFigureOut">
              <a:rPr lang="ru-RU" smtClean="0"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6EE1D-1FAB-4939-9F73-95F4FE4D5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6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4" name="Rectangle 2"/>
          <p:cNvSpPr>
            <a:spLocks noChangeArrowheads="1"/>
          </p:cNvSpPr>
          <p:nvPr/>
        </p:nvSpPr>
        <p:spPr bwMode="auto">
          <a:xfrm>
            <a:off x="0" y="0"/>
            <a:ext cx="432117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defTabSz="814388" eaLnBrk="1" hangingPunct="1">
              <a:defRPr/>
            </a:pPr>
            <a:r>
              <a:rPr lang="ru-RU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Аудіопорти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89445" name="Rectangle 5"/>
          <p:cNvSpPr>
            <a:spLocks noChangeArrowheads="1"/>
          </p:cNvSpPr>
          <p:nvPr/>
        </p:nvSpPr>
        <p:spPr bwMode="auto">
          <a:xfrm>
            <a:off x="0" y="1246188"/>
            <a:ext cx="9266238" cy="578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200" b="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endParaRPr lang="en-US" sz="28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Аудіопорти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використовуються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для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підключення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комп'ютера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аудіопристроїв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Найбільш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поширеними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є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наступні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порти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: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</a:t>
            </a:r>
            <a:r>
              <a:rPr lang="en-US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Гніздо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для входу (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Line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In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 — для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підключення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зовнішнього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пристрою,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наприклад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стереосистеми</a:t>
            </a: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 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</a:t>
            </a:r>
            <a:r>
              <a:rPr lang="en-US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Мікрофон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— для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підключення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мікрофону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 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Лінійний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вихід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(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Line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Out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 — для </a:t>
            </a:r>
            <a:b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</a:b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підключення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динаміків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або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навушників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 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Ігровий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порт/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MIDI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— для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підключення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джойстика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або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пристрою з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інтерфейсом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MIDI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42340" name="Picture 11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97413" y="130175"/>
            <a:ext cx="4446587" cy="1538288"/>
          </a:xfrm>
          <a:noFill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166587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6" name="Rectangle 2"/>
          <p:cNvSpPr>
            <a:spLocks noChangeArrowheads="1"/>
          </p:cNvSpPr>
          <p:nvPr/>
        </p:nvSpPr>
        <p:spPr bwMode="auto">
          <a:xfrm>
            <a:off x="0" y="0"/>
            <a:ext cx="656045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6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Відеопорти</a:t>
            </a:r>
            <a:r>
              <a:rPr lang="ru-RU" sz="36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і </a:t>
            </a:r>
            <a:r>
              <a:rPr lang="ru-RU" sz="36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роз</a:t>
            </a:r>
            <a:r>
              <a:rPr lang="en-US" sz="36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’</a:t>
            </a:r>
            <a:r>
              <a:rPr lang="ru-RU" sz="36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єми</a:t>
            </a:r>
            <a:endParaRPr lang="en-US" sz="32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92517" name="Rectangle 5"/>
          <p:cNvSpPr>
            <a:spLocks noChangeArrowheads="1"/>
          </p:cNvSpPr>
          <p:nvPr/>
        </p:nvSpPr>
        <p:spPr bwMode="auto">
          <a:xfrm>
            <a:off x="158750" y="769938"/>
            <a:ext cx="8770938" cy="597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2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ru-RU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Відеопорт</a:t>
            </a:r>
            <a:r>
              <a:rPr lang="ru-RU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використовується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для 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/>
            </a:r>
            <a:b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</a:b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підключення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кабелю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монітора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комп'ютера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Логічна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матриця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відеографіки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(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VGA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- </a:t>
            </a:r>
            <a:r>
              <a:rPr lang="ru-RU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Video</a:t>
            </a:r>
            <a:r>
              <a:rPr lang="ru-RU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Graphics</a:t>
            </a:r>
            <a:r>
              <a:rPr lang="ru-RU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Array</a:t>
            </a:r>
            <a:r>
              <a:rPr lang="ru-RU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).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VGA з 3-рядним 15-контактним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роз'ємом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"типу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гніздо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"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забезпечує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виведення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аналогових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сигналів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на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монітор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en-US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Інтерфейс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DVI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(</a:t>
            </a:r>
            <a:r>
              <a:rPr lang="ru-RU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Digital</a:t>
            </a:r>
            <a:r>
              <a:rPr lang="ru-RU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Visual</a:t>
            </a:r>
            <a:r>
              <a:rPr lang="ru-RU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Interface</a:t>
            </a:r>
            <a:r>
              <a:rPr lang="ru-RU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).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Інтерфейс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DVI з 24-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або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29-контактним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роз'ємом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"типа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гніздо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"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забезпечує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виведення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стислого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цифрового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відео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на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монітор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DVI-I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забезпечує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передачу як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аналогових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так і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цифрових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сигналів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DVI-D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забезпечує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передачу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лише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цифрових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сигналів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endParaRPr lang="en-US" sz="28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43364" name="Picture 7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78613" y="0"/>
            <a:ext cx="2320925" cy="1271588"/>
          </a:xfrm>
          <a:noFill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7065691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386" name="Picture 4" descr="DVI connectors and cables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7413" y="1290638"/>
            <a:ext cx="7291387" cy="4913312"/>
          </a:xfrm>
        </p:spPr>
      </p:pic>
      <p:sp>
        <p:nvSpPr>
          <p:cNvPr id="193542" name="Rectangle 6"/>
          <p:cNvSpPr>
            <a:spLocks noChangeArrowheads="1"/>
          </p:cNvSpPr>
          <p:nvPr/>
        </p:nvSpPr>
        <p:spPr bwMode="auto">
          <a:xfrm>
            <a:off x="2892425" y="261938"/>
            <a:ext cx="3360738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124" tIns="41061" rIns="82124" bIns="41061">
            <a:spAutoFit/>
          </a:bodyPr>
          <a:lstStyle/>
          <a:p>
            <a:pPr defTabSz="814388">
              <a:defRPr/>
            </a:pPr>
            <a:r>
              <a:rPr lang="ru-RU" sz="36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Інтерфейс</a:t>
            </a:r>
            <a:r>
              <a:rPr lang="ru-RU" b="0"/>
              <a:t> </a:t>
            </a:r>
            <a:r>
              <a:rPr lang="ru-RU" sz="36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DVI</a:t>
            </a:r>
          </a:p>
        </p:txBody>
      </p:sp>
    </p:spTree>
    <p:extLst>
      <p:ext uri="{BB962C8B-B14F-4D97-AF65-F5344CB8AC3E}">
        <p14:creationId xmlns:p14="http://schemas.microsoft.com/office/powerpoint/2010/main" val="1220342548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8" name="Rectangle 2"/>
          <p:cNvSpPr>
            <a:spLocks noChangeArrowheads="1"/>
          </p:cNvSpPr>
          <p:nvPr/>
        </p:nvSpPr>
        <p:spPr bwMode="auto">
          <a:xfrm>
            <a:off x="-64181" y="380433"/>
            <a:ext cx="92662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defTabSz="814388" eaLnBrk="1" hangingPunct="1">
              <a:defRPr/>
            </a:pPr>
            <a:r>
              <a:rPr lang="ru-RU" sz="36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Інтерфейс</a:t>
            </a:r>
            <a:r>
              <a:rPr lang="ru-RU" sz="36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HDMI</a:t>
            </a:r>
            <a:r>
              <a:rPr lang="ru-RU" sz="36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(</a:t>
            </a:r>
            <a:r>
              <a:rPr lang="ru-RU" sz="3600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High-Definition</a:t>
            </a:r>
            <a:r>
              <a:rPr lang="ru-RU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3600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Multimedia</a:t>
            </a:r>
            <a:r>
              <a:rPr lang="ru-RU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3600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Interface</a:t>
            </a:r>
            <a:r>
              <a:rPr lang="ru-RU" sz="36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)</a:t>
            </a:r>
            <a:endParaRPr lang="en-US" sz="36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95589" name="Rectangle 5"/>
          <p:cNvSpPr>
            <a:spLocks noChangeArrowheads="1"/>
          </p:cNvSpPr>
          <p:nvPr/>
        </p:nvSpPr>
        <p:spPr bwMode="auto">
          <a:xfrm>
            <a:off x="0" y="1539195"/>
            <a:ext cx="9266238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28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Інтерфейс</a:t>
            </a:r>
            <a:r>
              <a:rPr lang="ru-RU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HDMI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з 19-контактним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рознімом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"типа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гніздо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"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забезпечує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передачу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цифрових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відео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і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аудіосигналів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r>
              <a:rPr lang="ru-RU" sz="32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uk-UA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- 	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HDMI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має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пропускну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спроможність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в межах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від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4,9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10,2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Гбіт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/с. 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довжина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кабелю —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рекомендується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4,5 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можлива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до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15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метрів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	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endParaRPr lang="en-US" sz="28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45412" name="Picture 10" descr="HDMI cable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6213" y="4684713"/>
            <a:ext cx="3887787" cy="2173287"/>
          </a:xfrm>
          <a:noFill/>
        </p:spPr>
      </p:pic>
    </p:spTree>
    <p:extLst>
      <p:ext uri="{BB962C8B-B14F-4D97-AF65-F5344CB8AC3E}">
        <p14:creationId xmlns:p14="http://schemas.microsoft.com/office/powerpoint/2010/main" val="516851335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2"/>
          <p:cNvSpPr>
            <a:spLocks noChangeArrowheads="1"/>
          </p:cNvSpPr>
          <p:nvPr/>
        </p:nvSpPr>
        <p:spPr bwMode="auto">
          <a:xfrm>
            <a:off x="0" y="0"/>
            <a:ext cx="9144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defTabSz="814388" eaLnBrk="1" hangingPunct="1">
              <a:defRPr/>
            </a:pPr>
            <a:r>
              <a:rPr lang="ru-RU" sz="36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S-</a:t>
            </a:r>
            <a:r>
              <a:rPr lang="ru-RU" sz="3600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video</a:t>
            </a:r>
            <a:endParaRPr lang="en-US" sz="36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97637" name="Rectangle 5"/>
          <p:cNvSpPr>
            <a:spLocks noChangeArrowheads="1"/>
          </p:cNvSpPr>
          <p:nvPr/>
        </p:nvSpPr>
        <p:spPr bwMode="auto">
          <a:xfrm>
            <a:off x="0" y="937193"/>
            <a:ext cx="6073775" cy="242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ru-RU" sz="28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Інтерфейс</a:t>
            </a:r>
            <a:r>
              <a:rPr lang="ru-RU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S-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video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з 4(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або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7)-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контактним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рознімом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забезпечує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передачу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аналогових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відеосигналів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r>
              <a:rPr lang="ru-RU" sz="32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	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endParaRPr lang="en-US" sz="28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46436" name="Picture 8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413" y="2897188"/>
            <a:ext cx="3259137" cy="357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1741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7" name="Rectangle 5"/>
          <p:cNvSpPr>
            <a:spLocks noChangeArrowheads="1"/>
          </p:cNvSpPr>
          <p:nvPr/>
        </p:nvSpPr>
        <p:spPr bwMode="auto">
          <a:xfrm>
            <a:off x="0" y="704850"/>
            <a:ext cx="6242050" cy="564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2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Aналоговий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роз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’</a:t>
            </a:r>
            <a:r>
              <a:rPr lang="uk-UA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єм</a:t>
            </a:r>
            <a:r>
              <a:rPr lang="ru-RU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S-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video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(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Separate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Video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),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вчасто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іменований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(абсолютно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некоректно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!)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S-VHS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застосовується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в основному для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виведення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комп'ютерного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зображення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на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побутові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телевізори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і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іншу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домашню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відеотехніку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Істотним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недоліком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цього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інтерфейсу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(при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використанні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у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відеоадаптерах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 є те,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що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в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сучасних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відеокартах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можуть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використовуватися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декілька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варіантів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роз'єму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S-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video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з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різною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кількістю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контактів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і не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завжди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сумісних</a:t>
            </a:r>
            <a:r>
              <a:rPr lang="ru-RU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один з одним.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	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endParaRPr lang="en-US" sz="28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47460" name="Picture 6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838" y="2130425"/>
            <a:ext cx="2824162" cy="327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6734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1" name="Rectangle 5"/>
          <p:cNvSpPr>
            <a:spLocks noChangeArrowheads="1"/>
          </p:cNvSpPr>
          <p:nvPr/>
        </p:nvSpPr>
        <p:spPr bwMode="auto">
          <a:xfrm>
            <a:off x="0" y="769938"/>
            <a:ext cx="5337175" cy="564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/>
          <a:p>
            <a:pPr marL="342900" indent="-34290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ru-RU" sz="32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r>
              <a:rPr lang="ru-RU" sz="2800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Роздільний</a:t>
            </a:r>
            <a:r>
              <a:rPr lang="ru-RU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RGB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(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Red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Green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Blue</a:t>
            </a:r>
            <a:r>
              <a:rPr lang="ru-RU" sz="32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 Порт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RGB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з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трьома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екранованими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кабелями (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червоний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зелений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синій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) з штекерами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RCA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забезпечує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передачу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аналогових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10199"/>
                  </a:outerShdw>
                </a:effectLst>
              </a:rPr>
              <a:t>відеосигналів</a:t>
            </a:r>
            <a:r>
              <a:rPr lang="ru-RU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.</a:t>
            </a:r>
            <a:r>
              <a:rPr lang="ru-RU" sz="32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endParaRPr lang="ru-RU" sz="28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	</a:t>
            </a:r>
          </a:p>
          <a:p>
            <a:pPr marL="625475" lvl="1" indent="-209550" algn="l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800" b="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  <a:endParaRPr lang="en-US" sz="2800" b="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148484" name="Picture 8" descr="Много ТВ, Санкт-Петербург -  Кабель Philips SWV3565 (Кабель Филипс&#10; SWV3565)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16500" y="2830513"/>
            <a:ext cx="3810000" cy="2857500"/>
          </a:xfrm>
        </p:spPr>
      </p:pic>
    </p:spTree>
    <p:extLst>
      <p:ext uri="{BB962C8B-B14F-4D97-AF65-F5344CB8AC3E}">
        <p14:creationId xmlns:p14="http://schemas.microsoft.com/office/powerpoint/2010/main" val="149370946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6" name="Picture 2" descr="MVC-001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6979" name="Line 3"/>
          <p:cNvSpPr>
            <a:spLocks noChangeShapeType="1"/>
          </p:cNvSpPr>
          <p:nvPr/>
        </p:nvSpPr>
        <p:spPr bwMode="auto">
          <a:xfrm flipH="1">
            <a:off x="4038600" y="609600"/>
            <a:ext cx="1295400" cy="243840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06980" name="Text Box 4"/>
          <p:cNvSpPr txBox="1">
            <a:spLocks noChangeArrowheads="1"/>
          </p:cNvSpPr>
          <p:nvPr/>
        </p:nvSpPr>
        <p:spPr bwMode="auto">
          <a:xfrm>
            <a:off x="4876800" y="2286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ru-RU" sz="2000">
                <a:solidFill>
                  <a:srgbClr val="FFFFFF"/>
                </a:solidFill>
              </a:rPr>
              <a:t>RJ-45</a:t>
            </a:r>
          </a:p>
        </p:txBody>
      </p:sp>
      <p:sp>
        <p:nvSpPr>
          <p:cNvPr id="1406981" name="Line 5"/>
          <p:cNvSpPr>
            <a:spLocks noChangeShapeType="1"/>
          </p:cNvSpPr>
          <p:nvPr/>
        </p:nvSpPr>
        <p:spPr bwMode="auto">
          <a:xfrm>
            <a:off x="1905000" y="609600"/>
            <a:ext cx="1524000" cy="312420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06982" name="Text Box 6"/>
          <p:cNvSpPr txBox="1">
            <a:spLocks noChangeArrowheads="1"/>
          </p:cNvSpPr>
          <p:nvPr/>
        </p:nvSpPr>
        <p:spPr bwMode="auto">
          <a:xfrm>
            <a:off x="1524000" y="2286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ru-RU" sz="2000">
                <a:solidFill>
                  <a:srgbClr val="FFFFFF"/>
                </a:solidFill>
              </a:rPr>
              <a:t>USB</a:t>
            </a:r>
          </a:p>
        </p:txBody>
      </p:sp>
      <p:sp>
        <p:nvSpPr>
          <p:cNvPr id="1406983" name="Line 7"/>
          <p:cNvSpPr>
            <a:spLocks noChangeShapeType="1"/>
          </p:cNvSpPr>
          <p:nvPr/>
        </p:nvSpPr>
        <p:spPr bwMode="auto">
          <a:xfrm flipV="1">
            <a:off x="1371600" y="4038600"/>
            <a:ext cx="2362200" cy="76200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06984" name="Text Box 8"/>
          <p:cNvSpPr txBox="1">
            <a:spLocks noChangeArrowheads="1"/>
          </p:cNvSpPr>
          <p:nvPr/>
        </p:nvSpPr>
        <p:spPr bwMode="auto">
          <a:xfrm>
            <a:off x="0" y="4800600"/>
            <a:ext cx="3505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ru-RU" sz="2000">
                <a:solidFill>
                  <a:srgbClr val="FFFFFF"/>
                </a:solidFill>
              </a:rPr>
              <a:t>1/8</a:t>
            </a:r>
            <a:r>
              <a:rPr lang="en-US" altLang="ru-RU" sz="2000" b="0">
                <a:solidFill>
                  <a:srgbClr val="FFFFFF"/>
                </a:solidFill>
              </a:rPr>
              <a:t>” </a:t>
            </a:r>
            <a:r>
              <a:rPr lang="en-US" altLang="ru-RU" sz="2000">
                <a:solidFill>
                  <a:srgbClr val="FFFFFF"/>
                </a:solidFill>
              </a:rPr>
              <a:t>Stereo Phone</a:t>
            </a:r>
            <a:r>
              <a:rPr lang="en-US" altLang="ru-RU" sz="2000" b="0">
                <a:solidFill>
                  <a:srgbClr val="FFFFFF"/>
                </a:solidFill>
              </a:rPr>
              <a:t>  </a:t>
            </a:r>
            <a:r>
              <a:rPr lang="en-US" altLang="ru-RU" sz="2000">
                <a:solidFill>
                  <a:srgbClr val="FFFFFF"/>
                </a:solidFill>
              </a:rPr>
              <a:t>Jacks</a:t>
            </a:r>
          </a:p>
        </p:txBody>
      </p:sp>
      <p:sp>
        <p:nvSpPr>
          <p:cNvPr id="1406985" name="Rectangle 9"/>
          <p:cNvSpPr>
            <a:spLocks noChangeArrowheads="1"/>
          </p:cNvSpPr>
          <p:nvPr/>
        </p:nvSpPr>
        <p:spPr bwMode="auto">
          <a:xfrm>
            <a:off x="3657600" y="3429000"/>
            <a:ext cx="762000" cy="7620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altLang="ru-RU" b="0"/>
          </a:p>
        </p:txBody>
      </p:sp>
      <p:sp>
        <p:nvSpPr>
          <p:cNvPr id="1406986" name="Line 10"/>
          <p:cNvSpPr>
            <a:spLocks noChangeShapeType="1"/>
          </p:cNvSpPr>
          <p:nvPr/>
        </p:nvSpPr>
        <p:spPr bwMode="auto">
          <a:xfrm flipH="1">
            <a:off x="5486400" y="685800"/>
            <a:ext cx="1371600" cy="3200400"/>
          </a:xfrm>
          <a:prstGeom prst="line">
            <a:avLst/>
          </a:prstGeom>
          <a:noFill/>
          <a:ln w="38100" cap="sq">
            <a:solidFill>
              <a:srgbClr val="FFFFFF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406987" name="Text Box 11"/>
          <p:cNvSpPr txBox="1">
            <a:spLocks noChangeArrowheads="1"/>
          </p:cNvSpPr>
          <p:nvPr/>
        </p:nvSpPr>
        <p:spPr bwMode="auto">
          <a:xfrm>
            <a:off x="6019800" y="228600"/>
            <a:ext cx="2819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ru-RU" sz="2000">
                <a:solidFill>
                  <a:srgbClr val="FFFFFF"/>
                </a:solidFill>
              </a:rPr>
              <a:t>DB-15 – Serial Port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029200" y="4114800"/>
            <a:ext cx="2133600" cy="838200"/>
            <a:chOff x="3168" y="2592"/>
            <a:chExt cx="1344" cy="528"/>
          </a:xfrm>
        </p:grpSpPr>
        <p:sp>
          <p:nvSpPr>
            <p:cNvPr id="149523" name="Line 13"/>
            <p:cNvSpPr>
              <a:spLocks noChangeShapeType="1"/>
            </p:cNvSpPr>
            <p:nvPr/>
          </p:nvSpPr>
          <p:spPr bwMode="auto">
            <a:xfrm flipV="1">
              <a:off x="3168" y="2592"/>
              <a:ext cx="864" cy="528"/>
            </a:xfrm>
            <a:prstGeom prst="line">
              <a:avLst/>
            </a:prstGeom>
            <a:noFill/>
            <a:ln w="38100" cap="sq">
              <a:solidFill>
                <a:srgbClr val="FFFFFF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49524" name="Line 14"/>
            <p:cNvSpPr>
              <a:spLocks noChangeShapeType="1"/>
            </p:cNvSpPr>
            <p:nvPr/>
          </p:nvSpPr>
          <p:spPr bwMode="auto">
            <a:xfrm flipV="1">
              <a:off x="3168" y="2592"/>
              <a:ext cx="1344" cy="528"/>
            </a:xfrm>
            <a:prstGeom prst="line">
              <a:avLst/>
            </a:prstGeom>
            <a:noFill/>
            <a:ln w="38100" cap="sq">
              <a:solidFill>
                <a:srgbClr val="FFFFFF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406991" name="Text Box 15"/>
          <p:cNvSpPr txBox="1">
            <a:spLocks noChangeArrowheads="1"/>
          </p:cNvSpPr>
          <p:nvPr/>
        </p:nvSpPr>
        <p:spPr bwMode="auto">
          <a:xfrm>
            <a:off x="3581400" y="4876800"/>
            <a:ext cx="3505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ru-RU" sz="2000">
                <a:solidFill>
                  <a:srgbClr val="FFFFFF"/>
                </a:solidFill>
              </a:rPr>
              <a:t>DB-9 – Com 1 and Com 2</a:t>
            </a:r>
          </a:p>
        </p:txBody>
      </p:sp>
      <p:sp>
        <p:nvSpPr>
          <p:cNvPr id="1406992" name="Line 16"/>
          <p:cNvSpPr>
            <a:spLocks noChangeShapeType="1"/>
          </p:cNvSpPr>
          <p:nvPr/>
        </p:nvSpPr>
        <p:spPr bwMode="auto">
          <a:xfrm flipV="1">
            <a:off x="7620000" y="2819400"/>
            <a:ext cx="304800" cy="2819400"/>
          </a:xfrm>
          <a:prstGeom prst="line">
            <a:avLst/>
          </a:prstGeom>
          <a:noFill/>
          <a:ln w="38100" cap="sq">
            <a:solidFill>
              <a:srgbClr val="FFFFFF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406993" name="Text Box 17"/>
          <p:cNvSpPr txBox="1">
            <a:spLocks noChangeArrowheads="1"/>
          </p:cNvSpPr>
          <p:nvPr/>
        </p:nvSpPr>
        <p:spPr bwMode="auto">
          <a:xfrm>
            <a:off x="6477000" y="5638800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ru-RU" sz="2000">
                <a:solidFill>
                  <a:srgbClr val="FFFFFF"/>
                </a:solidFill>
              </a:rPr>
              <a:t>DB-15 – Video Port</a:t>
            </a:r>
          </a:p>
        </p:txBody>
      </p:sp>
      <p:sp>
        <p:nvSpPr>
          <p:cNvPr id="1406994" name="Line 18"/>
          <p:cNvSpPr>
            <a:spLocks noChangeShapeType="1"/>
          </p:cNvSpPr>
          <p:nvPr/>
        </p:nvSpPr>
        <p:spPr bwMode="auto">
          <a:xfrm flipH="1">
            <a:off x="2895600" y="4114800"/>
            <a:ext cx="1676400" cy="1447800"/>
          </a:xfrm>
          <a:prstGeom prst="line">
            <a:avLst/>
          </a:prstGeom>
          <a:noFill/>
          <a:ln w="38100" cap="sq">
            <a:solidFill>
              <a:srgbClr val="FFFFFF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49521" name="Text Box 19"/>
          <p:cNvSpPr txBox="1">
            <a:spLocks noChangeArrowheads="1"/>
          </p:cNvSpPr>
          <p:nvPr/>
        </p:nvSpPr>
        <p:spPr bwMode="auto">
          <a:xfrm>
            <a:off x="990600" y="5486400"/>
            <a:ext cx="2971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</a:pPr>
            <a:endParaRPr lang="ru-RU" altLang="ru-RU" sz="2000" b="0"/>
          </a:p>
        </p:txBody>
      </p:sp>
      <p:sp>
        <p:nvSpPr>
          <p:cNvPr id="1406996" name="Text Box 20"/>
          <p:cNvSpPr txBox="1">
            <a:spLocks noChangeArrowheads="1"/>
          </p:cNvSpPr>
          <p:nvPr/>
        </p:nvSpPr>
        <p:spPr bwMode="auto">
          <a:xfrm>
            <a:off x="1676400" y="5638800"/>
            <a:ext cx="3505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ru-RU" sz="2000">
                <a:solidFill>
                  <a:srgbClr val="FFFFFF"/>
                </a:solidFill>
              </a:rPr>
              <a:t>PS/2</a:t>
            </a:r>
            <a:r>
              <a:rPr lang="en-US" altLang="ru-RU" sz="2000" b="0">
                <a:solidFill>
                  <a:srgbClr val="FFFFFF"/>
                </a:solidFill>
              </a:rPr>
              <a:t> </a:t>
            </a:r>
            <a:r>
              <a:rPr lang="en-US" altLang="ru-RU" sz="2000">
                <a:solidFill>
                  <a:srgbClr val="FFFFFF"/>
                </a:solidFill>
              </a:rPr>
              <a:t>- Mini Din – Keyboard and Mouse</a:t>
            </a:r>
          </a:p>
        </p:txBody>
      </p:sp>
    </p:spTree>
    <p:extLst>
      <p:ext uri="{BB962C8B-B14F-4D97-AF65-F5344CB8AC3E}">
        <p14:creationId xmlns:p14="http://schemas.microsoft.com/office/powerpoint/2010/main" val="3702442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06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06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0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06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0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9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069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06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06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0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406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406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406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406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6979" grpId="0" animBg="1"/>
      <p:bldP spid="1406980" grpId="0" build="p" autoUpdateAnimBg="0"/>
      <p:bldP spid="1406981" grpId="0" animBg="1"/>
      <p:bldP spid="1406982" grpId="0" build="p" autoUpdateAnimBg="0"/>
      <p:bldP spid="1406983" grpId="0" animBg="1"/>
      <p:bldP spid="1406984" grpId="0" build="p" autoUpdateAnimBg="0"/>
      <p:bldP spid="1406985" grpId="0" animBg="1"/>
      <p:bldP spid="1406986" grpId="0" animBg="1"/>
      <p:bldP spid="1406987" grpId="0" build="p" autoUpdateAnimBg="0"/>
      <p:bldP spid="1406991" grpId="0" build="p" autoUpdateAnimBg="0"/>
      <p:bldP spid="1406992" grpId="0" animBg="1"/>
      <p:bldP spid="1406993" grpId="0" build="p" autoUpdateAnimBg="0"/>
      <p:bldP spid="1406994" grpId="0" animBg="1"/>
      <p:bldP spid="1406996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530" name="Picture 5" descr="systemblock1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9288" y="0"/>
            <a:ext cx="7507287" cy="6799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667465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91</Words>
  <Application>Microsoft Office PowerPoint</Application>
  <PresentationFormat>Экран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Computer</dc:creator>
  <cp:lastModifiedBy>Computer</cp:lastModifiedBy>
  <cp:revision>1</cp:revision>
  <dcterms:created xsi:type="dcterms:W3CDTF">2021-10-11T18:55:42Z</dcterms:created>
  <dcterms:modified xsi:type="dcterms:W3CDTF">2021-10-11T18:56:54Z</dcterms:modified>
</cp:coreProperties>
</file>