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58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85" r:id="rId11"/>
    <p:sldId id="286" r:id="rId12"/>
    <p:sldId id="287" r:id="rId13"/>
    <p:sldId id="288" r:id="rId14"/>
    <p:sldId id="289" r:id="rId15"/>
    <p:sldId id="290" r:id="rId16"/>
    <p:sldId id="274" r:id="rId17"/>
    <p:sldId id="333" r:id="rId18"/>
    <p:sldId id="336" r:id="rId19"/>
    <p:sldId id="337" r:id="rId20"/>
    <p:sldId id="338" r:id="rId21"/>
    <p:sldId id="339" r:id="rId22"/>
    <p:sldId id="340" r:id="rId23"/>
    <p:sldId id="343" r:id="rId24"/>
    <p:sldId id="342" r:id="rId25"/>
    <p:sldId id="341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4" r:id="rId34"/>
    <p:sldId id="355" r:id="rId35"/>
    <p:sldId id="325" r:id="rId36"/>
    <p:sldId id="326" r:id="rId37"/>
    <p:sldId id="327" r:id="rId38"/>
    <p:sldId id="328" r:id="rId39"/>
    <p:sldId id="311" r:id="rId40"/>
    <p:sldId id="352" r:id="rId41"/>
    <p:sldId id="312" r:id="rId42"/>
    <p:sldId id="353" r:id="rId43"/>
  </p:sldIdLst>
  <p:sldSz cx="9144000" cy="6858000" type="screen4x3"/>
  <p:notesSz cx="6858000" cy="9144000"/>
  <p:embeddedFontLst>
    <p:embeddedFont>
      <p:font typeface="Rubius" panose="020B0604020202020204" charset="0"/>
      <p:regular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1E1B"/>
    <a:srgbClr val="000099"/>
    <a:srgbClr val="C42A26"/>
    <a:srgbClr val="3333CC"/>
    <a:srgbClr val="000050"/>
    <a:srgbClr val="FFFFCC"/>
    <a:srgbClr val="006600"/>
    <a:srgbClr val="A42320"/>
    <a:srgbClr val="339933"/>
    <a:srgbClr val="B45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23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5661E-3CD7-48C5-8798-2FCF74FCFDF0}" type="doc">
      <dgm:prSet loTypeId="urn:microsoft.com/office/officeart/2005/8/layout/pyramid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D97917B-CADF-4EC4-9A2D-9C5E0420BFB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0099"/>
              </a:solidFill>
            </a:rPr>
            <a:t>Доброчесність</a:t>
          </a:r>
          <a:endParaRPr lang="ru-RU" sz="1400" b="1" dirty="0">
            <a:solidFill>
              <a:srgbClr val="000099"/>
            </a:solidFill>
          </a:endParaRPr>
        </a:p>
      </dgm:t>
    </dgm:pt>
    <dgm:pt modelId="{2835F318-C4FF-4953-B412-E04EC8C8C5A8}" type="parTrans" cxnId="{923332A4-AC14-435F-B2F6-E9BBCFFA7CE0}">
      <dgm:prSet/>
      <dgm:spPr/>
      <dgm:t>
        <a:bodyPr/>
        <a:lstStyle/>
        <a:p>
          <a:endParaRPr lang="ru-RU"/>
        </a:p>
      </dgm:t>
    </dgm:pt>
    <dgm:pt modelId="{5554755A-8BFA-4AD0-9DBD-6D76D4EC1FA1}" type="sibTrans" cxnId="{923332A4-AC14-435F-B2F6-E9BBCFFA7CE0}">
      <dgm:prSet/>
      <dgm:spPr/>
      <dgm:t>
        <a:bodyPr/>
        <a:lstStyle/>
        <a:p>
          <a:endParaRPr lang="ru-RU"/>
        </a:p>
      </dgm:t>
    </dgm:pt>
    <dgm:pt modelId="{79784928-9893-41A0-BACA-47C362420592}">
      <dgm:prSet phldrT="[Текст]"/>
      <dgm:spPr/>
      <dgm:t>
        <a:bodyPr/>
        <a:lstStyle/>
        <a:p>
          <a:r>
            <a:rPr lang="uk-UA" dirty="0" smtClean="0">
              <a:solidFill>
                <a:srgbClr val="000099"/>
              </a:solidFill>
            </a:rPr>
            <a:t>Прозорість</a:t>
          </a:r>
          <a:endParaRPr lang="ru-RU" dirty="0">
            <a:solidFill>
              <a:srgbClr val="000099"/>
            </a:solidFill>
          </a:endParaRPr>
        </a:p>
      </dgm:t>
    </dgm:pt>
    <dgm:pt modelId="{5EFB1187-1FEE-43B7-8BD7-27364FF0EAA0}" type="parTrans" cxnId="{6F3BB0F2-E971-4D56-99E2-95C0C46CF764}">
      <dgm:prSet/>
      <dgm:spPr/>
      <dgm:t>
        <a:bodyPr/>
        <a:lstStyle/>
        <a:p>
          <a:endParaRPr lang="ru-RU"/>
        </a:p>
      </dgm:t>
    </dgm:pt>
    <dgm:pt modelId="{9F58792F-780C-4CD5-8EB5-EBAF942C196F}" type="sibTrans" cxnId="{6F3BB0F2-E971-4D56-99E2-95C0C46CF764}">
      <dgm:prSet/>
      <dgm:spPr/>
      <dgm:t>
        <a:bodyPr/>
        <a:lstStyle/>
        <a:p>
          <a:endParaRPr lang="ru-RU"/>
        </a:p>
      </dgm:t>
    </dgm:pt>
    <dgm:pt modelId="{47A37F0B-46AD-47F9-999D-FB5141095AB1}">
      <dgm:prSet phldrT="[Текст]"/>
      <dgm:spPr/>
      <dgm:t>
        <a:bodyPr/>
        <a:lstStyle/>
        <a:p>
          <a:r>
            <a:rPr lang="uk-UA" dirty="0" smtClean="0">
              <a:solidFill>
                <a:srgbClr val="000099"/>
              </a:solidFill>
            </a:rPr>
            <a:t>Боротьба з корупцією</a:t>
          </a:r>
          <a:endParaRPr lang="ru-RU" dirty="0">
            <a:solidFill>
              <a:srgbClr val="000099"/>
            </a:solidFill>
          </a:endParaRPr>
        </a:p>
      </dgm:t>
    </dgm:pt>
    <dgm:pt modelId="{FB0BAC12-B0F7-43FF-A974-921B3CA3243C}" type="parTrans" cxnId="{69EE8A33-7F28-44E8-9AB2-69C6E9868B75}">
      <dgm:prSet/>
      <dgm:spPr/>
      <dgm:t>
        <a:bodyPr/>
        <a:lstStyle/>
        <a:p>
          <a:endParaRPr lang="ru-RU"/>
        </a:p>
      </dgm:t>
    </dgm:pt>
    <dgm:pt modelId="{388E373D-1FD4-4751-A69D-2D6C14F9451C}" type="sibTrans" cxnId="{69EE8A33-7F28-44E8-9AB2-69C6E9868B75}">
      <dgm:prSet/>
      <dgm:spPr/>
      <dgm:t>
        <a:bodyPr/>
        <a:lstStyle/>
        <a:p>
          <a:endParaRPr lang="ru-RU"/>
        </a:p>
      </dgm:t>
    </dgm:pt>
    <dgm:pt modelId="{69262CF4-C40E-4FD3-A6E5-65DF3FF10C90}">
      <dgm:prSet phldrT="[Текст]"/>
      <dgm:spPr/>
      <dgm:t>
        <a:bodyPr/>
        <a:lstStyle/>
        <a:p>
          <a:r>
            <a:rPr lang="uk-UA" dirty="0" smtClean="0">
              <a:solidFill>
                <a:srgbClr val="000099"/>
              </a:solidFill>
            </a:rPr>
            <a:t>Підзвітність</a:t>
          </a:r>
          <a:endParaRPr lang="ru-RU" dirty="0">
            <a:solidFill>
              <a:srgbClr val="000099"/>
            </a:solidFill>
          </a:endParaRPr>
        </a:p>
      </dgm:t>
    </dgm:pt>
    <dgm:pt modelId="{D2CA633D-F2D1-4A32-BC83-F328BD835988}" type="parTrans" cxnId="{2754D4A6-3C5A-49F9-B19D-661617C144B4}">
      <dgm:prSet/>
      <dgm:spPr/>
      <dgm:t>
        <a:bodyPr/>
        <a:lstStyle/>
        <a:p>
          <a:endParaRPr lang="ru-RU"/>
        </a:p>
      </dgm:t>
    </dgm:pt>
    <dgm:pt modelId="{2A667CFE-DBE0-400F-99B7-B1FA637BF42E}" type="sibTrans" cxnId="{2754D4A6-3C5A-49F9-B19D-661617C144B4}">
      <dgm:prSet/>
      <dgm:spPr/>
      <dgm:t>
        <a:bodyPr/>
        <a:lstStyle/>
        <a:p>
          <a:endParaRPr lang="ru-RU"/>
        </a:p>
      </dgm:t>
    </dgm:pt>
    <dgm:pt modelId="{53AD3CA0-44AB-4033-9428-E4183AC8D9B4}" type="pres">
      <dgm:prSet presAssocID="{C095661E-3CD7-48C5-8798-2FCF74FCFDF0}" presName="compositeShape" presStyleCnt="0">
        <dgm:presLayoutVars>
          <dgm:chMax val="9"/>
          <dgm:dir/>
          <dgm:resizeHandles val="exact"/>
        </dgm:presLayoutVars>
      </dgm:prSet>
      <dgm:spPr/>
    </dgm:pt>
    <dgm:pt modelId="{85DACD9D-F2AE-4689-A23D-85ABE3688A01}" type="pres">
      <dgm:prSet presAssocID="{C095661E-3CD7-48C5-8798-2FCF74FCFDF0}" presName="triangle1" presStyleLbl="node1" presStyleIdx="0" presStyleCnt="4">
        <dgm:presLayoutVars>
          <dgm:bulletEnabled val="1"/>
        </dgm:presLayoutVars>
      </dgm:prSet>
      <dgm:spPr/>
    </dgm:pt>
    <dgm:pt modelId="{5CDFAE44-CA7B-4CA7-AF6E-648BB0E47303}" type="pres">
      <dgm:prSet presAssocID="{C095661E-3CD7-48C5-8798-2FCF74FCFDF0}" presName="triangle2" presStyleLbl="node1" presStyleIdx="1" presStyleCnt="4">
        <dgm:presLayoutVars>
          <dgm:bulletEnabled val="1"/>
        </dgm:presLayoutVars>
      </dgm:prSet>
      <dgm:spPr/>
    </dgm:pt>
    <dgm:pt modelId="{AE93AE0A-0FB5-43C0-A59B-30A7A1B9F46A}" type="pres">
      <dgm:prSet presAssocID="{C095661E-3CD7-48C5-8798-2FCF74FCFDF0}" presName="triangle3" presStyleLbl="node1" presStyleIdx="2" presStyleCnt="4">
        <dgm:presLayoutVars>
          <dgm:bulletEnabled val="1"/>
        </dgm:presLayoutVars>
      </dgm:prSet>
      <dgm:spPr/>
    </dgm:pt>
    <dgm:pt modelId="{ADF4FE72-6B63-43AC-A5CA-8FAC51ED5351}" type="pres">
      <dgm:prSet presAssocID="{C095661E-3CD7-48C5-8798-2FCF74FCFDF0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6748B1A-0A86-46E1-9ACD-0B3D0106BE5E}" type="presOf" srcId="{FD97917B-CADF-4EC4-9A2D-9C5E0420BFB5}" destId="{85DACD9D-F2AE-4689-A23D-85ABE3688A01}" srcOrd="0" destOrd="0" presId="urn:microsoft.com/office/officeart/2005/8/layout/pyramid4"/>
    <dgm:cxn modelId="{8EE1D48C-61C6-4960-9F63-AF33F7B0CF9F}" type="presOf" srcId="{79784928-9893-41A0-BACA-47C362420592}" destId="{5CDFAE44-CA7B-4CA7-AF6E-648BB0E47303}" srcOrd="0" destOrd="0" presId="urn:microsoft.com/office/officeart/2005/8/layout/pyramid4"/>
    <dgm:cxn modelId="{1DD0FF58-D282-4DD6-9A02-F7A20F01BB94}" type="presOf" srcId="{69262CF4-C40E-4FD3-A6E5-65DF3FF10C90}" destId="{ADF4FE72-6B63-43AC-A5CA-8FAC51ED5351}" srcOrd="0" destOrd="0" presId="urn:microsoft.com/office/officeart/2005/8/layout/pyramid4"/>
    <dgm:cxn modelId="{6F3BB0F2-E971-4D56-99E2-95C0C46CF764}" srcId="{C095661E-3CD7-48C5-8798-2FCF74FCFDF0}" destId="{79784928-9893-41A0-BACA-47C362420592}" srcOrd="1" destOrd="0" parTransId="{5EFB1187-1FEE-43B7-8BD7-27364FF0EAA0}" sibTransId="{9F58792F-780C-4CD5-8EB5-EBAF942C196F}"/>
    <dgm:cxn modelId="{7EDE25BE-D087-4C98-863E-9F5183BD1F23}" type="presOf" srcId="{47A37F0B-46AD-47F9-999D-FB5141095AB1}" destId="{AE93AE0A-0FB5-43C0-A59B-30A7A1B9F46A}" srcOrd="0" destOrd="0" presId="urn:microsoft.com/office/officeart/2005/8/layout/pyramid4"/>
    <dgm:cxn modelId="{2754D4A6-3C5A-49F9-B19D-661617C144B4}" srcId="{C095661E-3CD7-48C5-8798-2FCF74FCFDF0}" destId="{69262CF4-C40E-4FD3-A6E5-65DF3FF10C90}" srcOrd="3" destOrd="0" parTransId="{D2CA633D-F2D1-4A32-BC83-F328BD835988}" sibTransId="{2A667CFE-DBE0-400F-99B7-B1FA637BF42E}"/>
    <dgm:cxn modelId="{69EE8A33-7F28-44E8-9AB2-69C6E9868B75}" srcId="{C095661E-3CD7-48C5-8798-2FCF74FCFDF0}" destId="{47A37F0B-46AD-47F9-999D-FB5141095AB1}" srcOrd="2" destOrd="0" parTransId="{FB0BAC12-B0F7-43FF-A974-921B3CA3243C}" sibTransId="{388E373D-1FD4-4751-A69D-2D6C14F9451C}"/>
    <dgm:cxn modelId="{923332A4-AC14-435F-B2F6-E9BBCFFA7CE0}" srcId="{C095661E-3CD7-48C5-8798-2FCF74FCFDF0}" destId="{FD97917B-CADF-4EC4-9A2D-9C5E0420BFB5}" srcOrd="0" destOrd="0" parTransId="{2835F318-C4FF-4953-B412-E04EC8C8C5A8}" sibTransId="{5554755A-8BFA-4AD0-9DBD-6D76D4EC1FA1}"/>
    <dgm:cxn modelId="{A53843EE-CEE5-416C-8ABB-6ABABD0559BE}" type="presOf" srcId="{C095661E-3CD7-48C5-8798-2FCF74FCFDF0}" destId="{53AD3CA0-44AB-4033-9428-E4183AC8D9B4}" srcOrd="0" destOrd="0" presId="urn:microsoft.com/office/officeart/2005/8/layout/pyramid4"/>
    <dgm:cxn modelId="{9F680E50-FF8B-44ED-B3E9-CA8E386B39A8}" type="presParOf" srcId="{53AD3CA0-44AB-4033-9428-E4183AC8D9B4}" destId="{85DACD9D-F2AE-4689-A23D-85ABE3688A01}" srcOrd="0" destOrd="0" presId="urn:microsoft.com/office/officeart/2005/8/layout/pyramid4"/>
    <dgm:cxn modelId="{11EFE0E5-5468-4329-878B-AE345210B548}" type="presParOf" srcId="{53AD3CA0-44AB-4033-9428-E4183AC8D9B4}" destId="{5CDFAE44-CA7B-4CA7-AF6E-648BB0E47303}" srcOrd="1" destOrd="0" presId="urn:microsoft.com/office/officeart/2005/8/layout/pyramid4"/>
    <dgm:cxn modelId="{F6A9B3E6-D44B-4BB9-B61F-09C9B7AE3CF7}" type="presParOf" srcId="{53AD3CA0-44AB-4033-9428-E4183AC8D9B4}" destId="{AE93AE0A-0FB5-43C0-A59B-30A7A1B9F46A}" srcOrd="2" destOrd="0" presId="urn:microsoft.com/office/officeart/2005/8/layout/pyramid4"/>
    <dgm:cxn modelId="{8F269ED9-453B-40E3-8718-709C6414200C}" type="presParOf" srcId="{53AD3CA0-44AB-4033-9428-E4183AC8D9B4}" destId="{ADF4FE72-6B63-43AC-A5CA-8FAC51ED535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95661E-3CD7-48C5-8798-2FCF74FCFDF0}" type="doc">
      <dgm:prSet loTypeId="urn:microsoft.com/office/officeart/2005/8/layout/pyramid4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D97917B-CADF-4EC4-9A2D-9C5E0420BFB5}">
      <dgm:prSet phldrT="[Текст]" custT="1"/>
      <dgm:spPr/>
      <dgm:t>
        <a:bodyPr/>
        <a:lstStyle/>
        <a:p>
          <a:r>
            <a:rPr lang="uk-UA" sz="1400" b="1" dirty="0" smtClean="0"/>
            <a:t>Прозорість процедур</a:t>
          </a:r>
          <a:endParaRPr lang="ru-RU" sz="1400" b="1" dirty="0"/>
        </a:p>
      </dgm:t>
    </dgm:pt>
    <dgm:pt modelId="{2835F318-C4FF-4953-B412-E04EC8C8C5A8}" type="parTrans" cxnId="{923332A4-AC14-435F-B2F6-E9BBCFFA7CE0}">
      <dgm:prSet/>
      <dgm:spPr/>
      <dgm:t>
        <a:bodyPr/>
        <a:lstStyle/>
        <a:p>
          <a:endParaRPr lang="ru-RU"/>
        </a:p>
      </dgm:t>
    </dgm:pt>
    <dgm:pt modelId="{5554755A-8BFA-4AD0-9DBD-6D76D4EC1FA1}" type="sibTrans" cxnId="{923332A4-AC14-435F-B2F6-E9BBCFFA7CE0}">
      <dgm:prSet/>
      <dgm:spPr/>
      <dgm:t>
        <a:bodyPr/>
        <a:lstStyle/>
        <a:p>
          <a:endParaRPr lang="ru-RU"/>
        </a:p>
      </dgm:t>
    </dgm:pt>
    <dgm:pt modelId="{79784928-9893-41A0-BACA-47C362420592}">
      <dgm:prSet phldrT="[Текст]"/>
      <dgm:spPr/>
      <dgm:t>
        <a:bodyPr/>
        <a:lstStyle/>
        <a:p>
          <a:r>
            <a:rPr lang="uk-UA" b="1" dirty="0" smtClean="0"/>
            <a:t>Участь громадськості</a:t>
          </a:r>
          <a:endParaRPr lang="ru-RU" b="1" dirty="0"/>
        </a:p>
      </dgm:t>
    </dgm:pt>
    <dgm:pt modelId="{5EFB1187-1FEE-43B7-8BD7-27364FF0EAA0}" type="parTrans" cxnId="{6F3BB0F2-E971-4D56-99E2-95C0C46CF764}">
      <dgm:prSet/>
      <dgm:spPr/>
      <dgm:t>
        <a:bodyPr/>
        <a:lstStyle/>
        <a:p>
          <a:endParaRPr lang="ru-RU"/>
        </a:p>
      </dgm:t>
    </dgm:pt>
    <dgm:pt modelId="{9F58792F-780C-4CD5-8EB5-EBAF942C196F}" type="sibTrans" cxnId="{6F3BB0F2-E971-4D56-99E2-95C0C46CF764}">
      <dgm:prSet/>
      <dgm:spPr/>
      <dgm:t>
        <a:bodyPr/>
        <a:lstStyle/>
        <a:p>
          <a:endParaRPr lang="ru-RU"/>
        </a:p>
      </dgm:t>
    </dgm:pt>
    <dgm:pt modelId="{47A37F0B-46AD-47F9-999D-FB5141095AB1}">
      <dgm:prSet phldrT="[Текст]" custT="1"/>
      <dgm:spPr/>
      <dgm:t>
        <a:bodyPr/>
        <a:lstStyle/>
        <a:p>
          <a:r>
            <a:rPr lang="uk-UA" sz="1800" b="1" i="1" dirty="0" smtClean="0">
              <a:solidFill>
                <a:srgbClr val="8D1E1B"/>
              </a:solidFill>
            </a:rPr>
            <a:t>Секрети ефективної боротьби з корупцією</a:t>
          </a:r>
          <a:endParaRPr lang="ru-RU" sz="1800" b="1" i="1" dirty="0">
            <a:solidFill>
              <a:srgbClr val="8D1E1B"/>
            </a:solidFill>
          </a:endParaRPr>
        </a:p>
      </dgm:t>
    </dgm:pt>
    <dgm:pt modelId="{FB0BAC12-B0F7-43FF-A974-921B3CA3243C}" type="parTrans" cxnId="{69EE8A33-7F28-44E8-9AB2-69C6E9868B75}">
      <dgm:prSet/>
      <dgm:spPr/>
      <dgm:t>
        <a:bodyPr/>
        <a:lstStyle/>
        <a:p>
          <a:endParaRPr lang="ru-RU"/>
        </a:p>
      </dgm:t>
    </dgm:pt>
    <dgm:pt modelId="{388E373D-1FD4-4751-A69D-2D6C14F9451C}" type="sibTrans" cxnId="{69EE8A33-7F28-44E8-9AB2-69C6E9868B75}">
      <dgm:prSet/>
      <dgm:spPr/>
      <dgm:t>
        <a:bodyPr/>
        <a:lstStyle/>
        <a:p>
          <a:endParaRPr lang="ru-RU"/>
        </a:p>
      </dgm:t>
    </dgm:pt>
    <dgm:pt modelId="{69262CF4-C40E-4FD3-A6E5-65DF3FF10C90}">
      <dgm:prSet phldrT="[Текст]"/>
      <dgm:spPr/>
      <dgm:t>
        <a:bodyPr/>
        <a:lstStyle/>
        <a:p>
          <a:r>
            <a:rPr lang="uk-UA" b="1" dirty="0" smtClean="0"/>
            <a:t>Невідворотність покарання</a:t>
          </a:r>
          <a:endParaRPr lang="ru-RU" b="1" dirty="0"/>
        </a:p>
      </dgm:t>
    </dgm:pt>
    <dgm:pt modelId="{D2CA633D-F2D1-4A32-BC83-F328BD835988}" type="parTrans" cxnId="{2754D4A6-3C5A-49F9-B19D-661617C144B4}">
      <dgm:prSet/>
      <dgm:spPr/>
      <dgm:t>
        <a:bodyPr/>
        <a:lstStyle/>
        <a:p>
          <a:endParaRPr lang="ru-RU"/>
        </a:p>
      </dgm:t>
    </dgm:pt>
    <dgm:pt modelId="{2A667CFE-DBE0-400F-99B7-B1FA637BF42E}" type="sibTrans" cxnId="{2754D4A6-3C5A-49F9-B19D-661617C144B4}">
      <dgm:prSet/>
      <dgm:spPr/>
      <dgm:t>
        <a:bodyPr/>
        <a:lstStyle/>
        <a:p>
          <a:endParaRPr lang="ru-RU"/>
        </a:p>
      </dgm:t>
    </dgm:pt>
    <dgm:pt modelId="{53AD3CA0-44AB-4033-9428-E4183AC8D9B4}" type="pres">
      <dgm:prSet presAssocID="{C095661E-3CD7-48C5-8798-2FCF74FCFDF0}" presName="compositeShape" presStyleCnt="0">
        <dgm:presLayoutVars>
          <dgm:chMax val="9"/>
          <dgm:dir/>
          <dgm:resizeHandles val="exact"/>
        </dgm:presLayoutVars>
      </dgm:prSet>
      <dgm:spPr/>
    </dgm:pt>
    <dgm:pt modelId="{85DACD9D-F2AE-4689-A23D-85ABE3688A01}" type="pres">
      <dgm:prSet presAssocID="{C095661E-3CD7-48C5-8798-2FCF74FCFDF0}" presName="triangle1" presStyleLbl="node1" presStyleIdx="0" presStyleCnt="4">
        <dgm:presLayoutVars>
          <dgm:bulletEnabled val="1"/>
        </dgm:presLayoutVars>
      </dgm:prSet>
      <dgm:spPr/>
    </dgm:pt>
    <dgm:pt modelId="{5CDFAE44-CA7B-4CA7-AF6E-648BB0E47303}" type="pres">
      <dgm:prSet presAssocID="{C095661E-3CD7-48C5-8798-2FCF74FCFDF0}" presName="triangle2" presStyleLbl="node1" presStyleIdx="1" presStyleCnt="4">
        <dgm:presLayoutVars>
          <dgm:bulletEnabled val="1"/>
        </dgm:presLayoutVars>
      </dgm:prSet>
      <dgm:spPr/>
    </dgm:pt>
    <dgm:pt modelId="{AE93AE0A-0FB5-43C0-A59B-30A7A1B9F46A}" type="pres">
      <dgm:prSet presAssocID="{C095661E-3CD7-48C5-8798-2FCF74FCFDF0}" presName="triangle3" presStyleLbl="node1" presStyleIdx="2" presStyleCnt="4" custLinFactNeighborY="-1434">
        <dgm:presLayoutVars>
          <dgm:bulletEnabled val="1"/>
        </dgm:presLayoutVars>
      </dgm:prSet>
      <dgm:spPr/>
    </dgm:pt>
    <dgm:pt modelId="{ADF4FE72-6B63-43AC-A5CA-8FAC51ED5351}" type="pres">
      <dgm:prSet presAssocID="{C095661E-3CD7-48C5-8798-2FCF74FCFDF0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9629B9F0-BB30-4185-B008-BCB4D53A9710}" type="presOf" srcId="{47A37F0B-46AD-47F9-999D-FB5141095AB1}" destId="{AE93AE0A-0FB5-43C0-A59B-30A7A1B9F46A}" srcOrd="0" destOrd="0" presId="urn:microsoft.com/office/officeart/2005/8/layout/pyramid4"/>
    <dgm:cxn modelId="{3246D19C-3BA0-4521-9F7D-2EBAC69D8774}" type="presOf" srcId="{FD97917B-CADF-4EC4-9A2D-9C5E0420BFB5}" destId="{85DACD9D-F2AE-4689-A23D-85ABE3688A01}" srcOrd="0" destOrd="0" presId="urn:microsoft.com/office/officeart/2005/8/layout/pyramid4"/>
    <dgm:cxn modelId="{441B6271-BD3C-4428-9D3C-85463BE522AE}" type="presOf" srcId="{69262CF4-C40E-4FD3-A6E5-65DF3FF10C90}" destId="{ADF4FE72-6B63-43AC-A5CA-8FAC51ED5351}" srcOrd="0" destOrd="0" presId="urn:microsoft.com/office/officeart/2005/8/layout/pyramid4"/>
    <dgm:cxn modelId="{E0857C0F-8C9A-472E-8B15-87664670F518}" type="presOf" srcId="{79784928-9893-41A0-BACA-47C362420592}" destId="{5CDFAE44-CA7B-4CA7-AF6E-648BB0E47303}" srcOrd="0" destOrd="0" presId="urn:microsoft.com/office/officeart/2005/8/layout/pyramid4"/>
    <dgm:cxn modelId="{6F3BB0F2-E971-4D56-99E2-95C0C46CF764}" srcId="{C095661E-3CD7-48C5-8798-2FCF74FCFDF0}" destId="{79784928-9893-41A0-BACA-47C362420592}" srcOrd="1" destOrd="0" parTransId="{5EFB1187-1FEE-43B7-8BD7-27364FF0EAA0}" sibTransId="{9F58792F-780C-4CD5-8EB5-EBAF942C196F}"/>
    <dgm:cxn modelId="{2754D4A6-3C5A-49F9-B19D-661617C144B4}" srcId="{C095661E-3CD7-48C5-8798-2FCF74FCFDF0}" destId="{69262CF4-C40E-4FD3-A6E5-65DF3FF10C90}" srcOrd="3" destOrd="0" parTransId="{D2CA633D-F2D1-4A32-BC83-F328BD835988}" sibTransId="{2A667CFE-DBE0-400F-99B7-B1FA637BF42E}"/>
    <dgm:cxn modelId="{2C583F21-040D-472C-922F-6B725286683D}" type="presOf" srcId="{C095661E-3CD7-48C5-8798-2FCF74FCFDF0}" destId="{53AD3CA0-44AB-4033-9428-E4183AC8D9B4}" srcOrd="0" destOrd="0" presId="urn:microsoft.com/office/officeart/2005/8/layout/pyramid4"/>
    <dgm:cxn modelId="{69EE8A33-7F28-44E8-9AB2-69C6E9868B75}" srcId="{C095661E-3CD7-48C5-8798-2FCF74FCFDF0}" destId="{47A37F0B-46AD-47F9-999D-FB5141095AB1}" srcOrd="2" destOrd="0" parTransId="{FB0BAC12-B0F7-43FF-A974-921B3CA3243C}" sibTransId="{388E373D-1FD4-4751-A69D-2D6C14F9451C}"/>
    <dgm:cxn modelId="{923332A4-AC14-435F-B2F6-E9BBCFFA7CE0}" srcId="{C095661E-3CD7-48C5-8798-2FCF74FCFDF0}" destId="{FD97917B-CADF-4EC4-9A2D-9C5E0420BFB5}" srcOrd="0" destOrd="0" parTransId="{2835F318-C4FF-4953-B412-E04EC8C8C5A8}" sibTransId="{5554755A-8BFA-4AD0-9DBD-6D76D4EC1FA1}"/>
    <dgm:cxn modelId="{78728811-01C7-4285-A045-156D7F36B300}" type="presParOf" srcId="{53AD3CA0-44AB-4033-9428-E4183AC8D9B4}" destId="{85DACD9D-F2AE-4689-A23D-85ABE3688A01}" srcOrd="0" destOrd="0" presId="urn:microsoft.com/office/officeart/2005/8/layout/pyramid4"/>
    <dgm:cxn modelId="{8961D498-4FF0-4CE7-8138-2C202A22344B}" type="presParOf" srcId="{53AD3CA0-44AB-4033-9428-E4183AC8D9B4}" destId="{5CDFAE44-CA7B-4CA7-AF6E-648BB0E47303}" srcOrd="1" destOrd="0" presId="urn:microsoft.com/office/officeart/2005/8/layout/pyramid4"/>
    <dgm:cxn modelId="{EC14D78F-8C54-4701-A1C9-1E335CF59E0F}" type="presParOf" srcId="{53AD3CA0-44AB-4033-9428-E4183AC8D9B4}" destId="{AE93AE0A-0FB5-43C0-A59B-30A7A1B9F46A}" srcOrd="2" destOrd="0" presId="urn:microsoft.com/office/officeart/2005/8/layout/pyramid4"/>
    <dgm:cxn modelId="{69217ABE-429D-4C78-AE32-355BEF12187D}" type="presParOf" srcId="{53AD3CA0-44AB-4033-9428-E4183AC8D9B4}" destId="{ADF4FE72-6B63-43AC-A5CA-8FAC51ED5351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CD9D-F2AE-4689-A23D-85ABE3688A01}">
      <dsp:nvSpPr>
        <dsp:cNvPr id="0" name=""/>
        <dsp:cNvSpPr/>
      </dsp:nvSpPr>
      <dsp:spPr>
        <a:xfrm>
          <a:off x="2972686" y="0"/>
          <a:ext cx="2839603" cy="283960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0099"/>
              </a:solidFill>
            </a:rPr>
            <a:t>Доброчесність</a:t>
          </a:r>
          <a:endParaRPr lang="ru-RU" sz="1400" b="1" kern="1200" dirty="0">
            <a:solidFill>
              <a:srgbClr val="000099"/>
            </a:solidFill>
          </a:endParaRPr>
        </a:p>
      </dsp:txBody>
      <dsp:txXfrm>
        <a:off x="3682587" y="1419802"/>
        <a:ext cx="1419801" cy="1419801"/>
      </dsp:txXfrm>
    </dsp:sp>
    <dsp:sp modelId="{5CDFAE44-CA7B-4CA7-AF6E-648BB0E47303}">
      <dsp:nvSpPr>
        <dsp:cNvPr id="0" name=""/>
        <dsp:cNvSpPr/>
      </dsp:nvSpPr>
      <dsp:spPr>
        <a:xfrm>
          <a:off x="1552884" y="2839603"/>
          <a:ext cx="2839603" cy="2839603"/>
        </a:xfrm>
        <a:prstGeom prst="triangl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0099"/>
              </a:solidFill>
            </a:rPr>
            <a:t>Прозорість</a:t>
          </a:r>
          <a:endParaRPr lang="ru-RU" sz="1900" kern="1200" dirty="0">
            <a:solidFill>
              <a:srgbClr val="000099"/>
            </a:solidFill>
          </a:endParaRPr>
        </a:p>
      </dsp:txBody>
      <dsp:txXfrm>
        <a:off x="2262785" y="4259405"/>
        <a:ext cx="1419801" cy="1419801"/>
      </dsp:txXfrm>
    </dsp:sp>
    <dsp:sp modelId="{AE93AE0A-0FB5-43C0-A59B-30A7A1B9F46A}">
      <dsp:nvSpPr>
        <dsp:cNvPr id="0" name=""/>
        <dsp:cNvSpPr/>
      </dsp:nvSpPr>
      <dsp:spPr>
        <a:xfrm rot="10800000">
          <a:off x="2972686" y="2839603"/>
          <a:ext cx="2839603" cy="2839603"/>
        </a:xfrm>
        <a:prstGeom prst="triangl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0099"/>
              </a:solidFill>
            </a:rPr>
            <a:t>Боротьба з корупцією</a:t>
          </a:r>
          <a:endParaRPr lang="ru-RU" sz="1900" kern="1200" dirty="0">
            <a:solidFill>
              <a:srgbClr val="000099"/>
            </a:solidFill>
          </a:endParaRPr>
        </a:p>
      </dsp:txBody>
      <dsp:txXfrm rot="10800000">
        <a:off x="3682587" y="2839603"/>
        <a:ext cx="1419801" cy="1419801"/>
      </dsp:txXfrm>
    </dsp:sp>
    <dsp:sp modelId="{ADF4FE72-6B63-43AC-A5CA-8FAC51ED5351}">
      <dsp:nvSpPr>
        <dsp:cNvPr id="0" name=""/>
        <dsp:cNvSpPr/>
      </dsp:nvSpPr>
      <dsp:spPr>
        <a:xfrm>
          <a:off x="4392488" y="2839603"/>
          <a:ext cx="2839603" cy="2839603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solidFill>
                <a:srgbClr val="000099"/>
              </a:solidFill>
            </a:rPr>
            <a:t>Підзвітність</a:t>
          </a:r>
          <a:endParaRPr lang="ru-RU" sz="1900" kern="1200" dirty="0">
            <a:solidFill>
              <a:srgbClr val="000099"/>
            </a:solidFill>
          </a:endParaRPr>
        </a:p>
      </dsp:txBody>
      <dsp:txXfrm>
        <a:off x="5102389" y="4259405"/>
        <a:ext cx="1419801" cy="1419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ACD9D-F2AE-4689-A23D-85ABE3688A01}">
      <dsp:nvSpPr>
        <dsp:cNvPr id="0" name=""/>
        <dsp:cNvSpPr/>
      </dsp:nvSpPr>
      <dsp:spPr>
        <a:xfrm>
          <a:off x="2972686" y="0"/>
          <a:ext cx="2839603" cy="2839603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Прозорість процедур</a:t>
          </a:r>
          <a:endParaRPr lang="ru-RU" sz="1400" b="1" kern="1200" dirty="0"/>
        </a:p>
      </dsp:txBody>
      <dsp:txXfrm>
        <a:off x="3682587" y="1419802"/>
        <a:ext cx="1419801" cy="1419801"/>
      </dsp:txXfrm>
    </dsp:sp>
    <dsp:sp modelId="{5CDFAE44-CA7B-4CA7-AF6E-648BB0E47303}">
      <dsp:nvSpPr>
        <dsp:cNvPr id="0" name=""/>
        <dsp:cNvSpPr/>
      </dsp:nvSpPr>
      <dsp:spPr>
        <a:xfrm>
          <a:off x="1552884" y="2839603"/>
          <a:ext cx="2839603" cy="2839603"/>
        </a:xfrm>
        <a:prstGeom prst="triangl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Участь громадськості</a:t>
          </a:r>
          <a:endParaRPr lang="ru-RU" sz="1300" b="1" kern="1200" dirty="0"/>
        </a:p>
      </dsp:txBody>
      <dsp:txXfrm>
        <a:off x="2262785" y="4259405"/>
        <a:ext cx="1419801" cy="1419801"/>
      </dsp:txXfrm>
    </dsp:sp>
    <dsp:sp modelId="{AE93AE0A-0FB5-43C0-A59B-30A7A1B9F46A}">
      <dsp:nvSpPr>
        <dsp:cNvPr id="0" name=""/>
        <dsp:cNvSpPr/>
      </dsp:nvSpPr>
      <dsp:spPr>
        <a:xfrm rot="10800000">
          <a:off x="2972686" y="2798883"/>
          <a:ext cx="2839603" cy="2839603"/>
        </a:xfrm>
        <a:prstGeom prst="triangl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 smtClean="0">
              <a:solidFill>
                <a:srgbClr val="8D1E1B"/>
              </a:solidFill>
            </a:rPr>
            <a:t>Секрети ефективної боротьби з корупцією</a:t>
          </a:r>
          <a:endParaRPr lang="ru-RU" sz="1800" b="1" i="1" kern="1200" dirty="0">
            <a:solidFill>
              <a:srgbClr val="8D1E1B"/>
            </a:solidFill>
          </a:endParaRPr>
        </a:p>
      </dsp:txBody>
      <dsp:txXfrm rot="10800000">
        <a:off x="3682587" y="2798883"/>
        <a:ext cx="1419801" cy="1419801"/>
      </dsp:txXfrm>
    </dsp:sp>
    <dsp:sp modelId="{ADF4FE72-6B63-43AC-A5CA-8FAC51ED5351}">
      <dsp:nvSpPr>
        <dsp:cNvPr id="0" name=""/>
        <dsp:cNvSpPr/>
      </dsp:nvSpPr>
      <dsp:spPr>
        <a:xfrm>
          <a:off x="4392488" y="2839603"/>
          <a:ext cx="2839603" cy="2839603"/>
        </a:xfrm>
        <a:prstGeom prst="triangl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/>
            <a:t>Невідворотність покарання</a:t>
          </a:r>
          <a:endParaRPr lang="ru-RU" sz="1300" b="1" kern="1200" dirty="0"/>
        </a:p>
      </dsp:txBody>
      <dsp:txXfrm>
        <a:off x="5102389" y="4259405"/>
        <a:ext cx="1419801" cy="1419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307810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8000" b="1" dirty="0" err="1" smtClean="0">
                <a:ln w="50800"/>
                <a:solidFill>
                  <a:srgbClr val="8D1E1B"/>
                </a:solidFill>
                <a:latin typeface="Rubius" pitchFamily="2" charset="0"/>
              </a:rPr>
              <a:t>Лобіювання</a:t>
            </a:r>
            <a:r>
              <a:rPr lang="ru-RU" sz="8000" b="1" dirty="0" smtClean="0">
                <a:ln w="50800"/>
                <a:solidFill>
                  <a:srgbClr val="8D1E1B"/>
                </a:solidFill>
                <a:latin typeface="Rubius" pitchFamily="2" charset="0"/>
              </a:rPr>
              <a:t> </a:t>
            </a:r>
            <a:r>
              <a:rPr lang="ru-RU" sz="8000" b="1" dirty="0" err="1" smtClean="0">
                <a:ln w="50800"/>
                <a:solidFill>
                  <a:srgbClr val="8D1E1B"/>
                </a:solidFill>
                <a:latin typeface="Rubius" pitchFamily="2" charset="0"/>
              </a:rPr>
              <a:t>інтересів</a:t>
            </a:r>
            <a:r>
              <a:rPr lang="ru-RU" sz="8000" b="1" dirty="0" smtClean="0">
                <a:ln w="50800"/>
                <a:solidFill>
                  <a:srgbClr val="8D1E1B"/>
                </a:solidFill>
                <a:latin typeface="Rubius" pitchFamily="2" charset="0"/>
              </a:rPr>
              <a:t> та </a:t>
            </a:r>
            <a:r>
              <a:rPr lang="ru-RU" sz="8000" b="1" dirty="0" err="1" smtClean="0">
                <a:ln w="50800"/>
                <a:solidFill>
                  <a:srgbClr val="8D1E1B"/>
                </a:solidFill>
                <a:latin typeface="Rubius" pitchFamily="2" charset="0"/>
              </a:rPr>
              <a:t>корупція</a:t>
            </a:r>
            <a:endParaRPr lang="ru-RU" sz="8000" b="1" dirty="0">
              <a:ln w="50800"/>
              <a:solidFill>
                <a:srgbClr val="8D1E1B"/>
              </a:solidFill>
              <a:latin typeface="Rubi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7467600" cy="2697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</a:rPr>
              <a:t>Корупція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означає</a:t>
            </a:r>
            <a:r>
              <a:rPr lang="ru-RU" b="1" dirty="0" smtClean="0"/>
              <a:t> </a:t>
            </a:r>
            <a:r>
              <a:rPr lang="ru-RU" b="1" dirty="0"/>
              <a:t>протиправну діяльність, </a:t>
            </a:r>
            <a:r>
              <a:rPr lang="ru-RU" b="1" dirty="0" smtClean="0"/>
              <a:t>яка </a:t>
            </a:r>
            <a:r>
              <a:rPr lang="ru-RU" b="1" dirty="0" err="1" smtClean="0"/>
              <a:t>полягає</a:t>
            </a:r>
            <a:r>
              <a:rPr lang="ru-RU" b="1" dirty="0" smtClean="0"/>
              <a:t> </a:t>
            </a:r>
            <a:r>
              <a:rPr lang="ru-RU" b="1" dirty="0"/>
              <a:t>у використанні службовими особами їхніх прав і посадових можливостей для особистого збагачення; підкупність і продажність громадських і політичних </a:t>
            </a:r>
            <a:r>
              <a:rPr lang="ru-RU" b="1" dirty="0" smtClean="0"/>
              <a:t>діячів.</a:t>
            </a:r>
            <a:endParaRPr lang="ru-RU" b="1" dirty="0"/>
          </a:p>
        </p:txBody>
      </p:sp>
      <p:pic>
        <p:nvPicPr>
          <p:cNvPr id="1026" name="Picture 2" descr="D:\722642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959408" cy="26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:\Тиждень\Антикорупційний урок\Картинки\eda8d07e2f8b89e75897e379264dc261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548680"/>
            <a:ext cx="3664786" cy="263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311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4518965"/>
            <a:ext cx="7817522" cy="2222403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</a:rPr>
              <a:t>Корупція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/>
              <a:t>є </a:t>
            </a:r>
            <a:r>
              <a:rPr lang="ru-RU" sz="2400" b="1" dirty="0"/>
              <a:t>неправомірною і неправовою </a:t>
            </a:r>
            <a:r>
              <a:rPr lang="ru-RU" sz="2400" b="1" dirty="0" err="1" smtClean="0"/>
              <a:t>поведінкою</a:t>
            </a:r>
            <a:r>
              <a:rPr lang="ru-RU" sz="2400" b="1" dirty="0" smtClean="0"/>
              <a:t> особи</a:t>
            </a:r>
            <a:r>
              <a:rPr lang="ru-RU" sz="2400" b="1" dirty="0"/>
              <a:t>, яка має на меті отримання вигоди однією особою за рахунок іншої</a:t>
            </a:r>
            <a:r>
              <a:rPr lang="ru-RU" sz="2400" b="1" dirty="0" smtClean="0"/>
              <a:t>. Вона </a:t>
            </a:r>
            <a:r>
              <a:rPr lang="ru-RU" sz="2400" b="1" dirty="0"/>
              <a:t>існує за умов суспільної байдужості чи слабкості провоохоронних органів. </a:t>
            </a:r>
          </a:p>
        </p:txBody>
      </p:sp>
      <p:pic>
        <p:nvPicPr>
          <p:cNvPr id="2051" name="Picture 3" descr="D:\4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60" y="116632"/>
            <a:ext cx="6542980" cy="437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956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8726" y="1340768"/>
            <a:ext cx="36408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Характерною </a:t>
            </a:r>
            <a:r>
              <a:rPr lang="ru-RU" b="1" dirty="0" err="1" smtClean="0"/>
              <a:t>ознакою</a:t>
            </a:r>
            <a:r>
              <a:rPr lang="ru-RU" b="1" dirty="0" smtClean="0"/>
              <a:t> </a:t>
            </a:r>
            <a:r>
              <a:rPr lang="ru-RU" b="1" dirty="0"/>
              <a:t>корупції є конфлікт між діями посадової особи та інтересами її працедавця або конфлікт між діями виборної особи та суспільства.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G:\Тиждень\Антикорупційний урок\Картинки\stop-korupci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000108"/>
            <a:ext cx="47625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16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8" y="1071546"/>
            <a:ext cx="3857652" cy="5500726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/>
              <a:t>Згідно макроекономічних політекономічних досліджень, корупція є найбільшою перепоною до економічного зростання і розвитку країни, здатної поставити під загрозу будь які перетворення чи суспільнозначущі </a:t>
            </a:r>
            <a:r>
              <a:rPr lang="ru-RU" sz="8000" b="1" dirty="0" err="1"/>
              <a:t>реформи</a:t>
            </a:r>
            <a:r>
              <a:rPr lang="ru-RU" sz="8000" b="1" dirty="0" smtClean="0"/>
              <a:t>.</a:t>
            </a:r>
            <a:endParaRPr lang="ru-RU" b="1" dirty="0"/>
          </a:p>
        </p:txBody>
      </p:sp>
      <p:pic>
        <p:nvPicPr>
          <p:cNvPr id="5122" name="Picture 2" descr="D:\148584607916977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" y="908720"/>
            <a:ext cx="5028258" cy="50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70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73016"/>
            <a:ext cx="7467600" cy="255314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Визнання корупції як проблеми що властива всім суспільствам, відбулося на міжнародному рівні саме з прийняттям конвенції ООН проти корупції у 2003р., яка стала основним міжнародним інструментом боротьби з корупцією. </a:t>
            </a:r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5243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7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7467600" cy="298519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Окрім цього, у 2011 р. Україна приєдналася до глобальної ініціативи "Партнерство"Відкритий уряд", спрямованої на подолання корупції, підвищення прозорості та підзвітності державного апарату, впровадження електронного урядування, залучення активних громадян до процесів управління, тощо.</a:t>
            </a:r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285750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9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142984"/>
            <a:ext cx="6357982" cy="536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285728"/>
            <a:ext cx="4929400" cy="81152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Коруп</a:t>
            </a:r>
            <a:r>
              <a:rPr kumimoji="0" lang="uk-UA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ція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та її види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2000240"/>
            <a:ext cx="3286148" cy="41434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/>
              <a:t>Хабарництво</a:t>
            </a:r>
            <a:r>
              <a:rPr lang="ru-RU" sz="2800" dirty="0"/>
              <a:t> — одержання службовою особою, а також давання їй хабара з метою одержання певних вигід протизаконним порядком. 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42976" y="142852"/>
            <a:ext cx="700092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Хабарництво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68610" name="Picture 2" descr="Картинки по запросу хабарниц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14422"/>
            <a:ext cx="5257800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6061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Картинки по запросу патронажна система як корупці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2643182"/>
            <a:ext cx="4881580" cy="3905264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000924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Патронажна система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857496"/>
            <a:ext cx="4000528" cy="3429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Виникає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здебільшого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тоді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коли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реалізація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незаконних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угод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концентрується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руках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обмеженої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кількості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осіб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організацій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142852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Непотизм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2071678"/>
            <a:ext cx="4000528" cy="3429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Призначення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родичів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друзів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важливі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посади в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державного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управляння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пільгової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купівлі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власності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тощо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83" name="Picture 3" descr="H:\Тиждень\Антикорупційний урок\Картинки\1532466-corruption-comix-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3973618" cy="46841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H:\Тиждень\Антикорупційний урок\Картинки\9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857232"/>
            <a:ext cx="8326808" cy="5386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642918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Захоплення держави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7270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5657410" cy="3628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14290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Лобіювання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pic>
        <p:nvPicPr>
          <p:cNvPr id="73730" name="Picture 2" descr="Картинки по запросу лобіюванн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1643050"/>
            <a:ext cx="5181619" cy="5041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14290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Шахрайство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74754" name="AutoShape 2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756" name="AutoShape 4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4758" name="Picture 6" descr="Картинки по запросу шахрайство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71678"/>
            <a:ext cx="6081722" cy="453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85728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Зловживання владою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74754" name="AutoShape 2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756" name="AutoShape 4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7826" name="Picture 2" descr="Картинки по запросу зловживання владою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714620"/>
            <a:ext cx="5857876" cy="3905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14290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Розкрадання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74754" name="AutoShape 2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756" name="AutoShape 4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6802" name="Picture 2" descr="Картинки по запросу розкрадан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6000792" cy="3905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14290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Розтрата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74754" name="AutoShape 2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756" name="AutoShape 4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5778" name="Picture 2" descr="Картинки по запросу розтра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571744"/>
            <a:ext cx="6357963" cy="4015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14290"/>
            <a:ext cx="7000924" cy="1928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8800" b="1" dirty="0" smtClean="0">
                <a:solidFill>
                  <a:srgbClr val="FF0000"/>
                </a:solidFill>
              </a:rPr>
              <a:t>Політична корупція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74754" name="AutoShape 2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756" name="AutoShape 4" descr="Картинки по запросу шахра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8850" name="Picture 2" descr="Картинки по запросу політична корупці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285992"/>
            <a:ext cx="609600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714488"/>
            <a:ext cx="564360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Антикорупційна політика України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68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2551340"/>
            <a:ext cx="8229600" cy="3459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dirty="0" err="1"/>
              <a:t>Антикорупційна</a:t>
            </a:r>
            <a:r>
              <a:rPr lang="ru-RU" sz="4400" b="1" dirty="0"/>
              <a:t> </a:t>
            </a:r>
            <a:r>
              <a:rPr lang="ru-RU" sz="4400" b="1" dirty="0" err="1"/>
              <a:t>стратегія</a:t>
            </a:r>
            <a:r>
              <a:rPr lang="ru-RU" sz="4400" dirty="0"/>
              <a:t>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ЗУ </a:t>
            </a:r>
            <a:r>
              <a:rPr lang="ru-RU" sz="4400" dirty="0"/>
              <a:t>«Про засади </a:t>
            </a:r>
            <a:r>
              <a:rPr lang="ru-RU" sz="4400" dirty="0" err="1"/>
              <a:t>державної</a:t>
            </a:r>
            <a:r>
              <a:rPr lang="ru-RU" sz="4400" dirty="0"/>
              <a:t> </a:t>
            </a:r>
            <a:r>
              <a:rPr lang="ru-RU" sz="4400" dirty="0" err="1"/>
              <a:t>антикорупційної</a:t>
            </a:r>
            <a:r>
              <a:rPr lang="ru-RU" sz="4400" dirty="0"/>
              <a:t> </a:t>
            </a:r>
            <a:r>
              <a:rPr lang="ru-RU" sz="4400" dirty="0" err="1"/>
              <a:t>політики</a:t>
            </a:r>
            <a:r>
              <a:rPr lang="ru-RU" sz="4400" dirty="0"/>
              <a:t> в </a:t>
            </a:r>
            <a:r>
              <a:rPr lang="ru-RU" sz="4400" dirty="0" err="1"/>
              <a:t>Україні</a:t>
            </a:r>
            <a:r>
              <a:rPr lang="ru-RU" sz="4400" dirty="0"/>
              <a:t> (</a:t>
            </a:r>
            <a:r>
              <a:rPr lang="ru-RU" sz="4400" dirty="0" err="1"/>
              <a:t>Антикорупційна</a:t>
            </a:r>
            <a:r>
              <a:rPr lang="ru-RU" sz="4400" dirty="0"/>
              <a:t> </a:t>
            </a:r>
            <a:r>
              <a:rPr lang="ru-RU" sz="4400" dirty="0" err="1"/>
              <a:t>стратегія</a:t>
            </a:r>
            <a:r>
              <a:rPr lang="ru-RU" sz="4400" dirty="0"/>
              <a:t>) на 2014-2017 роки</a:t>
            </a:r>
            <a:r>
              <a:rPr lang="ru-RU" sz="4400" dirty="0" smtClean="0"/>
              <a:t>».</a:t>
            </a:r>
            <a:endParaRPr lang="ru-RU" sz="44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81937F0-417C-3644-8C8A-6ADE54E6E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61" y="279287"/>
            <a:ext cx="8774275" cy="22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Відкрита 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285992"/>
            <a:ext cx="7992888" cy="3888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Ч. 6.ст. 6 Закону:</a:t>
            </a:r>
          </a:p>
          <a:p>
            <a:pPr marL="0" indent="0">
              <a:buNone/>
            </a:pPr>
            <a:r>
              <a:rPr lang="ru-RU" dirty="0"/>
              <a:t> Не належать до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обмеженим</a:t>
            </a:r>
            <a:r>
              <a:rPr lang="ru-RU" dirty="0"/>
              <a:t> доступом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зазначені</a:t>
            </a:r>
            <a:r>
              <a:rPr lang="ru-RU" dirty="0"/>
              <a:t> у </a:t>
            </a:r>
            <a:r>
              <a:rPr lang="ru-RU" dirty="0" err="1"/>
              <a:t>декларації</a:t>
            </a:r>
            <a:r>
              <a:rPr lang="ru-RU" dirty="0"/>
              <a:t> про </a:t>
            </a:r>
            <a:r>
              <a:rPr lang="ru-RU" dirty="0" err="1"/>
              <a:t>майно</a:t>
            </a:r>
            <a:r>
              <a:rPr lang="ru-RU" dirty="0"/>
              <a:t>, доходи, </a:t>
            </a:r>
            <a:r>
              <a:rPr lang="ru-RU" dirty="0" err="1"/>
              <a:t>витрати</a:t>
            </a:r>
            <a:r>
              <a:rPr lang="ru-RU" dirty="0"/>
              <a:t> і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характеру, </a:t>
            </a:r>
            <a:r>
              <a:rPr lang="ru-RU" dirty="0" err="1"/>
              <a:t>оформленої</a:t>
            </a:r>
            <a:r>
              <a:rPr lang="ru-RU" dirty="0"/>
              <a:t> за формою і в порядку,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"Про засади </a:t>
            </a:r>
            <a:r>
              <a:rPr lang="ru-RU" dirty="0" err="1"/>
              <a:t>запобігання</a:t>
            </a:r>
            <a:r>
              <a:rPr lang="ru-RU" dirty="0"/>
              <a:t> і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172777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/>
              <a:t>Антикорупційна стратегія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434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28604"/>
            <a:ext cx="9144000" cy="1943993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</a:rPr>
              <a:t>Еволюц</a:t>
            </a:r>
            <a:r>
              <a:rPr lang="uk-UA" sz="4800" dirty="0" err="1" smtClean="0">
                <a:solidFill>
                  <a:srgbClr val="FF0000"/>
                </a:solidFill>
              </a:rPr>
              <a:t>ія</a:t>
            </a:r>
            <a:r>
              <a:rPr lang="uk-UA" sz="4800" dirty="0" smtClean="0">
                <a:solidFill>
                  <a:srgbClr val="FF0000"/>
                </a:solidFill>
              </a:rPr>
              <a:t> явища корупція:</a:t>
            </a:r>
            <a:br>
              <a:rPr lang="uk-UA" sz="4800" dirty="0" smtClean="0">
                <a:solidFill>
                  <a:srgbClr val="FF0000"/>
                </a:solidFill>
              </a:rPr>
            </a:br>
            <a:r>
              <a:rPr lang="uk-UA" sz="4800" dirty="0" smtClean="0">
                <a:solidFill>
                  <a:srgbClr val="FF0000"/>
                </a:solidFill>
              </a:rPr>
              <a:t>історичний ракурс 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Картинки по запросу коррупц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2357430"/>
            <a:ext cx="6671329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/>
              <a:t>Відкрита інформація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2780928"/>
            <a:ext cx="8136904" cy="33843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Ч. 5 ст. 6 Закону </a:t>
            </a:r>
            <a:r>
              <a:rPr lang="ru-RU" dirty="0" err="1"/>
              <a:t>України</a:t>
            </a:r>
            <a:r>
              <a:rPr lang="ru-RU" dirty="0"/>
              <a:t> «Про доступ до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»:</a:t>
            </a:r>
          </a:p>
          <a:p>
            <a:pPr marL="0" indent="0">
              <a:buNone/>
            </a:pPr>
            <a:r>
              <a:rPr lang="ru-RU" dirty="0"/>
              <a:t>Не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обмежено</a:t>
            </a:r>
            <a:r>
              <a:rPr lang="ru-RU" dirty="0"/>
              <a:t> доступ до </a:t>
            </a:r>
            <a:r>
              <a:rPr lang="ru-RU" dirty="0" err="1"/>
              <a:t>інформації</a:t>
            </a:r>
            <a:r>
              <a:rPr lang="ru-RU" dirty="0"/>
              <a:t>: про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бюджетними</a:t>
            </a:r>
            <a:r>
              <a:rPr lang="ru-RU" dirty="0"/>
              <a:t> коштами, </a:t>
            </a:r>
            <a:r>
              <a:rPr lang="ru-RU" dirty="0" err="1"/>
              <a:t>володіння</a:t>
            </a:r>
            <a:r>
              <a:rPr lang="ru-RU" dirty="0"/>
              <a:t>, </a:t>
            </a:r>
            <a:r>
              <a:rPr lang="ru-RU" dirty="0" err="1"/>
              <a:t>користування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, </a:t>
            </a:r>
            <a:r>
              <a:rPr lang="ru-RU" dirty="0" err="1"/>
              <a:t>комунальним</a:t>
            </a:r>
            <a:r>
              <a:rPr lang="ru-RU" dirty="0"/>
              <a:t> </a:t>
            </a:r>
            <a:r>
              <a:rPr lang="ru-RU" dirty="0" err="1"/>
              <a:t>майном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: до </a:t>
            </a:r>
            <a:r>
              <a:rPr lang="ru-RU" dirty="0" err="1"/>
              <a:t>копій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майна, </a:t>
            </a:r>
            <a:r>
              <a:rPr lang="ru-RU" dirty="0" err="1"/>
              <a:t>прізвища</a:t>
            </a:r>
            <a:r>
              <a:rPr lang="ru-RU" dirty="0"/>
              <a:t>, </a:t>
            </a:r>
            <a:r>
              <a:rPr lang="ru-RU" dirty="0" err="1"/>
              <a:t>імена</a:t>
            </a:r>
            <a:r>
              <a:rPr lang="ru-RU" dirty="0"/>
              <a:t>, по </a:t>
            </a:r>
            <a:r>
              <a:rPr lang="ru-RU" dirty="0" err="1"/>
              <a:t>батькові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/>
              <a:t>найменування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184482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/>
              <a:t>Антикорупційна стратегія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83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Відкрита 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214554"/>
            <a:ext cx="8229600" cy="34563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зазначені</a:t>
            </a:r>
            <a:r>
              <a:rPr lang="ru-RU" dirty="0"/>
              <a:t> у </a:t>
            </a:r>
            <a:r>
              <a:rPr lang="ru-RU" dirty="0" err="1"/>
              <a:t>декларації</a:t>
            </a:r>
            <a:r>
              <a:rPr lang="ru-RU" dirty="0"/>
              <a:t> про </a:t>
            </a:r>
            <a:r>
              <a:rPr lang="ru-RU" dirty="0" err="1"/>
              <a:t>майно</a:t>
            </a:r>
            <a:r>
              <a:rPr lang="ru-RU" dirty="0"/>
              <a:t>, доходи, </a:t>
            </a:r>
            <a:r>
              <a:rPr lang="ru-RU" dirty="0" err="1"/>
              <a:t>витрати</a:t>
            </a:r>
            <a:r>
              <a:rPr lang="ru-RU" dirty="0"/>
              <a:t> і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 за </a:t>
            </a:r>
            <a:r>
              <a:rPr lang="ru-RU" dirty="0" err="1"/>
              <a:t>минулий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оприлюдненню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30 </a:t>
            </a:r>
            <a:r>
              <a:rPr lang="ru-RU" dirty="0" err="1"/>
              <a:t>днів</a:t>
            </a:r>
            <a:r>
              <a:rPr lang="ru-RU" dirty="0"/>
              <a:t> з дня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веб-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державного органу </a:t>
            </a:r>
            <a:r>
              <a:rPr lang="ru-RU" dirty="0" err="1"/>
              <a:t>чи</a:t>
            </a:r>
            <a:r>
              <a:rPr lang="ru-RU" dirty="0"/>
              <a:t> органу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на строк не </a:t>
            </a:r>
            <a:r>
              <a:rPr lang="ru-RU" dirty="0" err="1"/>
              <a:t>менше</a:t>
            </a:r>
            <a:r>
              <a:rPr lang="ru-RU" dirty="0"/>
              <a:t> одного року.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83768" y="14127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uk-UA" dirty="0"/>
              <a:t>Антикорупційна стратегія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9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Відкрита інформація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Оприлюдненню</a:t>
            </a:r>
            <a:r>
              <a:rPr lang="ru-RU" dirty="0"/>
              <a:t> </a:t>
            </a:r>
            <a:r>
              <a:rPr lang="ru-RU" dirty="0" err="1"/>
              <a:t>підлягають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, </a:t>
            </a:r>
            <a:r>
              <a:rPr lang="ru-RU" dirty="0" err="1"/>
              <a:t>зазначені</a:t>
            </a:r>
            <a:r>
              <a:rPr lang="ru-RU" dirty="0"/>
              <a:t> в </a:t>
            </a:r>
            <a:r>
              <a:rPr lang="ru-RU" dirty="0" err="1"/>
              <a:t>декларації</a:t>
            </a:r>
            <a:r>
              <a:rPr lang="ru-RU" dirty="0"/>
              <a:t> про </a:t>
            </a:r>
            <a:r>
              <a:rPr lang="ru-RU" dirty="0" err="1"/>
              <a:t>майно</a:t>
            </a:r>
            <a:r>
              <a:rPr lang="ru-RU" dirty="0"/>
              <a:t>, доходи, </a:t>
            </a:r>
            <a:r>
              <a:rPr lang="ru-RU" dirty="0" err="1"/>
              <a:t>витрати</a:t>
            </a:r>
            <a:r>
              <a:rPr lang="ru-RU" dirty="0"/>
              <a:t> і </a:t>
            </a:r>
            <a:r>
              <a:rPr lang="ru-RU" dirty="0" err="1"/>
              <a:t>зобов'язання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характеру,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віднесені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Законом до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обмеженим</a:t>
            </a:r>
            <a:r>
              <a:rPr lang="ru-RU" dirty="0"/>
              <a:t> доступом. ст. 12 ЗУ “Про засади </a:t>
            </a:r>
            <a:r>
              <a:rPr lang="ru-RU" dirty="0" err="1"/>
              <a:t>запобігання</a:t>
            </a:r>
            <a:r>
              <a:rPr lang="ru-RU" dirty="0"/>
              <a:t> і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249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C42A26"/>
                </a:solidFill>
              </a:rPr>
              <a:t>Шляхи подолання корупції</a:t>
            </a:r>
            <a:endParaRPr lang="ru-RU" sz="4000" b="1" dirty="0">
              <a:solidFill>
                <a:srgbClr val="C42A2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6530662"/>
              </p:ext>
            </p:extLst>
          </p:nvPr>
        </p:nvGraphicFramePr>
        <p:xfrm>
          <a:off x="179512" y="846138"/>
          <a:ext cx="8784976" cy="56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066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>
                <a:solidFill>
                  <a:srgbClr val="C42A26"/>
                </a:solidFill>
              </a:rPr>
              <a:t>Шляхи подолання корупції</a:t>
            </a:r>
            <a:endParaRPr lang="ru-RU" sz="4000" b="1" dirty="0">
              <a:solidFill>
                <a:srgbClr val="C42A26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006214"/>
              </p:ext>
            </p:extLst>
          </p:nvPr>
        </p:nvGraphicFramePr>
        <p:xfrm>
          <a:off x="179512" y="846138"/>
          <a:ext cx="8784976" cy="5679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260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28596" y="1500174"/>
            <a:ext cx="8443914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50800"/>
                <a:solidFill>
                  <a:srgbClr val="8D1E1B"/>
                </a:solidFill>
                <a:effectLst/>
                <a:uLnTx/>
                <a:uFillTx/>
                <a:latin typeface="Rubius" pitchFamily="2" charset="0"/>
                <a:ea typeface="+mj-ea"/>
                <a:cs typeface="+mj-cs"/>
              </a:rPr>
              <a:t>Структура </a:t>
            </a:r>
            <a:r>
              <a:rPr kumimoji="0" lang="ru-RU" sz="8000" b="1" i="0" u="none" strike="noStrike" kern="1200" cap="none" spc="0" normalizeH="0" baseline="0" noProof="0" dirty="0" err="1" smtClean="0">
                <a:ln w="50800"/>
                <a:solidFill>
                  <a:srgbClr val="8D1E1B"/>
                </a:solidFill>
                <a:effectLst/>
                <a:uLnTx/>
                <a:uFillTx/>
                <a:latin typeface="Rubius" pitchFamily="2" charset="0"/>
                <a:ea typeface="+mj-ea"/>
                <a:cs typeface="+mj-cs"/>
              </a:rPr>
              <a:t>антикорупційних</a:t>
            </a:r>
            <a:r>
              <a:rPr kumimoji="0" lang="ru-RU" sz="8000" b="1" i="0" u="none" strike="noStrike" kern="1200" cap="none" spc="0" normalizeH="0" baseline="0" noProof="0" dirty="0" smtClean="0">
                <a:ln w="50800"/>
                <a:solidFill>
                  <a:srgbClr val="8D1E1B"/>
                </a:solidFill>
                <a:effectLst/>
                <a:uLnTx/>
                <a:uFillTx/>
                <a:latin typeface="Rubius" pitchFamily="2" charset="0"/>
                <a:ea typeface="+mj-ea"/>
                <a:cs typeface="+mj-cs"/>
              </a:rPr>
              <a:t> </a:t>
            </a:r>
            <a:r>
              <a:rPr kumimoji="0" lang="ru-RU" sz="8000" b="1" i="0" u="none" strike="noStrike" kern="1200" cap="none" spc="0" normalizeH="0" baseline="0" noProof="0" dirty="0" err="1" smtClean="0">
                <a:ln w="50800"/>
                <a:solidFill>
                  <a:srgbClr val="8D1E1B"/>
                </a:solidFill>
                <a:effectLst/>
                <a:uLnTx/>
                <a:uFillTx/>
                <a:latin typeface="Rubius" pitchFamily="2" charset="0"/>
                <a:ea typeface="+mj-ea"/>
                <a:cs typeface="+mj-cs"/>
              </a:rPr>
              <a:t>органів</a:t>
            </a:r>
            <a:endParaRPr kumimoji="0" lang="ru-RU" sz="8000" b="1" i="0" u="none" strike="noStrike" kern="1200" cap="none" spc="0" normalizeH="0" baseline="0" noProof="0" dirty="0">
              <a:ln w="50800"/>
              <a:solidFill>
                <a:srgbClr val="8D1E1B"/>
              </a:solidFill>
              <a:effectLst/>
              <a:uLnTx/>
              <a:uFillTx/>
              <a:latin typeface="Rubius" pitchFamily="2" charset="0"/>
              <a:ea typeface="+mj-ea"/>
              <a:cs typeface="+mj-cs"/>
            </a:endParaRPr>
          </a:p>
        </p:txBody>
      </p:sp>
      <p:pic>
        <p:nvPicPr>
          <p:cNvPr id="7170" name="Picture 2" descr="Картинки по запросу типи корупції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786190"/>
            <a:ext cx="4732190" cy="3345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42A26"/>
                </a:solidFill>
              </a:rPr>
              <a:t>Національна рада з питань антикорупційної політики</a:t>
            </a:r>
            <a:endParaRPr lang="ru-RU" sz="4000" b="1" dirty="0">
              <a:solidFill>
                <a:srgbClr val="C42A26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400" b="1"/>
              <a:t>Це консультативно-дорадчий орган при Президентові України, який надає рекомендації щодо напрямів розвитку антикорупційної політики України</a:t>
            </a:r>
            <a:r>
              <a:rPr lang="uk-UA" sz="2400" b="1">
                <a:solidFill>
                  <a:srgbClr val="000000"/>
                </a:solidFill>
              </a:rPr>
              <a:t>.</a:t>
            </a:r>
            <a:endParaRPr lang="ru-RU" sz="2400" b="1">
              <a:solidFill>
                <a:srgbClr val="000000"/>
              </a:solidFill>
            </a:endParaRPr>
          </a:p>
        </p:txBody>
      </p:sp>
      <p:pic>
        <p:nvPicPr>
          <p:cNvPr id="106500" name="Picture 4" descr="pe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3052762" cy="393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C42A26"/>
                </a:solidFill>
              </a:rPr>
              <a:t>Завдання Національної ради:</a:t>
            </a:r>
            <a:endParaRPr lang="ru-RU" dirty="0">
              <a:solidFill>
                <a:srgbClr val="C42A26"/>
              </a:solidFill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>
              <a:buFontTx/>
              <a:buNone/>
            </a:pPr>
            <a:r>
              <a:rPr lang="uk-UA"/>
              <a:t>1.Підготовка та подання Президентові               України пропозицій щодо визначення, актуалізації та вдосконалення антикорупційної.</a:t>
            </a:r>
          </a:p>
          <a:p>
            <a:pPr lvl="4">
              <a:buFontTx/>
              <a:buNone/>
            </a:pPr>
            <a:r>
              <a:rPr lang="uk-UA"/>
              <a:t>2.Здійснення системного аналізу.</a:t>
            </a:r>
          </a:p>
          <a:p>
            <a:pPr lvl="4">
              <a:buFontTx/>
              <a:buNone/>
            </a:pPr>
            <a:r>
              <a:rPr lang="uk-UA"/>
              <a:t>3.Сприяння науково-методичному забезпеченню, тощо.</a:t>
            </a:r>
            <a:endParaRPr lang="ru-RU"/>
          </a:p>
          <a:p>
            <a:pPr lvl="4">
              <a:buFontTx/>
              <a:buNone/>
            </a:pPr>
            <a:endParaRPr lang="ru-RU"/>
          </a:p>
          <a:p>
            <a:pPr lvl="4">
              <a:buFontTx/>
              <a:buNone/>
            </a:pPr>
            <a:r>
              <a:rPr lang="ru-RU"/>
              <a:t>	</a:t>
            </a:r>
          </a:p>
        </p:txBody>
      </p:sp>
      <p:pic>
        <p:nvPicPr>
          <p:cNvPr id="108548" name="Picture 4" descr="vr__arseny_yatseniuk__gm1ea3b1ksw01-base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00438"/>
            <a:ext cx="4392612" cy="3019425"/>
          </a:xfrm>
          <a:prstGeom prst="rect">
            <a:avLst/>
          </a:prstGeom>
          <a:noFill/>
        </p:spPr>
      </p:pic>
      <p:pic>
        <p:nvPicPr>
          <p:cNvPr id="108549" name="Picture 5" descr="1-EbsFC52HkoB3j09a2VORD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644900"/>
            <a:ext cx="3600450" cy="2994025"/>
          </a:xfrm>
          <a:prstGeom prst="rect">
            <a:avLst/>
          </a:prstGeom>
          <a:noFill/>
        </p:spPr>
      </p:pic>
      <p:pic>
        <p:nvPicPr>
          <p:cNvPr id="108550" name="Picture 6" descr="1828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2195513" cy="201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42A26"/>
                </a:solidFill>
              </a:rPr>
              <a:t>Національна рада</a:t>
            </a:r>
            <a:endParaRPr lang="ru-RU" b="1" dirty="0">
              <a:solidFill>
                <a:srgbClr val="C42A26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000"/>
              <a:t>Здійснює комплексну оцінку ситуації і тенденцій у сфері  запобігання і протидії корупції.</a:t>
            </a:r>
          </a:p>
          <a:p>
            <a:r>
              <a:rPr lang="uk-UA" sz="2000"/>
              <a:t>Готує пропозиції щодо законопроектів у сфері протидії корупції.</a:t>
            </a:r>
          </a:p>
          <a:p>
            <a:r>
              <a:rPr lang="uk-UA" sz="2000"/>
              <a:t>Здійснює моніторинг та аналіз.</a:t>
            </a:r>
          </a:p>
          <a:p>
            <a:endParaRPr lang="ru-RU" sz="2000"/>
          </a:p>
        </p:txBody>
      </p:sp>
      <p:pic>
        <p:nvPicPr>
          <p:cNvPr id="109572" name="Picture 4" descr="Ні-корупції-л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2636838"/>
            <a:ext cx="2181225" cy="2095500"/>
          </a:xfrm>
          <a:prstGeom prst="rect">
            <a:avLst/>
          </a:prstGeom>
          <a:noFill/>
        </p:spPr>
      </p:pic>
      <p:pic>
        <p:nvPicPr>
          <p:cNvPr id="109573" name="Picture 5" descr="07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4175125" cy="3132137"/>
          </a:xfrm>
          <a:prstGeom prst="rect">
            <a:avLst/>
          </a:prstGeom>
          <a:noFill/>
        </p:spPr>
      </p:pic>
      <p:pic>
        <p:nvPicPr>
          <p:cNvPr id="109574" name="Picture 6" descr="антикорупці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933825"/>
            <a:ext cx="2519363" cy="2519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5_main_new.15120283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Національне антикорупційне бюро України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Державний правоохоронний орган,який розкриває корупційні правопорушення і запобігає вчиненню нових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Коріння соціального явища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644008" cy="4525963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Корупція бере свій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початок у Стародавньому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світі. Мала здебільшого побутовій характер: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псування їжі та води,</a:t>
            </a:r>
          </a:p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розбещеність, розпусність молоді.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Картинки по запросу стародавня гре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88840"/>
            <a:ext cx="4320480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05064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err="1"/>
              <a:t>Націона́льне</a:t>
            </a:r>
            <a:r>
              <a:rPr lang="ru-RU" sz="2400" dirty="0"/>
              <a:t> </a:t>
            </a:r>
            <a:r>
              <a:rPr lang="ru-RU" sz="2400" dirty="0" err="1"/>
              <a:t>антикорупційне</a:t>
            </a:r>
            <a:r>
              <a:rPr lang="ru-RU" sz="2400" dirty="0"/>
              <a:t> бюро </a:t>
            </a:r>
            <a:r>
              <a:rPr lang="ru-RU" sz="2400" dirty="0" err="1"/>
              <a:t>України</a:t>
            </a:r>
            <a:r>
              <a:rPr lang="ru-RU" sz="2400" dirty="0"/>
              <a:t> (НАБУ) — </a:t>
            </a:r>
            <a:r>
              <a:rPr lang="ru-RU" sz="2400" dirty="0" err="1"/>
              <a:t>правоохоронний</a:t>
            </a:r>
            <a:r>
              <a:rPr lang="ru-RU" sz="2400" dirty="0"/>
              <a:t> орган з широкими </a:t>
            </a:r>
            <a:r>
              <a:rPr lang="ru-RU" sz="2400" dirty="0" err="1"/>
              <a:t>силовими</a:t>
            </a:r>
            <a:r>
              <a:rPr lang="ru-RU" sz="2400" dirty="0"/>
              <a:t> </a:t>
            </a:r>
            <a:r>
              <a:rPr lang="ru-RU" sz="2400" dirty="0" err="1"/>
              <a:t>повноваженнями</a:t>
            </a:r>
            <a:r>
              <a:rPr lang="ru-RU" sz="2400" dirty="0"/>
              <a:t>, на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покладається</a:t>
            </a:r>
            <a:r>
              <a:rPr lang="ru-RU" sz="2400" dirty="0"/>
              <a:t> </a:t>
            </a:r>
            <a:r>
              <a:rPr lang="ru-RU" sz="2400" dirty="0" err="1"/>
              <a:t>попередження</a:t>
            </a:r>
            <a:r>
              <a:rPr lang="ru-RU" sz="2400" dirty="0"/>
              <a:t>, </a:t>
            </a:r>
            <a:r>
              <a:rPr lang="ru-RU" sz="2400" dirty="0" err="1"/>
              <a:t>виявлення</a:t>
            </a:r>
            <a:r>
              <a:rPr lang="ru-RU" sz="2400" dirty="0"/>
              <a:t>, </a:t>
            </a:r>
            <a:r>
              <a:rPr lang="ru-RU" sz="2400" dirty="0" err="1"/>
              <a:t>припинення</a:t>
            </a:r>
            <a:r>
              <a:rPr lang="ru-RU" sz="2400" dirty="0"/>
              <a:t> та </a:t>
            </a:r>
            <a:r>
              <a:rPr lang="ru-RU" sz="2400" dirty="0" err="1"/>
              <a:t>розкриття</a:t>
            </a:r>
            <a:r>
              <a:rPr lang="ru-RU" sz="2400" dirty="0"/>
              <a:t> </a:t>
            </a:r>
            <a:r>
              <a:rPr lang="ru-RU" sz="2400" dirty="0" err="1"/>
              <a:t>корупційних</a:t>
            </a:r>
            <a:r>
              <a:rPr lang="ru-RU" sz="2400" dirty="0"/>
              <a:t> </a:t>
            </a:r>
            <a:r>
              <a:rPr lang="ru-RU" sz="2400" dirty="0" err="1"/>
              <a:t>злочинів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5652120" cy="2826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4268987" cy="2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5122912" cy="180290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Директор обирається раз на сім років Президентом України . Начальницький склад становить не більш 200 осіб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Управління НАБУ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4365104"/>
            <a:ext cx="46085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/>
              <a:t>Склад Національного бюро становить 700 осіб до яких входять детективи, слідчі та експерти з різних підрозділів   </a:t>
            </a:r>
            <a:endParaRPr lang="ru-RU" sz="2600" dirty="0"/>
          </a:p>
        </p:txBody>
      </p:sp>
      <p:pic>
        <p:nvPicPr>
          <p:cNvPr id="7" name="Рисунок 6" descr="DE4993DD-DE28-47A4-973A-DBC98B3EAAFA_w987_r1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365104"/>
            <a:ext cx="3347864" cy="180662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9" name="Picture 5" descr="корупц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Прикладі викриття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rgbClr val="FF0000"/>
                </a:solidFill>
              </a:rPr>
              <a:t> корупційних діянь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Промова Марка Цицерона у Стародавньому Римі.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Покарання </a:t>
            </a:r>
            <a:r>
              <a:rPr lang="uk-UA" dirty="0" err="1" smtClean="0">
                <a:solidFill>
                  <a:srgbClr val="FF0000"/>
                </a:solidFill>
              </a:rPr>
              <a:t>Гаем</a:t>
            </a:r>
            <a:r>
              <a:rPr lang="uk-UA" dirty="0" smtClean="0">
                <a:solidFill>
                  <a:srgbClr val="FF0000"/>
                </a:solidFill>
              </a:rPr>
              <a:t> Юлієм Цезарем за підкуп та хабарі.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276872"/>
            <a:ext cx="3312368" cy="4379632"/>
          </a:xfrm>
          <a:prstGeom prst="rect">
            <a:avLst/>
          </a:prstGeom>
          <a:noFill/>
        </p:spPr>
      </p:pic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2952328" cy="442849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Протидія корупції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800" dirty="0" smtClean="0">
                <a:solidFill>
                  <a:srgbClr val="FF0000"/>
                </a:solidFill>
              </a:rPr>
              <a:t>У Стародавньому Римі та Стародавніх Афінах було розроблено перші антикорупційні заходи, обмежуючи приховані послуги чиновників.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80928"/>
            <a:ext cx="592455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>
                <a:solidFill>
                  <a:srgbClr val="FF0000"/>
                </a:solidFill>
              </a:rPr>
              <a:t>Давньокитайський</a:t>
            </a:r>
            <a:r>
              <a:rPr lang="uk-UA" dirty="0" smtClean="0">
                <a:solidFill>
                  <a:srgbClr val="FF0000"/>
                </a:solidFill>
              </a:rPr>
              <a:t> філософ зауважив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r">
              <a:buNone/>
            </a:pPr>
            <a:r>
              <a:rPr lang="uk-UA" dirty="0" smtClean="0">
                <a:solidFill>
                  <a:srgbClr val="FF0000"/>
                </a:solidFill>
              </a:rPr>
              <a:t>Конфуцій застерігав, що буквальне дотримання чеснот може призводити до зловживань чиновників.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конфуц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556792"/>
            <a:ext cx="3528392" cy="46854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Епохи і корупція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13767"/>
          </a:xfrm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rgbClr val="FF0000"/>
                </a:solidFill>
              </a:rPr>
              <a:t>У Середньовіччя корупція стала </a:t>
            </a:r>
            <a:r>
              <a:rPr lang="uk-UA" sz="2200" dirty="0" err="1" smtClean="0">
                <a:solidFill>
                  <a:srgbClr val="FF0000"/>
                </a:solidFill>
              </a:rPr>
              <a:t>загольноприйнятою</a:t>
            </a:r>
            <a:r>
              <a:rPr lang="uk-UA" sz="2200" dirty="0" smtClean="0">
                <a:solidFill>
                  <a:srgbClr val="FF0000"/>
                </a:solidFill>
              </a:rPr>
              <a:t> нормою.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 Новий час коренем корупції вважали зневагу до законів.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715568" cy="2664296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новий ч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4752"/>
            <a:ext cx="4427984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Епохи і корупція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4581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 часи просвітництва казали, що той, хто має владу, </a:t>
            </a:r>
            <a:r>
              <a:rPr lang="uk-UA" dirty="0" err="1" smtClean="0">
                <a:solidFill>
                  <a:srgbClr val="FF0000"/>
                </a:solidFill>
              </a:rPr>
              <a:t>зловживатеме</a:t>
            </a:r>
            <a:r>
              <a:rPr lang="uk-UA" dirty="0" smtClean="0">
                <a:solidFill>
                  <a:srgbClr val="FF0000"/>
                </a:solidFill>
              </a:rPr>
              <a:t> нею.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175447" cy="131782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У Радянському союзі заперечували наявність корупції.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Картинки по запросу радянський союз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4300003" cy="3024336"/>
          </a:xfrm>
          <a:prstGeom prst="rect">
            <a:avLst/>
          </a:prstGeom>
          <a:noFill/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2924944"/>
            <a:ext cx="4164875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799</Words>
  <Application>Microsoft Office PowerPoint</Application>
  <PresentationFormat>Экран (4:3)</PresentationFormat>
  <Paragraphs>86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Times New Roman</vt:lpstr>
      <vt:lpstr>Wingdings</vt:lpstr>
      <vt:lpstr>Rubius</vt:lpstr>
      <vt:lpstr>Тема Office</vt:lpstr>
      <vt:lpstr>Лобіювання інтересів та корупція</vt:lpstr>
      <vt:lpstr>Презентация PowerPoint</vt:lpstr>
      <vt:lpstr>Еволюція явища корупція: історичний ракурс </vt:lpstr>
      <vt:lpstr>Коріння соціального явища</vt:lpstr>
      <vt:lpstr>Прикладі викриття  корупційних діянь</vt:lpstr>
      <vt:lpstr>Протидія корупції</vt:lpstr>
      <vt:lpstr>Давньокитайський філософ зауважив</vt:lpstr>
      <vt:lpstr>Епохи і корупція</vt:lpstr>
      <vt:lpstr>Епохи і корупція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Відкрита інформація</vt:lpstr>
      <vt:lpstr>Відкрита інформація</vt:lpstr>
      <vt:lpstr>Відкрита інформація</vt:lpstr>
      <vt:lpstr>Відкрита інформація</vt:lpstr>
      <vt:lpstr>Презентация PowerPoint</vt:lpstr>
      <vt:lpstr>Презентация PowerPoint</vt:lpstr>
      <vt:lpstr>Презентация PowerPoint</vt:lpstr>
      <vt:lpstr>Національна рада з питань антикорупційної політики</vt:lpstr>
      <vt:lpstr>Завдання Національної ради:</vt:lpstr>
      <vt:lpstr>Національна рада</vt:lpstr>
      <vt:lpstr>Національне антикорупційне бюро України</vt:lpstr>
      <vt:lpstr>Презентация PowerPoint</vt:lpstr>
      <vt:lpstr>Управління НАБУ</vt:lpstr>
      <vt:lpstr>Презентация PowerPoint</vt:lpstr>
    </vt:vector>
  </TitlesOfParts>
  <Company>МАОУ лицей №21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Виталиk</cp:lastModifiedBy>
  <cp:revision>110</cp:revision>
  <dcterms:created xsi:type="dcterms:W3CDTF">2015-04-19T15:51:03Z</dcterms:created>
  <dcterms:modified xsi:type="dcterms:W3CDTF">2019-06-25T17:06:13Z</dcterms:modified>
</cp:coreProperties>
</file>