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3" r:id="rId1"/>
    <p:sldMasterId id="2147483666" r:id="rId2"/>
  </p:sldMasterIdLst>
  <p:notesMasterIdLst>
    <p:notesMasterId r:id="rId64"/>
  </p:notesMasterIdLst>
  <p:handoutMasterIdLst>
    <p:handoutMasterId r:id="rId65"/>
  </p:handoutMasterIdLst>
  <p:sldIdLst>
    <p:sldId id="31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32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21" r:id="rId51"/>
    <p:sldId id="307" r:id="rId52"/>
    <p:sldId id="308" r:id="rId53"/>
    <p:sldId id="309" r:id="rId54"/>
    <p:sldId id="310" r:id="rId55"/>
    <p:sldId id="311" r:id="rId56"/>
    <p:sldId id="312" r:id="rId57"/>
    <p:sldId id="32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66"/>
      <p:bold r:id="rId67"/>
      <p:italic r:id="rId68"/>
      <p:boldItalic r:id="rId69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ub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86321" autoAdjust="0"/>
  </p:normalViewPr>
  <p:slideViewPr>
    <p:cSldViewPr snapToObjects="1">
      <p:cViewPr varScale="1">
        <p:scale>
          <a:sx n="59" d="100"/>
          <a:sy n="59" d="100"/>
        </p:scale>
        <p:origin x="117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7" d="100"/>
          <a:sy n="57" d="100"/>
        </p:scale>
        <p:origin x="-2386" y="-77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1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D87BDD-8E88-402C-9F19-DA4EDFDC17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4306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5D7CF3-D4BF-4FC9-9D6C-97FDD219E8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1220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C5DC3-D0F6-4659-9F1F-F3675CE32DE0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Рассмотрим, какую роль могут играть поверхности детали при ее обработке.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1DB09-CD8E-40CC-8C16-52D48E965B4D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Пример сборочного чертежа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C34D2F-B01F-4247-85A3-9F9FD6BAB6C6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Пример основных конструкторских баз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7FC76-FC5F-4E34-92B8-CF039E6BE41B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Пример вспомогательных конструкторских баз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CA8AD-69BE-4FF3-81FA-0572C728793F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Определение технологических баз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1386F-8261-4114-BD96-287EE3558A65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100"/>
              <a:t>Примеры вспомогательных баз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23C74-A1E3-44FB-8287-B9E4D1EADDFB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100"/>
              <a:t>Примеры вспомогательных баз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1BF90F-BF62-4856-AE3F-3D0057C09268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100"/>
              <a:t>Примеры вспомогательных баз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BF9D8-72B1-4C87-9BFF-41C2B2395F16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100"/>
              <a:t>Примеры вспомогательных баз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1CA8F-A5FC-488E-9660-E53EA7CAC691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Определение измерительных баз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7BF770-8751-45C3-AFE5-285928A80604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Торец – измерительная база для линейных размеров, ось – для диаметральных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49EE08-F1D5-49AE-917B-B4AB2D19A48C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Поверхности обрабатываемой заготовки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76D68A-A93E-4368-B10C-DF40354CD037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Классификация баз по месту расположения в маршруте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6984C-72A9-438A-B405-134C853C617C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 smtClean="0"/>
              <a:t>Спочатку</a:t>
            </a:r>
            <a:r>
              <a:rPr lang="uk-UA" altLang="ru-RU" baseline="0" dirty="0" smtClean="0"/>
              <a:t> заготовка встановлюється на необроблені поверхні, а після обробки чистових баз вже встановлюється на них</a:t>
            </a:r>
            <a:endParaRPr lang="ru-RU" alt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A4CEB-114B-4155-9E1B-13FA649FA6EA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/>
              <a:t>На</a:t>
            </a:r>
            <a:r>
              <a:rPr lang="ru-RU" altLang="ru-RU" baseline="0" dirty="0" smtClean="0"/>
              <a:t> </a:t>
            </a:r>
            <a:r>
              <a:rPr lang="ru-RU" altLang="ru-RU" baseline="0" dirty="0" err="1" smtClean="0"/>
              <a:t>прикладі</a:t>
            </a:r>
            <a:r>
              <a:rPr lang="ru-RU" altLang="ru-RU" baseline="0" dirty="0" smtClean="0"/>
              <a:t> </a:t>
            </a:r>
            <a:r>
              <a:rPr lang="ru-RU" altLang="ru-RU" baseline="0" dirty="0" err="1" smtClean="0"/>
              <a:t>призматичної</a:t>
            </a:r>
            <a:r>
              <a:rPr lang="ru-RU" altLang="ru-RU" baseline="0" dirty="0" smtClean="0"/>
              <a:t> заготовки </a:t>
            </a:r>
            <a:r>
              <a:rPr lang="ru-RU" altLang="ru-RU" baseline="0" dirty="0" err="1" smtClean="0"/>
              <a:t>проведемо</a:t>
            </a:r>
            <a:r>
              <a:rPr lang="ru-RU" altLang="ru-RU" baseline="0" dirty="0" smtClean="0"/>
              <a:t> </a:t>
            </a:r>
            <a:r>
              <a:rPr lang="ru-RU" altLang="ru-RU" baseline="0" dirty="0" err="1" smtClean="0"/>
              <a:t>закріплення</a:t>
            </a:r>
            <a:r>
              <a:rPr lang="ru-RU" altLang="ru-RU" baseline="0" dirty="0" smtClean="0"/>
              <a:t>: три точки </a:t>
            </a:r>
            <a:r>
              <a:rPr lang="ru-RU" altLang="ru-RU" baseline="0" dirty="0" err="1" smtClean="0"/>
              <a:t>визначають</a:t>
            </a:r>
            <a:r>
              <a:rPr lang="ru-RU" altLang="ru-RU" baseline="0" dirty="0" smtClean="0"/>
              <a:t> </a:t>
            </a:r>
            <a:r>
              <a:rPr lang="ru-RU" altLang="ru-RU" baseline="0" dirty="0" err="1" smtClean="0"/>
              <a:t>положення</a:t>
            </a:r>
            <a:r>
              <a:rPr lang="ru-RU" altLang="ru-RU" baseline="0" dirty="0" smtClean="0"/>
              <a:t> заготовки </a:t>
            </a:r>
            <a:r>
              <a:rPr lang="ru-RU" altLang="ru-RU" baseline="0" dirty="0" err="1" smtClean="0"/>
              <a:t>щодо</a:t>
            </a:r>
            <a:r>
              <a:rPr lang="ru-RU" altLang="ru-RU" baseline="0" dirty="0" smtClean="0"/>
              <a:t> </a:t>
            </a:r>
            <a:r>
              <a:rPr lang="ru-RU" altLang="ru-RU" baseline="0" dirty="0" err="1" smtClean="0"/>
              <a:t>площини</a:t>
            </a:r>
            <a:r>
              <a:rPr lang="ru-RU" altLang="ru-RU" baseline="0" dirty="0" smtClean="0"/>
              <a:t> </a:t>
            </a:r>
            <a:r>
              <a:rPr lang="en-US" altLang="ru-RU" baseline="0" dirty="0" smtClean="0"/>
              <a:t>XOY</a:t>
            </a:r>
            <a:r>
              <a:rPr lang="uk-UA" altLang="ru-RU" baseline="0" dirty="0" smtClean="0"/>
              <a:t>, прикладаючи закріплюючу силу </a:t>
            </a:r>
            <a:r>
              <a:rPr lang="en-US" altLang="ru-RU" baseline="0" dirty="0" smtClean="0"/>
              <a:t>Q1</a:t>
            </a:r>
            <a:r>
              <a:rPr lang="uk-UA" altLang="ru-RU" baseline="0" dirty="0" smtClean="0"/>
              <a:t> позбавляємо заготовку переміщення вздовж осі </a:t>
            </a:r>
            <a:r>
              <a:rPr lang="en-US" altLang="ru-RU" baseline="0" dirty="0" smtClean="0"/>
              <a:t>Z</a:t>
            </a:r>
            <a:r>
              <a:rPr lang="uk-UA" altLang="ru-RU" baseline="0" dirty="0" smtClean="0"/>
              <a:t> та обертання навколо осей </a:t>
            </a:r>
            <a:r>
              <a:rPr lang="en-US" altLang="ru-RU" baseline="0" dirty="0" smtClean="0"/>
              <a:t>Y</a:t>
            </a:r>
            <a:r>
              <a:rPr lang="uk-UA" altLang="ru-RU" baseline="0" dirty="0" smtClean="0"/>
              <a:t> та </a:t>
            </a:r>
            <a:r>
              <a:rPr lang="en-US" altLang="ru-RU" baseline="0" dirty="0" smtClean="0"/>
              <a:t>X</a:t>
            </a:r>
            <a:r>
              <a:rPr lang="uk-UA" altLang="ru-RU" baseline="0" dirty="0" smtClean="0"/>
              <a:t>; закріплюючи ще дві точки та прикладаючи закріплюючу силу </a:t>
            </a:r>
            <a:r>
              <a:rPr lang="en-US" altLang="ru-RU" baseline="0" dirty="0" smtClean="0"/>
              <a:t>Q2</a:t>
            </a:r>
            <a:r>
              <a:rPr lang="uk-UA" altLang="ru-RU" baseline="0" dirty="0" smtClean="0"/>
              <a:t>, позбавляємо заготовку можливості переміщення вздовж осі </a:t>
            </a:r>
            <a:r>
              <a:rPr lang="en-US" altLang="ru-RU" baseline="0" dirty="0" smtClean="0"/>
              <a:t>X</a:t>
            </a:r>
            <a:r>
              <a:rPr lang="uk-UA" altLang="ru-RU" baseline="0" dirty="0" smtClean="0"/>
              <a:t> та обертання навколо осі; закріплюючи ще одну точку та прикладаючи закріплюючу силу </a:t>
            </a:r>
            <a:r>
              <a:rPr lang="en-US" altLang="ru-RU" baseline="0" dirty="0" smtClean="0"/>
              <a:t>Q3</a:t>
            </a:r>
            <a:r>
              <a:rPr lang="uk-UA" altLang="ru-RU" baseline="0" dirty="0" smtClean="0"/>
              <a:t>, позбавляємо можливості переміщення вздовж осі </a:t>
            </a:r>
            <a:r>
              <a:rPr lang="en-US" altLang="ru-RU" baseline="0" dirty="0" smtClean="0"/>
              <a:t>Y</a:t>
            </a:r>
            <a:r>
              <a:rPr lang="ru-RU" altLang="ru-RU" dirty="0" smtClean="0"/>
              <a:t>. </a:t>
            </a:r>
            <a:endParaRPr lang="ru-RU" alt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E2C73-C5B7-49A2-85F6-4508D73DF266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900"/>
              <a:t>Классификация технологических баз в зависимости от числа задействованых опорных точек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BE79C-3AE5-447D-9004-FDA712242308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sz="900" dirty="0" smtClean="0"/>
              <a:t>Умовні</a:t>
            </a:r>
            <a:r>
              <a:rPr lang="uk-UA" altLang="ru-RU" sz="900" baseline="0" dirty="0" smtClean="0"/>
              <a:t> позначення ідеальних опорних точок</a:t>
            </a:r>
            <a:endParaRPr lang="ru-RU" altLang="ru-RU" sz="9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76023-705F-425C-AC9B-3C7D71A12DFC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Достаточно трех опорных точек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8D754-DD92-45FB-998B-2577C7CDB60D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Достаточно пяти опорных точек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775B37-9566-4F87-BDBF-9444769516B1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err="1" smtClean="0"/>
              <a:t>Під</a:t>
            </a:r>
            <a:r>
              <a:rPr lang="ru-RU" altLang="ru-RU" baseline="0" dirty="0" smtClean="0"/>
              <a:t> </a:t>
            </a:r>
            <a:r>
              <a:rPr lang="ru-RU" altLang="ru-RU" baseline="0" dirty="0" err="1" smtClean="0"/>
              <a:t>дією</a:t>
            </a:r>
            <a:r>
              <a:rPr lang="ru-RU" altLang="ru-RU" baseline="0" dirty="0" smtClean="0"/>
              <a:t> </a:t>
            </a:r>
            <a:r>
              <a:rPr lang="ru-RU" altLang="ru-RU" baseline="0" dirty="0" err="1" smtClean="0"/>
              <a:t>затискної</a:t>
            </a:r>
            <a:r>
              <a:rPr lang="ru-RU" altLang="ru-RU" baseline="0" dirty="0" smtClean="0"/>
              <a:t> </a:t>
            </a:r>
            <a:r>
              <a:rPr lang="ru-RU" altLang="ru-RU" baseline="0" dirty="0" err="1" smtClean="0"/>
              <a:t>сили</a:t>
            </a:r>
            <a:r>
              <a:rPr lang="ru-RU" altLang="ru-RU" baseline="0" dirty="0" smtClean="0"/>
              <a:t> заготовка </a:t>
            </a:r>
            <a:r>
              <a:rPr lang="ru-RU" altLang="ru-RU" baseline="0" dirty="0" err="1" smtClean="0"/>
              <a:t>деформується</a:t>
            </a:r>
            <a:r>
              <a:rPr lang="ru-RU" altLang="ru-RU" baseline="0" dirty="0" smtClean="0"/>
              <a:t>, </a:t>
            </a:r>
            <a:r>
              <a:rPr lang="ru-RU" altLang="ru-RU" baseline="0" dirty="0" err="1" smtClean="0"/>
              <a:t>що</a:t>
            </a:r>
            <a:r>
              <a:rPr lang="ru-RU" altLang="ru-RU" baseline="0" dirty="0" smtClean="0"/>
              <a:t> </a:t>
            </a:r>
            <a:r>
              <a:rPr lang="ru-RU" altLang="ru-RU" baseline="0" dirty="0" err="1" smtClean="0"/>
              <a:t>призводить</a:t>
            </a:r>
            <a:r>
              <a:rPr lang="ru-RU" altLang="ru-RU" baseline="0" dirty="0" smtClean="0"/>
              <a:t> до </a:t>
            </a:r>
            <a:r>
              <a:rPr lang="ru-RU" altLang="ru-RU" baseline="0" dirty="0" err="1" smtClean="0"/>
              <a:t>зниження</a:t>
            </a:r>
            <a:r>
              <a:rPr lang="ru-RU" altLang="ru-RU" baseline="0" dirty="0" smtClean="0"/>
              <a:t> </a:t>
            </a:r>
            <a:r>
              <a:rPr lang="ru-RU" altLang="ru-RU" baseline="0" dirty="0" err="1" smtClean="0"/>
              <a:t>точності</a:t>
            </a:r>
            <a:r>
              <a:rPr lang="ru-RU" altLang="ru-RU" baseline="0" dirty="0" smtClean="0"/>
              <a:t> </a:t>
            </a:r>
            <a:r>
              <a:rPr lang="ru-RU" altLang="ru-RU" baseline="0" dirty="0" err="1" smtClean="0"/>
              <a:t>обробки</a:t>
            </a:r>
            <a:r>
              <a:rPr lang="ru-RU" altLang="ru-RU" dirty="0" smtClean="0"/>
              <a:t>. </a:t>
            </a:r>
            <a:endParaRPr lang="ru-RU" alt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331E1-4D6A-40A4-AB6D-4FC1B1196282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 smtClean="0"/>
              <a:t>При</a:t>
            </a:r>
            <a:r>
              <a:rPr lang="uk-UA" altLang="ru-RU" baseline="0" dirty="0" smtClean="0"/>
              <a:t> конструювання деталі конструктор проставляє розміри від конструкторських баз, оскільки конструкторські бази є поверхнями, що сполучаються, які визначають положення деталі у </a:t>
            </a:r>
            <a:r>
              <a:rPr lang="uk-UA" altLang="ru-RU" baseline="0" dirty="0" err="1" smtClean="0"/>
              <a:t>вузлі</a:t>
            </a:r>
            <a:r>
              <a:rPr lang="uk-UA" altLang="ru-RU" baseline="0" dirty="0" smtClean="0"/>
              <a:t>. Це дозволяє забезпечити необхідне взаємне розташування(зазори, натяги) </a:t>
            </a:r>
            <a:r>
              <a:rPr lang="uk-UA" altLang="ru-RU" baseline="0" dirty="0" err="1" smtClean="0"/>
              <a:t>деталейй</a:t>
            </a:r>
            <a:r>
              <a:rPr lang="uk-UA" altLang="ru-RU" baseline="0" dirty="0" smtClean="0"/>
              <a:t> у </a:t>
            </a:r>
            <a:r>
              <a:rPr lang="uk-UA" altLang="ru-RU" baseline="0" dirty="0" err="1" smtClean="0"/>
              <a:t>вузлі</a:t>
            </a:r>
            <a:r>
              <a:rPr lang="uk-UA" altLang="ru-RU" baseline="0" dirty="0" smtClean="0"/>
              <a:t>. Але виготовлення якоїсь деталі така </a:t>
            </a:r>
            <a:r>
              <a:rPr lang="uk-UA" altLang="ru-RU" baseline="0" dirty="0" err="1" smtClean="0"/>
              <a:t>простановка</a:t>
            </a:r>
            <a:r>
              <a:rPr lang="uk-UA" altLang="ru-RU" baseline="0" dirty="0" smtClean="0"/>
              <a:t> розмірів може бути незручною( тобто призводити до появи похибки базування)</a:t>
            </a:r>
            <a:endParaRPr lang="ru-RU" alt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E71DDD-5253-46CC-9C83-C8D70C2FEA15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1300" dirty="0" err="1" smtClean="0">
                <a:solidFill>
                  <a:schemeClr val="hlink"/>
                </a:solidFill>
              </a:rPr>
              <a:t>Якщо</a:t>
            </a:r>
            <a:r>
              <a:rPr lang="ru-RU" altLang="ru-RU" sz="1300" baseline="0" dirty="0" smtClean="0">
                <a:solidFill>
                  <a:schemeClr val="hlink"/>
                </a:solidFill>
              </a:rPr>
              <a:t> ж </a:t>
            </a:r>
            <a:r>
              <a:rPr lang="ru-RU" altLang="ru-RU" sz="1300" baseline="0" dirty="0" err="1" smtClean="0">
                <a:solidFill>
                  <a:schemeClr val="hlink"/>
                </a:solidFill>
              </a:rPr>
              <a:t>бази</a:t>
            </a:r>
            <a:r>
              <a:rPr lang="ru-RU" altLang="ru-RU" sz="1300" baseline="0" dirty="0" smtClean="0">
                <a:solidFill>
                  <a:schemeClr val="hlink"/>
                </a:solidFill>
              </a:rPr>
              <a:t> не </a:t>
            </a:r>
            <a:r>
              <a:rPr lang="ru-RU" altLang="ru-RU" sz="1300" baseline="0" dirty="0" err="1" smtClean="0">
                <a:solidFill>
                  <a:schemeClr val="hlink"/>
                </a:solidFill>
              </a:rPr>
              <a:t>збігаються</a:t>
            </a:r>
            <a:r>
              <a:rPr lang="ru-RU" altLang="ru-RU" sz="1300" baseline="0" dirty="0" smtClean="0">
                <a:solidFill>
                  <a:schemeClr val="hlink"/>
                </a:solidFill>
              </a:rPr>
              <a:t>, </a:t>
            </a:r>
            <a:r>
              <a:rPr lang="ru-RU" altLang="ru-RU" sz="1300" baseline="0" dirty="0" err="1" smtClean="0">
                <a:solidFill>
                  <a:schemeClr val="hlink"/>
                </a:solidFill>
              </a:rPr>
              <a:t>існують</a:t>
            </a:r>
            <a:r>
              <a:rPr lang="ru-RU" altLang="ru-RU" sz="1300" baseline="0" dirty="0" smtClean="0">
                <a:solidFill>
                  <a:schemeClr val="hlink"/>
                </a:solidFill>
              </a:rPr>
              <a:t> </a:t>
            </a:r>
            <a:r>
              <a:rPr lang="ru-RU" altLang="ru-RU" sz="1300" baseline="0" dirty="0" err="1" smtClean="0">
                <a:solidFill>
                  <a:schemeClr val="hlink"/>
                </a:solidFill>
              </a:rPr>
              <a:t>кілька</a:t>
            </a:r>
            <a:r>
              <a:rPr lang="ru-RU" altLang="ru-RU" sz="1300" baseline="0" dirty="0" smtClean="0">
                <a:solidFill>
                  <a:schemeClr val="hlink"/>
                </a:solidFill>
              </a:rPr>
              <a:t> </a:t>
            </a:r>
            <a:r>
              <a:rPr lang="ru-RU" altLang="ru-RU" sz="1300" baseline="0" dirty="0" err="1" smtClean="0">
                <a:solidFill>
                  <a:schemeClr val="hlink"/>
                </a:solidFill>
              </a:rPr>
              <a:t>способів</a:t>
            </a:r>
            <a:r>
              <a:rPr lang="ru-RU" altLang="ru-RU" sz="1300" baseline="0" dirty="0" smtClean="0">
                <a:solidFill>
                  <a:schemeClr val="hlink"/>
                </a:solidFill>
              </a:rPr>
              <a:t> </a:t>
            </a:r>
            <a:r>
              <a:rPr lang="ru-RU" altLang="ru-RU" sz="1300" baseline="0" dirty="0" err="1" smtClean="0">
                <a:solidFill>
                  <a:schemeClr val="hlink"/>
                </a:solidFill>
              </a:rPr>
              <a:t>забезпечити</a:t>
            </a:r>
            <a:r>
              <a:rPr lang="ru-RU" altLang="ru-RU" sz="1300" baseline="0" dirty="0" smtClean="0">
                <a:solidFill>
                  <a:schemeClr val="hlink"/>
                </a:solidFill>
              </a:rPr>
              <a:t> </a:t>
            </a:r>
            <a:r>
              <a:rPr lang="ru-RU" altLang="ru-RU" sz="1300" baseline="0" dirty="0" err="1" smtClean="0">
                <a:solidFill>
                  <a:schemeClr val="hlink"/>
                </a:solidFill>
              </a:rPr>
              <a:t>точність</a:t>
            </a:r>
            <a:r>
              <a:rPr lang="ru-RU" altLang="ru-RU" sz="1300" baseline="0" dirty="0" smtClean="0">
                <a:solidFill>
                  <a:schemeClr val="hlink"/>
                </a:solidFill>
              </a:rPr>
              <a:t> </a:t>
            </a:r>
            <a:r>
              <a:rPr lang="ru-RU" altLang="ru-RU" sz="1300" baseline="0" dirty="0" err="1" smtClean="0">
                <a:solidFill>
                  <a:schemeClr val="hlink"/>
                </a:solidFill>
              </a:rPr>
              <a:t>обробки</a:t>
            </a:r>
            <a:r>
              <a:rPr lang="ru-RU" altLang="ru-RU" sz="1300" dirty="0" smtClean="0">
                <a:solidFill>
                  <a:schemeClr val="hlink"/>
                </a:solidFill>
              </a:rPr>
              <a:t>.</a:t>
            </a:r>
            <a:endParaRPr lang="ru-RU" altLang="ru-RU" sz="1300" dirty="0">
              <a:solidFill>
                <a:schemeClr val="hlink"/>
              </a:solidFill>
            </a:endParaRPr>
          </a:p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BE9FAE-3201-4D24-B648-622DF1724624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Поверхности обрабатываемой заготовки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F15E0-44CA-435C-8806-CF9A0EC8A725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 smtClean="0"/>
              <a:t>Приклад</a:t>
            </a:r>
            <a:r>
              <a:rPr lang="uk-UA" altLang="ru-RU" baseline="0" dirty="0" smtClean="0"/>
              <a:t> визначення похибки базування</a:t>
            </a:r>
            <a:endParaRPr lang="ru-RU" alt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A7CC7-84C6-444B-A2FF-3222154F15A1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 smtClean="0"/>
              <a:t>Приклад</a:t>
            </a:r>
            <a:r>
              <a:rPr lang="uk-UA" altLang="ru-RU" baseline="0" dirty="0" smtClean="0"/>
              <a:t> визначення похибки базування</a:t>
            </a:r>
            <a:endParaRPr lang="ru-RU" alt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4CA7B6-487E-416F-A7E8-07CB3B6DC992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 smtClean="0"/>
              <a:t>Приклад</a:t>
            </a:r>
            <a:r>
              <a:rPr lang="uk-UA" altLang="ru-RU" baseline="0" dirty="0" smtClean="0"/>
              <a:t> визначення похибки базування</a:t>
            </a:r>
            <a:endParaRPr lang="ru-RU" alt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3A0E4-3591-4F78-907F-D7784520E19B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 smtClean="0"/>
              <a:t>Приклад</a:t>
            </a:r>
            <a:r>
              <a:rPr lang="uk-UA" altLang="ru-RU" baseline="0" dirty="0" smtClean="0"/>
              <a:t> визначення похибки базування</a:t>
            </a:r>
            <a:endParaRPr lang="ru-RU" alt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0136C-767C-4724-96DE-7768C77C625B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 smtClean="0"/>
              <a:t>Приклад</a:t>
            </a:r>
            <a:r>
              <a:rPr lang="uk-UA" altLang="ru-RU" baseline="0" dirty="0" smtClean="0"/>
              <a:t> визначення похибки базування</a:t>
            </a:r>
            <a:endParaRPr lang="ru-RU" altLang="ru-R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885336-D7B3-4A5F-A13B-E22B99C71D15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 smtClean="0"/>
              <a:t>Приклад</a:t>
            </a:r>
            <a:r>
              <a:rPr lang="uk-UA" altLang="ru-RU" baseline="0" dirty="0" smtClean="0"/>
              <a:t> визначення похибки базування</a:t>
            </a:r>
            <a:endParaRPr lang="ru-RU" altLang="ru-R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EADD0-DD29-4222-AE93-3E4BC47088C0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 smtClean="0"/>
              <a:t>Висновки</a:t>
            </a:r>
            <a:endParaRPr lang="ru-RU" altLang="ru-R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625B8-B590-4D49-A570-8FFB445D7CAD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 smtClean="0"/>
              <a:t>Правило</a:t>
            </a:r>
            <a:r>
              <a:rPr lang="uk-UA" altLang="ru-RU" baseline="0" dirty="0" smtClean="0"/>
              <a:t> сталості баз не належить до чорнових баз, повторне використання яких недопустимо</a:t>
            </a:r>
            <a:endParaRPr lang="ru-RU" altLang="ru-R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0C771-0FBE-4407-B187-0D16A469AB72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sz="900" dirty="0" smtClean="0"/>
              <a:t>Приклад</a:t>
            </a:r>
            <a:endParaRPr lang="ru-RU" altLang="ru-RU" sz="900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3D987-092C-41C9-8A6E-CA31DF42DD05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sz="900" dirty="0" smtClean="0"/>
              <a:t>Приклад</a:t>
            </a:r>
            <a:endParaRPr lang="ru-RU" altLang="ru-RU" sz="9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E98DB-637B-4EE5-A21E-7F53494BBFCC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Поверхности обрабатываемой заготовки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1684A-BE4B-4A1A-A4F2-23A002E70E2A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sz="900" dirty="0" smtClean="0"/>
              <a:t>Приклад</a:t>
            </a:r>
            <a:endParaRPr lang="ru-RU" altLang="ru-RU" sz="900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647AE-A2A3-4338-B772-11AD25F8641D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900"/>
              <a:t>Пример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26B80-3DE0-4DD0-A1E2-45792AB282E5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sz="900" dirty="0" smtClean="0"/>
              <a:t>Приклад</a:t>
            </a:r>
            <a:endParaRPr lang="ru-RU" altLang="ru-RU" sz="900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4F22A9-B41B-41EF-8838-E43BA28F24EB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sz="900" dirty="0" smtClean="0"/>
              <a:t>Приклад</a:t>
            </a:r>
            <a:endParaRPr lang="ru-RU" altLang="ru-RU" sz="900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D7CF3-D4BF-4FC9-9D6C-97FDD219E865}" type="slidenum">
              <a:rPr lang="ru-RU" altLang="ru-RU" smtClean="0"/>
              <a:pPr/>
              <a:t>49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95605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0E028-E2E6-4600-A07A-27CC6F829049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sz="900" dirty="0" smtClean="0"/>
              <a:t>Визначення</a:t>
            </a:r>
            <a:r>
              <a:rPr lang="uk-UA" altLang="ru-RU" sz="900" baseline="0" dirty="0" smtClean="0"/>
              <a:t> похибки закріплення</a:t>
            </a:r>
            <a:endParaRPr lang="ru-RU" altLang="ru-RU" sz="900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5F0B9-E89E-4705-9CC9-5A3E4507DC06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1100" dirty="0" smtClean="0"/>
              <a:t>Формула</a:t>
            </a:r>
            <a:r>
              <a:rPr lang="ru-RU" altLang="ru-RU" sz="1100" baseline="0" dirty="0" smtClean="0"/>
              <a:t> </a:t>
            </a:r>
            <a:r>
              <a:rPr lang="ru-RU" altLang="ru-RU" sz="1100" baseline="0" dirty="0" err="1" smtClean="0"/>
              <a:t>визначення</a:t>
            </a:r>
            <a:r>
              <a:rPr lang="ru-RU" altLang="ru-RU" sz="1100" baseline="0" dirty="0" smtClean="0"/>
              <a:t> </a:t>
            </a:r>
            <a:r>
              <a:rPr lang="ru-RU" altLang="ru-RU" sz="1100" baseline="0" dirty="0" err="1" smtClean="0"/>
              <a:t>складової</a:t>
            </a:r>
            <a:r>
              <a:rPr lang="ru-RU" altLang="ru-RU" sz="1100" baseline="0" dirty="0" smtClean="0"/>
              <a:t> </a:t>
            </a:r>
            <a:r>
              <a:rPr lang="ru-RU" altLang="ru-RU" sz="1100" baseline="0" dirty="0" err="1" smtClean="0"/>
              <a:t>похибки</a:t>
            </a:r>
            <a:r>
              <a:rPr lang="ru-RU" altLang="ru-RU" sz="1100" dirty="0" err="1" smtClean="0"/>
              <a:t>ε</a:t>
            </a:r>
            <a:r>
              <a:rPr lang="ru-RU" altLang="ru-RU" sz="1100" baseline="-25000" dirty="0" err="1" smtClean="0"/>
              <a:t>заг</a:t>
            </a:r>
            <a:r>
              <a:rPr lang="ru-RU" altLang="ru-RU" sz="1400" dirty="0" smtClean="0"/>
              <a:t> </a:t>
            </a:r>
            <a:endParaRPr lang="ru-RU" altLang="ru-RU" sz="1400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E8C2D2-47C0-41A6-8BB1-39F53C647662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900" dirty="0" err="1" smtClean="0"/>
              <a:t>Графік</a:t>
            </a:r>
            <a:r>
              <a:rPr lang="ru-RU" altLang="ru-RU" sz="900" baseline="0" dirty="0" smtClean="0"/>
              <a:t> </a:t>
            </a:r>
            <a:r>
              <a:rPr lang="ru-RU" altLang="ru-RU" sz="900" baseline="0" dirty="0" err="1" smtClean="0"/>
              <a:t>експерементально</a:t>
            </a:r>
            <a:r>
              <a:rPr lang="ru-RU" altLang="ru-RU" sz="900" baseline="0" dirty="0" smtClean="0"/>
              <a:t> </a:t>
            </a:r>
            <a:r>
              <a:rPr lang="ru-RU" altLang="ru-RU" sz="900" baseline="0" dirty="0" err="1" smtClean="0"/>
              <a:t>визначеної</a:t>
            </a:r>
            <a:r>
              <a:rPr lang="ru-RU" altLang="ru-RU" sz="900" baseline="0" dirty="0" smtClean="0"/>
              <a:t> </a:t>
            </a:r>
            <a:r>
              <a:rPr lang="ru-RU" altLang="ru-RU" sz="900" baseline="0" dirty="0" err="1" smtClean="0"/>
              <a:t>складової</a:t>
            </a:r>
            <a:r>
              <a:rPr lang="ru-RU" altLang="ru-RU" sz="900" baseline="0" dirty="0" smtClean="0"/>
              <a:t> </a:t>
            </a:r>
            <a:r>
              <a:rPr lang="ru-RU" altLang="ru-RU" sz="900" baseline="0" dirty="0" err="1" smtClean="0"/>
              <a:t>похибки</a:t>
            </a:r>
            <a:r>
              <a:rPr lang="ru-RU" altLang="ru-RU" sz="900" dirty="0" err="1" smtClean="0"/>
              <a:t>ε</a:t>
            </a:r>
            <a:r>
              <a:rPr lang="ru-RU" altLang="ru-RU" sz="900" baseline="-25000" dirty="0" err="1" smtClean="0"/>
              <a:t>заг</a:t>
            </a:r>
            <a:endParaRPr lang="ru-RU" altLang="ru-RU" sz="900" baseline="-25000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74223-8839-40F8-AD09-F3D27E3447B6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sz="900" dirty="0" smtClean="0"/>
              <a:t>Наслідки</a:t>
            </a:r>
            <a:r>
              <a:rPr lang="uk-UA" altLang="ru-RU" sz="900" baseline="0" dirty="0" smtClean="0"/>
              <a:t> неправильно обраної схеми закріплення заготовки</a:t>
            </a:r>
            <a:endParaRPr lang="ru-RU" altLang="ru-RU" sz="900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E8D23-135F-4CF3-986B-BFBD2F62C468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 smtClean="0"/>
              <a:t>Зміщення</a:t>
            </a:r>
            <a:r>
              <a:rPr lang="uk-UA" altLang="ru-RU" baseline="0" dirty="0" smtClean="0"/>
              <a:t> заготовки при закріпленні</a:t>
            </a:r>
            <a:endParaRPr lang="ru-RU" alt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032C3-AFF1-46A0-8D32-888B7FF67539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Поверхности обрабатываемой заготовки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0220C-8127-4AB8-B018-2B9BA82080FF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 smtClean="0"/>
              <a:t>Зміщення</a:t>
            </a:r>
            <a:r>
              <a:rPr lang="uk-UA" altLang="ru-RU" baseline="0" dirty="0" smtClean="0"/>
              <a:t> заготовки при закріпленні</a:t>
            </a:r>
            <a:endParaRPr lang="ru-RU" altLang="ru-RU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4FA91-08FA-4E03-A476-E5F021CB2E4A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 smtClean="0"/>
              <a:t>Приклади</a:t>
            </a:r>
            <a:r>
              <a:rPr lang="uk-UA" altLang="ru-RU" baseline="0" dirty="0" smtClean="0"/>
              <a:t> визначення похибки базування</a:t>
            </a:r>
            <a:endParaRPr lang="ru-RU" altLang="ru-RU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D6820-EE8C-4FE0-A681-7B7433B91CAB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 smtClean="0"/>
              <a:t>Приклади</a:t>
            </a:r>
            <a:r>
              <a:rPr lang="uk-UA" altLang="ru-RU" baseline="0" dirty="0" smtClean="0"/>
              <a:t> визначення похибки базування</a:t>
            </a:r>
            <a:endParaRPr lang="ru-RU" altLang="ru-RU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373DC5-B261-4422-BAA6-5BD386CF07EC}" type="slidenum">
              <a:rPr lang="ru-RU" altLang="ru-RU"/>
              <a:pPr/>
              <a:t>59</a:t>
            </a:fld>
            <a:endParaRPr lang="ru-RU" altLang="ru-RU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 smtClean="0"/>
              <a:t>Приклади</a:t>
            </a:r>
            <a:r>
              <a:rPr lang="uk-UA" altLang="ru-RU" baseline="0" dirty="0" smtClean="0"/>
              <a:t> визначення похибки базування</a:t>
            </a:r>
            <a:endParaRPr lang="ru-RU" altLang="ru-RU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81C21-9E4B-45DB-A18D-4E96575445FA}" type="slidenum">
              <a:rPr lang="ru-RU" altLang="ru-RU"/>
              <a:pPr/>
              <a:t>60</a:t>
            </a:fld>
            <a:endParaRPr lang="ru-RU" altLang="ru-RU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 smtClean="0"/>
              <a:t>Приклади</a:t>
            </a:r>
            <a:r>
              <a:rPr lang="uk-UA" altLang="ru-RU" baseline="0" dirty="0" smtClean="0"/>
              <a:t> визначення похибки базування</a:t>
            </a:r>
            <a:endParaRPr lang="ru-RU" altLang="ru-RU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5B1675-560E-44C2-9CEB-DDECF78EC65C}" type="slidenum">
              <a:rPr lang="ru-RU" altLang="ru-RU"/>
              <a:pPr/>
              <a:t>61</a:t>
            </a:fld>
            <a:endParaRPr lang="ru-RU" altLang="ru-RU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 smtClean="0"/>
              <a:t>Приклади</a:t>
            </a:r>
            <a:r>
              <a:rPr lang="uk-UA" altLang="ru-RU" baseline="0" dirty="0" smtClean="0"/>
              <a:t> визначення </a:t>
            </a:r>
            <a:r>
              <a:rPr lang="uk-UA" altLang="ru-RU" baseline="0" smtClean="0"/>
              <a:t>похибки базування</a:t>
            </a:r>
            <a:endParaRPr lang="ru-RU" alt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7BAFF-74A4-4D60-804B-6D4ED580A207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Поверхности обрабатываемой заготовки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59877-05FA-488F-BDFD-24D9E817AD60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Определения баз и базирования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7B03C-D763-4AD2-8694-559E26B6152A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Классификация баз по назначению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1B8FA9-CCB8-4A10-ACF3-BF4C58C18E0A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Конструкторские базы могут также представлять собой воображаемые линии, оси, точки.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BBC3FD-F202-464A-8C16-101FF9A23354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9DDEC-6A0F-42EB-B2E0-0D6BDC368B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170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DB5AF7-8361-4AA1-82F4-C11DB3316715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29B43-9437-4502-8CB6-BAB8BB4EAD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902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B5F2C0-90A1-4B2B-92E8-90B7A4F90AB9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F6636-8684-4558-B0E5-DBCD0339B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3177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D7ED56-AD5E-4B4B-A219-58CDBBEE1529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6CE94C4-15D0-4227-B0E7-28A1D1C8356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alt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4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6EAE04-A24D-4B7F-998D-6A4C40E7CE36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C0DB0-4DFA-4983-8820-6DF6725215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9285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93D4ED-EF94-4F8F-A63C-29F937B26063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9E0CF-00EF-49FF-936E-9F9D33319D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8182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7B332-91EA-40D2-A101-B782308603E1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D2511-4AE0-4253-97A4-CED4D60B9E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7093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E26730-05F8-42F7-B3D6-CB5DE9D08CC3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EF62D-8CED-42E3-95E4-952A7FB0CA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1638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EA2C5B-4DA0-4069-8220-A91FD424A030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E28AB-9617-4CF9-BAC3-B6345B0AC2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7063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5965D3-CF6F-466D-B9C5-B3FDB4CEE239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6F464-2060-491F-9BB9-1B4E572090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6573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04F7F5-89D0-4D57-9897-B4A83D2B2EB1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FC7ED-51C2-4598-AD1E-F11C073EFD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051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4B5541-9FC8-408E-BA72-5C6DE86678C5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8EC62-3CD8-4A9B-B8B8-4189F0D838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8153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CBD02-6A7B-4C38-8C94-0B261BFFABCB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BEF7E-D29C-42BB-BF0A-D12C93B23B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8585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75F9CA-BE47-4D7B-98A4-6E1FFC866C39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5B846-4447-4158-9E31-DE2296C033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4701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FEC0C-2BBA-4F86-8327-7A15C12D3764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C8997-C577-4F87-B382-028D92CB4E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7763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A6801AE3-E1C2-4E26-9402-4F271BCCF8C8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A028159C-D2C6-4E19-96B3-9FCAD9ADEC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8505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1C3387D-B60D-402C-8EFD-6354C480A6CF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3DF500A3-9730-4FE4-A925-70BAB27416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1464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D78F764F-89CC-4830-845D-168CFC933A75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77910D39-40C1-4233-BB45-8EE3536EC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197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DB3341-7BCB-4CF0-AED1-780FD2BB37CB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3CED3-9353-4215-909D-818E45B051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39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6101DA-490A-4EA9-835E-E6C0E094BAE5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4E18D-FF44-4BC5-ADA9-CED14833A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561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D62D10-A49C-4B61-9281-ACD7568FC45C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6922D-54B0-467A-AC34-C3F3807313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600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F00DA3-DC03-436A-B979-772145C3BD65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42059-85AB-4D95-A630-A7E3280159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11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E642D-DF68-452E-906F-33BBCBC56D5E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56F6D-C93B-47DC-B214-4A9BD09837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180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2798F8-C8D1-42E6-87F7-EEDF74090FFA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EB1D3-6A2A-4CF0-A796-0DEE36A9E1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408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634ABC-F959-41D2-8D84-94C2DAF0A14A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6102A-A8D1-4484-B826-11BB2C03B0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52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5AED65E-1425-41C4-B9D2-70E94C6F22E7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0761A3-11C3-4DCD-8B2B-66BA083C67A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3D600622-C594-4BCF-8A60-7E48261C493B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E5E38144-3C8E-4E3A-86DD-DD8381CFAD6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6377" y="914400"/>
            <a:ext cx="7772400" cy="1371600"/>
          </a:xfrm>
        </p:spPr>
        <p:txBody>
          <a:bodyPr/>
          <a:lstStyle/>
          <a:p>
            <a:pPr algn="ctr"/>
            <a:r>
              <a:rPr lang="ru-RU" dirty="0" smtClean="0"/>
              <a:t>Тема 4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базування</a:t>
            </a:r>
            <a:r>
              <a:rPr lang="ru-RU" dirty="0" smtClean="0"/>
              <a:t> деталей і заготовок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Лекція 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274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7257E-56FF-4CA8-8428-2DF29615DB86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dirty="0" smtClean="0"/>
              <a:t>Конструкторські бази</a:t>
            </a:r>
            <a:endParaRPr lang="ru-RU" altLang="ru-RU" dirty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599" y="1628774"/>
            <a:ext cx="7966075" cy="4500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800" dirty="0"/>
              <a:t>    </a:t>
            </a:r>
            <a:r>
              <a:rPr lang="ru-RU" altLang="ru-RU" sz="2200" dirty="0" err="1" smtClean="0"/>
              <a:t>Конструкторська</a:t>
            </a:r>
            <a:r>
              <a:rPr lang="ru-RU" altLang="ru-RU" sz="2200" dirty="0" smtClean="0"/>
              <a:t> база – база, </a:t>
            </a:r>
            <a:r>
              <a:rPr lang="ru-RU" altLang="ru-RU" sz="2200" dirty="0" err="1" smtClean="0"/>
              <a:t>що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використовується</a:t>
            </a:r>
            <a:r>
              <a:rPr lang="ru-RU" altLang="ru-RU" sz="2200" dirty="0" smtClean="0"/>
              <a:t> для </a:t>
            </a:r>
            <a:r>
              <a:rPr lang="ru-RU" altLang="ru-RU" sz="2200" dirty="0" err="1" smtClean="0"/>
              <a:t>визначення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положення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деталі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або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складальної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одиниці</a:t>
            </a:r>
            <a:r>
              <a:rPr lang="ru-RU" altLang="ru-RU" sz="2200" dirty="0" smtClean="0"/>
              <a:t> у </a:t>
            </a:r>
            <a:r>
              <a:rPr lang="ru-RU" altLang="ru-RU" sz="2200" dirty="0" err="1" smtClean="0"/>
              <a:t>виробі</a:t>
            </a:r>
            <a:endParaRPr lang="ru-RU" altLang="ru-RU" sz="2200" dirty="0" smtClean="0"/>
          </a:p>
          <a:p>
            <a:pPr>
              <a:buFont typeface="Wingdings" pitchFamily="2" charset="2"/>
              <a:buNone/>
            </a:pPr>
            <a:r>
              <a:rPr lang="uk-UA" altLang="ru-RU" sz="2200" dirty="0" smtClean="0"/>
              <a:t>   Розрізняють конструкторські бази</a:t>
            </a:r>
            <a:endParaRPr lang="ru-RU" altLang="ru-RU" sz="2200" dirty="0"/>
          </a:p>
          <a:p>
            <a:pPr>
              <a:buFont typeface="Wingdings" pitchFamily="2" charset="2"/>
              <a:buChar char="q"/>
            </a:pPr>
            <a:r>
              <a:rPr lang="ru-RU" altLang="ru-RU" sz="2200" dirty="0" err="1" smtClean="0"/>
              <a:t>основні</a:t>
            </a:r>
            <a:r>
              <a:rPr lang="ru-RU" altLang="ru-RU" sz="2200" dirty="0" smtClean="0"/>
              <a:t>;</a:t>
            </a:r>
            <a:endParaRPr lang="en-US" altLang="ru-RU" sz="2200" dirty="0"/>
          </a:p>
          <a:p>
            <a:pPr>
              <a:buFont typeface="Wingdings" pitchFamily="2" charset="2"/>
              <a:buChar char="q"/>
            </a:pPr>
            <a:r>
              <a:rPr lang="ru-RU" altLang="ru-RU" sz="2200" dirty="0" err="1" smtClean="0"/>
              <a:t>допоміжні</a:t>
            </a:r>
            <a:r>
              <a:rPr lang="ru-RU" altLang="ru-RU" sz="2200" dirty="0" smtClean="0"/>
              <a:t>.</a:t>
            </a:r>
            <a:endParaRPr lang="en-US" altLang="ru-RU" sz="2200" dirty="0"/>
          </a:p>
          <a:p>
            <a:pPr>
              <a:buFont typeface="Wingdings" pitchFamily="2" charset="2"/>
              <a:buChar char="q"/>
            </a:pPr>
            <a:r>
              <a:rPr lang="uk-UA" altLang="ru-RU" sz="2200" dirty="0" smtClean="0"/>
              <a:t>Основна база – конструкторська база, що належить даній деталі та визначає її положення у складальній одиниці</a:t>
            </a:r>
            <a:endParaRPr lang="ru-RU" altLang="ru-RU" sz="2200" dirty="0" smtClean="0"/>
          </a:p>
          <a:p>
            <a:pPr>
              <a:buFont typeface="Wingdings" pitchFamily="2" charset="2"/>
              <a:buChar char="q"/>
            </a:pPr>
            <a:r>
              <a:rPr lang="ru-RU" altLang="ru-RU" sz="2200" dirty="0" err="1" smtClean="0"/>
              <a:t>Допоміжна</a:t>
            </a:r>
            <a:r>
              <a:rPr lang="ru-RU" altLang="ru-RU" sz="2200" dirty="0" smtClean="0"/>
              <a:t> база – </a:t>
            </a:r>
            <a:r>
              <a:rPr lang="ru-RU" altLang="ru-RU" sz="2200" dirty="0" err="1" smtClean="0"/>
              <a:t>конструкторська</a:t>
            </a:r>
            <a:r>
              <a:rPr lang="ru-RU" altLang="ru-RU" sz="2200" dirty="0" smtClean="0"/>
              <a:t> база, </a:t>
            </a:r>
            <a:r>
              <a:rPr lang="ru-RU" altLang="ru-RU" sz="2200" dirty="0" err="1" smtClean="0"/>
              <a:t>що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належить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даній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деталі</a:t>
            </a:r>
            <a:r>
              <a:rPr lang="ru-RU" altLang="ru-RU" sz="2200" dirty="0" smtClean="0"/>
              <a:t>, та </a:t>
            </a:r>
            <a:r>
              <a:rPr lang="ru-RU" altLang="ru-RU" sz="2200" dirty="0" err="1" smtClean="0"/>
              <a:t>визначає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положення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деталі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що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приєднується</a:t>
            </a:r>
            <a:r>
              <a:rPr lang="ru-RU" altLang="ru-RU" sz="2200" dirty="0" smtClean="0"/>
              <a:t>.</a:t>
            </a:r>
            <a:endParaRPr lang="ru-RU" alt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C75E-8FB3-4046-91D5-65A814810F83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4CAAD-F893-431D-B5B4-1D9AA8501DD3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/>
          <a:lstStyle/>
          <a:p>
            <a:r>
              <a:rPr lang="ru-RU" altLang="ru-RU" sz="2800" dirty="0" smtClean="0"/>
              <a:t>Приклад: фрагмент складального </a:t>
            </a:r>
            <a:r>
              <a:rPr lang="ru-RU" altLang="ru-RU" sz="2800" dirty="0" err="1" smtClean="0"/>
              <a:t>креслення</a:t>
            </a:r>
            <a:r>
              <a:rPr lang="ru-RU" altLang="ru-RU" sz="2800" dirty="0" smtClean="0"/>
              <a:t> черв</a:t>
            </a:r>
            <a:r>
              <a:rPr lang="en-US" altLang="ru-RU" sz="2800" dirty="0" smtClean="0"/>
              <a:t>`</a:t>
            </a:r>
            <a:r>
              <a:rPr lang="uk-UA" altLang="ru-RU" sz="2800" dirty="0" smtClean="0"/>
              <a:t>ячного редуктора</a:t>
            </a:r>
            <a:r>
              <a:rPr lang="ru-RU" altLang="ru-RU" dirty="0" smtClean="0"/>
              <a:t> </a:t>
            </a:r>
            <a:endParaRPr lang="ru-RU" altLang="ru-RU" dirty="0"/>
          </a:p>
        </p:txBody>
      </p:sp>
      <p:pic>
        <p:nvPicPr>
          <p:cNvPr id="357381" name="Picture 5" descr="tm3-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2400" y="1700213"/>
            <a:ext cx="6480175" cy="4422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75739-01E5-4D01-A6A4-8012B3FDDD7D}" type="slidenum">
              <a:rPr lang="ru-RU" altLang="ru-RU"/>
              <a:pPr/>
              <a:t>12</a:t>
            </a:fld>
            <a:endParaRPr lang="ru-RU" altLang="ru-RU"/>
          </a:p>
        </p:txBody>
      </p:sp>
      <p:pic>
        <p:nvPicPr>
          <p:cNvPr id="359428" name="Picture 4" descr="tm3-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00288"/>
            <a:ext cx="78867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29" name="Picture 5" descr="tm3-3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00288"/>
            <a:ext cx="78867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000" dirty="0" smtClean="0"/>
              <a:t>Вал редуктора – основні конструкторські бази</a:t>
            </a:r>
            <a:endParaRPr lang="ru-RU" altLang="ru-RU" sz="3000" dirty="0"/>
          </a:p>
        </p:txBody>
      </p:sp>
      <p:sp>
        <p:nvSpPr>
          <p:cNvPr id="359432" name="Line 8"/>
          <p:cNvSpPr>
            <a:spLocks noChangeShapeType="1"/>
          </p:cNvSpPr>
          <p:nvPr/>
        </p:nvSpPr>
        <p:spPr bwMode="auto">
          <a:xfrm>
            <a:off x="1557338" y="4014788"/>
            <a:ext cx="0" cy="9001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9433" name="Line 9"/>
          <p:cNvSpPr>
            <a:spLocks noChangeShapeType="1"/>
          </p:cNvSpPr>
          <p:nvPr/>
        </p:nvSpPr>
        <p:spPr bwMode="auto">
          <a:xfrm flipH="1">
            <a:off x="1557338" y="3563938"/>
            <a:ext cx="765175" cy="13509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9434" name="Line 10"/>
          <p:cNvSpPr>
            <a:spLocks noChangeShapeType="1"/>
          </p:cNvSpPr>
          <p:nvPr/>
        </p:nvSpPr>
        <p:spPr bwMode="auto">
          <a:xfrm flipV="1">
            <a:off x="1557338" y="3563938"/>
            <a:ext cx="3419475" cy="13509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9435" name="Line 11"/>
          <p:cNvSpPr>
            <a:spLocks noChangeShapeType="1"/>
          </p:cNvSpPr>
          <p:nvPr/>
        </p:nvSpPr>
        <p:spPr bwMode="auto">
          <a:xfrm flipV="1">
            <a:off x="1557338" y="2754313"/>
            <a:ext cx="3870325" cy="2160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2" grpId="0" animBg="1"/>
      <p:bldP spid="359433" grpId="0" animBg="1"/>
      <p:bldP spid="359434" grpId="0" animBg="1"/>
      <p:bldP spid="3594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790C-6A8E-4A82-B253-D69A7C29608C}" type="slidenum">
              <a:rPr lang="ru-RU" altLang="ru-RU"/>
              <a:pPr/>
              <a:t>13</a:t>
            </a:fld>
            <a:endParaRPr lang="ru-RU" altLang="ru-RU"/>
          </a:p>
        </p:txBody>
      </p:sp>
      <p:pic>
        <p:nvPicPr>
          <p:cNvPr id="363523" name="Picture 3" descr="tm3-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00288"/>
            <a:ext cx="78867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522" name="Picture 2" descr="tm3-3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300288"/>
            <a:ext cx="78867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5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000" dirty="0" smtClean="0"/>
              <a:t>Вал редуктора – допоміжні конструкторські бази</a:t>
            </a:r>
            <a:endParaRPr lang="ru-RU" altLang="ru-RU" sz="3000" dirty="0"/>
          </a:p>
        </p:txBody>
      </p:sp>
      <p:sp>
        <p:nvSpPr>
          <p:cNvPr id="363526" name="Line 6"/>
          <p:cNvSpPr>
            <a:spLocks noChangeShapeType="1"/>
          </p:cNvSpPr>
          <p:nvPr/>
        </p:nvSpPr>
        <p:spPr bwMode="auto">
          <a:xfrm>
            <a:off x="3357563" y="3384550"/>
            <a:ext cx="900112" cy="1530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3527" name="Line 7"/>
          <p:cNvSpPr>
            <a:spLocks noChangeShapeType="1"/>
          </p:cNvSpPr>
          <p:nvPr/>
        </p:nvSpPr>
        <p:spPr bwMode="auto">
          <a:xfrm>
            <a:off x="2546350" y="4059238"/>
            <a:ext cx="1711325" cy="8556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3528" name="Line 8"/>
          <p:cNvSpPr>
            <a:spLocks noChangeShapeType="1"/>
          </p:cNvSpPr>
          <p:nvPr/>
        </p:nvSpPr>
        <p:spPr bwMode="auto">
          <a:xfrm flipV="1">
            <a:off x="4257675" y="3384550"/>
            <a:ext cx="2700338" cy="1530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3529" name="Line 9"/>
          <p:cNvSpPr>
            <a:spLocks noChangeShapeType="1"/>
          </p:cNvSpPr>
          <p:nvPr/>
        </p:nvSpPr>
        <p:spPr bwMode="auto">
          <a:xfrm flipV="1">
            <a:off x="4257675" y="3924300"/>
            <a:ext cx="2700338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6" grpId="0" animBg="1"/>
      <p:bldP spid="363527" grpId="0" animBg="1"/>
      <p:bldP spid="363528" grpId="0" animBg="1"/>
      <p:bldP spid="3635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DB254-FA8A-4557-9926-47F690428B71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dirty="0" err="1" smtClean="0"/>
              <a:t>Технологічіні</a:t>
            </a:r>
            <a:r>
              <a:rPr lang="uk-UA" altLang="ru-RU" dirty="0" smtClean="0"/>
              <a:t> бази</a:t>
            </a:r>
            <a:endParaRPr lang="ru-RU" altLang="ru-RU" dirty="0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600" dirty="0" err="1" smtClean="0"/>
              <a:t>Технологічна</a:t>
            </a:r>
            <a:r>
              <a:rPr lang="ru-RU" altLang="ru-RU" sz="2600" dirty="0" smtClean="0"/>
              <a:t> база – база, </a:t>
            </a:r>
            <a:r>
              <a:rPr lang="ru-RU" altLang="ru-RU" sz="2600" dirty="0" err="1" smtClean="0"/>
              <a:t>що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використовується</a:t>
            </a:r>
            <a:r>
              <a:rPr lang="ru-RU" altLang="ru-RU" sz="2600" dirty="0" smtClean="0"/>
              <a:t> для </a:t>
            </a:r>
            <a:r>
              <a:rPr lang="ru-RU" altLang="ru-RU" sz="2600" dirty="0" err="1" smtClean="0"/>
              <a:t>визначення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положення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заготівлі</a:t>
            </a:r>
            <a:r>
              <a:rPr lang="ru-RU" altLang="ru-RU" sz="2600" dirty="0" smtClean="0"/>
              <a:t> у </a:t>
            </a:r>
            <a:r>
              <a:rPr lang="ru-RU" altLang="ru-RU" sz="2600" dirty="0" err="1" smtClean="0"/>
              <a:t>процесі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виготовлення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чи</a:t>
            </a:r>
            <a:r>
              <a:rPr lang="ru-RU" altLang="ru-RU" sz="2600" dirty="0" smtClean="0"/>
              <a:t> ремонту.</a:t>
            </a:r>
            <a:endParaRPr lang="ru-RU" altLang="ru-RU" sz="2600" dirty="0"/>
          </a:p>
          <a:p>
            <a:pPr>
              <a:lnSpc>
                <a:spcPct val="80000"/>
              </a:lnSpc>
            </a:pPr>
            <a:r>
              <a:rPr lang="ru-RU" altLang="ru-RU" sz="2600" dirty="0" err="1" smtClean="0"/>
              <a:t>Технологічні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бази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можуть</a:t>
            </a:r>
            <a:r>
              <a:rPr lang="ru-RU" altLang="ru-RU" sz="2600" dirty="0" smtClean="0"/>
              <a:t> бути </a:t>
            </a:r>
            <a:r>
              <a:rPr lang="ru-RU" altLang="ru-RU" sz="2600" dirty="0" err="1" smtClean="0"/>
              <a:t>основними</a:t>
            </a:r>
            <a:r>
              <a:rPr lang="ru-RU" altLang="ru-RU" sz="2600" dirty="0" smtClean="0"/>
              <a:t> та </a:t>
            </a:r>
            <a:r>
              <a:rPr lang="ru-RU" altLang="ru-RU" sz="2600" dirty="0" err="1" smtClean="0"/>
              <a:t>допоміжними</a:t>
            </a:r>
            <a:r>
              <a:rPr lang="ru-RU" altLang="ru-RU" sz="2600" dirty="0" smtClean="0"/>
              <a:t>.</a:t>
            </a:r>
            <a:endParaRPr lang="ru-RU" altLang="ru-RU" sz="2600" dirty="0"/>
          </a:p>
          <a:p>
            <a:pPr>
              <a:lnSpc>
                <a:spcPct val="80000"/>
              </a:lnSpc>
            </a:pPr>
            <a:r>
              <a:rPr lang="ru-RU" altLang="ru-RU" sz="2600" dirty="0" err="1" smtClean="0"/>
              <a:t>Основні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бази</a:t>
            </a:r>
            <a:r>
              <a:rPr lang="ru-RU" altLang="ru-RU" sz="2600" dirty="0" smtClean="0"/>
              <a:t> – </a:t>
            </a:r>
            <a:r>
              <a:rPr lang="ru-RU" altLang="ru-RU" sz="2600" dirty="0" err="1" smtClean="0"/>
              <a:t>це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поверхні</a:t>
            </a:r>
            <a:r>
              <a:rPr lang="ru-RU" altLang="ru-RU" sz="2600" dirty="0" smtClean="0"/>
              <a:t>, </a:t>
            </a:r>
            <a:r>
              <a:rPr lang="ru-RU" altLang="ru-RU" sz="2600" dirty="0" err="1" smtClean="0"/>
              <a:t>передбачені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конструкцією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деталі</a:t>
            </a:r>
            <a:r>
              <a:rPr lang="ru-RU" altLang="ru-RU" sz="2600" dirty="0" smtClean="0"/>
              <a:t>.</a:t>
            </a:r>
            <a:endParaRPr lang="ru-RU" altLang="ru-RU" sz="2600" dirty="0"/>
          </a:p>
          <a:p>
            <a:pPr>
              <a:lnSpc>
                <a:spcPct val="80000"/>
              </a:lnSpc>
            </a:pPr>
            <a:r>
              <a:rPr lang="ru-RU" altLang="ru-RU" sz="2600" dirty="0" err="1" smtClean="0"/>
              <a:t>Допоміжні</a:t>
            </a:r>
            <a:r>
              <a:rPr lang="ru-RU" altLang="ru-RU" sz="2600" dirty="0" smtClean="0"/>
              <a:t> (</a:t>
            </a:r>
            <a:r>
              <a:rPr lang="ru-RU" altLang="ru-RU" sz="2600" dirty="0" err="1" smtClean="0"/>
              <a:t>штучні</a:t>
            </a:r>
            <a:r>
              <a:rPr lang="ru-RU" altLang="ru-RU" sz="2600" dirty="0" smtClean="0"/>
              <a:t>) </a:t>
            </a:r>
            <a:r>
              <a:rPr lang="ru-RU" altLang="ru-RU" sz="2600" dirty="0" err="1" smtClean="0"/>
              <a:t>бази</a:t>
            </a:r>
            <a:r>
              <a:rPr lang="ru-RU" altLang="ru-RU" sz="2600" dirty="0" smtClean="0"/>
              <a:t> – </a:t>
            </a:r>
            <a:r>
              <a:rPr lang="ru-RU" altLang="ru-RU" sz="2600" dirty="0" err="1" smtClean="0"/>
              <a:t>це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поверхні</a:t>
            </a:r>
            <a:r>
              <a:rPr lang="ru-RU" altLang="ru-RU" sz="2600" dirty="0" smtClean="0"/>
              <a:t>, </a:t>
            </a:r>
            <a:r>
              <a:rPr lang="ru-RU" altLang="ru-RU" sz="2600" dirty="0" err="1" smtClean="0"/>
              <a:t>що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спеціально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створюються</a:t>
            </a:r>
            <a:r>
              <a:rPr lang="ru-RU" altLang="ru-RU" sz="2600" dirty="0" smtClean="0"/>
              <a:t> на </a:t>
            </a:r>
            <a:r>
              <a:rPr lang="ru-RU" altLang="ru-RU" sz="2600" dirty="0" err="1" smtClean="0"/>
              <a:t>деталі</a:t>
            </a:r>
            <a:r>
              <a:rPr lang="ru-RU" altLang="ru-RU" sz="2600" dirty="0" smtClean="0"/>
              <a:t> з </a:t>
            </a:r>
            <a:r>
              <a:rPr lang="ru-RU" altLang="ru-RU" sz="2600" dirty="0" err="1" smtClean="0"/>
              <a:t>технологічних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міркувань</a:t>
            </a:r>
            <a:r>
              <a:rPr lang="ru-RU" altLang="ru-RU" sz="2600" dirty="0" smtClean="0"/>
              <a:t>.</a:t>
            </a:r>
            <a:endParaRPr lang="ru-RU" alt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E71-2AAF-4CC6-A9C0-CD960A3DA35C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/>
          <a:lstStyle/>
          <a:p>
            <a:r>
              <a:rPr lang="uk-UA" altLang="ru-RU" sz="3200" dirty="0" smtClean="0"/>
              <a:t>Приклади допоміжних баз</a:t>
            </a:r>
            <a:endParaRPr lang="ru-RU" altLang="ru-RU" sz="3200" dirty="0"/>
          </a:p>
        </p:txBody>
      </p:sp>
      <p:pic>
        <p:nvPicPr>
          <p:cNvPr id="376837" name="Picture 5" descr="IMG_0429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4963" y="1854200"/>
            <a:ext cx="3394075" cy="370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6838" name="Text Box 6"/>
          <p:cNvSpPr txBox="1">
            <a:spLocks noChangeArrowheads="1"/>
          </p:cNvSpPr>
          <p:nvPr/>
        </p:nvSpPr>
        <p:spPr bwMode="auto">
          <a:xfrm>
            <a:off x="6269038" y="1854200"/>
            <a:ext cx="2727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2400" dirty="0" smtClean="0"/>
              <a:t>Технологічні отвори</a:t>
            </a:r>
            <a:endParaRPr lang="ru-RU" altLang="ru-RU" sz="2400" dirty="0"/>
          </a:p>
        </p:txBody>
      </p:sp>
      <p:sp>
        <p:nvSpPr>
          <p:cNvPr id="376839" name="Line 7"/>
          <p:cNvSpPr>
            <a:spLocks noChangeShapeType="1"/>
          </p:cNvSpPr>
          <p:nvPr/>
        </p:nvSpPr>
        <p:spPr bwMode="auto">
          <a:xfrm>
            <a:off x="4392613" y="2259013"/>
            <a:ext cx="2159000" cy="44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6840" name="Line 8"/>
          <p:cNvSpPr>
            <a:spLocks noChangeShapeType="1"/>
          </p:cNvSpPr>
          <p:nvPr/>
        </p:nvSpPr>
        <p:spPr bwMode="auto">
          <a:xfrm flipH="1">
            <a:off x="4572000" y="2303463"/>
            <a:ext cx="1979613" cy="1125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7" grpId="0" build="p"/>
      <p:bldP spid="376838" grpId="0"/>
      <p:bldP spid="376839" grpId="0" animBg="1"/>
      <p:bldP spid="3768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5D88C-22BF-473A-8EE8-9D5267189E2B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/>
          <a:lstStyle/>
          <a:p>
            <a:r>
              <a:rPr lang="uk-UA" altLang="ru-RU" sz="3200" dirty="0" smtClean="0"/>
              <a:t>Приклади допоміжних </a:t>
            </a:r>
            <a:r>
              <a:rPr lang="uk-UA" altLang="ru-RU" sz="3200" dirty="0" err="1" smtClean="0"/>
              <a:t>бащз</a:t>
            </a:r>
            <a:endParaRPr lang="ru-RU" altLang="ru-RU" sz="3200" dirty="0"/>
          </a:p>
        </p:txBody>
      </p:sp>
      <p:pic>
        <p:nvPicPr>
          <p:cNvPr id="378885" name="Picture 5" descr="IMG_0430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2025" y="1854200"/>
            <a:ext cx="3862388" cy="3635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886" name="Text Box 6"/>
          <p:cNvSpPr txBox="1">
            <a:spLocks noChangeArrowheads="1"/>
          </p:cNvSpPr>
          <p:nvPr/>
        </p:nvSpPr>
        <p:spPr bwMode="auto">
          <a:xfrm>
            <a:off x="6269038" y="3789363"/>
            <a:ext cx="2727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2400" dirty="0" smtClean="0"/>
              <a:t>Технологічні отвори</a:t>
            </a:r>
            <a:endParaRPr lang="ru-RU" altLang="ru-RU" sz="2400" dirty="0"/>
          </a:p>
        </p:txBody>
      </p:sp>
      <p:sp>
        <p:nvSpPr>
          <p:cNvPr id="378888" name="Line 8"/>
          <p:cNvSpPr>
            <a:spLocks noChangeShapeType="1"/>
          </p:cNvSpPr>
          <p:nvPr/>
        </p:nvSpPr>
        <p:spPr bwMode="auto">
          <a:xfrm>
            <a:off x="3446463" y="4194175"/>
            <a:ext cx="3060700" cy="225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889" name="Line 9"/>
          <p:cNvSpPr>
            <a:spLocks noChangeShapeType="1"/>
          </p:cNvSpPr>
          <p:nvPr/>
        </p:nvSpPr>
        <p:spPr bwMode="auto">
          <a:xfrm>
            <a:off x="4886325" y="3429000"/>
            <a:ext cx="1620838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5" grpId="0" build="p"/>
      <p:bldP spid="378886" grpId="0"/>
      <p:bldP spid="378888" grpId="0" animBg="1"/>
      <p:bldP spid="3788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D02-4623-435D-B357-41064A5CB9E1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/>
          <a:lstStyle/>
          <a:p>
            <a:r>
              <a:rPr lang="uk-UA" altLang="ru-RU" sz="3200" dirty="0" smtClean="0"/>
              <a:t>Приклади допоміжних баз</a:t>
            </a:r>
            <a:endParaRPr lang="ru-RU" altLang="ru-RU" sz="3200" dirty="0"/>
          </a:p>
        </p:txBody>
      </p:sp>
      <p:pic>
        <p:nvPicPr>
          <p:cNvPr id="379909" name="Picture 5" descr="IMG_043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6363" y="1989138"/>
            <a:ext cx="4910137" cy="368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9910" name="Text Box 6"/>
          <p:cNvSpPr txBox="1">
            <a:spLocks noChangeArrowheads="1"/>
          </p:cNvSpPr>
          <p:nvPr/>
        </p:nvSpPr>
        <p:spPr bwMode="auto">
          <a:xfrm>
            <a:off x="6269038" y="3789363"/>
            <a:ext cx="2727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2400" dirty="0" smtClean="0"/>
              <a:t>Технологічна поверхня</a:t>
            </a:r>
            <a:endParaRPr lang="ru-RU" altLang="ru-RU" sz="2400" dirty="0"/>
          </a:p>
        </p:txBody>
      </p:sp>
      <p:sp>
        <p:nvSpPr>
          <p:cNvPr id="379911" name="Line 7"/>
          <p:cNvSpPr>
            <a:spLocks noChangeShapeType="1"/>
          </p:cNvSpPr>
          <p:nvPr/>
        </p:nvSpPr>
        <p:spPr bwMode="auto">
          <a:xfrm>
            <a:off x="3716338" y="3429000"/>
            <a:ext cx="2790825" cy="900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9" grpId="0" build="p"/>
      <p:bldP spid="379910" grpId="0"/>
      <p:bldP spid="3799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B26C-FBD9-4353-BB23-46618884989D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/>
          <a:lstStyle/>
          <a:p>
            <a:r>
              <a:rPr lang="uk-UA" altLang="ru-RU" sz="3200" dirty="0" smtClean="0"/>
              <a:t>Приклади допоміжних баз</a:t>
            </a:r>
            <a:endParaRPr lang="ru-RU" altLang="ru-RU" sz="3200" dirty="0"/>
          </a:p>
        </p:txBody>
      </p:sp>
      <p:pic>
        <p:nvPicPr>
          <p:cNvPr id="380933" name="Picture 5" descr="IMG_0438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1989138"/>
            <a:ext cx="4191000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0934" name="Text Box 6"/>
          <p:cNvSpPr txBox="1">
            <a:spLocks noChangeArrowheads="1"/>
          </p:cNvSpPr>
          <p:nvPr/>
        </p:nvSpPr>
        <p:spPr bwMode="auto">
          <a:xfrm>
            <a:off x="6667500" y="3789363"/>
            <a:ext cx="2328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2400" dirty="0" smtClean="0"/>
              <a:t>Центровий отвір</a:t>
            </a:r>
            <a:endParaRPr lang="ru-RU" altLang="ru-RU" sz="2400" dirty="0"/>
          </a:p>
        </p:txBody>
      </p:sp>
      <p:sp>
        <p:nvSpPr>
          <p:cNvPr id="380935" name="Line 7"/>
          <p:cNvSpPr>
            <a:spLocks noChangeShapeType="1"/>
          </p:cNvSpPr>
          <p:nvPr/>
        </p:nvSpPr>
        <p:spPr bwMode="auto">
          <a:xfrm flipV="1">
            <a:off x="5697538" y="4238625"/>
            <a:ext cx="1214437" cy="134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3" grpId="0" build="p"/>
      <p:bldP spid="380934" grpId="0"/>
      <p:bldP spid="3809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2D9F4-8B3E-4478-925A-EA270E60C7F6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dirty="0" smtClean="0"/>
              <a:t>Вимірювальні бази</a:t>
            </a:r>
            <a:endParaRPr lang="ru-RU" altLang="ru-RU" dirty="0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err="1" smtClean="0"/>
              <a:t>Вимірювальні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бази</a:t>
            </a:r>
            <a:r>
              <a:rPr lang="ru-RU" altLang="ru-RU" dirty="0" smtClean="0"/>
              <a:t> – </a:t>
            </a:r>
            <a:r>
              <a:rPr lang="ru-RU" altLang="ru-RU" dirty="0" err="1" smtClean="0"/>
              <a:t>це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поверхні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від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яких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здійснюється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відлік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виконуваних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розмірів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або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перевірка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взаємного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розташування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оброблених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поверхонь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заготівки</a:t>
            </a:r>
            <a:r>
              <a:rPr lang="ru-RU" altLang="ru-RU" dirty="0" smtClean="0"/>
              <a:t> 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E720-4BE0-46EB-A0B5-DA84439D1478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/>
              <a:t>У </a:t>
            </a:r>
            <a:r>
              <a:rPr lang="ru-RU" altLang="ru-RU" sz="2800" dirty="0" err="1" smtClean="0"/>
              <a:t>оброблюваної</a:t>
            </a:r>
            <a:r>
              <a:rPr lang="ru-RU" altLang="ru-RU" sz="2800" dirty="0" smtClean="0"/>
              <a:t> заготовки </a:t>
            </a:r>
            <a:r>
              <a:rPr lang="ru-RU" altLang="ru-RU" sz="2800" dirty="0" err="1" smtClean="0"/>
              <a:t>можна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виділити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такі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поверхні</a:t>
            </a:r>
            <a:r>
              <a:rPr lang="ru-RU" altLang="ru-RU" sz="2800" dirty="0" smtClean="0"/>
              <a:t>:</a:t>
            </a:r>
            <a:endParaRPr lang="ru-RU" altLang="ru-RU" sz="2800" dirty="0"/>
          </a:p>
        </p:txBody>
      </p:sp>
      <p:pic>
        <p:nvPicPr>
          <p:cNvPr id="342023" name="Picture 7" descr="tm3-1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4788" y="2065338"/>
            <a:ext cx="3652837" cy="2727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20DD0-8014-4CDD-8F2E-651F9041088A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RU" sz="3600" dirty="0" smtClean="0"/>
              <a:t>Вимірювальні бази</a:t>
            </a:r>
            <a:endParaRPr lang="ru-RU" altLang="ru-RU" sz="3600" dirty="0"/>
          </a:p>
        </p:txBody>
      </p:sp>
      <p:pic>
        <p:nvPicPr>
          <p:cNvPr id="382983" name="Picture 7" descr="tm3-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138" y="2349500"/>
            <a:ext cx="7705725" cy="2705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2984" name="Line 8"/>
          <p:cNvSpPr>
            <a:spLocks noChangeShapeType="1"/>
          </p:cNvSpPr>
          <p:nvPr/>
        </p:nvSpPr>
        <p:spPr bwMode="auto">
          <a:xfrm flipV="1">
            <a:off x="4392613" y="1989138"/>
            <a:ext cx="947737" cy="8540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2985" name="Text Box 9"/>
          <p:cNvSpPr txBox="1">
            <a:spLocks noChangeArrowheads="1"/>
          </p:cNvSpPr>
          <p:nvPr/>
        </p:nvSpPr>
        <p:spPr bwMode="auto">
          <a:xfrm>
            <a:off x="5228507" y="1760538"/>
            <a:ext cx="1277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altLang="ru-RU" sz="2400" b="1" dirty="0" smtClean="0"/>
              <a:t>Торець</a:t>
            </a:r>
            <a:endParaRPr lang="ru-RU" altLang="ru-RU" sz="2400" b="1" dirty="0"/>
          </a:p>
        </p:txBody>
      </p:sp>
      <p:sp>
        <p:nvSpPr>
          <p:cNvPr id="382986" name="Line 10"/>
          <p:cNvSpPr>
            <a:spLocks noChangeShapeType="1"/>
          </p:cNvSpPr>
          <p:nvPr/>
        </p:nvSpPr>
        <p:spPr bwMode="auto">
          <a:xfrm flipV="1">
            <a:off x="1511300" y="3249613"/>
            <a:ext cx="587375" cy="1214437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2987" name="Text Box 11"/>
          <p:cNvSpPr txBox="1">
            <a:spLocks noChangeArrowheads="1"/>
          </p:cNvSpPr>
          <p:nvPr/>
        </p:nvSpPr>
        <p:spPr bwMode="auto">
          <a:xfrm>
            <a:off x="1083153" y="4464050"/>
            <a:ext cx="8531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altLang="ru-RU" sz="2400" b="1" dirty="0" smtClean="0"/>
              <a:t>Вісь</a:t>
            </a:r>
            <a:endParaRPr lang="ru-RU" alt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4" grpId="0" animBg="1"/>
      <p:bldP spid="382985" grpId="0"/>
      <p:bldP spid="382986" grpId="0" animBg="1"/>
      <p:bldP spid="3829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216E-B05D-488E-B26C-3C741E870FEC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400" dirty="0" err="1" smtClean="0"/>
              <a:t>Класивфікація</a:t>
            </a:r>
            <a:r>
              <a:rPr lang="uk-UA" altLang="ru-RU" sz="3400" dirty="0" smtClean="0"/>
              <a:t> баз за місцем розташування у маршруті</a:t>
            </a:r>
            <a:endParaRPr lang="ru-RU" altLang="ru-RU" sz="3400" dirty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sz="2200" dirty="0" smtClean="0"/>
              <a:t>За місцем розташування у  маршруті технологічні бази можуть бути</a:t>
            </a:r>
            <a:endParaRPr lang="ru-RU" altLang="ru-RU" sz="2200" dirty="0"/>
          </a:p>
          <a:p>
            <a:pPr>
              <a:lnSpc>
                <a:spcPct val="90000"/>
              </a:lnSpc>
            </a:pPr>
            <a:r>
              <a:rPr lang="ru-RU" altLang="ru-RU" sz="2200" dirty="0" err="1" smtClean="0"/>
              <a:t>проміжні</a:t>
            </a:r>
            <a:r>
              <a:rPr lang="ru-RU" altLang="ru-RU" sz="2200" dirty="0" smtClean="0"/>
              <a:t>,</a:t>
            </a:r>
            <a:endParaRPr lang="ru-RU" altLang="ru-RU" sz="2200" dirty="0"/>
          </a:p>
          <a:p>
            <a:pPr>
              <a:lnSpc>
                <a:spcPct val="90000"/>
              </a:lnSpc>
            </a:pPr>
            <a:r>
              <a:rPr lang="ru-RU" altLang="ru-RU" sz="2200" dirty="0" err="1" smtClean="0"/>
              <a:t>проміжні</a:t>
            </a:r>
            <a:r>
              <a:rPr lang="ru-RU" altLang="ru-RU" sz="2200" dirty="0" smtClean="0"/>
              <a:t>,</a:t>
            </a:r>
            <a:endParaRPr lang="ru-RU" altLang="ru-RU" sz="2200" dirty="0"/>
          </a:p>
          <a:p>
            <a:pPr>
              <a:lnSpc>
                <a:spcPct val="90000"/>
              </a:lnSpc>
            </a:pPr>
            <a:r>
              <a:rPr lang="ru-RU" altLang="ru-RU" sz="2200" dirty="0" err="1" smtClean="0"/>
              <a:t>остаточні</a:t>
            </a:r>
            <a:r>
              <a:rPr lang="ru-RU" altLang="ru-RU" sz="2200" dirty="0" smtClean="0"/>
              <a:t>.</a:t>
            </a:r>
            <a:endParaRPr lang="ru-RU" altLang="ru-RU" sz="2200" dirty="0"/>
          </a:p>
          <a:p>
            <a:pPr>
              <a:lnSpc>
                <a:spcPct val="90000"/>
              </a:lnSpc>
            </a:pPr>
            <a:r>
              <a:rPr lang="ru-RU" altLang="ru-RU" sz="2200" dirty="0" err="1" smtClean="0"/>
              <a:t>Чорнові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бази</a:t>
            </a:r>
            <a:r>
              <a:rPr lang="ru-RU" altLang="ru-RU" sz="2200" dirty="0" smtClean="0"/>
              <a:t> (</a:t>
            </a:r>
            <a:r>
              <a:rPr lang="ru-RU" altLang="ru-RU" sz="2200" dirty="0" err="1" smtClean="0"/>
              <a:t>необроблені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поверхні</a:t>
            </a:r>
            <a:r>
              <a:rPr lang="ru-RU" altLang="ru-RU" sz="2200" dirty="0" smtClean="0"/>
              <a:t>) </a:t>
            </a:r>
            <a:r>
              <a:rPr lang="ru-RU" altLang="ru-RU" sz="2200" dirty="0" err="1" smtClean="0"/>
              <a:t>служать</a:t>
            </a:r>
            <a:r>
              <a:rPr lang="ru-RU" altLang="ru-RU" sz="2200" dirty="0" smtClean="0"/>
              <a:t> для </a:t>
            </a:r>
            <a:r>
              <a:rPr lang="ru-RU" altLang="ru-RU" sz="2200" dirty="0" err="1" smtClean="0"/>
              <a:t>стровення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проміжних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чи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остаточних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техноголічних</a:t>
            </a:r>
            <a:r>
              <a:rPr lang="ru-RU" altLang="ru-RU" sz="2200" dirty="0" smtClean="0"/>
              <a:t> баз.</a:t>
            </a:r>
          </a:p>
          <a:p>
            <a:pPr>
              <a:lnSpc>
                <a:spcPct val="90000"/>
              </a:lnSpc>
            </a:pPr>
            <a:r>
              <a:rPr lang="ru-RU" altLang="ru-RU" sz="2200" dirty="0" err="1" smtClean="0"/>
              <a:t>Основна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вимога</a:t>
            </a:r>
            <a:r>
              <a:rPr lang="ru-RU" altLang="ru-RU" sz="2200" dirty="0" smtClean="0"/>
              <a:t> при </a:t>
            </a:r>
            <a:r>
              <a:rPr lang="ru-RU" altLang="ru-RU" sz="2200" dirty="0" err="1" smtClean="0"/>
              <a:t>застосуванні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чорнових</a:t>
            </a:r>
            <a:r>
              <a:rPr lang="ru-RU" altLang="ru-RU" sz="2200" dirty="0" smtClean="0"/>
              <a:t> баз:</a:t>
            </a:r>
            <a:endParaRPr lang="ru-RU" altLang="ru-RU" sz="2200" dirty="0"/>
          </a:p>
          <a:p>
            <a:pPr>
              <a:lnSpc>
                <a:spcPct val="90000"/>
              </a:lnSpc>
            </a:pPr>
            <a:r>
              <a:rPr lang="ru-RU" altLang="ru-RU" sz="2200" b="1" dirty="0" err="1" smtClean="0">
                <a:solidFill>
                  <a:schemeClr val="tx2">
                    <a:lumMod val="50000"/>
                  </a:schemeClr>
                </a:solidFill>
              </a:rPr>
              <a:t>Повторне</a:t>
            </a:r>
            <a:r>
              <a:rPr lang="ru-RU" altLang="ru-RU" sz="2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200" b="1" dirty="0" err="1" smtClean="0">
                <a:solidFill>
                  <a:schemeClr val="tx2">
                    <a:lumMod val="50000"/>
                  </a:schemeClr>
                </a:solidFill>
              </a:rPr>
              <a:t>використання</a:t>
            </a:r>
            <a:r>
              <a:rPr lang="ru-RU" altLang="ru-RU" sz="2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200" b="1" dirty="0" err="1" smtClean="0">
                <a:solidFill>
                  <a:schemeClr val="tx2">
                    <a:lumMod val="50000"/>
                  </a:schemeClr>
                </a:solidFill>
              </a:rPr>
              <a:t>чорнових</a:t>
            </a:r>
            <a:r>
              <a:rPr lang="ru-RU" altLang="ru-RU" sz="2200" b="1" dirty="0" smtClean="0">
                <a:solidFill>
                  <a:schemeClr val="tx2">
                    <a:lumMod val="50000"/>
                  </a:schemeClr>
                </a:solidFill>
              </a:rPr>
              <a:t> баз недопустимо</a:t>
            </a:r>
            <a:r>
              <a:rPr lang="ru-RU" altLang="ru-RU" sz="2200" b="1" dirty="0" smtClean="0">
                <a:solidFill>
                  <a:schemeClr val="accent2"/>
                </a:solidFill>
              </a:rPr>
              <a:t>.</a:t>
            </a:r>
            <a:endParaRPr lang="ru-RU" altLang="ru-RU" sz="2200" b="1" dirty="0">
              <a:solidFill>
                <a:schemeClr val="accent2"/>
              </a:solidFill>
            </a:endParaRPr>
          </a:p>
        </p:txBody>
      </p:sp>
      <p:sp>
        <p:nvSpPr>
          <p:cNvPr id="386052" name="AutoShape 4"/>
          <p:cNvSpPr>
            <a:spLocks/>
          </p:cNvSpPr>
          <p:nvPr/>
        </p:nvSpPr>
        <p:spPr bwMode="auto">
          <a:xfrm>
            <a:off x="3563938" y="2843213"/>
            <a:ext cx="152400" cy="690562"/>
          </a:xfrm>
          <a:prstGeom prst="leftBrace">
            <a:avLst>
              <a:gd name="adj1" fmla="val 37760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3808413" y="2932113"/>
            <a:ext cx="184223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sz="2200" dirty="0" smtClean="0"/>
              <a:t>Чистові бази</a:t>
            </a:r>
            <a:endParaRPr lang="ru-RU" alt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 uiExpand="1" build="p"/>
      <p:bldP spid="386052" grpId="0" animBg="1"/>
      <p:bldP spid="3860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B2078-886D-4C88-B0B7-ACDF4746DD0C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800" dirty="0" smtClean="0"/>
              <a:t>Приклад застосування чорнових та проміжних (чистових) баз</a:t>
            </a:r>
            <a:endParaRPr lang="ru-RU" altLang="ru-RU" sz="2800" dirty="0"/>
          </a:p>
        </p:txBody>
      </p:sp>
      <p:pic>
        <p:nvPicPr>
          <p:cNvPr id="394246" name="Picture 6" descr="tm3-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675" y="3024188"/>
            <a:ext cx="3602038" cy="307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4247" name="Picture 7" descr="tm3-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3950" y="2652713"/>
            <a:ext cx="3641725" cy="3444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4248" name="Text Box 8"/>
          <p:cNvSpPr txBox="1">
            <a:spLocks noChangeArrowheads="1"/>
          </p:cNvSpPr>
          <p:nvPr/>
        </p:nvSpPr>
        <p:spPr bwMode="auto">
          <a:xfrm>
            <a:off x="746041" y="1922463"/>
            <a:ext cx="34053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200" dirty="0"/>
              <a:t>005 </a:t>
            </a:r>
            <a:r>
              <a:rPr lang="ru-RU" altLang="ru-RU" sz="2200" dirty="0" smtClean="0"/>
              <a:t>Токарно-</a:t>
            </a:r>
            <a:r>
              <a:rPr lang="ru-RU" altLang="ru-RU" sz="2200" dirty="0" err="1" smtClean="0"/>
              <a:t>гвинторізна</a:t>
            </a:r>
            <a:endParaRPr lang="ru-RU" altLang="ru-RU" sz="2200" dirty="0"/>
          </a:p>
        </p:txBody>
      </p:sp>
      <p:sp>
        <p:nvSpPr>
          <p:cNvPr id="394249" name="Text Box 9"/>
          <p:cNvSpPr txBox="1">
            <a:spLocks noChangeArrowheads="1"/>
          </p:cNvSpPr>
          <p:nvPr/>
        </p:nvSpPr>
        <p:spPr bwMode="auto">
          <a:xfrm>
            <a:off x="4843379" y="1922463"/>
            <a:ext cx="340535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200" dirty="0"/>
              <a:t>010 </a:t>
            </a:r>
            <a:r>
              <a:rPr lang="ru-RU" altLang="ru-RU" sz="2200" dirty="0" smtClean="0"/>
              <a:t>Токарно-</a:t>
            </a:r>
            <a:r>
              <a:rPr lang="ru-RU" altLang="ru-RU" sz="2200" dirty="0" err="1" smtClean="0"/>
              <a:t>гвинторізна</a:t>
            </a:r>
            <a:endParaRPr lang="ru-RU" alt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Правила базування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D4ED-EF94-4F8F-A63C-29F937B26063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E0CF-00EF-49FF-936E-9F9D33319D8E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7256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5BD-F55D-4232-BE34-5BE019736877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8E1F-19A4-48F9-B75B-506FB837F5EA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600" dirty="0" smtClean="0"/>
              <a:t>Правила базування</a:t>
            </a:r>
            <a:endParaRPr lang="ru-RU" altLang="ru-RU" dirty="0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dirty="0"/>
              <a:t>   </a:t>
            </a:r>
            <a:r>
              <a:rPr lang="ru-RU" altLang="ru-RU" dirty="0" err="1" smtClean="0"/>
              <a:t>Існує</a:t>
            </a:r>
            <a:r>
              <a:rPr lang="ru-RU" altLang="ru-RU" dirty="0" smtClean="0"/>
              <a:t> три правила </a:t>
            </a:r>
            <a:r>
              <a:rPr lang="ru-RU" altLang="ru-RU" dirty="0" err="1" smtClean="0"/>
              <a:t>базування</a:t>
            </a:r>
            <a:r>
              <a:rPr lang="ru-RU" altLang="ru-RU" dirty="0" smtClean="0"/>
              <a:t>:</a:t>
            </a:r>
            <a:endParaRPr lang="ru-RU" altLang="ru-RU" dirty="0"/>
          </a:p>
          <a:p>
            <a:r>
              <a:rPr lang="ru-RU" altLang="ru-RU" dirty="0" smtClean="0"/>
              <a:t>Правило шести </a:t>
            </a:r>
            <a:r>
              <a:rPr lang="ru-RU" altLang="ru-RU" dirty="0" err="1" smtClean="0"/>
              <a:t>точок</a:t>
            </a:r>
            <a:r>
              <a:rPr lang="ru-RU" altLang="ru-RU" dirty="0" smtClean="0"/>
              <a:t>;</a:t>
            </a:r>
            <a:endParaRPr lang="ru-RU" altLang="ru-RU" dirty="0"/>
          </a:p>
          <a:p>
            <a:r>
              <a:rPr lang="ru-RU" altLang="ru-RU" dirty="0" smtClean="0"/>
              <a:t>Правило </a:t>
            </a:r>
            <a:r>
              <a:rPr lang="ru-RU" altLang="ru-RU" dirty="0" err="1" smtClean="0"/>
              <a:t>суміщення</a:t>
            </a:r>
            <a:r>
              <a:rPr lang="ru-RU" altLang="ru-RU" dirty="0" smtClean="0"/>
              <a:t> баз; </a:t>
            </a:r>
            <a:endParaRPr lang="ru-RU" altLang="ru-RU" dirty="0"/>
          </a:p>
          <a:p>
            <a:r>
              <a:rPr lang="ru-RU" altLang="ru-RU" dirty="0" smtClean="0"/>
              <a:t>Правило </a:t>
            </a:r>
            <a:r>
              <a:rPr lang="ru-RU" altLang="ru-RU" dirty="0" err="1" smtClean="0"/>
              <a:t>сталості</a:t>
            </a:r>
            <a:r>
              <a:rPr lang="ru-RU" altLang="ru-RU" dirty="0" smtClean="0"/>
              <a:t> баз.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56C4-5048-444A-B5A8-FFF8506E8CB1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4BC26-16A1-413B-B5A8-3426BFD11196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dirty="0" smtClean="0"/>
              <a:t>Правило шести </a:t>
            </a:r>
            <a:r>
              <a:rPr lang="ru-RU" altLang="ru-RU" sz="3600" dirty="0" err="1" smtClean="0"/>
              <a:t>точок</a:t>
            </a:r>
            <a:r>
              <a:rPr lang="ru-RU" altLang="ru-RU" sz="3600" dirty="0" smtClean="0"/>
              <a:t>:</a:t>
            </a:r>
            <a:endParaRPr lang="ru-RU" altLang="ru-RU" sz="3600" dirty="0"/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altLang="ru-RU" sz="2800" i="1" dirty="0" smtClean="0"/>
              <a:t>Для </a:t>
            </a:r>
            <a:r>
              <a:rPr lang="ru-RU" altLang="ru-RU" sz="2800" i="1" dirty="0" err="1" smtClean="0"/>
              <a:t>базування</a:t>
            </a:r>
            <a:r>
              <a:rPr lang="ru-RU" altLang="ru-RU" sz="2800" i="1" dirty="0" smtClean="0"/>
              <a:t> заготовки </a:t>
            </a:r>
            <a:r>
              <a:rPr lang="ru-RU" altLang="ru-RU" sz="2800" i="1" dirty="0" err="1" smtClean="0"/>
              <a:t>необхідно</a:t>
            </a:r>
            <a:r>
              <a:rPr lang="ru-RU" altLang="ru-RU" sz="2800" i="1" dirty="0" smtClean="0"/>
              <a:t> та </a:t>
            </a:r>
            <a:r>
              <a:rPr lang="ru-RU" altLang="ru-RU" sz="2800" i="1" dirty="0" err="1" smtClean="0"/>
              <a:t>достатьно</a:t>
            </a:r>
            <a:r>
              <a:rPr lang="ru-RU" altLang="ru-RU" sz="2800" i="1" dirty="0" smtClean="0"/>
              <a:t>,</a:t>
            </a:r>
            <a:endParaRPr lang="ru-RU" altLang="ru-RU" sz="2800" i="1" dirty="0"/>
          </a:p>
          <a:p>
            <a:pPr>
              <a:buFont typeface="Wingdings" pitchFamily="2" charset="2"/>
              <a:buChar char="q"/>
            </a:pPr>
            <a:r>
              <a:rPr lang="ru-RU" altLang="ru-RU" sz="2800" i="1" dirty="0" err="1" smtClean="0"/>
              <a:t>Щоб</a:t>
            </a:r>
            <a:r>
              <a:rPr lang="ru-RU" altLang="ru-RU" sz="2800" i="1" dirty="0" smtClean="0"/>
              <a:t> вона </a:t>
            </a:r>
            <a:r>
              <a:rPr lang="ru-RU" altLang="ru-RU" sz="2800" i="1" dirty="0" err="1" smtClean="0"/>
              <a:t>спиралася</a:t>
            </a:r>
            <a:r>
              <a:rPr lang="ru-RU" altLang="ru-RU" sz="2800" i="1" dirty="0" smtClean="0"/>
              <a:t> на </a:t>
            </a:r>
            <a:r>
              <a:rPr lang="ru-RU" altLang="ru-RU" sz="2800" i="1" dirty="0" err="1" smtClean="0"/>
              <a:t>шість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нерухомих</a:t>
            </a:r>
            <a:r>
              <a:rPr lang="ru-RU" altLang="ru-RU" sz="2800" i="1" dirty="0" smtClean="0"/>
              <a:t> </a:t>
            </a:r>
            <a:r>
              <a:rPr lang="ru-RU" altLang="ru-RU" sz="2800" i="1" dirty="0" err="1" smtClean="0"/>
              <a:t>точок</a:t>
            </a:r>
            <a:r>
              <a:rPr lang="ru-RU" altLang="ru-RU" sz="2800" dirty="0" smtClean="0"/>
              <a:t>.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45A4-EAA6-466E-9F9A-3A889D8DEE20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FE66-DEA0-49CB-ACA4-7D932633A77E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600" dirty="0" err="1" smtClean="0"/>
              <a:t>Обгрунтування</a:t>
            </a:r>
            <a:r>
              <a:rPr lang="uk-UA" altLang="ru-RU" sz="3600" dirty="0" smtClean="0"/>
              <a:t> правила</a:t>
            </a:r>
            <a:endParaRPr lang="ru-RU" altLang="ru-RU" sz="3600" dirty="0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/>
              <a:t>     </a:t>
            </a:r>
            <a:r>
              <a:rPr lang="ru-RU" altLang="ru-RU" sz="2400" dirty="0" err="1" smtClean="0"/>
              <a:t>Тверде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тіло</a:t>
            </a:r>
            <a:r>
              <a:rPr lang="ru-RU" altLang="ru-RU" sz="2400" dirty="0" smtClean="0"/>
              <a:t> у </a:t>
            </a:r>
            <a:r>
              <a:rPr lang="ru-RU" altLang="ru-RU" sz="2400" dirty="0" err="1" smtClean="0"/>
              <a:t>прострорі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має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шість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ступенів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свободи</a:t>
            </a:r>
            <a:r>
              <a:rPr lang="ru-RU" altLang="ru-RU" sz="2400" dirty="0" smtClean="0"/>
              <a:t>:</a:t>
            </a:r>
            <a:endParaRPr lang="ru-RU" altLang="ru-RU" sz="2400" dirty="0"/>
          </a:p>
          <a:p>
            <a:pPr>
              <a:lnSpc>
                <a:spcPct val="80000"/>
              </a:lnSpc>
            </a:pPr>
            <a:r>
              <a:rPr lang="ru-RU" altLang="ru-RU" sz="2400" dirty="0" smtClean="0"/>
              <a:t>Три </a:t>
            </a:r>
            <a:r>
              <a:rPr lang="ru-RU" altLang="ru-RU" sz="2400" dirty="0" err="1" smtClean="0"/>
              <a:t>поступальні</a:t>
            </a:r>
            <a:r>
              <a:rPr lang="ru-RU" altLang="ru-RU" sz="2400" dirty="0" smtClean="0"/>
              <a:t>;</a:t>
            </a:r>
            <a:endParaRPr lang="ru-RU" altLang="ru-RU" sz="2400" dirty="0"/>
          </a:p>
          <a:p>
            <a:pPr>
              <a:lnSpc>
                <a:spcPct val="80000"/>
              </a:lnSpc>
            </a:pPr>
            <a:r>
              <a:rPr lang="ru-RU" altLang="ru-RU" sz="2400" dirty="0" smtClean="0"/>
              <a:t>Три </a:t>
            </a:r>
            <a:r>
              <a:rPr lang="ru-RU" altLang="ru-RU" sz="2400" dirty="0" err="1" smtClean="0"/>
              <a:t>обертальні</a:t>
            </a:r>
            <a:r>
              <a:rPr lang="ru-RU" altLang="ru-RU" sz="2400" dirty="0" smtClean="0"/>
              <a:t>.</a:t>
            </a:r>
            <a:endParaRPr lang="ru-RU" altLang="ru-RU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/>
              <a:t>     </a:t>
            </a:r>
            <a:r>
              <a:rPr lang="ru-RU" altLang="ru-RU" sz="2400" dirty="0" smtClean="0"/>
              <a:t>Для </a:t>
            </a:r>
            <a:r>
              <a:rPr lang="ru-RU" altLang="ru-RU" sz="2400" dirty="0" err="1" smtClean="0"/>
              <a:t>закріплення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тіла</a:t>
            </a:r>
            <a:r>
              <a:rPr lang="ru-RU" altLang="ru-RU" sz="2400" dirty="0" smtClean="0"/>
              <a:t> на </a:t>
            </a:r>
            <a:r>
              <a:rPr lang="ru-RU" altLang="ru-RU" sz="2400" dirty="0" err="1" smtClean="0"/>
              <a:t>нього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накладають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зв</a:t>
            </a:r>
            <a:r>
              <a:rPr lang="en-US" altLang="ru-RU" sz="2400" dirty="0" smtClean="0"/>
              <a:t>`</a:t>
            </a:r>
            <a:r>
              <a:rPr lang="uk-UA" altLang="ru-RU" sz="2400" dirty="0" err="1" smtClean="0"/>
              <a:t>язки</a:t>
            </a:r>
            <a:r>
              <a:rPr lang="ru-RU" altLang="ru-RU" sz="2400" dirty="0" smtClean="0"/>
              <a:t>:</a:t>
            </a:r>
            <a:endParaRPr lang="ru-RU" altLang="ru-RU" sz="2400" dirty="0"/>
          </a:p>
          <a:p>
            <a:pPr>
              <a:lnSpc>
                <a:spcPct val="80000"/>
              </a:lnSpc>
            </a:pPr>
            <a:r>
              <a:rPr lang="ru-RU" altLang="ru-RU" sz="2400" dirty="0" err="1"/>
              <a:t>Д</a:t>
            </a:r>
            <a:r>
              <a:rPr lang="ru-RU" altLang="ru-RU" sz="2400" dirty="0" err="1" smtClean="0"/>
              <a:t>восторонні</a:t>
            </a:r>
            <a:r>
              <a:rPr lang="ru-RU" altLang="ru-RU" sz="2400" dirty="0" smtClean="0"/>
              <a:t>;</a:t>
            </a:r>
            <a:endParaRPr lang="ru-RU" altLang="ru-RU" sz="2400" dirty="0"/>
          </a:p>
          <a:p>
            <a:pPr>
              <a:lnSpc>
                <a:spcPct val="80000"/>
              </a:lnSpc>
            </a:pPr>
            <a:r>
              <a:rPr lang="ru-RU" altLang="ru-RU" sz="2400" dirty="0" err="1" smtClean="0"/>
              <a:t>Односторонні</a:t>
            </a:r>
            <a:r>
              <a:rPr lang="ru-RU" altLang="ru-RU" sz="2400" dirty="0" smtClean="0"/>
              <a:t>.</a:t>
            </a:r>
            <a:endParaRPr lang="ru-RU" altLang="ru-RU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/>
              <a:t>   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Двосторонні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зв</a:t>
            </a:r>
            <a:r>
              <a:rPr lang="en-US" altLang="ru-RU" sz="2400" dirty="0" smtClean="0"/>
              <a:t>`</a:t>
            </a:r>
            <a:r>
              <a:rPr lang="uk-UA" altLang="ru-RU" sz="2400" dirty="0" err="1" smtClean="0"/>
              <a:t>язки</a:t>
            </a:r>
            <a:r>
              <a:rPr lang="uk-UA" altLang="ru-RU" sz="2400" dirty="0" smtClean="0"/>
              <a:t> перешкоджають переміщенню у двох протилежних напрямках</a:t>
            </a:r>
            <a:r>
              <a:rPr lang="ru-RU" altLang="ru-RU" sz="2400" dirty="0" smtClean="0"/>
              <a:t>. </a:t>
            </a:r>
            <a:endParaRPr lang="ru-RU" altLang="ru-RU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/>
              <a:t>    </a:t>
            </a:r>
            <a:r>
              <a:rPr lang="ru-RU" altLang="ru-RU" sz="2400" dirty="0" err="1" smtClean="0"/>
              <a:t>Односторонні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зв</a:t>
            </a:r>
            <a:r>
              <a:rPr lang="en-US" altLang="ru-RU" sz="2400" dirty="0" smtClean="0"/>
              <a:t>`</a:t>
            </a:r>
            <a:r>
              <a:rPr lang="uk-UA" altLang="ru-RU" sz="2400" dirty="0" err="1" smtClean="0"/>
              <a:t>язки</a:t>
            </a:r>
            <a:r>
              <a:rPr lang="uk-UA" altLang="ru-RU" sz="2400" dirty="0" smtClean="0"/>
              <a:t> перешкоджають переміщенню в одному напрямку</a:t>
            </a:r>
            <a:r>
              <a:rPr lang="ru-RU" altLang="ru-RU" sz="2400" dirty="0" smtClean="0"/>
              <a:t>.</a:t>
            </a: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0610-2B7A-4AA9-83EA-2850E310E379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6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6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7FBD5-E1AE-4408-9387-D4C5F7E9A73E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1675" y="304800"/>
            <a:ext cx="8001000" cy="1216025"/>
          </a:xfrm>
        </p:spPr>
        <p:txBody>
          <a:bodyPr/>
          <a:lstStyle/>
          <a:p>
            <a:r>
              <a:rPr lang="uk-UA" altLang="ru-RU" sz="3400" dirty="0" err="1" smtClean="0"/>
              <a:t>Обгрунтування</a:t>
            </a:r>
            <a:r>
              <a:rPr lang="uk-UA" altLang="ru-RU" sz="3400" dirty="0" smtClean="0"/>
              <a:t> правила шести точок</a:t>
            </a:r>
            <a:endParaRPr lang="ru-RU" altLang="ru-RU" sz="3400" dirty="0"/>
          </a:p>
        </p:txBody>
      </p:sp>
      <p:sp>
        <p:nvSpPr>
          <p:cNvPr id="408580" name="Line 4"/>
          <p:cNvSpPr>
            <a:spLocks noChangeShapeType="1"/>
          </p:cNvSpPr>
          <p:nvPr/>
        </p:nvSpPr>
        <p:spPr bwMode="auto">
          <a:xfrm flipV="1">
            <a:off x="4572000" y="1808163"/>
            <a:ext cx="0" cy="2341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581" name="Line 5"/>
          <p:cNvSpPr>
            <a:spLocks noChangeShapeType="1"/>
          </p:cNvSpPr>
          <p:nvPr/>
        </p:nvSpPr>
        <p:spPr bwMode="auto">
          <a:xfrm flipV="1">
            <a:off x="4572000" y="4149725"/>
            <a:ext cx="355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582" name="Line 6"/>
          <p:cNvSpPr>
            <a:spLocks noChangeShapeType="1"/>
          </p:cNvSpPr>
          <p:nvPr/>
        </p:nvSpPr>
        <p:spPr bwMode="auto">
          <a:xfrm flipH="1">
            <a:off x="2546350" y="4149725"/>
            <a:ext cx="2025650" cy="1889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584" name="Rectangle 8"/>
          <p:cNvSpPr>
            <a:spLocks noChangeArrowheads="1"/>
          </p:cNvSpPr>
          <p:nvPr/>
        </p:nvSpPr>
        <p:spPr bwMode="auto">
          <a:xfrm>
            <a:off x="5173663" y="3429000"/>
            <a:ext cx="719137" cy="450850"/>
          </a:xfrm>
          <a:prstGeom prst="rect">
            <a:avLst/>
          </a:prstGeom>
          <a:noFill/>
          <a:ln w="38100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8586" name="Line 10"/>
          <p:cNvSpPr>
            <a:spLocks noChangeShapeType="1"/>
          </p:cNvSpPr>
          <p:nvPr/>
        </p:nvSpPr>
        <p:spPr bwMode="auto">
          <a:xfrm flipV="1">
            <a:off x="5173663" y="2439988"/>
            <a:ext cx="898525" cy="989012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587" name="Line 11"/>
          <p:cNvSpPr>
            <a:spLocks noChangeShapeType="1"/>
          </p:cNvSpPr>
          <p:nvPr/>
        </p:nvSpPr>
        <p:spPr bwMode="auto">
          <a:xfrm flipV="1">
            <a:off x="5189538" y="2890838"/>
            <a:ext cx="898525" cy="989012"/>
          </a:xfrm>
          <a:prstGeom prst="line">
            <a:avLst/>
          </a:prstGeom>
          <a:noFill/>
          <a:ln w="38100">
            <a:solidFill>
              <a:srgbClr val="0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588" name="Line 12"/>
          <p:cNvSpPr>
            <a:spLocks noChangeShapeType="1"/>
          </p:cNvSpPr>
          <p:nvPr/>
        </p:nvSpPr>
        <p:spPr bwMode="auto">
          <a:xfrm flipV="1">
            <a:off x="5892800" y="2439988"/>
            <a:ext cx="898525" cy="989012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589" name="Line 13"/>
          <p:cNvSpPr>
            <a:spLocks noChangeShapeType="1"/>
          </p:cNvSpPr>
          <p:nvPr/>
        </p:nvSpPr>
        <p:spPr bwMode="auto">
          <a:xfrm flipV="1">
            <a:off x="5892800" y="2890838"/>
            <a:ext cx="898525" cy="989012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08598" name="Group 22"/>
          <p:cNvGrpSpPr>
            <a:grpSpLocks/>
          </p:cNvGrpSpPr>
          <p:nvPr/>
        </p:nvGrpSpPr>
        <p:grpSpPr bwMode="auto">
          <a:xfrm>
            <a:off x="5157788" y="4508500"/>
            <a:ext cx="1601787" cy="989013"/>
            <a:chOff x="3099" y="3039"/>
            <a:chExt cx="1009" cy="623"/>
          </a:xfrm>
        </p:grpSpPr>
        <p:sp>
          <p:nvSpPr>
            <p:cNvPr id="408592" name="Line 16"/>
            <p:cNvSpPr>
              <a:spLocks noChangeShapeType="1"/>
            </p:cNvSpPr>
            <p:nvPr/>
          </p:nvSpPr>
          <p:spPr bwMode="auto">
            <a:xfrm flipV="1">
              <a:off x="3099" y="3039"/>
              <a:ext cx="566" cy="6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8593" name="Line 17"/>
            <p:cNvSpPr>
              <a:spLocks noChangeShapeType="1"/>
            </p:cNvSpPr>
            <p:nvPr/>
          </p:nvSpPr>
          <p:spPr bwMode="auto">
            <a:xfrm flipV="1">
              <a:off x="3542" y="3039"/>
              <a:ext cx="566" cy="6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8594" name="Line 18"/>
            <p:cNvSpPr>
              <a:spLocks noChangeShapeType="1"/>
            </p:cNvSpPr>
            <p:nvPr/>
          </p:nvSpPr>
          <p:spPr bwMode="auto">
            <a:xfrm>
              <a:off x="3099" y="3662"/>
              <a:ext cx="4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8595" name="Line 19"/>
            <p:cNvSpPr>
              <a:spLocks noChangeShapeType="1"/>
            </p:cNvSpPr>
            <p:nvPr/>
          </p:nvSpPr>
          <p:spPr bwMode="auto">
            <a:xfrm>
              <a:off x="3665" y="3039"/>
              <a:ext cx="4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8596" name="Rectangle 20"/>
          <p:cNvSpPr>
            <a:spLocks noChangeArrowheads="1"/>
          </p:cNvSpPr>
          <p:nvPr/>
        </p:nvSpPr>
        <p:spPr bwMode="auto">
          <a:xfrm>
            <a:off x="6732588" y="1717675"/>
            <a:ext cx="719137" cy="450850"/>
          </a:xfrm>
          <a:prstGeom prst="rect">
            <a:avLst/>
          </a:prstGeom>
          <a:noFill/>
          <a:ln w="2540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8612" name="Line 36"/>
          <p:cNvSpPr>
            <a:spLocks noChangeShapeType="1"/>
          </p:cNvSpPr>
          <p:nvPr/>
        </p:nvSpPr>
        <p:spPr bwMode="auto">
          <a:xfrm>
            <a:off x="5478463" y="3719513"/>
            <a:ext cx="0" cy="1576387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oval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613" name="Line 37"/>
          <p:cNvSpPr>
            <a:spLocks noChangeShapeType="1"/>
          </p:cNvSpPr>
          <p:nvPr/>
        </p:nvSpPr>
        <p:spPr bwMode="auto">
          <a:xfrm>
            <a:off x="5735638" y="3719513"/>
            <a:ext cx="0" cy="1576387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oval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614" name="Line 38"/>
          <p:cNvSpPr>
            <a:spLocks noChangeShapeType="1"/>
          </p:cNvSpPr>
          <p:nvPr/>
        </p:nvSpPr>
        <p:spPr bwMode="auto">
          <a:xfrm>
            <a:off x="6327775" y="3071813"/>
            <a:ext cx="0" cy="1576387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oval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615" name="Line 39"/>
          <p:cNvSpPr>
            <a:spLocks noChangeShapeType="1"/>
          </p:cNvSpPr>
          <p:nvPr/>
        </p:nvSpPr>
        <p:spPr bwMode="auto">
          <a:xfrm flipH="1">
            <a:off x="6416675" y="1943100"/>
            <a:ext cx="676275" cy="765175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oval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08662" name="Group 86"/>
          <p:cNvGrpSpPr>
            <a:grpSpLocks/>
          </p:cNvGrpSpPr>
          <p:nvPr/>
        </p:nvGrpSpPr>
        <p:grpSpPr bwMode="auto">
          <a:xfrm>
            <a:off x="3251200" y="2439988"/>
            <a:ext cx="914400" cy="1454150"/>
            <a:chOff x="2048" y="1537"/>
            <a:chExt cx="576" cy="916"/>
          </a:xfrm>
        </p:grpSpPr>
        <p:sp>
          <p:nvSpPr>
            <p:cNvPr id="408616" name="Line 40"/>
            <p:cNvSpPr>
              <a:spLocks noChangeShapeType="1"/>
            </p:cNvSpPr>
            <p:nvPr/>
          </p:nvSpPr>
          <p:spPr bwMode="auto">
            <a:xfrm flipV="1">
              <a:off x="2048" y="1537"/>
              <a:ext cx="566" cy="6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8617" name="Line 41"/>
            <p:cNvSpPr>
              <a:spLocks noChangeShapeType="1"/>
            </p:cNvSpPr>
            <p:nvPr/>
          </p:nvSpPr>
          <p:spPr bwMode="auto">
            <a:xfrm flipV="1">
              <a:off x="2058" y="1821"/>
              <a:ext cx="566" cy="6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8619" name="Line 43"/>
            <p:cNvSpPr>
              <a:spLocks noChangeShapeType="1"/>
            </p:cNvSpPr>
            <p:nvPr/>
          </p:nvSpPr>
          <p:spPr bwMode="auto">
            <a:xfrm>
              <a:off x="2058" y="2160"/>
              <a:ext cx="0" cy="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8620" name="Line 44"/>
            <p:cNvSpPr>
              <a:spLocks noChangeShapeType="1"/>
            </p:cNvSpPr>
            <p:nvPr/>
          </p:nvSpPr>
          <p:spPr bwMode="auto">
            <a:xfrm>
              <a:off x="2612" y="1555"/>
              <a:ext cx="0" cy="2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8621" name="Line 45"/>
          <p:cNvSpPr>
            <a:spLocks noChangeShapeType="1"/>
          </p:cNvSpPr>
          <p:nvPr/>
        </p:nvSpPr>
        <p:spPr bwMode="auto">
          <a:xfrm flipV="1">
            <a:off x="3941763" y="2890838"/>
            <a:ext cx="1919287" cy="39687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oval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622" name="Line 46"/>
          <p:cNvSpPr>
            <a:spLocks noChangeShapeType="1"/>
          </p:cNvSpPr>
          <p:nvPr/>
        </p:nvSpPr>
        <p:spPr bwMode="auto">
          <a:xfrm flipV="1">
            <a:off x="3559175" y="3294063"/>
            <a:ext cx="1919288" cy="39687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oval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623" name="Text Box 47"/>
          <p:cNvSpPr txBox="1">
            <a:spLocks noChangeArrowheads="1"/>
          </p:cNvSpPr>
          <p:nvPr/>
        </p:nvSpPr>
        <p:spPr bwMode="auto">
          <a:xfrm>
            <a:off x="7626350" y="41910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 sz="2400" i="1">
                <a:latin typeface="Times New Roman" pitchFamily="18" charset="0"/>
              </a:rPr>
              <a:t>x</a:t>
            </a:r>
            <a:endParaRPr lang="ru-RU" altLang="ru-RU" sz="2400" i="1">
              <a:latin typeface="Times New Roman" pitchFamily="18" charset="0"/>
            </a:endParaRPr>
          </a:p>
        </p:txBody>
      </p:sp>
      <p:sp>
        <p:nvSpPr>
          <p:cNvPr id="408624" name="Text Box 48"/>
          <p:cNvSpPr txBox="1">
            <a:spLocks noChangeArrowheads="1"/>
          </p:cNvSpPr>
          <p:nvPr/>
        </p:nvSpPr>
        <p:spPr bwMode="auto">
          <a:xfrm>
            <a:off x="2932113" y="5581650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 sz="2400" i="1">
                <a:latin typeface="Times New Roman" pitchFamily="18" charset="0"/>
              </a:rPr>
              <a:t>y</a:t>
            </a:r>
            <a:endParaRPr lang="ru-RU" altLang="ru-RU" sz="2400" i="1">
              <a:latin typeface="Times New Roman" pitchFamily="18" charset="0"/>
            </a:endParaRPr>
          </a:p>
        </p:txBody>
      </p:sp>
      <p:sp>
        <p:nvSpPr>
          <p:cNvPr id="408625" name="Text Box 49"/>
          <p:cNvSpPr txBox="1">
            <a:spLocks noChangeArrowheads="1"/>
          </p:cNvSpPr>
          <p:nvPr/>
        </p:nvSpPr>
        <p:spPr bwMode="auto">
          <a:xfrm>
            <a:off x="4694238" y="1808163"/>
            <a:ext cx="303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 sz="2400" i="1">
                <a:latin typeface="Times New Roman" pitchFamily="18" charset="0"/>
              </a:rPr>
              <a:t>z</a:t>
            </a:r>
            <a:endParaRPr lang="ru-RU" altLang="ru-RU" sz="2400" i="1">
              <a:latin typeface="Times New Roman" pitchFamily="18" charset="0"/>
            </a:endParaRPr>
          </a:p>
        </p:txBody>
      </p:sp>
      <p:sp>
        <p:nvSpPr>
          <p:cNvPr id="408626" name="Line 50"/>
          <p:cNvSpPr>
            <a:spLocks noChangeShapeType="1"/>
          </p:cNvSpPr>
          <p:nvPr/>
        </p:nvSpPr>
        <p:spPr bwMode="auto">
          <a:xfrm flipV="1">
            <a:off x="2932113" y="5149850"/>
            <a:ext cx="334962" cy="292100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627" name="Line 51"/>
          <p:cNvSpPr>
            <a:spLocks noChangeShapeType="1"/>
          </p:cNvSpPr>
          <p:nvPr/>
        </p:nvSpPr>
        <p:spPr bwMode="auto">
          <a:xfrm>
            <a:off x="7272338" y="3968750"/>
            <a:ext cx="533400" cy="0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628" name="Line 52"/>
          <p:cNvSpPr>
            <a:spLocks noChangeShapeType="1"/>
          </p:cNvSpPr>
          <p:nvPr/>
        </p:nvSpPr>
        <p:spPr bwMode="auto">
          <a:xfrm flipV="1">
            <a:off x="4694238" y="2043113"/>
            <a:ext cx="0" cy="442912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08635" name="Group 59"/>
          <p:cNvGrpSpPr>
            <a:grpSpLocks/>
          </p:cNvGrpSpPr>
          <p:nvPr/>
        </p:nvGrpSpPr>
        <p:grpSpPr bwMode="auto">
          <a:xfrm rot="-1618307">
            <a:off x="3400425" y="4941888"/>
            <a:ext cx="247650" cy="285750"/>
            <a:chOff x="2242" y="3426"/>
            <a:chExt cx="156" cy="180"/>
          </a:xfrm>
        </p:grpSpPr>
        <p:sp>
          <p:nvSpPr>
            <p:cNvPr id="408633" name="AutoShape 57"/>
            <p:cNvSpPr>
              <a:spLocks noChangeArrowheads="1"/>
            </p:cNvSpPr>
            <p:nvPr/>
          </p:nvSpPr>
          <p:spPr bwMode="auto">
            <a:xfrm>
              <a:off x="2242" y="3516"/>
              <a:ext cx="156" cy="90"/>
            </a:xfrm>
            <a:prstGeom prst="curvedUpArrow">
              <a:avLst>
                <a:gd name="adj1" fmla="val 34667"/>
                <a:gd name="adj2" fmla="val 69333"/>
                <a:gd name="adj3" fmla="val 33333"/>
              </a:avLst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8634" name="AutoShape 58"/>
            <p:cNvSpPr>
              <a:spLocks noChangeArrowheads="1"/>
            </p:cNvSpPr>
            <p:nvPr/>
          </p:nvSpPr>
          <p:spPr bwMode="auto">
            <a:xfrm flipV="1">
              <a:off x="2242" y="3426"/>
              <a:ext cx="156" cy="90"/>
            </a:xfrm>
            <a:prstGeom prst="curvedUpArrow">
              <a:avLst>
                <a:gd name="adj1" fmla="val 34667"/>
                <a:gd name="adj2" fmla="val 69333"/>
                <a:gd name="adj3" fmla="val 33333"/>
              </a:avLst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8636" name="Group 60"/>
          <p:cNvGrpSpPr>
            <a:grpSpLocks/>
          </p:cNvGrpSpPr>
          <p:nvPr/>
        </p:nvGrpSpPr>
        <p:grpSpPr bwMode="auto">
          <a:xfrm rot="16200000">
            <a:off x="4448175" y="2565400"/>
            <a:ext cx="247650" cy="285750"/>
            <a:chOff x="2242" y="3426"/>
            <a:chExt cx="156" cy="180"/>
          </a:xfrm>
        </p:grpSpPr>
        <p:sp>
          <p:nvSpPr>
            <p:cNvPr id="408637" name="AutoShape 61"/>
            <p:cNvSpPr>
              <a:spLocks noChangeArrowheads="1"/>
            </p:cNvSpPr>
            <p:nvPr/>
          </p:nvSpPr>
          <p:spPr bwMode="auto">
            <a:xfrm>
              <a:off x="2242" y="3516"/>
              <a:ext cx="156" cy="90"/>
            </a:xfrm>
            <a:prstGeom prst="curvedUpArrow">
              <a:avLst>
                <a:gd name="adj1" fmla="val 34667"/>
                <a:gd name="adj2" fmla="val 69333"/>
                <a:gd name="adj3" fmla="val 33333"/>
              </a:avLst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8638" name="AutoShape 62"/>
            <p:cNvSpPr>
              <a:spLocks noChangeArrowheads="1"/>
            </p:cNvSpPr>
            <p:nvPr/>
          </p:nvSpPr>
          <p:spPr bwMode="auto">
            <a:xfrm flipV="1">
              <a:off x="2242" y="3426"/>
              <a:ext cx="156" cy="90"/>
            </a:xfrm>
            <a:prstGeom prst="curvedUpArrow">
              <a:avLst>
                <a:gd name="adj1" fmla="val 34667"/>
                <a:gd name="adj2" fmla="val 69333"/>
                <a:gd name="adj3" fmla="val 33333"/>
              </a:avLst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8639" name="Group 63"/>
          <p:cNvGrpSpPr>
            <a:grpSpLocks/>
          </p:cNvGrpSpPr>
          <p:nvPr/>
        </p:nvGrpSpPr>
        <p:grpSpPr bwMode="auto">
          <a:xfrm rot="-137132">
            <a:off x="6845300" y="4006850"/>
            <a:ext cx="247650" cy="285750"/>
            <a:chOff x="2242" y="3426"/>
            <a:chExt cx="156" cy="180"/>
          </a:xfrm>
        </p:grpSpPr>
        <p:sp>
          <p:nvSpPr>
            <p:cNvPr id="408640" name="AutoShape 64"/>
            <p:cNvSpPr>
              <a:spLocks noChangeArrowheads="1"/>
            </p:cNvSpPr>
            <p:nvPr/>
          </p:nvSpPr>
          <p:spPr bwMode="auto">
            <a:xfrm>
              <a:off x="2242" y="3516"/>
              <a:ext cx="156" cy="90"/>
            </a:xfrm>
            <a:prstGeom prst="curvedUpArrow">
              <a:avLst>
                <a:gd name="adj1" fmla="val 34667"/>
                <a:gd name="adj2" fmla="val 69333"/>
                <a:gd name="adj3" fmla="val 33333"/>
              </a:avLst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8641" name="AutoShape 65"/>
            <p:cNvSpPr>
              <a:spLocks noChangeArrowheads="1"/>
            </p:cNvSpPr>
            <p:nvPr/>
          </p:nvSpPr>
          <p:spPr bwMode="auto">
            <a:xfrm flipV="1">
              <a:off x="2242" y="3426"/>
              <a:ext cx="156" cy="90"/>
            </a:xfrm>
            <a:prstGeom prst="curvedUpArrow">
              <a:avLst>
                <a:gd name="adj1" fmla="val 34667"/>
                <a:gd name="adj2" fmla="val 69333"/>
                <a:gd name="adj3" fmla="val 33333"/>
              </a:avLst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8643" name="AutoShape 67"/>
          <p:cNvSpPr>
            <a:spLocks noChangeArrowheads="1"/>
          </p:cNvSpPr>
          <p:nvPr/>
        </p:nvSpPr>
        <p:spPr bwMode="auto">
          <a:xfrm rot="5400000">
            <a:off x="6792912" y="2605088"/>
            <a:ext cx="195263" cy="1125538"/>
          </a:xfrm>
          <a:prstGeom prst="downArrow">
            <a:avLst>
              <a:gd name="adj1" fmla="val 50000"/>
              <a:gd name="adj2" fmla="val 144105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8644" name="AutoShape 68"/>
          <p:cNvSpPr>
            <a:spLocks noChangeArrowheads="1"/>
          </p:cNvSpPr>
          <p:nvPr/>
        </p:nvSpPr>
        <p:spPr bwMode="auto">
          <a:xfrm rot="13226813">
            <a:off x="5059363" y="3522663"/>
            <a:ext cx="195262" cy="1125537"/>
          </a:xfrm>
          <a:prstGeom prst="downArrow">
            <a:avLst>
              <a:gd name="adj1" fmla="val 50000"/>
              <a:gd name="adj2" fmla="val 144106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8645" name="Line 69"/>
          <p:cNvSpPr>
            <a:spLocks noChangeShapeType="1"/>
          </p:cNvSpPr>
          <p:nvPr/>
        </p:nvSpPr>
        <p:spPr bwMode="auto">
          <a:xfrm>
            <a:off x="6791325" y="2439988"/>
            <a:ext cx="0" cy="45085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646" name="Line 70"/>
          <p:cNvSpPr>
            <a:spLocks noChangeShapeType="1"/>
          </p:cNvSpPr>
          <p:nvPr/>
        </p:nvSpPr>
        <p:spPr bwMode="auto">
          <a:xfrm>
            <a:off x="6072188" y="2439988"/>
            <a:ext cx="0" cy="450850"/>
          </a:xfrm>
          <a:prstGeom prst="line">
            <a:avLst/>
          </a:prstGeom>
          <a:noFill/>
          <a:ln w="38100">
            <a:solidFill>
              <a:srgbClr val="0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647" name="Line 71"/>
          <p:cNvSpPr>
            <a:spLocks noChangeShapeType="1"/>
          </p:cNvSpPr>
          <p:nvPr/>
        </p:nvSpPr>
        <p:spPr bwMode="auto">
          <a:xfrm>
            <a:off x="6072188" y="2439988"/>
            <a:ext cx="719137" cy="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648" name="Line 72"/>
          <p:cNvSpPr>
            <a:spLocks noChangeShapeType="1"/>
          </p:cNvSpPr>
          <p:nvPr/>
        </p:nvSpPr>
        <p:spPr bwMode="auto">
          <a:xfrm>
            <a:off x="6072188" y="2890838"/>
            <a:ext cx="719137" cy="0"/>
          </a:xfrm>
          <a:prstGeom prst="line">
            <a:avLst/>
          </a:prstGeom>
          <a:noFill/>
          <a:ln w="38100">
            <a:solidFill>
              <a:srgbClr val="0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649" name="Text Box 73"/>
          <p:cNvSpPr txBox="1">
            <a:spLocks noChangeArrowheads="1"/>
          </p:cNvSpPr>
          <p:nvPr/>
        </p:nvSpPr>
        <p:spPr bwMode="auto">
          <a:xfrm>
            <a:off x="5834063" y="1419225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 sz="2400">
                <a:latin typeface="Times New Roman" pitchFamily="18" charset="0"/>
              </a:rPr>
              <a:t>Q</a:t>
            </a:r>
            <a:r>
              <a:rPr lang="en-US" altLang="ru-RU" sz="2400" baseline="-25000">
                <a:latin typeface="Times New Roman" pitchFamily="18" charset="0"/>
              </a:rPr>
              <a:t>1</a:t>
            </a:r>
            <a:endParaRPr lang="ru-RU" altLang="ru-RU" sz="2400" baseline="-25000">
              <a:latin typeface="Times New Roman" pitchFamily="18" charset="0"/>
            </a:endParaRPr>
          </a:p>
        </p:txBody>
      </p:sp>
      <p:sp>
        <p:nvSpPr>
          <p:cNvPr id="408650" name="Text Box 74"/>
          <p:cNvSpPr txBox="1">
            <a:spLocks noChangeArrowheads="1"/>
          </p:cNvSpPr>
          <p:nvPr/>
        </p:nvSpPr>
        <p:spPr bwMode="auto">
          <a:xfrm>
            <a:off x="7453313" y="29337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 sz="2400">
                <a:latin typeface="Times New Roman" pitchFamily="18" charset="0"/>
              </a:rPr>
              <a:t>Q</a:t>
            </a:r>
            <a:r>
              <a:rPr lang="en-US" altLang="ru-RU" sz="2400" baseline="-25000">
                <a:latin typeface="Times New Roman" pitchFamily="18" charset="0"/>
              </a:rPr>
              <a:t>2</a:t>
            </a:r>
            <a:endParaRPr lang="ru-RU" altLang="ru-RU" sz="2400" baseline="-25000">
              <a:latin typeface="Times New Roman" pitchFamily="18" charset="0"/>
            </a:endParaRPr>
          </a:p>
        </p:txBody>
      </p:sp>
      <p:sp>
        <p:nvSpPr>
          <p:cNvPr id="408651" name="Text Box 75"/>
          <p:cNvSpPr txBox="1">
            <a:spLocks noChangeArrowheads="1"/>
          </p:cNvSpPr>
          <p:nvPr/>
        </p:nvSpPr>
        <p:spPr bwMode="auto">
          <a:xfrm>
            <a:off x="4440238" y="45085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 sz="2400">
                <a:latin typeface="Times New Roman" pitchFamily="18" charset="0"/>
              </a:rPr>
              <a:t>Q</a:t>
            </a:r>
            <a:r>
              <a:rPr lang="en-US" altLang="ru-RU" sz="2400" baseline="-25000">
                <a:latin typeface="Times New Roman" pitchFamily="18" charset="0"/>
              </a:rPr>
              <a:t>3</a:t>
            </a:r>
            <a:endParaRPr lang="ru-RU" altLang="ru-RU" sz="2400" baseline="-25000">
              <a:latin typeface="Times New Roman" pitchFamily="18" charset="0"/>
            </a:endParaRPr>
          </a:p>
        </p:txBody>
      </p:sp>
      <p:sp>
        <p:nvSpPr>
          <p:cNvPr id="408652" name="Text Box 76"/>
          <p:cNvSpPr txBox="1">
            <a:spLocks noChangeArrowheads="1"/>
          </p:cNvSpPr>
          <p:nvPr/>
        </p:nvSpPr>
        <p:spPr bwMode="auto">
          <a:xfrm>
            <a:off x="6174263" y="5497513"/>
            <a:ext cx="22136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altLang="ru-RU" dirty="0" smtClean="0"/>
              <a:t>Настановна база</a:t>
            </a:r>
            <a:endParaRPr lang="ru-RU" altLang="ru-RU" dirty="0"/>
          </a:p>
        </p:txBody>
      </p:sp>
      <p:sp>
        <p:nvSpPr>
          <p:cNvPr id="408653" name="Line 77"/>
          <p:cNvSpPr>
            <a:spLocks noChangeShapeType="1"/>
          </p:cNvSpPr>
          <p:nvPr/>
        </p:nvSpPr>
        <p:spPr bwMode="auto">
          <a:xfrm>
            <a:off x="6088063" y="5076825"/>
            <a:ext cx="1001712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654" name="Text Box 78"/>
          <p:cNvSpPr txBox="1">
            <a:spLocks noChangeArrowheads="1"/>
          </p:cNvSpPr>
          <p:nvPr/>
        </p:nvSpPr>
        <p:spPr bwMode="auto">
          <a:xfrm>
            <a:off x="1270693" y="2028825"/>
            <a:ext cx="20036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altLang="ru-RU" dirty="0" smtClean="0"/>
              <a:t>Напрямна база</a:t>
            </a:r>
            <a:endParaRPr lang="ru-RU" altLang="ru-RU" dirty="0"/>
          </a:p>
        </p:txBody>
      </p:sp>
      <p:sp>
        <p:nvSpPr>
          <p:cNvPr id="408655" name="Line 79"/>
          <p:cNvSpPr>
            <a:spLocks noChangeShapeType="1"/>
          </p:cNvSpPr>
          <p:nvPr/>
        </p:nvSpPr>
        <p:spPr bwMode="auto">
          <a:xfrm>
            <a:off x="2185988" y="2486025"/>
            <a:ext cx="1493837" cy="585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656" name="Text Box 80"/>
          <p:cNvSpPr txBox="1">
            <a:spLocks noChangeArrowheads="1"/>
          </p:cNvSpPr>
          <p:nvPr/>
        </p:nvSpPr>
        <p:spPr bwMode="auto">
          <a:xfrm>
            <a:off x="7127798" y="2468563"/>
            <a:ext cx="17035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altLang="ru-RU" dirty="0" smtClean="0"/>
              <a:t>Опорна база</a:t>
            </a:r>
            <a:endParaRPr lang="ru-RU" altLang="ru-RU" dirty="0"/>
          </a:p>
        </p:txBody>
      </p:sp>
      <p:sp>
        <p:nvSpPr>
          <p:cNvPr id="408657" name="Line 81"/>
          <p:cNvSpPr>
            <a:spLocks noChangeShapeType="1"/>
          </p:cNvSpPr>
          <p:nvPr/>
        </p:nvSpPr>
        <p:spPr bwMode="auto">
          <a:xfrm>
            <a:off x="7304088" y="2043113"/>
            <a:ext cx="655637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642" name="AutoShape 66"/>
          <p:cNvSpPr>
            <a:spLocks noChangeArrowheads="1"/>
          </p:cNvSpPr>
          <p:nvPr/>
        </p:nvSpPr>
        <p:spPr bwMode="auto">
          <a:xfrm>
            <a:off x="5957888" y="1876425"/>
            <a:ext cx="195262" cy="1125538"/>
          </a:xfrm>
          <a:prstGeom prst="downArrow">
            <a:avLst>
              <a:gd name="adj1" fmla="val 50000"/>
              <a:gd name="adj2" fmla="val 144106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8659" name="Line 83"/>
          <p:cNvSpPr>
            <a:spLocks noChangeShapeType="1"/>
          </p:cNvSpPr>
          <p:nvPr/>
        </p:nvSpPr>
        <p:spPr bwMode="auto">
          <a:xfrm flipV="1">
            <a:off x="4572000" y="2168525"/>
            <a:ext cx="225425" cy="1809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660" name="Line 84"/>
          <p:cNvSpPr>
            <a:spLocks noChangeShapeType="1"/>
          </p:cNvSpPr>
          <p:nvPr/>
        </p:nvSpPr>
        <p:spPr bwMode="auto">
          <a:xfrm>
            <a:off x="3400425" y="4967288"/>
            <a:ext cx="225425" cy="260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661" name="Line 85"/>
          <p:cNvSpPr>
            <a:spLocks noChangeShapeType="1"/>
          </p:cNvSpPr>
          <p:nvPr/>
        </p:nvSpPr>
        <p:spPr bwMode="auto">
          <a:xfrm flipV="1">
            <a:off x="6842125" y="4006850"/>
            <a:ext cx="252413" cy="2857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663" name="Line 87"/>
          <p:cNvSpPr>
            <a:spLocks noChangeShapeType="1"/>
          </p:cNvSpPr>
          <p:nvPr/>
        </p:nvSpPr>
        <p:spPr bwMode="auto">
          <a:xfrm flipV="1">
            <a:off x="7400925" y="3878263"/>
            <a:ext cx="225425" cy="1809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664" name="Line 88"/>
          <p:cNvSpPr>
            <a:spLocks noChangeShapeType="1"/>
          </p:cNvSpPr>
          <p:nvPr/>
        </p:nvSpPr>
        <p:spPr bwMode="auto">
          <a:xfrm flipV="1">
            <a:off x="4459288" y="2617788"/>
            <a:ext cx="225425" cy="1809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8665" name="Line 89"/>
          <p:cNvSpPr>
            <a:spLocks noChangeShapeType="1"/>
          </p:cNvSpPr>
          <p:nvPr/>
        </p:nvSpPr>
        <p:spPr bwMode="auto">
          <a:xfrm>
            <a:off x="3025775" y="5181600"/>
            <a:ext cx="225425" cy="260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0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0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0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0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0" grpId="0" animBg="1"/>
      <p:bldP spid="408581" grpId="0" animBg="1"/>
      <p:bldP spid="408582" grpId="0" animBg="1"/>
      <p:bldP spid="408584" grpId="0" animBg="1"/>
      <p:bldP spid="408586" grpId="0" animBg="1"/>
      <p:bldP spid="408587" grpId="0" animBg="1"/>
      <p:bldP spid="408588" grpId="0" animBg="1"/>
      <p:bldP spid="408589" grpId="0" animBg="1"/>
      <p:bldP spid="408596" grpId="0" animBg="1"/>
      <p:bldP spid="408612" grpId="0" animBg="1"/>
      <p:bldP spid="408613" grpId="0" animBg="1"/>
      <p:bldP spid="408614" grpId="0" animBg="1"/>
      <p:bldP spid="408615" grpId="0" animBg="1"/>
      <p:bldP spid="408621" grpId="0" animBg="1"/>
      <p:bldP spid="408622" grpId="0" animBg="1"/>
      <p:bldP spid="408623" grpId="0"/>
      <p:bldP spid="408624" grpId="0"/>
      <p:bldP spid="408625" grpId="0"/>
      <p:bldP spid="408626" grpId="0" animBg="1"/>
      <p:bldP spid="408627" grpId="0" animBg="1"/>
      <p:bldP spid="408628" grpId="0" animBg="1"/>
      <p:bldP spid="408643" grpId="0" animBg="1"/>
      <p:bldP spid="408644" grpId="0" animBg="1"/>
      <p:bldP spid="408645" grpId="0" animBg="1"/>
      <p:bldP spid="408646" grpId="0" animBg="1"/>
      <p:bldP spid="408647" grpId="0" animBg="1"/>
      <p:bldP spid="408648" grpId="0" animBg="1"/>
      <p:bldP spid="408649" grpId="0"/>
      <p:bldP spid="408650" grpId="0"/>
      <p:bldP spid="408651" grpId="0"/>
      <p:bldP spid="408652" grpId="0"/>
      <p:bldP spid="408653" grpId="0" animBg="1"/>
      <p:bldP spid="408654" grpId="0"/>
      <p:bldP spid="408655" grpId="0" animBg="1"/>
      <p:bldP spid="408656" grpId="0"/>
      <p:bldP spid="408657" grpId="0" animBg="1"/>
      <p:bldP spid="408642" grpId="0" animBg="1"/>
      <p:bldP spid="408659" grpId="0" animBg="1"/>
      <p:bldP spid="408660" grpId="0" animBg="1"/>
      <p:bldP spid="408661" grpId="0" animBg="1"/>
      <p:bldP spid="408663" grpId="0" animBg="1"/>
      <p:bldP spid="408664" grpId="0" animBg="1"/>
      <p:bldP spid="4086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6D6F-D10A-483B-91F5-1C4D01FA9433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DFFB-B48F-4616-BEE4-774D87A75756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800" dirty="0" smtClean="0"/>
              <a:t>Класифікація технологічних баз залежно від кількості задіяних опорних точок</a:t>
            </a:r>
            <a:endParaRPr lang="ru-RU" altLang="ru-RU" sz="2800" dirty="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600" dirty="0" err="1" smtClean="0"/>
              <a:t>Установча</a:t>
            </a:r>
            <a:r>
              <a:rPr lang="ru-RU" altLang="ru-RU" sz="2600" dirty="0" smtClean="0"/>
              <a:t> база – </a:t>
            </a:r>
            <a:r>
              <a:rPr lang="ru-RU" altLang="ru-RU" sz="2600" dirty="0" err="1" smtClean="0"/>
              <a:t>це</a:t>
            </a:r>
            <a:r>
              <a:rPr lang="ru-RU" altLang="ru-RU" sz="2600" dirty="0" smtClean="0"/>
              <a:t> база, </a:t>
            </a:r>
            <a:r>
              <a:rPr lang="ru-RU" altLang="ru-RU" sz="2600" dirty="0" err="1" smtClean="0"/>
              <a:t>що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позбавляє</a:t>
            </a:r>
            <a:r>
              <a:rPr lang="ru-RU" altLang="ru-RU" sz="2600" dirty="0" smtClean="0"/>
              <a:t> заготовку </a:t>
            </a:r>
            <a:r>
              <a:rPr lang="ru-RU" altLang="ru-RU" sz="2600" dirty="0" err="1" smtClean="0"/>
              <a:t>трьох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ступенів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свободи</a:t>
            </a:r>
            <a:r>
              <a:rPr lang="ru-RU" altLang="ru-RU" sz="2600" dirty="0" smtClean="0"/>
              <a:t>(</a:t>
            </a:r>
            <a:r>
              <a:rPr lang="ru-RU" altLang="ru-RU" sz="2600" dirty="0" err="1" smtClean="0"/>
              <a:t>або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використовує</a:t>
            </a:r>
            <a:r>
              <a:rPr lang="ru-RU" altLang="ru-RU" sz="2600" dirty="0" smtClean="0"/>
              <a:t> три </a:t>
            </a:r>
            <a:r>
              <a:rPr lang="ru-RU" altLang="ru-RU" sz="2600" dirty="0" err="1" smtClean="0"/>
              <a:t>опорні</a:t>
            </a:r>
            <a:r>
              <a:rPr lang="ru-RU" altLang="ru-RU" sz="2600" dirty="0" smtClean="0"/>
              <a:t> точки) .</a:t>
            </a:r>
            <a:endParaRPr lang="ru-RU" altLang="ru-RU" sz="2600" dirty="0"/>
          </a:p>
          <a:p>
            <a:r>
              <a:rPr lang="ru-RU" altLang="ru-RU" sz="2600" dirty="0" err="1" smtClean="0"/>
              <a:t>Напрямна</a:t>
            </a:r>
            <a:r>
              <a:rPr lang="ru-RU" altLang="ru-RU" sz="2600" dirty="0" smtClean="0"/>
              <a:t> база – </a:t>
            </a:r>
            <a:r>
              <a:rPr lang="ru-RU" altLang="ru-RU" sz="2600" dirty="0" err="1" smtClean="0"/>
              <a:t>цу</a:t>
            </a:r>
            <a:r>
              <a:rPr lang="ru-RU" altLang="ru-RU" sz="2600" dirty="0" smtClean="0"/>
              <a:t> база, </a:t>
            </a:r>
            <a:r>
              <a:rPr lang="ru-RU" altLang="ru-RU" sz="2600" dirty="0" err="1" smtClean="0"/>
              <a:t>що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позбавляє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двох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ступенів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свободи</a:t>
            </a:r>
            <a:r>
              <a:rPr lang="ru-RU" altLang="ru-RU" sz="2600" dirty="0" smtClean="0"/>
              <a:t>(</a:t>
            </a:r>
            <a:r>
              <a:rPr lang="ru-RU" altLang="ru-RU" sz="2600" dirty="0" err="1" smtClean="0"/>
              <a:t>або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використовує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дві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опорні</a:t>
            </a:r>
            <a:r>
              <a:rPr lang="ru-RU" altLang="ru-RU" sz="2600" dirty="0" smtClean="0"/>
              <a:t> точки) .</a:t>
            </a:r>
            <a:endParaRPr lang="ru-RU" altLang="ru-RU" sz="2600" dirty="0"/>
          </a:p>
          <a:p>
            <a:r>
              <a:rPr lang="ru-RU" altLang="ru-RU" sz="2600" dirty="0" err="1" smtClean="0"/>
              <a:t>Опорна</a:t>
            </a:r>
            <a:r>
              <a:rPr lang="ru-RU" altLang="ru-RU" sz="2600" dirty="0" smtClean="0"/>
              <a:t> база – </a:t>
            </a:r>
            <a:r>
              <a:rPr lang="ru-RU" altLang="ru-RU" sz="2600" dirty="0" err="1" smtClean="0"/>
              <a:t>це</a:t>
            </a:r>
            <a:r>
              <a:rPr lang="ru-RU" altLang="ru-RU" sz="2600" dirty="0" smtClean="0"/>
              <a:t> база, </a:t>
            </a:r>
            <a:r>
              <a:rPr lang="ru-RU" altLang="ru-RU" sz="2600" dirty="0" err="1" smtClean="0"/>
              <a:t>що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позбавляє</a:t>
            </a:r>
            <a:r>
              <a:rPr lang="ru-RU" altLang="ru-RU" sz="2600" dirty="0" smtClean="0"/>
              <a:t> заготовку одного </a:t>
            </a:r>
            <a:r>
              <a:rPr lang="ru-RU" altLang="ru-RU" sz="2600" dirty="0" err="1" smtClean="0"/>
              <a:t>ступеня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свободи</a:t>
            </a:r>
            <a:r>
              <a:rPr lang="ru-RU" altLang="ru-RU" sz="2600" dirty="0" smtClean="0"/>
              <a:t>(</a:t>
            </a:r>
            <a:r>
              <a:rPr lang="ru-RU" altLang="ru-RU" sz="2600" dirty="0" err="1" smtClean="0"/>
              <a:t>або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використовує</a:t>
            </a:r>
            <a:r>
              <a:rPr lang="ru-RU" altLang="ru-RU" sz="2600" dirty="0" smtClean="0"/>
              <a:t> одну </a:t>
            </a:r>
            <a:r>
              <a:rPr lang="ru-RU" altLang="ru-RU" sz="2600" dirty="0" err="1" smtClean="0"/>
              <a:t>опорну</a:t>
            </a:r>
            <a:r>
              <a:rPr lang="ru-RU" altLang="ru-RU" sz="2600" dirty="0" smtClean="0"/>
              <a:t> точку).</a:t>
            </a:r>
            <a:endParaRPr lang="ru-RU" alt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4694-7BB6-4439-AB1A-512E4648C300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4AD1C-4833-4E70-9572-15A5E9217C3A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800" dirty="0" smtClean="0"/>
              <a:t>Умовні позначення ідеальних опорних точок</a:t>
            </a:r>
            <a:endParaRPr lang="ru-RU" altLang="ru-RU" sz="2800" dirty="0"/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7740650" cy="1676400"/>
          </a:xfrm>
        </p:spPr>
        <p:txBody>
          <a:bodyPr/>
          <a:lstStyle/>
          <a:p>
            <a:r>
              <a:rPr lang="uk-UA" altLang="ru-RU" sz="2200" dirty="0" smtClean="0"/>
              <a:t>При проектуванні технологічних операцій можуть зображуватись «теоретичні схеми базування»</a:t>
            </a:r>
            <a:endParaRPr lang="ru-RU" altLang="ru-RU" sz="2200" dirty="0" smtClean="0"/>
          </a:p>
          <a:p>
            <a:r>
              <a:rPr lang="ru-RU" altLang="ru-RU" sz="2200" dirty="0" smtClean="0"/>
              <a:t>На </a:t>
            </a:r>
            <a:r>
              <a:rPr lang="ru-RU" altLang="ru-RU" sz="2200" dirty="0" err="1" smtClean="0"/>
              <a:t>цих</a:t>
            </a:r>
            <a:r>
              <a:rPr lang="ru-RU" altLang="ru-RU" sz="2200" dirty="0" smtClean="0"/>
              <a:t> схемах </a:t>
            </a:r>
            <a:r>
              <a:rPr lang="ru-RU" altLang="ru-RU" sz="2200" dirty="0" err="1" smtClean="0"/>
              <a:t>опорні</a:t>
            </a:r>
            <a:r>
              <a:rPr lang="ru-RU" altLang="ru-RU" sz="2200" dirty="0" smtClean="0"/>
              <a:t> точки </a:t>
            </a:r>
            <a:r>
              <a:rPr lang="ru-RU" altLang="ru-RU" sz="2200" dirty="0" err="1" smtClean="0"/>
              <a:t>зображують</a:t>
            </a:r>
            <a:r>
              <a:rPr lang="ru-RU" altLang="ru-RU" sz="2200" dirty="0" smtClean="0"/>
              <a:t> символами:</a:t>
            </a:r>
            <a:endParaRPr lang="ru-RU" altLang="ru-RU" sz="2200" dirty="0"/>
          </a:p>
        </p:txBody>
      </p:sp>
      <p:graphicFrame>
        <p:nvGraphicFramePr>
          <p:cNvPr id="411682" name="Group 34"/>
          <p:cNvGraphicFramePr>
            <a:graphicFrameLocks noGrp="1"/>
          </p:cNvGraphicFramePr>
          <p:nvPr>
            <p:ph sz="half" idx="2"/>
          </p:nvPr>
        </p:nvGraphicFramePr>
        <p:xfrm>
          <a:off x="1150938" y="3608388"/>
          <a:ext cx="6751637" cy="1890713"/>
        </p:xfrm>
        <a:graphic>
          <a:graphicData uri="http://schemas.openxmlformats.org/drawingml/2006/table">
            <a:tbl>
              <a:tblPr/>
              <a:tblGrid>
                <a:gridCol w="3421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0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1677" name="Picture 29" descr="tm3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3608388"/>
            <a:ext cx="16573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78" name="Picture 30" descr="tm3-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608388"/>
            <a:ext cx="16573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83" name="Text Box 35"/>
          <p:cNvSpPr txBox="1">
            <a:spLocks noChangeArrowheads="1"/>
          </p:cNvSpPr>
          <p:nvPr/>
        </p:nvSpPr>
        <p:spPr bwMode="auto">
          <a:xfrm>
            <a:off x="1150938" y="5678488"/>
            <a:ext cx="3241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dirty="0" smtClean="0"/>
              <a:t>Вигляд з боку</a:t>
            </a:r>
            <a:endParaRPr lang="ru-RU" altLang="ru-RU" dirty="0"/>
          </a:p>
        </p:txBody>
      </p:sp>
      <p:sp>
        <p:nvSpPr>
          <p:cNvPr id="411684" name="Text Box 36"/>
          <p:cNvSpPr txBox="1">
            <a:spLocks noChangeArrowheads="1"/>
          </p:cNvSpPr>
          <p:nvPr/>
        </p:nvSpPr>
        <p:spPr bwMode="auto">
          <a:xfrm>
            <a:off x="4660900" y="5678488"/>
            <a:ext cx="3241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dirty="0" smtClean="0"/>
              <a:t>Вигляд з верху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1" grpId="0" build="p"/>
      <p:bldP spid="411683" grpId="0"/>
      <p:bldP spid="4116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3C89E-9BAA-45B4-BBFF-1668904AC7E6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/>
              <a:t>У </a:t>
            </a:r>
            <a:r>
              <a:rPr lang="ru-RU" altLang="ru-RU" sz="2800" dirty="0" err="1" smtClean="0"/>
              <a:t>оброблюваної</a:t>
            </a:r>
            <a:r>
              <a:rPr lang="ru-RU" altLang="ru-RU" sz="2800" dirty="0" smtClean="0"/>
              <a:t> заготовки </a:t>
            </a:r>
            <a:r>
              <a:rPr lang="ru-RU" altLang="ru-RU" sz="2800" dirty="0" err="1" smtClean="0"/>
              <a:t>можна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виділити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такі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поверхні</a:t>
            </a:r>
            <a:r>
              <a:rPr lang="ru-RU" altLang="ru-RU" sz="2800" dirty="0" smtClean="0"/>
              <a:t>:</a:t>
            </a:r>
            <a:endParaRPr lang="ru-RU" altLang="ru-RU" sz="2800" dirty="0"/>
          </a:p>
        </p:txBody>
      </p:sp>
      <p:pic>
        <p:nvPicPr>
          <p:cNvPr id="344069" name="Picture 5" descr="tm3-1-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4788" y="2065338"/>
            <a:ext cx="3652837" cy="2727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4070" name="Line 6"/>
          <p:cNvSpPr>
            <a:spLocks noChangeShapeType="1"/>
          </p:cNvSpPr>
          <p:nvPr/>
        </p:nvSpPr>
        <p:spPr bwMode="auto">
          <a:xfrm>
            <a:off x="5607050" y="3698875"/>
            <a:ext cx="630238" cy="1665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4071" name="Text Box 7"/>
          <p:cNvSpPr txBox="1">
            <a:spLocks noChangeArrowheads="1"/>
          </p:cNvSpPr>
          <p:nvPr/>
        </p:nvSpPr>
        <p:spPr bwMode="auto">
          <a:xfrm>
            <a:off x="4932363" y="5364163"/>
            <a:ext cx="292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2400" b="1" dirty="0" smtClean="0"/>
              <a:t>Оброблювані</a:t>
            </a:r>
            <a:endParaRPr lang="ru-RU" alt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0" grpId="0" animBg="1"/>
      <p:bldP spid="34407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41543-26EA-4B13-ADAE-5D005ED74050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2F21-C085-4359-A0A0-F7D8C4EF98CB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304800"/>
            <a:ext cx="8001000" cy="1216025"/>
          </a:xfrm>
        </p:spPr>
        <p:txBody>
          <a:bodyPr/>
          <a:lstStyle/>
          <a:p>
            <a:r>
              <a:rPr lang="uk-UA" altLang="ru-RU" sz="2800" dirty="0" smtClean="0"/>
              <a:t>Приклади розробки теоретичних схем базування</a:t>
            </a:r>
            <a:endParaRPr lang="ru-RU" altLang="ru-RU" sz="2800" dirty="0"/>
          </a:p>
        </p:txBody>
      </p:sp>
      <p:pic>
        <p:nvPicPr>
          <p:cNvPr id="413701" name="Picture 5" descr="tm3-10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9738" y="2124075"/>
            <a:ext cx="3184525" cy="3800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B3C4-FE28-43C6-AFF0-DEE5040AAE45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E931-CACF-4CDC-A7C1-65561021208C}" type="slidenum">
              <a:rPr lang="ru-RU" altLang="ru-RU"/>
              <a:pPr/>
              <a:t>31</a:t>
            </a:fld>
            <a:endParaRPr lang="ru-RU" altLang="ru-RU"/>
          </a:p>
        </p:txBody>
      </p:sp>
      <p:pic>
        <p:nvPicPr>
          <p:cNvPr id="418821" name="Picture 5" descr="tm3-1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5250" y="1808163"/>
            <a:ext cx="3871913" cy="4243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8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304800"/>
            <a:ext cx="8001000" cy="1216025"/>
          </a:xfrm>
        </p:spPr>
        <p:txBody>
          <a:bodyPr/>
          <a:lstStyle/>
          <a:p>
            <a:r>
              <a:rPr lang="uk-UA" altLang="ru-RU" sz="2800" dirty="0" smtClean="0"/>
              <a:t>Приклади розробки теоретичних схем базування</a:t>
            </a:r>
            <a:endParaRPr lang="ru-RU" alt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1A71-AB93-48B1-860F-CC2B76E24D13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52D84-CD45-4244-B63F-2B1EDCB349DD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400" dirty="0" err="1" smtClean="0"/>
              <a:t>Висновок</a:t>
            </a:r>
            <a:r>
              <a:rPr lang="ru-RU" altLang="ru-RU" sz="3400" dirty="0" smtClean="0"/>
              <a:t> </a:t>
            </a:r>
            <a:r>
              <a:rPr lang="ru-RU" altLang="ru-RU" sz="3400" dirty="0" err="1" smtClean="0"/>
              <a:t>із</a:t>
            </a:r>
            <a:r>
              <a:rPr lang="ru-RU" altLang="ru-RU" sz="3400" dirty="0" smtClean="0"/>
              <a:t> правила 6 </a:t>
            </a:r>
            <a:r>
              <a:rPr lang="ru-RU" altLang="ru-RU" sz="3400" dirty="0" err="1" smtClean="0"/>
              <a:t>точок</a:t>
            </a:r>
            <a:r>
              <a:rPr lang="ru-RU" altLang="ru-RU" sz="3400" dirty="0" smtClean="0"/>
              <a:t>:</a:t>
            </a:r>
            <a:endParaRPr lang="ru-RU" altLang="ru-RU" sz="3400" dirty="0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/>
              <a:t>При </a:t>
            </a:r>
            <a:r>
              <a:rPr lang="ru-RU" altLang="ru-RU" dirty="0" err="1" smtClean="0"/>
              <a:t>збільшенні</a:t>
            </a:r>
            <a:r>
              <a:rPr lang="ru-RU" altLang="ru-RU" dirty="0" smtClean="0"/>
              <a:t> числа </a:t>
            </a:r>
            <a:r>
              <a:rPr lang="ru-RU" altLang="ru-RU" dirty="0" err="1" smtClean="0"/>
              <a:t>опорних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точок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понад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шість</a:t>
            </a:r>
            <a:r>
              <a:rPr lang="ru-RU" altLang="ru-RU" dirty="0" smtClean="0"/>
              <a:t>,</a:t>
            </a:r>
          </a:p>
          <a:p>
            <a:r>
              <a:rPr lang="uk-UA" altLang="ru-RU" dirty="0" smtClean="0"/>
              <a:t>Умови базування погіршуються через наявність похибок форми базових поверхонь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B288-A1A1-43AB-BBDE-EAA7E58568E5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C6FC-053F-4D7C-A6E3-45C6CBC1F100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dirty="0" smtClean="0"/>
              <a:t>Правило суміщення баз</a:t>
            </a:r>
            <a:endParaRPr lang="ru-RU" altLang="ru-RU" dirty="0"/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600" dirty="0" smtClean="0"/>
              <a:t>Як </a:t>
            </a:r>
            <a:r>
              <a:rPr lang="ru-RU" altLang="ru-RU" sz="2600" dirty="0" err="1" smtClean="0"/>
              <a:t>технологічни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бази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слід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приймати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поверхні</a:t>
            </a:r>
            <a:r>
              <a:rPr lang="ru-RU" altLang="ru-RU" sz="2600" dirty="0" smtClean="0"/>
              <a:t>, </a:t>
            </a:r>
            <a:r>
              <a:rPr lang="ru-RU" altLang="ru-RU" sz="2600" dirty="0" err="1" smtClean="0"/>
              <a:t>які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одночасно</a:t>
            </a:r>
            <a:r>
              <a:rPr lang="ru-RU" altLang="ru-RU" sz="2600" dirty="0" smtClean="0"/>
              <a:t> є </a:t>
            </a:r>
            <a:r>
              <a:rPr lang="ru-RU" altLang="ru-RU" sz="2600" dirty="0" err="1" smtClean="0"/>
              <a:t>вимірювальними</a:t>
            </a:r>
            <a:r>
              <a:rPr lang="ru-RU" altLang="ru-RU" sz="2600" dirty="0" smtClean="0"/>
              <a:t> базами.</a:t>
            </a:r>
            <a:endParaRPr lang="ru-RU" altLang="ru-RU" sz="2600" dirty="0"/>
          </a:p>
          <a:p>
            <a:r>
              <a:rPr lang="ru-RU" altLang="ru-RU" sz="2600" dirty="0" smtClean="0"/>
              <a:t>В </a:t>
            </a:r>
            <a:r>
              <a:rPr lang="ru-RU" altLang="ru-RU" sz="2600" dirty="0" err="1" smtClean="0"/>
              <a:t>іншому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випадку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виникає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похибка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базуваня</a:t>
            </a:r>
            <a:r>
              <a:rPr lang="ru-RU" altLang="ru-RU" sz="2600" dirty="0" smtClean="0"/>
              <a:t>.</a:t>
            </a:r>
            <a:endParaRPr lang="ru-RU" altLang="ru-RU" sz="2600" dirty="0"/>
          </a:p>
          <a:p>
            <a:r>
              <a:rPr lang="ru-RU" altLang="ru-RU" sz="2600" dirty="0" err="1" smtClean="0"/>
              <a:t>Оптимальним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випадком</a:t>
            </a:r>
            <a:r>
              <a:rPr lang="ru-RU" altLang="ru-RU" sz="2600" dirty="0" smtClean="0"/>
              <a:t> є </a:t>
            </a:r>
            <a:r>
              <a:rPr lang="ru-RU" altLang="ru-RU" sz="2600" dirty="0" err="1" smtClean="0"/>
              <a:t>збіг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технологічних</a:t>
            </a:r>
            <a:r>
              <a:rPr lang="ru-RU" altLang="ru-RU" sz="2600" dirty="0" smtClean="0"/>
              <a:t>, </a:t>
            </a:r>
            <a:r>
              <a:rPr lang="ru-RU" altLang="ru-RU" sz="2600" dirty="0" err="1" smtClean="0"/>
              <a:t>вимірювальних</a:t>
            </a:r>
            <a:r>
              <a:rPr lang="ru-RU" altLang="ru-RU" sz="2600" dirty="0" smtClean="0"/>
              <a:t> та </a:t>
            </a:r>
            <a:r>
              <a:rPr lang="ru-RU" altLang="ru-RU" sz="2600" dirty="0" err="1" smtClean="0"/>
              <a:t>конструкторських</a:t>
            </a:r>
            <a:r>
              <a:rPr lang="ru-RU" altLang="ru-RU" sz="2600" dirty="0" smtClean="0"/>
              <a:t> баз.</a:t>
            </a:r>
            <a:endParaRPr lang="ru-RU" alt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967D-360B-4BEC-88FE-90B599B5783B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5E81-518D-4B5E-AB89-DCEE492663FF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400" dirty="0" smtClean="0"/>
              <a:t>Визначення похибки базування</a:t>
            </a:r>
            <a:endParaRPr lang="ru-RU" altLang="ru-RU" sz="3400" dirty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uk-UA" altLang="ru-RU" sz="2400" dirty="0" smtClean="0"/>
              <a:t>Похибкою базування називається різниця відстаней від вимірювальної бази заготовки до настроєного на розмір інструменту</a:t>
            </a:r>
            <a:endParaRPr lang="ru-RU" altLang="ru-RU" sz="2400" dirty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uk-UA" altLang="ru-RU" sz="2400" dirty="0" smtClean="0">
                <a:solidFill>
                  <a:schemeClr val="hlink"/>
                </a:solidFill>
              </a:rPr>
              <a:t>Коментар 1: Мається на увазі, що метод досягнення точності – обробка на налаштованих верстатах</a:t>
            </a:r>
            <a:endParaRPr lang="ru-RU" altLang="ru-RU" sz="24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altLang="ru-RU" sz="2400" dirty="0" err="1" smtClean="0">
                <a:solidFill>
                  <a:schemeClr val="hlink"/>
                </a:solidFill>
              </a:rPr>
              <a:t>Коментар</a:t>
            </a:r>
            <a:r>
              <a:rPr lang="ru-RU" altLang="ru-RU" sz="2400" dirty="0" smtClean="0">
                <a:solidFill>
                  <a:schemeClr val="hlink"/>
                </a:solidFill>
              </a:rPr>
              <a:t> 2: У </a:t>
            </a:r>
            <a:r>
              <a:rPr lang="ru-RU" altLang="ru-RU" sz="2400" dirty="0" err="1" smtClean="0">
                <a:solidFill>
                  <a:schemeClr val="hlink"/>
                </a:solidFill>
              </a:rPr>
              <a:t>разі</a:t>
            </a:r>
            <a:r>
              <a:rPr lang="ru-RU" altLang="ru-RU" sz="2400" dirty="0" smtClean="0">
                <a:solidFill>
                  <a:schemeClr val="hlink"/>
                </a:solidFill>
              </a:rPr>
              <a:t> коли </a:t>
            </a:r>
            <a:r>
              <a:rPr lang="ru-RU" altLang="ru-RU" sz="2400" dirty="0" err="1" smtClean="0">
                <a:solidFill>
                  <a:schemeClr val="hlink"/>
                </a:solidFill>
              </a:rPr>
              <a:t>збігаються</a:t>
            </a:r>
            <a:r>
              <a:rPr lang="ru-RU" altLang="ru-RU" sz="2400" dirty="0" smtClean="0">
                <a:solidFill>
                  <a:schemeClr val="hlink"/>
                </a:solidFill>
              </a:rPr>
              <a:t> </a:t>
            </a:r>
            <a:r>
              <a:rPr lang="ru-RU" altLang="ru-RU" sz="2400" dirty="0" err="1" smtClean="0">
                <a:solidFill>
                  <a:schemeClr val="hlink"/>
                </a:solidFill>
              </a:rPr>
              <a:t>технологічні</a:t>
            </a:r>
            <a:r>
              <a:rPr lang="ru-RU" altLang="ru-RU" sz="2400" dirty="0" smtClean="0">
                <a:solidFill>
                  <a:schemeClr val="hlink"/>
                </a:solidFill>
              </a:rPr>
              <a:t> та </a:t>
            </a:r>
            <a:r>
              <a:rPr lang="ru-RU" altLang="ru-RU" sz="2400" dirty="0" err="1" smtClean="0">
                <a:solidFill>
                  <a:schemeClr val="hlink"/>
                </a:solidFill>
              </a:rPr>
              <a:t>вимірювальні</a:t>
            </a:r>
            <a:r>
              <a:rPr lang="ru-RU" altLang="ru-RU" sz="2400" dirty="0" smtClean="0">
                <a:solidFill>
                  <a:schemeClr val="hlink"/>
                </a:solidFill>
              </a:rPr>
              <a:t> </a:t>
            </a:r>
            <a:r>
              <a:rPr lang="ru-RU" altLang="ru-RU" sz="2400" dirty="0" err="1" smtClean="0">
                <a:solidFill>
                  <a:schemeClr val="hlink"/>
                </a:solidFill>
              </a:rPr>
              <a:t>бази</a:t>
            </a:r>
            <a:r>
              <a:rPr lang="ru-RU" altLang="ru-RU" sz="2400" dirty="0" smtClean="0">
                <a:solidFill>
                  <a:schemeClr val="hlink"/>
                </a:solidFill>
              </a:rPr>
              <a:t>, </a:t>
            </a:r>
            <a:r>
              <a:rPr lang="ru-RU" altLang="ru-RU" sz="2400" dirty="0" err="1" smtClean="0">
                <a:solidFill>
                  <a:schemeClr val="hlink"/>
                </a:solidFill>
              </a:rPr>
              <a:t>обробка</a:t>
            </a:r>
            <a:r>
              <a:rPr lang="ru-RU" altLang="ru-RU" sz="2400" dirty="0" smtClean="0">
                <a:solidFill>
                  <a:schemeClr val="hlink"/>
                </a:solidFill>
              </a:rPr>
              <a:t> заготовок </a:t>
            </a:r>
            <a:r>
              <a:rPr lang="ru-RU" altLang="ru-RU" sz="2400" dirty="0" err="1" smtClean="0">
                <a:solidFill>
                  <a:schemeClr val="hlink"/>
                </a:solidFill>
              </a:rPr>
              <a:t>здійснюється</a:t>
            </a:r>
            <a:r>
              <a:rPr lang="ru-RU" altLang="ru-RU" sz="2400" dirty="0" smtClean="0">
                <a:solidFill>
                  <a:schemeClr val="hlink"/>
                </a:solidFill>
              </a:rPr>
              <a:t> за </a:t>
            </a:r>
            <a:r>
              <a:rPr lang="ru-RU" altLang="ru-RU" sz="2400" dirty="0" err="1" smtClean="0">
                <a:solidFill>
                  <a:schemeClr val="hlink"/>
                </a:solidFill>
              </a:rPr>
              <a:t>розмірами</a:t>
            </a:r>
            <a:r>
              <a:rPr lang="ru-RU" altLang="ru-RU" sz="2400" dirty="0" smtClean="0">
                <a:solidFill>
                  <a:schemeClr val="hlink"/>
                </a:solidFill>
              </a:rPr>
              <a:t>, </a:t>
            </a:r>
            <a:r>
              <a:rPr lang="ru-RU" altLang="ru-RU" sz="2400" dirty="0" err="1" smtClean="0">
                <a:solidFill>
                  <a:schemeClr val="hlink"/>
                </a:solidFill>
              </a:rPr>
              <a:t>проставленими</a:t>
            </a:r>
            <a:r>
              <a:rPr lang="ru-RU" altLang="ru-RU" sz="2400" dirty="0" smtClean="0">
                <a:solidFill>
                  <a:schemeClr val="hlink"/>
                </a:solidFill>
              </a:rPr>
              <a:t> конструктором на </a:t>
            </a:r>
            <a:r>
              <a:rPr lang="ru-RU" altLang="ru-RU" sz="2400" dirty="0" err="1" smtClean="0">
                <a:solidFill>
                  <a:schemeClr val="hlink"/>
                </a:solidFill>
              </a:rPr>
              <a:t>кресленнях</a:t>
            </a:r>
            <a:r>
              <a:rPr lang="ru-RU" altLang="ru-RU" sz="2400" dirty="0" smtClean="0">
                <a:solidFill>
                  <a:schemeClr val="hlink"/>
                </a:solidFill>
              </a:rPr>
              <a:t>.</a:t>
            </a:r>
            <a:r>
              <a:rPr lang="ru-RU" altLang="ru-RU" sz="2200" dirty="0" smtClean="0">
                <a:solidFill>
                  <a:schemeClr val="hlink"/>
                </a:solidFill>
              </a:rPr>
              <a:t> </a:t>
            </a:r>
            <a:endParaRPr lang="ru-RU" altLang="ru-RU" sz="22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8D93-D2F7-48AD-B67D-2FB1F279973A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31E9-3436-4BC8-BC56-3994845E72D5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8001000" cy="1216025"/>
          </a:xfrm>
        </p:spPr>
        <p:txBody>
          <a:bodyPr/>
          <a:lstStyle/>
          <a:p>
            <a:r>
              <a:rPr lang="uk-UA" altLang="ru-RU" sz="3400" dirty="0" smtClean="0"/>
              <a:t>Приклад визначення похибки базування</a:t>
            </a:r>
            <a:endParaRPr lang="ru-RU" altLang="ru-RU" sz="3400" dirty="0"/>
          </a:p>
        </p:txBody>
      </p:sp>
      <p:pic>
        <p:nvPicPr>
          <p:cNvPr id="427013" name="Picture 5" descr="tm3-12-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1600" y="2147888"/>
            <a:ext cx="3857625" cy="2562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61497-E90B-496C-8249-5AE2041E45BA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4189-C13C-43CB-9C25-EEC9B9CE1035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altLang="ru-RU" sz="3400" dirty="0" smtClean="0"/>
              <a:t>Приклад визначення похибки базування</a:t>
            </a:r>
            <a:endParaRPr lang="ru-RU" altLang="ru-RU" sz="3400" dirty="0"/>
          </a:p>
        </p:txBody>
      </p:sp>
      <p:pic>
        <p:nvPicPr>
          <p:cNvPr id="429061" name="Picture 5" descr="tm3-12-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188" y="2147888"/>
            <a:ext cx="3857625" cy="2562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5BC8-5C38-44FE-BF7D-478DD68060CC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8DFF-8D0F-4CEC-A4E3-052761978262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altLang="ru-RU" sz="3400" dirty="0" smtClean="0"/>
              <a:t>Приклад визначення похибки базування</a:t>
            </a:r>
            <a:endParaRPr lang="ru-RU" altLang="ru-RU" sz="3400" dirty="0"/>
          </a:p>
        </p:txBody>
      </p:sp>
      <p:pic>
        <p:nvPicPr>
          <p:cNvPr id="430085" name="Picture 5" descr="tm3-12-3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188" y="2147888"/>
            <a:ext cx="3857625" cy="2562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53C5-32ED-478B-AF16-A1D3100827D2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79549-8757-462A-945D-91DB79804F89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1350" y="304800"/>
            <a:ext cx="8001000" cy="1216025"/>
          </a:xfrm>
        </p:spPr>
        <p:txBody>
          <a:bodyPr/>
          <a:lstStyle/>
          <a:p>
            <a:r>
              <a:rPr lang="uk-UA" altLang="ru-RU" sz="3400" dirty="0" smtClean="0"/>
              <a:t>Приклад визначення похибки базування</a:t>
            </a:r>
            <a:endParaRPr lang="ru-RU" altLang="ru-RU" sz="3400" dirty="0"/>
          </a:p>
        </p:txBody>
      </p:sp>
      <p:pic>
        <p:nvPicPr>
          <p:cNvPr id="431109" name="Picture 5" descr="tm3-12-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1600" y="2147888"/>
            <a:ext cx="3857625" cy="2562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FA9A-AF6B-4C65-BA22-3F4630D7EF9A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6BACC-6999-4D82-B318-75B0F3961814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altLang="ru-RU" sz="3400" dirty="0" smtClean="0"/>
              <a:t>Приклад визначення похибки базування</a:t>
            </a:r>
            <a:endParaRPr lang="ru-RU" altLang="ru-RU" sz="3400" dirty="0"/>
          </a:p>
        </p:txBody>
      </p:sp>
      <p:pic>
        <p:nvPicPr>
          <p:cNvPr id="432133" name="Picture 5" descr="tm3-12-5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1600" y="2147888"/>
            <a:ext cx="3857625" cy="2562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2134" name="Text Box 6"/>
          <p:cNvSpPr txBox="1">
            <a:spLocks noChangeArrowheads="1"/>
          </p:cNvSpPr>
          <p:nvPr/>
        </p:nvSpPr>
        <p:spPr bwMode="auto">
          <a:xfrm>
            <a:off x="746125" y="4845050"/>
            <a:ext cx="675163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i="1" dirty="0" smtClean="0">
                <a:cs typeface="Arial" pitchFamily="34" charset="0"/>
              </a:rPr>
              <a:t>На кресленні поставлено розмір </a:t>
            </a:r>
            <a:r>
              <a:rPr lang="en-US" altLang="ru-RU" i="1" dirty="0" smtClean="0">
                <a:cs typeface="Arial" pitchFamily="34" charset="0"/>
              </a:rPr>
              <a:t>h</a:t>
            </a:r>
            <a:r>
              <a:rPr lang="uk-UA" altLang="ru-RU" i="1" dirty="0" smtClean="0">
                <a:cs typeface="Arial" pitchFamily="34" charset="0"/>
              </a:rPr>
              <a:t>.</a:t>
            </a:r>
          </a:p>
          <a:p>
            <a:r>
              <a:rPr lang="uk-UA" altLang="ru-RU" i="1" dirty="0" smtClean="0">
                <a:cs typeface="Arial" pitchFamily="34" charset="0"/>
              </a:rPr>
              <a:t>А – технологічна база</a:t>
            </a:r>
          </a:p>
          <a:p>
            <a:r>
              <a:rPr lang="uk-UA" altLang="ru-RU" i="1" dirty="0" smtClean="0">
                <a:cs typeface="Arial" pitchFamily="34" charset="0"/>
              </a:rPr>
              <a:t>Б – вимірювальна база</a:t>
            </a:r>
          </a:p>
          <a:p>
            <a:r>
              <a:rPr lang="uk-UA" altLang="ru-RU" i="1" dirty="0" smtClean="0">
                <a:cs typeface="Arial" pitchFamily="34" charset="0"/>
              </a:rPr>
              <a:t>Похибка базування </a:t>
            </a:r>
            <a:r>
              <a:rPr lang="el-GR" altLang="ru-RU" i="1" dirty="0" smtClean="0">
                <a:cs typeface="Arial" pitchFamily="34" charset="0"/>
              </a:rPr>
              <a:t>ε</a:t>
            </a:r>
            <a:r>
              <a:rPr lang="ru-RU" altLang="ru-RU" baseline="-25000" dirty="0">
                <a:cs typeface="Arial" pitchFamily="34" charset="0"/>
              </a:rPr>
              <a:t>баз</a:t>
            </a:r>
            <a:r>
              <a:rPr lang="ru-RU" altLang="ru-RU" dirty="0">
                <a:cs typeface="Arial" pitchFamily="34" charset="0"/>
              </a:rPr>
              <a:t>=</a:t>
            </a:r>
            <a:r>
              <a:rPr lang="en-US" altLang="ru-RU" i="1" dirty="0">
                <a:cs typeface="Arial" pitchFamily="34" charset="0"/>
              </a:rPr>
              <a:t>Ta</a:t>
            </a:r>
            <a:endParaRPr lang="el-GR" altLang="ru-RU" i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E7FCC-3797-4ACC-87EE-89D79D5F1B1B}" type="slidenum">
              <a:rPr lang="ru-RU" altLang="ru-RU"/>
              <a:pPr/>
              <a:t>4</a:t>
            </a:fld>
            <a:endParaRPr lang="ru-RU" altLang="ru-RU"/>
          </a:p>
        </p:txBody>
      </p:sp>
      <p:pic>
        <p:nvPicPr>
          <p:cNvPr id="345095" name="Picture 7" descr="tm3-1-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4788" y="2065338"/>
            <a:ext cx="3652837" cy="2727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/>
              <a:t>У </a:t>
            </a:r>
            <a:r>
              <a:rPr lang="ru-RU" altLang="ru-RU" sz="2800" dirty="0" err="1" smtClean="0"/>
              <a:t>оброблюваної</a:t>
            </a:r>
            <a:r>
              <a:rPr lang="ru-RU" altLang="ru-RU" sz="2800" dirty="0" smtClean="0"/>
              <a:t> заготовки </a:t>
            </a:r>
            <a:r>
              <a:rPr lang="ru-RU" altLang="ru-RU" sz="2800" dirty="0" err="1" smtClean="0"/>
              <a:t>можна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виділити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такі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поверхні</a:t>
            </a:r>
            <a:r>
              <a:rPr lang="ru-RU" altLang="ru-RU" sz="2800" dirty="0" smtClean="0"/>
              <a:t>:</a:t>
            </a:r>
            <a:endParaRPr lang="ru-RU" altLang="ru-RU" sz="2800" dirty="0"/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993775" y="5003800"/>
            <a:ext cx="7156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dirty="0" smtClean="0"/>
              <a:t>Що орієнтують заготовлю щодо інструменту</a:t>
            </a:r>
            <a:endParaRPr lang="ru-RU" altLang="ru-RU" dirty="0"/>
          </a:p>
        </p:txBody>
      </p:sp>
      <p:sp>
        <p:nvSpPr>
          <p:cNvPr id="345092" name="Line 4"/>
          <p:cNvSpPr>
            <a:spLocks noChangeShapeType="1"/>
          </p:cNvSpPr>
          <p:nvPr/>
        </p:nvSpPr>
        <p:spPr bwMode="auto">
          <a:xfrm>
            <a:off x="3311525" y="3959225"/>
            <a:ext cx="1125538" cy="1044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5096" name="Line 8"/>
          <p:cNvSpPr>
            <a:spLocks noChangeShapeType="1"/>
          </p:cNvSpPr>
          <p:nvPr/>
        </p:nvSpPr>
        <p:spPr bwMode="auto">
          <a:xfrm flipV="1">
            <a:off x="4437063" y="3429000"/>
            <a:ext cx="1395412" cy="157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3" grpId="0"/>
      <p:bldP spid="345092" grpId="0" animBg="1"/>
      <p:bldP spid="34509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4324-F964-4A15-9595-80549DDC9E8D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0C49-DF2D-47A9-901A-F742837616BD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altLang="ru-RU" sz="3400" dirty="0" smtClean="0"/>
              <a:t>Приклад визначення похибки базування</a:t>
            </a:r>
            <a:endParaRPr lang="ru-RU" altLang="ru-RU" sz="3400" dirty="0"/>
          </a:p>
        </p:txBody>
      </p:sp>
      <p:pic>
        <p:nvPicPr>
          <p:cNvPr id="433159" name="Picture 7" descr="tm3-12-6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1600" y="2147888"/>
            <a:ext cx="3857625" cy="2562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3160" name="Line 8"/>
          <p:cNvSpPr>
            <a:spLocks noChangeShapeType="1"/>
          </p:cNvSpPr>
          <p:nvPr/>
        </p:nvSpPr>
        <p:spPr bwMode="auto">
          <a:xfrm flipV="1">
            <a:off x="4572000" y="2843213"/>
            <a:ext cx="495300" cy="3603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3161" name="Text Box 9"/>
          <p:cNvSpPr txBox="1">
            <a:spLocks noChangeArrowheads="1"/>
          </p:cNvSpPr>
          <p:nvPr/>
        </p:nvSpPr>
        <p:spPr bwMode="auto">
          <a:xfrm>
            <a:off x="746125" y="4845050"/>
            <a:ext cx="675163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i="1" dirty="0" smtClean="0">
                <a:cs typeface="Arial" pitchFamily="34" charset="0"/>
              </a:rPr>
              <a:t>На кресленні поставлено розмір </a:t>
            </a:r>
            <a:r>
              <a:rPr lang="en-US" altLang="ru-RU" i="1" dirty="0" smtClean="0">
                <a:cs typeface="Arial" pitchFamily="34" charset="0"/>
              </a:rPr>
              <a:t>h1</a:t>
            </a:r>
            <a:endParaRPr lang="uk-UA" altLang="ru-RU" i="1" dirty="0" smtClean="0">
              <a:cs typeface="Arial" pitchFamily="34" charset="0"/>
            </a:endParaRPr>
          </a:p>
          <a:p>
            <a:r>
              <a:rPr lang="uk-UA" altLang="ru-RU" i="1" dirty="0" smtClean="0">
                <a:cs typeface="Arial" pitchFamily="34" charset="0"/>
              </a:rPr>
              <a:t>А – технологічна база</a:t>
            </a:r>
          </a:p>
          <a:p>
            <a:r>
              <a:rPr lang="uk-UA" altLang="ru-RU" i="1" dirty="0" smtClean="0">
                <a:cs typeface="Arial" pitchFamily="34" charset="0"/>
              </a:rPr>
              <a:t>А – вимірювальна база</a:t>
            </a:r>
          </a:p>
          <a:p>
            <a:r>
              <a:rPr lang="uk-UA" altLang="ru-RU" i="1" dirty="0" smtClean="0">
                <a:cs typeface="Arial" pitchFamily="34" charset="0"/>
              </a:rPr>
              <a:t>Похибка базування </a:t>
            </a:r>
            <a:r>
              <a:rPr lang="el-GR" altLang="ru-RU" i="1" dirty="0" smtClean="0">
                <a:cs typeface="Arial" pitchFamily="34" charset="0"/>
              </a:rPr>
              <a:t>ε</a:t>
            </a:r>
            <a:r>
              <a:rPr lang="ru-RU" altLang="ru-RU" baseline="-25000" dirty="0">
                <a:cs typeface="Arial" pitchFamily="34" charset="0"/>
              </a:rPr>
              <a:t>баз</a:t>
            </a:r>
            <a:r>
              <a:rPr lang="ru-RU" altLang="ru-RU" dirty="0">
                <a:cs typeface="Arial" pitchFamily="34" charset="0"/>
              </a:rPr>
              <a:t>=</a:t>
            </a:r>
            <a:r>
              <a:rPr lang="ru-RU" altLang="ru-RU" i="1" dirty="0">
                <a:cs typeface="Arial" pitchFamily="34" charset="0"/>
              </a:rPr>
              <a:t>0</a:t>
            </a:r>
            <a:endParaRPr lang="el-GR" altLang="ru-RU" i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60" grpId="0" animBg="1"/>
      <p:bldP spid="43316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3489-6E93-45DC-BA89-BD718F08C021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4DD3-4735-4732-8277-5A88B0DAC8B9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Висновки</a:t>
            </a:r>
            <a:r>
              <a:rPr lang="ru-RU" altLang="ru-RU" dirty="0" smtClean="0"/>
              <a:t>:</a:t>
            </a:r>
            <a:endParaRPr lang="ru-RU" altLang="ru-RU" dirty="0"/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600" dirty="0" smtClean="0"/>
              <a:t>Для того </a:t>
            </a:r>
            <a:r>
              <a:rPr lang="ru-RU" altLang="ru-RU" sz="2600" dirty="0" err="1" smtClean="0"/>
              <a:t>щоб</a:t>
            </a:r>
            <a:r>
              <a:rPr lang="ru-RU" altLang="ru-RU" sz="2600" dirty="0" smtClean="0"/>
              <a:t> при </a:t>
            </a:r>
            <a:r>
              <a:rPr lang="ru-RU" altLang="ru-RU" sz="2600" dirty="0" err="1" smtClean="0"/>
              <a:t>виготовлені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деталі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уникнути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появи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похибки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базування</a:t>
            </a:r>
            <a:r>
              <a:rPr lang="ru-RU" altLang="ru-RU" sz="2600" dirty="0" smtClean="0"/>
              <a:t>, конструктору </a:t>
            </a:r>
            <a:r>
              <a:rPr lang="ru-RU" altLang="ru-RU" sz="2600" dirty="0" err="1" smtClean="0"/>
              <a:t>необхідно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розміри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проставляти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від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технологічних</a:t>
            </a:r>
            <a:r>
              <a:rPr lang="ru-RU" altLang="ru-RU" sz="2600" dirty="0" smtClean="0"/>
              <a:t> баз.</a:t>
            </a:r>
            <a:endParaRPr lang="ru-RU" altLang="ru-RU" sz="2600" dirty="0"/>
          </a:p>
          <a:p>
            <a:pPr>
              <a:lnSpc>
                <a:spcPct val="90000"/>
              </a:lnSpc>
            </a:pPr>
            <a:r>
              <a:rPr lang="ru-RU" altLang="ru-RU" sz="2600" dirty="0" err="1" smtClean="0"/>
              <a:t>Якщо</a:t>
            </a:r>
            <a:r>
              <a:rPr lang="ru-RU" altLang="ru-RU" sz="2600" dirty="0" smtClean="0"/>
              <a:t> на </a:t>
            </a:r>
            <a:r>
              <a:rPr lang="ru-RU" altLang="ru-RU" sz="2600" dirty="0" err="1" smtClean="0"/>
              <a:t>робочому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кресленні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деталі</a:t>
            </a:r>
            <a:r>
              <a:rPr lang="ru-RU" altLang="ru-RU" sz="2600" dirty="0" smtClean="0"/>
              <a:t> не </a:t>
            </a:r>
            <a:r>
              <a:rPr lang="ru-RU" altLang="ru-RU" sz="2600" dirty="0" err="1" smtClean="0"/>
              <a:t>збігаються</a:t>
            </a:r>
            <a:r>
              <a:rPr lang="ru-RU" altLang="ru-RU" sz="2600" dirty="0" smtClean="0"/>
              <a:t> з </a:t>
            </a:r>
            <a:r>
              <a:rPr lang="ru-RU" altLang="ru-RU" sz="2600" dirty="0" err="1" smtClean="0"/>
              <a:t>вимірювальними</a:t>
            </a:r>
            <a:r>
              <a:rPr lang="ru-RU" altLang="ru-RU" sz="2600" dirty="0" smtClean="0"/>
              <a:t> базами, технологу доводиться </a:t>
            </a:r>
            <a:r>
              <a:rPr lang="ru-RU" altLang="ru-RU" sz="2600" dirty="0" err="1" smtClean="0"/>
              <a:t>вводити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проміжні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технологічні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розміри</a:t>
            </a:r>
            <a:r>
              <a:rPr lang="ru-RU" altLang="ru-RU" sz="2600" dirty="0" smtClean="0"/>
              <a:t>. </a:t>
            </a:r>
            <a:r>
              <a:rPr lang="ru-RU" altLang="ru-RU" sz="2600" dirty="0" err="1" smtClean="0"/>
              <a:t>Це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ускладнює</a:t>
            </a:r>
            <a:r>
              <a:rPr lang="ru-RU" altLang="ru-RU" sz="2600" dirty="0" smtClean="0"/>
              <a:t> та </a:t>
            </a:r>
            <a:r>
              <a:rPr lang="ru-RU" altLang="ru-RU" sz="2600" dirty="0" err="1" smtClean="0"/>
              <a:t>подорожчає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обробку</a:t>
            </a:r>
            <a:r>
              <a:rPr lang="ru-RU" altLang="ru-RU" sz="2600" dirty="0" smtClean="0"/>
              <a:t>. </a:t>
            </a:r>
            <a:endParaRPr lang="ru-RU" alt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0DD7-06FB-4F5A-AD28-221FD2674EB1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37CAA-A780-4162-A3B6-070616F371D0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311150"/>
            <a:ext cx="8001000" cy="1216025"/>
          </a:xfrm>
        </p:spPr>
        <p:txBody>
          <a:bodyPr/>
          <a:lstStyle/>
          <a:p>
            <a:r>
              <a:rPr lang="uk-UA" altLang="ru-RU" dirty="0" smtClean="0"/>
              <a:t>Правило сталості баз</a:t>
            </a:r>
            <a:endParaRPr lang="ru-RU" altLang="ru-RU" dirty="0"/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600" dirty="0" smtClean="0"/>
              <a:t>При </a:t>
            </a:r>
            <a:r>
              <a:rPr lang="ru-RU" altLang="ru-RU" sz="2600" dirty="0" err="1" smtClean="0"/>
              <a:t>обробці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необхідно</a:t>
            </a:r>
            <a:r>
              <a:rPr lang="ru-RU" altLang="ru-RU" sz="2600" dirty="0" smtClean="0"/>
              <a:t> по </a:t>
            </a:r>
            <a:r>
              <a:rPr lang="ru-RU" altLang="ru-RU" sz="2600" dirty="0" err="1" smtClean="0"/>
              <a:t>можливості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користуватися</a:t>
            </a:r>
            <a:r>
              <a:rPr lang="ru-RU" altLang="ru-RU" sz="2600" dirty="0" smtClean="0"/>
              <a:t> одним комплектом </a:t>
            </a:r>
            <a:r>
              <a:rPr lang="ru-RU" altLang="ru-RU" sz="2600" dirty="0" err="1" smtClean="0"/>
              <a:t>технологічних</a:t>
            </a:r>
            <a:r>
              <a:rPr lang="ru-RU" altLang="ru-RU" sz="2600" dirty="0" smtClean="0"/>
              <a:t> баз. </a:t>
            </a:r>
            <a:endParaRPr lang="ru-RU" altLang="ru-RU" sz="2600" dirty="0"/>
          </a:p>
          <a:p>
            <a:r>
              <a:rPr lang="ru-RU" altLang="ru-RU" sz="2600" dirty="0" smtClean="0"/>
              <a:t>Не </a:t>
            </a:r>
            <a:r>
              <a:rPr lang="ru-RU" altLang="ru-RU" sz="2600" dirty="0" err="1" smtClean="0"/>
              <a:t>рекомендується</a:t>
            </a:r>
            <a:r>
              <a:rPr lang="ru-RU" altLang="ru-RU" sz="2600" dirty="0" smtClean="0"/>
              <a:t> без </a:t>
            </a:r>
            <a:r>
              <a:rPr lang="ru-RU" altLang="ru-RU" sz="2600" dirty="0" err="1" smtClean="0"/>
              <a:t>необхідності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змінювати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бази</a:t>
            </a:r>
            <a:r>
              <a:rPr lang="ru-RU" altLang="ru-RU" sz="2600" dirty="0" smtClean="0"/>
              <a:t>, </a:t>
            </a:r>
            <a:r>
              <a:rPr lang="ru-RU" altLang="ru-RU" sz="2600" dirty="0" err="1" smtClean="0"/>
              <a:t>оскільки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кожна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зміна</a:t>
            </a:r>
            <a:r>
              <a:rPr lang="ru-RU" altLang="ru-RU" sz="2600" dirty="0" smtClean="0"/>
              <a:t> баз вносить </a:t>
            </a:r>
            <a:r>
              <a:rPr lang="ru-RU" altLang="ru-RU" sz="2600" dirty="0" err="1" smtClean="0"/>
              <a:t>похибки</a:t>
            </a:r>
            <a:r>
              <a:rPr lang="ru-RU" altLang="ru-RU" sz="2600" dirty="0" smtClean="0"/>
              <a:t>, </a:t>
            </a:r>
            <a:r>
              <a:rPr lang="ru-RU" altLang="ru-RU" sz="2600" dirty="0" err="1" smtClean="0"/>
              <a:t>що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залежать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від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неточності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взаємного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розташування</a:t>
            </a:r>
            <a:r>
              <a:rPr lang="ru-RU" altLang="ru-RU" sz="2600" dirty="0" smtClean="0"/>
              <a:t> баз.</a:t>
            </a:r>
            <a:endParaRPr lang="ru-RU" altLang="ru-RU" sz="2600" dirty="0"/>
          </a:p>
          <a:p>
            <a:r>
              <a:rPr lang="ru-RU" altLang="ru-RU" sz="2600" dirty="0" err="1" smtClean="0"/>
              <a:t>Якщо</a:t>
            </a:r>
            <a:r>
              <a:rPr lang="ru-RU" altLang="ru-RU" sz="2600" dirty="0" smtClean="0"/>
              <a:t> ж </a:t>
            </a:r>
            <a:r>
              <a:rPr lang="ru-RU" altLang="ru-RU" sz="2600" dirty="0" err="1" smtClean="0"/>
              <a:t>міняти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бази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необхідно</a:t>
            </a:r>
            <a:r>
              <a:rPr lang="ru-RU" altLang="ru-RU" sz="2600" dirty="0" smtClean="0"/>
              <a:t>, то </a:t>
            </a:r>
            <a:r>
              <a:rPr lang="ru-RU" altLang="ru-RU" sz="2600" dirty="0" err="1" smtClean="0"/>
              <a:t>кожна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наступна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має</a:t>
            </a:r>
            <a:r>
              <a:rPr lang="ru-RU" altLang="ru-RU" sz="2600" dirty="0" smtClean="0"/>
              <a:t> бути </a:t>
            </a:r>
            <a:r>
              <a:rPr lang="ru-RU" altLang="ru-RU" sz="2600" dirty="0" err="1" smtClean="0"/>
              <a:t>оброблена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точніше</a:t>
            </a:r>
            <a:r>
              <a:rPr lang="ru-RU" altLang="ru-RU" sz="2600" dirty="0" smtClean="0"/>
              <a:t> за </a:t>
            </a:r>
            <a:r>
              <a:rPr lang="ru-RU" altLang="ru-RU" sz="2600" dirty="0" err="1" smtClean="0"/>
              <a:t>попередню</a:t>
            </a:r>
            <a:r>
              <a:rPr lang="ru-RU" altLang="ru-RU" sz="2600" dirty="0" smtClean="0"/>
              <a:t>.</a:t>
            </a:r>
            <a:endParaRPr lang="ru-RU" alt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B132-2D14-499D-9849-1ADF7FC810C3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8CFC-B991-4641-831F-7572DF3CD296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800" dirty="0" smtClean="0"/>
              <a:t>Приклад: фрагмент технологічного процесу механічної обробки</a:t>
            </a:r>
            <a:endParaRPr lang="ru-RU" altLang="ru-RU" sz="2800" dirty="0"/>
          </a:p>
        </p:txBody>
      </p:sp>
      <p:pic>
        <p:nvPicPr>
          <p:cNvPr id="437255" name="Picture 7" descr="tm3-13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4400" y="1901825"/>
            <a:ext cx="4775200" cy="3244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701675" y="5295900"/>
            <a:ext cx="787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dirty="0" smtClean="0"/>
              <a:t>Вихідні дані: фрагмент креслення деталі «Фланець» із найбільш важливими розмірами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9975B-6F00-4432-ABC3-F548F5143682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2D-6ABC-4A93-9290-5E3412B5795F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46112"/>
            <a:ext cx="8001000" cy="1216025"/>
          </a:xfrm>
        </p:spPr>
        <p:txBody>
          <a:bodyPr/>
          <a:lstStyle/>
          <a:p>
            <a:r>
              <a:rPr lang="uk-UA" altLang="ru-RU" sz="2800" dirty="0" smtClean="0"/>
              <a:t>Приклад: фрагмент технологічного процесу механічної обробки</a:t>
            </a:r>
            <a:endParaRPr lang="ru-RU" altLang="ru-RU" sz="2800" dirty="0"/>
          </a:p>
        </p:txBody>
      </p:sp>
      <p:sp>
        <p:nvSpPr>
          <p:cNvPr id="440324" name="Text Box 4"/>
          <p:cNvSpPr txBox="1">
            <a:spLocks noChangeArrowheads="1"/>
          </p:cNvSpPr>
          <p:nvPr/>
        </p:nvSpPr>
        <p:spPr bwMode="auto">
          <a:xfrm>
            <a:off x="701675" y="5295900"/>
            <a:ext cx="787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dirty="0" smtClean="0"/>
              <a:t>Ескіз заготовки з листового прокату</a:t>
            </a:r>
            <a:endParaRPr lang="ru-RU" altLang="ru-RU" dirty="0"/>
          </a:p>
        </p:txBody>
      </p:sp>
      <p:pic>
        <p:nvPicPr>
          <p:cNvPr id="440326" name="Picture 6" descr="tm3-13-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4400" y="1806575"/>
            <a:ext cx="4775200" cy="3244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E3ADF-5003-4A70-B8E7-134AC8815962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smtClean="0"/>
              <a:t>Лекция 3                                                  Коккарева Е.С.</a:t>
            </a: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983F-5E87-4795-8852-D9C3C4764E44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800" dirty="0" smtClean="0"/>
              <a:t>Фрагменти операційних ескізів механічної обробки деталі «Фланець»</a:t>
            </a:r>
            <a:endParaRPr lang="ru-RU" altLang="ru-RU" sz="2800" dirty="0"/>
          </a:p>
        </p:txBody>
      </p:sp>
      <p:sp>
        <p:nvSpPr>
          <p:cNvPr id="441348" name="Text Box 4"/>
          <p:cNvSpPr txBox="1">
            <a:spLocks noChangeArrowheads="1"/>
          </p:cNvSpPr>
          <p:nvPr/>
        </p:nvSpPr>
        <p:spPr bwMode="auto">
          <a:xfrm>
            <a:off x="701675" y="5295900"/>
            <a:ext cx="787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dirty="0" smtClean="0"/>
              <a:t>Токарно-гвинторізна операція із встановленням заготовки на пристосуванні у вигляді косинця</a:t>
            </a:r>
            <a:endParaRPr lang="ru-RU" altLang="ru-RU" dirty="0"/>
          </a:p>
        </p:txBody>
      </p:sp>
      <p:pic>
        <p:nvPicPr>
          <p:cNvPr id="441350" name="Picture 6" descr="tm3-13-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4400" y="1806575"/>
            <a:ext cx="4775200" cy="3244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8FAD-0971-4FE9-AC46-F6859CBF3A16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24C7-F743-42E8-A19C-9D28F142A81D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8175" y="304800"/>
            <a:ext cx="8001000" cy="1216025"/>
          </a:xfrm>
        </p:spPr>
        <p:txBody>
          <a:bodyPr/>
          <a:lstStyle/>
          <a:p>
            <a:r>
              <a:rPr lang="uk-UA" altLang="ru-RU" sz="2800" dirty="0" smtClean="0"/>
              <a:t>Фрагменти операційних ескізів механічної обробки деталі «Фланець»</a:t>
            </a:r>
            <a:endParaRPr lang="ru-RU" altLang="ru-RU" sz="2800" dirty="0"/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701675" y="5295900"/>
            <a:ext cx="787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dirty="0" smtClean="0"/>
              <a:t>Радіально-свердлильна операція із застосуванням кондуктора</a:t>
            </a:r>
            <a:endParaRPr lang="ru-RU" altLang="ru-RU" dirty="0"/>
          </a:p>
        </p:txBody>
      </p:sp>
      <p:pic>
        <p:nvPicPr>
          <p:cNvPr id="442374" name="Picture 6" descr="tm3-13-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4400" y="1806575"/>
            <a:ext cx="4775200" cy="3244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6691-E81B-4F53-A79D-3609DA77738B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095-9798-4CB0-B6E6-15CFD9E3B603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800" dirty="0" smtClean="0"/>
              <a:t>Схема розмірних зв</a:t>
            </a:r>
            <a:r>
              <a:rPr lang="en-US" altLang="ru-RU" sz="2800" dirty="0" smtClean="0"/>
              <a:t>`</a:t>
            </a:r>
            <a:r>
              <a:rPr lang="uk-UA" altLang="ru-RU" sz="2800" dirty="0" err="1" smtClean="0"/>
              <a:t>язків</a:t>
            </a:r>
            <a:r>
              <a:rPr lang="uk-UA" altLang="ru-RU" sz="2800" dirty="0" smtClean="0"/>
              <a:t> під час обробки отворів деталі «Фланець»</a:t>
            </a:r>
            <a:endParaRPr lang="ru-RU" altLang="ru-RU" sz="2800" dirty="0"/>
          </a:p>
        </p:txBody>
      </p:sp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701675" y="5295900"/>
            <a:ext cx="787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dirty="0" smtClean="0"/>
              <a:t>У разі дотримання сталості баз</a:t>
            </a:r>
            <a:endParaRPr lang="ru-RU" altLang="ru-RU" dirty="0"/>
          </a:p>
        </p:txBody>
      </p:sp>
      <p:pic>
        <p:nvPicPr>
          <p:cNvPr id="443398" name="Picture 6" descr="tm3-13-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4400" y="1806575"/>
            <a:ext cx="4775200" cy="3244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C50-1742-4E39-B82E-F070244A2EA9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480-4197-4390-8B84-D42C208DE758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800" dirty="0" smtClean="0"/>
              <a:t>Схема розмірних зв</a:t>
            </a:r>
            <a:r>
              <a:rPr lang="en-US" altLang="ru-RU" sz="2800" dirty="0" smtClean="0"/>
              <a:t>`</a:t>
            </a:r>
            <a:r>
              <a:rPr lang="uk-UA" altLang="ru-RU" sz="2800" dirty="0" err="1" smtClean="0"/>
              <a:t>язків</a:t>
            </a:r>
            <a:r>
              <a:rPr lang="uk-UA" altLang="ru-RU" sz="2800" dirty="0" smtClean="0"/>
              <a:t> під час обробки отворів деталі «Фланець»</a:t>
            </a:r>
            <a:endParaRPr lang="ru-RU" altLang="ru-RU" sz="2800" dirty="0"/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701675" y="5295900"/>
            <a:ext cx="787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dirty="0" smtClean="0"/>
              <a:t>У разі зміни баз</a:t>
            </a:r>
            <a:endParaRPr lang="ru-RU" altLang="ru-RU" dirty="0"/>
          </a:p>
        </p:txBody>
      </p:sp>
      <p:pic>
        <p:nvPicPr>
          <p:cNvPr id="444422" name="Picture 6" descr="tm3-13-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4400" y="1806575"/>
            <a:ext cx="4775200" cy="3244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Похибка закріплення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D4ED-EF94-4F8F-A63C-29F937B26063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E0CF-00EF-49FF-936E-9F9D33319D8E}" type="slidenum">
              <a:rPr lang="ru-RU" altLang="ru-RU" smtClean="0"/>
              <a:pPr/>
              <a:t>49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19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26F3-B712-4053-83D8-8BD1586016AB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/>
              <a:t>У </a:t>
            </a:r>
            <a:r>
              <a:rPr lang="ru-RU" altLang="ru-RU" sz="2800" dirty="0" err="1" smtClean="0"/>
              <a:t>оброблюваної</a:t>
            </a:r>
            <a:r>
              <a:rPr lang="ru-RU" altLang="ru-RU" sz="2800" dirty="0" smtClean="0"/>
              <a:t> заготовки </a:t>
            </a:r>
            <a:r>
              <a:rPr lang="ru-RU" altLang="ru-RU" sz="2800" dirty="0" err="1" smtClean="0"/>
              <a:t>можна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виділити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такі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поверні</a:t>
            </a:r>
            <a:r>
              <a:rPr lang="ru-RU" altLang="ru-RU" sz="2800" dirty="0" smtClean="0"/>
              <a:t>:</a:t>
            </a:r>
            <a:endParaRPr lang="ru-RU" altLang="ru-RU" sz="2800" dirty="0"/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574675" y="5364163"/>
            <a:ext cx="7245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dirty="0" smtClean="0"/>
              <a:t>Контактуючі із </a:t>
            </a:r>
            <a:r>
              <a:rPr lang="uk-UA" altLang="ru-RU" dirty="0" err="1" smtClean="0"/>
              <a:t>зажимними</a:t>
            </a:r>
            <a:r>
              <a:rPr lang="uk-UA" altLang="ru-RU" dirty="0" smtClean="0"/>
              <a:t> пристроями</a:t>
            </a:r>
            <a:endParaRPr lang="ru-RU" altLang="ru-RU" dirty="0"/>
          </a:p>
        </p:txBody>
      </p:sp>
      <p:pic>
        <p:nvPicPr>
          <p:cNvPr id="346119" name="Picture 7" descr="tm3-1-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4788" y="2065338"/>
            <a:ext cx="3652837" cy="2727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6116" name="Line 4"/>
          <p:cNvSpPr>
            <a:spLocks noChangeShapeType="1"/>
          </p:cNvSpPr>
          <p:nvPr/>
        </p:nvSpPr>
        <p:spPr bwMode="auto">
          <a:xfrm>
            <a:off x="3357563" y="3959225"/>
            <a:ext cx="630237" cy="1404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7" grpId="0"/>
      <p:bldP spid="3461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4B45-2CB5-427D-9341-5E594EA00F1B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FB1C-0A5F-4581-9136-2E2B20B4EA33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7561262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200" dirty="0" err="1" smtClean="0"/>
              <a:t>Похибка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закріплення</a:t>
            </a:r>
            <a:r>
              <a:rPr lang="ru-RU" altLang="ru-RU" sz="2200" dirty="0" smtClean="0"/>
              <a:t> – </a:t>
            </a:r>
            <a:r>
              <a:rPr lang="ru-RU" altLang="ru-RU" sz="2200" dirty="0" err="1" smtClean="0"/>
              <a:t>це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зміщення</a:t>
            </a:r>
            <a:r>
              <a:rPr lang="ru-RU" altLang="ru-RU" sz="2200" dirty="0" smtClean="0"/>
              <a:t> заготовки </a:t>
            </a:r>
            <a:r>
              <a:rPr lang="ru-RU" altLang="ru-RU" sz="2200" dirty="0" err="1" smtClean="0"/>
              <a:t>під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дією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затискної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сили</a:t>
            </a:r>
            <a:r>
              <a:rPr lang="ru-RU" altLang="ru-RU" sz="2200" dirty="0" smtClean="0"/>
              <a:t>, </a:t>
            </a:r>
            <a:r>
              <a:rPr lang="ru-RU" altLang="ru-RU" sz="2200" dirty="0" err="1" smtClean="0"/>
              <a:t>виміряне</a:t>
            </a:r>
            <a:r>
              <a:rPr lang="ru-RU" altLang="ru-RU" sz="2200" dirty="0" smtClean="0"/>
              <a:t> за </a:t>
            </a:r>
            <a:r>
              <a:rPr lang="ru-RU" altLang="ru-RU" sz="2200" dirty="0" err="1" smtClean="0"/>
              <a:t>нормаллю</a:t>
            </a:r>
            <a:r>
              <a:rPr lang="ru-RU" altLang="ru-RU" sz="2200" dirty="0" smtClean="0"/>
              <a:t> до </a:t>
            </a:r>
            <a:r>
              <a:rPr lang="ru-RU" altLang="ru-RU" sz="2200" dirty="0" err="1" smtClean="0"/>
              <a:t>поверхні</a:t>
            </a:r>
            <a:r>
              <a:rPr lang="ru-RU" altLang="ru-RU" sz="2200" dirty="0" smtClean="0"/>
              <a:t>, </a:t>
            </a:r>
            <a:r>
              <a:rPr lang="ru-RU" altLang="ru-RU" sz="2200" dirty="0" err="1" smtClean="0"/>
              <a:t>що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обробляється</a:t>
            </a:r>
            <a:r>
              <a:rPr lang="ru-RU" altLang="ru-RU" sz="22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2200" dirty="0" err="1" smtClean="0"/>
              <a:t>Похибка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закріплення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має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дві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складові</a:t>
            </a:r>
            <a:r>
              <a:rPr lang="ru-RU" altLang="ru-RU" sz="2200" dirty="0" smtClean="0"/>
              <a:t>:</a:t>
            </a:r>
          </a:p>
          <a:p>
            <a:pPr>
              <a:lnSpc>
                <a:spcPct val="80000"/>
              </a:lnSpc>
            </a:pPr>
            <a:endParaRPr lang="uk-UA" altLang="ru-RU" sz="2200" dirty="0"/>
          </a:p>
          <a:p>
            <a:pPr>
              <a:lnSpc>
                <a:spcPct val="80000"/>
              </a:lnSpc>
            </a:pPr>
            <a:endParaRPr lang="ru-RU" altLang="ru-RU" sz="22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dirty="0" smtClean="0"/>
              <a:t>                                                       ,                       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</a:rPr>
              <a:t>Де </a:t>
            </a:r>
            <a:r>
              <a:rPr lang="ru-RU" altLang="ru-RU" sz="2400" dirty="0" err="1" smtClean="0">
                <a:latin typeface="Times New Roman" pitchFamily="18" charset="0"/>
              </a:rPr>
              <a:t>ε</a:t>
            </a:r>
            <a:r>
              <a:rPr lang="ru-RU" altLang="ru-RU" sz="2400" baseline="-25000" dirty="0" err="1" smtClean="0"/>
              <a:t>заг</a:t>
            </a:r>
            <a:r>
              <a:rPr lang="ru-RU" altLang="ru-RU" sz="2200" dirty="0" smtClean="0"/>
              <a:t> – </a:t>
            </a:r>
            <a:r>
              <a:rPr lang="ru-RU" altLang="ru-RU" sz="2200" dirty="0" err="1" smtClean="0"/>
              <a:t>складова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що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виникає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від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деформації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мікронерівностей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поверхневого</a:t>
            </a:r>
            <a:r>
              <a:rPr lang="ru-RU" altLang="ru-RU" sz="2200" dirty="0" smtClean="0"/>
              <a:t> шару </a:t>
            </a:r>
            <a:r>
              <a:rPr lang="ru-RU" altLang="ru-RU" sz="2200" dirty="0" err="1" smtClean="0"/>
              <a:t>заготівлі</a:t>
            </a:r>
            <a:r>
              <a:rPr lang="ru-RU" altLang="ru-RU" sz="2200" dirty="0" smtClean="0"/>
              <a:t>;</a:t>
            </a:r>
            <a:endParaRPr lang="ru-RU" altLang="ru-RU" sz="2200" dirty="0"/>
          </a:p>
          <a:p>
            <a:pPr>
              <a:lnSpc>
                <a:spcPct val="80000"/>
              </a:lnSpc>
            </a:pPr>
            <a:r>
              <a:rPr lang="ru-RU" altLang="ru-RU" sz="2400" dirty="0" err="1" smtClean="0">
                <a:latin typeface="Times New Roman" pitchFamily="18" charset="0"/>
              </a:rPr>
              <a:t>ε</a:t>
            </a:r>
            <a:r>
              <a:rPr lang="ru-RU" altLang="ru-RU" sz="2400" baseline="-25000" dirty="0" err="1" smtClean="0"/>
              <a:t>ст</a:t>
            </a:r>
            <a:r>
              <a:rPr lang="ru-RU" altLang="ru-RU" sz="2400" dirty="0" smtClean="0"/>
              <a:t> – </a:t>
            </a:r>
            <a:r>
              <a:rPr lang="ru-RU" altLang="ru-RU" sz="2400" dirty="0" err="1" smtClean="0"/>
              <a:t>складова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що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виникає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від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деформації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стиків</a:t>
            </a:r>
            <a:r>
              <a:rPr lang="ru-RU" altLang="ru-RU" sz="2400" dirty="0" smtClean="0"/>
              <a:t>(у контактах заготовки з </a:t>
            </a:r>
            <a:r>
              <a:rPr lang="ru-RU" altLang="ru-RU" sz="2400" dirty="0" err="1" smtClean="0"/>
              <a:t>пристосуванням</a:t>
            </a:r>
            <a:r>
              <a:rPr lang="ru-RU" altLang="ru-RU" sz="2400" dirty="0" smtClean="0"/>
              <a:t> та </a:t>
            </a:r>
            <a:r>
              <a:rPr lang="ru-RU" altLang="ru-RU" sz="2400" dirty="0" err="1" smtClean="0"/>
              <a:t>пристосуванням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із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верстатом</a:t>
            </a:r>
            <a:r>
              <a:rPr lang="ru-RU" altLang="ru-RU" sz="2400" dirty="0" smtClean="0"/>
              <a:t>).</a:t>
            </a:r>
            <a:endParaRPr lang="ru-RU" altLang="ru-RU" sz="2200" dirty="0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dirty="0" smtClean="0"/>
              <a:t>Похибка закріплення</a:t>
            </a:r>
            <a:endParaRPr lang="ru-RU" altLang="ru-RU" dirty="0"/>
          </a:p>
        </p:txBody>
      </p:sp>
      <p:sp>
        <p:nvSpPr>
          <p:cNvPr id="445446" name="AutoShape 6"/>
          <p:cNvSpPr>
            <a:spLocks noChangeAspect="1" noChangeArrowheads="1" noTextEdit="1"/>
          </p:cNvSpPr>
          <p:nvPr/>
        </p:nvSpPr>
        <p:spPr bwMode="auto">
          <a:xfrm>
            <a:off x="3000375" y="3432175"/>
            <a:ext cx="31416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45456" name="Group 16"/>
          <p:cNvGrpSpPr>
            <a:grpSpLocks/>
          </p:cNvGrpSpPr>
          <p:nvPr/>
        </p:nvGrpSpPr>
        <p:grpSpPr bwMode="auto">
          <a:xfrm>
            <a:off x="3057525" y="3429000"/>
            <a:ext cx="2794000" cy="577850"/>
            <a:chOff x="1926" y="2160"/>
            <a:chExt cx="1760" cy="364"/>
          </a:xfrm>
        </p:grpSpPr>
        <p:sp>
          <p:nvSpPr>
            <p:cNvPr id="445448" name="Rectangle 8"/>
            <p:cNvSpPr>
              <a:spLocks noChangeArrowheads="1"/>
            </p:cNvSpPr>
            <p:nvPr/>
          </p:nvSpPr>
          <p:spPr bwMode="auto">
            <a:xfrm>
              <a:off x="3545" y="2332"/>
              <a:ext cx="14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>
                  <a:solidFill>
                    <a:srgbClr val="000000"/>
                  </a:solidFill>
                  <a:latin typeface="Times New Roman" pitchFamily="18" charset="0"/>
                </a:rPr>
                <a:t>ст</a:t>
              </a:r>
              <a:endParaRPr lang="ru-RU" altLang="ru-RU"/>
            </a:p>
          </p:txBody>
        </p:sp>
        <p:sp>
          <p:nvSpPr>
            <p:cNvPr id="445449" name="Rectangle 9"/>
            <p:cNvSpPr>
              <a:spLocks noChangeArrowheads="1"/>
            </p:cNvSpPr>
            <p:nvPr/>
          </p:nvSpPr>
          <p:spPr bwMode="auto">
            <a:xfrm>
              <a:off x="2709" y="2332"/>
              <a:ext cx="2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>
                  <a:solidFill>
                    <a:srgbClr val="000000"/>
                  </a:solidFill>
                  <a:latin typeface="Times New Roman" pitchFamily="18" charset="0"/>
                </a:rPr>
                <a:t>заг</a:t>
              </a:r>
              <a:endParaRPr lang="ru-RU" altLang="ru-RU"/>
            </a:p>
          </p:txBody>
        </p:sp>
        <p:sp>
          <p:nvSpPr>
            <p:cNvPr id="445450" name="Rectangle 10"/>
            <p:cNvSpPr>
              <a:spLocks noChangeArrowheads="1"/>
            </p:cNvSpPr>
            <p:nvPr/>
          </p:nvSpPr>
          <p:spPr bwMode="auto">
            <a:xfrm>
              <a:off x="2038" y="2332"/>
              <a:ext cx="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>
                  <a:solidFill>
                    <a:srgbClr val="000000"/>
                  </a:solidFill>
                  <a:latin typeface="Times New Roman" pitchFamily="18" charset="0"/>
                </a:rPr>
                <a:t>з</a:t>
              </a:r>
              <a:endParaRPr lang="ru-RU" altLang="ru-RU"/>
            </a:p>
          </p:txBody>
        </p:sp>
        <p:sp>
          <p:nvSpPr>
            <p:cNvPr id="445451" name="Rectangle 11"/>
            <p:cNvSpPr>
              <a:spLocks noChangeArrowheads="1"/>
            </p:cNvSpPr>
            <p:nvPr/>
          </p:nvSpPr>
          <p:spPr bwMode="auto">
            <a:xfrm>
              <a:off x="3421" y="2161"/>
              <a:ext cx="11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3200" i="1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endParaRPr lang="ru-RU" altLang="ru-RU" sz="3200"/>
            </a:p>
          </p:txBody>
        </p:sp>
        <p:sp>
          <p:nvSpPr>
            <p:cNvPr id="445452" name="Rectangle 12"/>
            <p:cNvSpPr>
              <a:spLocks noChangeArrowheads="1"/>
            </p:cNvSpPr>
            <p:nvPr/>
          </p:nvSpPr>
          <p:spPr bwMode="auto">
            <a:xfrm>
              <a:off x="2597" y="2161"/>
              <a:ext cx="11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3200" i="1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endParaRPr lang="ru-RU" altLang="ru-RU" sz="3200"/>
            </a:p>
          </p:txBody>
        </p:sp>
        <p:sp>
          <p:nvSpPr>
            <p:cNvPr id="445453" name="Rectangle 13"/>
            <p:cNvSpPr>
              <a:spLocks noChangeArrowheads="1"/>
            </p:cNvSpPr>
            <p:nvPr/>
          </p:nvSpPr>
          <p:spPr bwMode="auto">
            <a:xfrm>
              <a:off x="1926" y="2161"/>
              <a:ext cx="11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3200" i="1" dirty="0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endParaRPr lang="ru-RU" altLang="ru-RU" sz="3200" dirty="0"/>
            </a:p>
          </p:txBody>
        </p:sp>
        <p:sp>
          <p:nvSpPr>
            <p:cNvPr id="445454" name="Rectangle 14"/>
            <p:cNvSpPr>
              <a:spLocks noChangeArrowheads="1"/>
            </p:cNvSpPr>
            <p:nvPr/>
          </p:nvSpPr>
          <p:spPr bwMode="auto">
            <a:xfrm>
              <a:off x="3171" y="2161"/>
              <a:ext cx="14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320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ru-RU" altLang="ru-RU" sz="3200"/>
            </a:p>
          </p:txBody>
        </p:sp>
        <p:sp>
          <p:nvSpPr>
            <p:cNvPr id="445455" name="Rectangle 15"/>
            <p:cNvSpPr>
              <a:spLocks noChangeArrowheads="1"/>
            </p:cNvSpPr>
            <p:nvPr/>
          </p:nvSpPr>
          <p:spPr bwMode="auto">
            <a:xfrm>
              <a:off x="2329" y="2160"/>
              <a:ext cx="141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32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ru-RU" altLang="ru-RU" sz="3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uiExpand="1" build="p"/>
      <p:bldP spid="445443" grpId="1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FACFD-05CB-4B11-BD83-9616D288C55A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1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1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31BE-54E0-427C-890F-0BC95BD73DE9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/>
              <a:t>Формула </a:t>
            </a:r>
            <a:r>
              <a:rPr lang="ru-RU" altLang="ru-RU" sz="3200" dirty="0" err="1" smtClean="0"/>
              <a:t>визначення</a:t>
            </a:r>
            <a:r>
              <a:rPr lang="ru-RU" altLang="ru-RU" sz="3200" dirty="0" smtClean="0"/>
              <a:t> </a:t>
            </a:r>
            <a:r>
              <a:rPr lang="ru-RU" altLang="ru-RU" sz="3200" dirty="0" err="1" smtClean="0"/>
              <a:t>складової</a:t>
            </a:r>
            <a:r>
              <a:rPr lang="ru-RU" altLang="ru-RU" sz="3200" dirty="0" smtClean="0"/>
              <a:t> </a:t>
            </a:r>
            <a:r>
              <a:rPr lang="ru-RU" altLang="ru-RU" sz="3200" dirty="0" err="1" smtClean="0"/>
              <a:t>похибки</a:t>
            </a:r>
            <a:r>
              <a:rPr lang="ru-RU" altLang="ru-RU" sz="3200" dirty="0" smtClean="0"/>
              <a:t> </a:t>
            </a:r>
            <a:r>
              <a:rPr lang="ru-RU" altLang="ru-RU" sz="3200" dirty="0" err="1" smtClean="0"/>
              <a:t>ε</a:t>
            </a:r>
            <a:r>
              <a:rPr lang="ru-RU" altLang="ru-RU" sz="3200" baseline="-25000" dirty="0" err="1" smtClean="0"/>
              <a:t>заг</a:t>
            </a:r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008937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dirty="0" smtClean="0">
                <a:latin typeface="Times New Roman" pitchFamily="18" charset="0"/>
              </a:rPr>
              <a:t>Для </a:t>
            </a:r>
            <a:r>
              <a:rPr lang="ru-RU" altLang="ru-RU" sz="2400" dirty="0" err="1" smtClean="0">
                <a:latin typeface="Times New Roman" pitchFamily="18" charset="0"/>
              </a:rPr>
              <a:t>визначення</a:t>
            </a:r>
            <a:r>
              <a:rPr lang="ru-RU" altLang="ru-RU" sz="2400" dirty="0" smtClean="0">
                <a:latin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</a:rPr>
              <a:t>складової</a:t>
            </a:r>
            <a:r>
              <a:rPr lang="ru-RU" altLang="ru-RU" sz="2400" dirty="0" smtClean="0">
                <a:latin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</a:rPr>
              <a:t>похибки</a:t>
            </a:r>
            <a:r>
              <a:rPr lang="ru-RU" altLang="ru-RU" sz="2400" dirty="0" smtClean="0">
                <a:latin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</a:rPr>
              <a:t>закріплення</a:t>
            </a:r>
            <a:r>
              <a:rPr lang="ru-RU" altLang="ru-RU" sz="2400" dirty="0" smtClean="0">
                <a:latin typeface="Times New Roman" pitchFamily="18" charset="0"/>
              </a:rPr>
              <a:t>     </a:t>
            </a:r>
            <a:r>
              <a:rPr lang="ru-RU" altLang="ru-RU" sz="2400" dirty="0" err="1" smtClean="0">
                <a:latin typeface="Times New Roman" pitchFamily="18" charset="0"/>
              </a:rPr>
              <a:t>ε</a:t>
            </a:r>
            <a:r>
              <a:rPr lang="ru-RU" altLang="ru-RU" sz="2400" baseline="-25000" dirty="0" err="1" smtClean="0"/>
              <a:t>заг</a:t>
            </a:r>
            <a:r>
              <a:rPr lang="ru-RU" altLang="ru-RU" sz="2400" dirty="0" err="1" smtClean="0"/>
              <a:t>можуть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використовуватися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емпіричні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залежності</a:t>
            </a:r>
            <a:r>
              <a:rPr lang="ru-RU" altLang="ru-RU" sz="2400" dirty="0" smtClean="0"/>
              <a:t> виду</a:t>
            </a:r>
            <a:endParaRPr lang="ru-RU" altLang="ru-RU" sz="23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300" dirty="0"/>
              <a:t>                                            ,</a:t>
            </a:r>
          </a:p>
          <a:p>
            <a:pPr>
              <a:lnSpc>
                <a:spcPct val="90000"/>
              </a:lnSpc>
            </a:pPr>
            <a:r>
              <a:rPr lang="ru-RU" altLang="ru-RU" sz="2300" dirty="0" smtClean="0"/>
              <a:t>де </a:t>
            </a:r>
            <a:r>
              <a:rPr lang="en-US" altLang="ru-RU" sz="2400" i="1" dirty="0">
                <a:latin typeface="Times New Roman" pitchFamily="18" charset="0"/>
              </a:rPr>
              <a:t>c</a:t>
            </a:r>
            <a:r>
              <a:rPr lang="en-US" altLang="ru-RU" sz="2300" dirty="0"/>
              <a:t> </a:t>
            </a:r>
            <a:r>
              <a:rPr lang="ru-RU" altLang="ru-RU" sz="2300" dirty="0" smtClean="0"/>
              <a:t>– </a:t>
            </a:r>
            <a:r>
              <a:rPr lang="ru-RU" altLang="ru-RU" sz="2300" dirty="0" err="1" smtClean="0"/>
              <a:t>експерементально</a:t>
            </a:r>
            <a:r>
              <a:rPr lang="ru-RU" altLang="ru-RU" sz="2300" dirty="0" smtClean="0"/>
              <a:t> </a:t>
            </a:r>
            <a:r>
              <a:rPr lang="ru-RU" altLang="ru-RU" sz="2300" dirty="0" err="1" smtClean="0"/>
              <a:t>визначається</a:t>
            </a:r>
            <a:r>
              <a:rPr lang="ru-RU" altLang="ru-RU" sz="2300" dirty="0" smtClean="0"/>
              <a:t> </a:t>
            </a:r>
            <a:r>
              <a:rPr lang="ru-RU" altLang="ru-RU" sz="2300" dirty="0" err="1" smtClean="0"/>
              <a:t>коефіцієнт</a:t>
            </a:r>
            <a:r>
              <a:rPr lang="ru-RU" altLang="ru-RU" sz="2300" dirty="0" smtClean="0"/>
              <a:t>, </a:t>
            </a:r>
            <a:r>
              <a:rPr lang="ru-RU" altLang="ru-RU" sz="2300" dirty="0" err="1" smtClean="0"/>
              <a:t>що</a:t>
            </a:r>
            <a:r>
              <a:rPr lang="ru-RU" altLang="ru-RU" sz="2300" dirty="0" smtClean="0"/>
              <a:t> </a:t>
            </a:r>
            <a:r>
              <a:rPr lang="ru-RU" altLang="ru-RU" sz="2300" dirty="0" err="1" smtClean="0"/>
              <a:t>залежить</a:t>
            </a:r>
            <a:r>
              <a:rPr lang="ru-RU" altLang="ru-RU" sz="2300" dirty="0" smtClean="0"/>
              <a:t> </a:t>
            </a:r>
            <a:r>
              <a:rPr lang="ru-RU" altLang="ru-RU" sz="2300" dirty="0" err="1" smtClean="0"/>
              <a:t>від</a:t>
            </a:r>
            <a:r>
              <a:rPr lang="ru-RU" altLang="ru-RU" sz="2300" dirty="0" smtClean="0"/>
              <a:t> умов контакту, </a:t>
            </a:r>
            <a:r>
              <a:rPr lang="ru-RU" altLang="ru-RU" sz="2300" dirty="0" err="1" smtClean="0"/>
              <a:t>матеріалу</a:t>
            </a:r>
            <a:r>
              <a:rPr lang="ru-RU" altLang="ru-RU" sz="2300" dirty="0" smtClean="0"/>
              <a:t> та </a:t>
            </a:r>
            <a:r>
              <a:rPr lang="ru-RU" altLang="ru-RU" sz="2300" dirty="0" err="1" smtClean="0"/>
              <a:t>твердості</a:t>
            </a:r>
            <a:r>
              <a:rPr lang="ru-RU" altLang="ru-RU" sz="2300" dirty="0" smtClean="0"/>
              <a:t> заготовок;</a:t>
            </a:r>
            <a:endParaRPr lang="en-US" altLang="ru-RU" sz="2300" i="1" dirty="0"/>
          </a:p>
          <a:p>
            <a:pPr>
              <a:lnSpc>
                <a:spcPct val="90000"/>
              </a:lnSpc>
            </a:pPr>
            <a:r>
              <a:rPr lang="en-US" altLang="ru-RU" sz="2400" i="1" dirty="0">
                <a:latin typeface="Times New Roman" pitchFamily="18" charset="0"/>
              </a:rPr>
              <a:t>P</a:t>
            </a:r>
            <a:r>
              <a:rPr lang="ru-RU" altLang="ru-RU" sz="2400" baseline="-25000" dirty="0">
                <a:latin typeface="Times New Roman" pitchFamily="18" charset="0"/>
              </a:rPr>
              <a:t>з</a:t>
            </a:r>
            <a:r>
              <a:rPr lang="ru-RU" altLang="ru-RU" sz="2400" dirty="0">
                <a:latin typeface="Times New Roman" pitchFamily="18" charset="0"/>
              </a:rPr>
              <a:t> </a:t>
            </a:r>
            <a:r>
              <a:rPr lang="ru-RU" altLang="ru-RU" sz="2300" dirty="0" smtClean="0"/>
              <a:t>– </a:t>
            </a:r>
            <a:r>
              <a:rPr lang="ru-RU" altLang="ru-RU" sz="2300" dirty="0" err="1" smtClean="0"/>
              <a:t>затискна</a:t>
            </a:r>
            <a:r>
              <a:rPr lang="ru-RU" altLang="ru-RU" sz="2300" dirty="0" smtClean="0"/>
              <a:t> сила, </a:t>
            </a:r>
            <a:r>
              <a:rPr lang="ru-RU" altLang="ru-RU" sz="2300" dirty="0" err="1" smtClean="0"/>
              <a:t>що</a:t>
            </a:r>
            <a:r>
              <a:rPr lang="ru-RU" altLang="ru-RU" sz="2300" dirty="0" smtClean="0"/>
              <a:t> </a:t>
            </a:r>
            <a:r>
              <a:rPr lang="ru-RU" altLang="ru-RU" sz="2300" dirty="0" err="1" smtClean="0"/>
              <a:t>діє</a:t>
            </a:r>
            <a:r>
              <a:rPr lang="ru-RU" altLang="ru-RU" sz="2300" dirty="0" smtClean="0"/>
              <a:t> на опору;</a:t>
            </a:r>
            <a:endParaRPr lang="en-US" altLang="ru-RU" sz="2300" i="1" dirty="0"/>
          </a:p>
          <a:p>
            <a:pPr>
              <a:lnSpc>
                <a:spcPct val="90000"/>
              </a:lnSpc>
            </a:pPr>
            <a:r>
              <a:rPr lang="en-US" altLang="ru-RU" sz="2300" i="1" dirty="0">
                <a:latin typeface="Times New Roman" pitchFamily="18" charset="0"/>
              </a:rPr>
              <a:t>n</a:t>
            </a:r>
            <a:r>
              <a:rPr lang="en-US" altLang="ru-RU" sz="2300" dirty="0"/>
              <a:t> </a:t>
            </a:r>
            <a:r>
              <a:rPr lang="ru-RU" altLang="ru-RU" sz="2300" dirty="0"/>
              <a:t>– </a:t>
            </a:r>
            <a:r>
              <a:rPr lang="ru-RU" altLang="ru-RU" sz="2300" dirty="0" err="1" smtClean="0"/>
              <a:t>показник</a:t>
            </a:r>
            <a:r>
              <a:rPr lang="ru-RU" altLang="ru-RU" sz="2300" dirty="0" smtClean="0"/>
              <a:t> </a:t>
            </a:r>
            <a:r>
              <a:rPr lang="ru-RU" altLang="ru-RU" sz="2300" dirty="0" err="1" smtClean="0"/>
              <a:t>ступеня</a:t>
            </a:r>
            <a:r>
              <a:rPr lang="ru-RU" altLang="ru-RU" sz="2300" dirty="0" smtClean="0"/>
              <a:t>(</a:t>
            </a:r>
            <a:r>
              <a:rPr lang="ru-RU" altLang="ru-RU" sz="2300" dirty="0" err="1" smtClean="0"/>
              <a:t>завичай</a:t>
            </a:r>
            <a:r>
              <a:rPr lang="ru-RU" altLang="ru-RU" sz="2300" dirty="0" smtClean="0"/>
              <a:t> </a:t>
            </a:r>
            <a:r>
              <a:rPr lang="ru-RU" altLang="ru-RU" sz="2300" dirty="0" err="1" smtClean="0"/>
              <a:t>перебуває</a:t>
            </a:r>
            <a:r>
              <a:rPr lang="ru-RU" altLang="ru-RU" sz="2300" dirty="0" smtClean="0"/>
              <a:t> у межах 0.3-0.5).</a:t>
            </a:r>
            <a:endParaRPr lang="ru-RU" altLang="ru-RU" sz="2300" dirty="0"/>
          </a:p>
        </p:txBody>
      </p:sp>
      <p:sp>
        <p:nvSpPr>
          <p:cNvPr id="4474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47492" name="Object 4"/>
          <p:cNvGraphicFramePr>
            <a:graphicFrameLocks noChangeAspect="1"/>
          </p:cNvGraphicFramePr>
          <p:nvPr/>
        </p:nvGraphicFramePr>
        <p:xfrm>
          <a:off x="0" y="0"/>
          <a:ext cx="714375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14" name="Формула" r:id="rId4" imgW="710891" imgH="241195" progId="Equation.3">
                  <p:embed/>
                </p:oleObj>
              </mc:Choice>
              <mc:Fallback>
                <p:oleObj name="Формула" r:id="rId4" imgW="710891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14375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7497" name="Group 9"/>
          <p:cNvGrpSpPr>
            <a:grpSpLocks noChangeAspect="1"/>
          </p:cNvGrpSpPr>
          <p:nvPr/>
        </p:nvGrpSpPr>
        <p:grpSpPr bwMode="auto">
          <a:xfrm>
            <a:off x="3357563" y="2787650"/>
            <a:ext cx="1890712" cy="641350"/>
            <a:chOff x="2115" y="1756"/>
            <a:chExt cx="1191" cy="404"/>
          </a:xfrm>
        </p:grpSpPr>
        <p:sp>
          <p:nvSpPr>
            <p:cNvPr id="447496" name="AutoShape 8"/>
            <p:cNvSpPr>
              <a:spLocks noChangeAspect="1" noChangeArrowheads="1" noTextEdit="1"/>
            </p:cNvSpPr>
            <p:nvPr/>
          </p:nvSpPr>
          <p:spPr bwMode="auto">
            <a:xfrm>
              <a:off x="2115" y="1756"/>
              <a:ext cx="119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7498" name="Rectangle 10"/>
            <p:cNvSpPr>
              <a:spLocks noChangeArrowheads="1"/>
            </p:cNvSpPr>
            <p:nvPr/>
          </p:nvSpPr>
          <p:spPr bwMode="auto">
            <a:xfrm>
              <a:off x="3187" y="1785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ru-RU" altLang="ru-RU"/>
            </a:p>
          </p:txBody>
        </p:sp>
        <p:sp>
          <p:nvSpPr>
            <p:cNvPr id="447499" name="Rectangle 11"/>
            <p:cNvSpPr>
              <a:spLocks noChangeArrowheads="1"/>
            </p:cNvSpPr>
            <p:nvPr/>
          </p:nvSpPr>
          <p:spPr bwMode="auto">
            <a:xfrm>
              <a:off x="3011" y="1805"/>
              <a:ext cx="13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2800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ru-RU" altLang="ru-RU" sz="2800"/>
            </a:p>
          </p:txBody>
        </p:sp>
        <p:sp>
          <p:nvSpPr>
            <p:cNvPr id="447500" name="Rectangle 12"/>
            <p:cNvSpPr>
              <a:spLocks noChangeArrowheads="1"/>
            </p:cNvSpPr>
            <p:nvPr/>
          </p:nvSpPr>
          <p:spPr bwMode="auto">
            <a:xfrm>
              <a:off x="2752" y="1805"/>
              <a:ext cx="9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2800" i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ru-RU" altLang="ru-RU" sz="2800"/>
            </a:p>
          </p:txBody>
        </p:sp>
        <p:sp>
          <p:nvSpPr>
            <p:cNvPr id="447501" name="Rectangle 13"/>
            <p:cNvSpPr>
              <a:spLocks noChangeArrowheads="1"/>
            </p:cNvSpPr>
            <p:nvPr/>
          </p:nvSpPr>
          <p:spPr bwMode="auto">
            <a:xfrm>
              <a:off x="3132" y="1962"/>
              <a:ext cx="6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>
                  <a:solidFill>
                    <a:srgbClr val="000000"/>
                  </a:solidFill>
                  <a:latin typeface="Times New Roman" pitchFamily="18" charset="0"/>
                </a:rPr>
                <a:t>з</a:t>
              </a:r>
              <a:endParaRPr lang="ru-RU" altLang="ru-RU"/>
            </a:p>
          </p:txBody>
        </p:sp>
        <p:sp>
          <p:nvSpPr>
            <p:cNvPr id="447502" name="Rectangle 14"/>
            <p:cNvSpPr>
              <a:spLocks noChangeArrowheads="1"/>
            </p:cNvSpPr>
            <p:nvPr/>
          </p:nvSpPr>
          <p:spPr bwMode="auto">
            <a:xfrm>
              <a:off x="2277" y="196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800">
                  <a:solidFill>
                    <a:srgbClr val="000000"/>
                  </a:solidFill>
                  <a:latin typeface="Times New Roman" pitchFamily="18" charset="0"/>
                </a:rPr>
                <a:t>заг</a:t>
              </a:r>
              <a:endParaRPr lang="ru-RU" altLang="ru-RU" sz="1800"/>
            </a:p>
          </p:txBody>
        </p:sp>
        <p:sp>
          <p:nvSpPr>
            <p:cNvPr id="447503" name="Rectangle 15"/>
            <p:cNvSpPr>
              <a:spLocks noChangeArrowheads="1"/>
            </p:cNvSpPr>
            <p:nvPr/>
          </p:nvSpPr>
          <p:spPr bwMode="auto">
            <a:xfrm>
              <a:off x="2902" y="1776"/>
              <a:ext cx="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2800">
                  <a:solidFill>
                    <a:srgbClr val="000000"/>
                  </a:solidFill>
                  <a:latin typeface="Symbol" pitchFamily="18" charset="2"/>
                </a:rPr>
                <a:t>Ч</a:t>
              </a:r>
              <a:endParaRPr lang="ru-RU" altLang="ru-RU" sz="2800"/>
            </a:p>
          </p:txBody>
        </p:sp>
        <p:sp>
          <p:nvSpPr>
            <p:cNvPr id="447504" name="Rectangle 16"/>
            <p:cNvSpPr>
              <a:spLocks noChangeArrowheads="1"/>
            </p:cNvSpPr>
            <p:nvPr/>
          </p:nvSpPr>
          <p:spPr bwMode="auto">
            <a:xfrm>
              <a:off x="2553" y="1776"/>
              <a:ext cx="1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28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ru-RU" altLang="ru-RU" sz="2800"/>
            </a:p>
          </p:txBody>
        </p:sp>
        <p:sp>
          <p:nvSpPr>
            <p:cNvPr id="447505" name="Rectangle 17"/>
            <p:cNvSpPr>
              <a:spLocks noChangeArrowheads="1"/>
            </p:cNvSpPr>
            <p:nvPr/>
          </p:nvSpPr>
          <p:spPr bwMode="auto">
            <a:xfrm>
              <a:off x="2140" y="1776"/>
              <a:ext cx="9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2800" i="1">
                  <a:solidFill>
                    <a:srgbClr val="000000"/>
                  </a:solidFill>
                  <a:latin typeface="Symbol" pitchFamily="18" charset="2"/>
                </a:rPr>
                <a:t>e</a:t>
              </a:r>
              <a:endParaRPr lang="ru-RU" altLang="ru-RU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1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C416-EA25-439B-AAFB-7F04904A9508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4331-1F53-47BB-AFC5-A9B5031CAA79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4485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/>
              <a:t>Приклад </a:t>
            </a:r>
            <a:r>
              <a:rPr lang="ru-RU" altLang="ru-RU" sz="2800" dirty="0" err="1" smtClean="0"/>
              <a:t>графіка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експереметально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визначеної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складової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похибкиε</a:t>
            </a:r>
            <a:r>
              <a:rPr lang="ru-RU" altLang="ru-RU" sz="2800" baseline="-25000" dirty="0" err="1" smtClean="0"/>
              <a:t>заг</a:t>
            </a:r>
            <a:r>
              <a:rPr lang="ru-RU" altLang="ru-RU" sz="3400" dirty="0" smtClean="0"/>
              <a:t> </a:t>
            </a:r>
            <a:endParaRPr lang="ru-RU" altLang="ru-RU" sz="3400" dirty="0"/>
          </a:p>
        </p:txBody>
      </p:sp>
      <p:pic>
        <p:nvPicPr>
          <p:cNvPr id="448520" name="Picture 8" descr="tm3-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6413" y="2124075"/>
            <a:ext cx="5589587" cy="3444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1818-23C6-4A8F-8B64-94EE8692BAEF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B850-F313-4006-AC69-65EC45B9FB53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2800" dirty="0" smtClean="0"/>
              <a:t>Наслідки неправильно обраної схеми закріплення заготовки</a:t>
            </a:r>
            <a:endParaRPr lang="ru-RU" altLang="ru-RU" sz="2800" dirty="0"/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600" dirty="0" smtClean="0"/>
              <a:t>У </a:t>
            </a:r>
            <a:r>
              <a:rPr lang="ru-RU" altLang="ru-RU" sz="2600" dirty="0" err="1" smtClean="0"/>
              <a:t>разі</a:t>
            </a:r>
            <a:r>
              <a:rPr lang="ru-RU" altLang="ru-RU" sz="2600" dirty="0" smtClean="0"/>
              <a:t> неправильно </a:t>
            </a:r>
            <a:r>
              <a:rPr lang="ru-RU" altLang="ru-RU" sz="2600" dirty="0" err="1" smtClean="0"/>
              <a:t>обраної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схеми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закріплення</a:t>
            </a:r>
            <a:r>
              <a:rPr lang="ru-RU" altLang="ru-RU" sz="2600" dirty="0" smtClean="0"/>
              <a:t> при </a:t>
            </a:r>
            <a:r>
              <a:rPr lang="ru-RU" altLang="ru-RU" sz="2600" dirty="0" err="1" smtClean="0"/>
              <a:t>затисканні</a:t>
            </a:r>
            <a:r>
              <a:rPr lang="ru-RU" altLang="ru-RU" sz="2600" dirty="0" smtClean="0"/>
              <a:t> заготовки </a:t>
            </a:r>
            <a:r>
              <a:rPr lang="ru-RU" altLang="ru-RU" sz="2600" dirty="0" err="1" smtClean="0"/>
              <a:t>може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відбуватися</a:t>
            </a:r>
            <a:r>
              <a:rPr lang="ru-RU" altLang="ru-RU" sz="2600" dirty="0"/>
              <a:t>:</a:t>
            </a:r>
            <a:endParaRPr lang="ru-RU" altLang="ru-RU" sz="2600" dirty="0" smtClean="0"/>
          </a:p>
          <a:p>
            <a:pPr>
              <a:lnSpc>
                <a:spcPct val="90000"/>
              </a:lnSpc>
            </a:pPr>
            <a:r>
              <a:rPr lang="ru-RU" altLang="ru-RU" sz="2600" dirty="0" err="1" smtClean="0"/>
              <a:t>зміщення</a:t>
            </a:r>
            <a:r>
              <a:rPr lang="ru-RU" altLang="ru-RU" sz="2600" dirty="0" smtClean="0"/>
              <a:t>, </a:t>
            </a:r>
          </a:p>
          <a:p>
            <a:pPr>
              <a:lnSpc>
                <a:spcPct val="90000"/>
              </a:lnSpc>
            </a:pPr>
            <a:r>
              <a:rPr lang="ru-RU" altLang="ru-RU" sz="2600" dirty="0" smtClean="0"/>
              <a:t>Сильна </a:t>
            </a:r>
            <a:r>
              <a:rPr lang="ru-RU" altLang="ru-RU" sz="2600" dirty="0" err="1" smtClean="0"/>
              <a:t>деформація</a:t>
            </a:r>
            <a:r>
              <a:rPr lang="ru-RU" altLang="ru-RU" sz="2600" dirty="0" smtClean="0"/>
              <a:t>, </a:t>
            </a:r>
            <a:endParaRPr lang="ru-RU" altLang="ru-RU" sz="2600" dirty="0"/>
          </a:p>
          <a:p>
            <a:pPr>
              <a:lnSpc>
                <a:spcPct val="90000"/>
              </a:lnSpc>
            </a:pPr>
            <a:r>
              <a:rPr lang="ru-RU" altLang="ru-RU" sz="2600" dirty="0" err="1" smtClean="0"/>
              <a:t>Пошкодження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поверхні</a:t>
            </a:r>
            <a:r>
              <a:rPr lang="ru-RU" altLang="ru-RU" sz="2600" dirty="0" smtClean="0"/>
              <a:t> заготовки. </a:t>
            </a:r>
            <a:endParaRPr lang="ru-RU" altLang="ru-RU" sz="2600" dirty="0"/>
          </a:p>
          <a:p>
            <a:pPr>
              <a:lnSpc>
                <a:spcPct val="90000"/>
              </a:lnSpc>
            </a:pPr>
            <a:r>
              <a:rPr lang="ru-RU" altLang="ru-RU" sz="2600" dirty="0" err="1" smtClean="0"/>
              <a:t>Ці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явища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можна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характеризувати</a:t>
            </a:r>
            <a:r>
              <a:rPr lang="ru-RU" altLang="ru-RU" sz="2600" dirty="0" smtClean="0"/>
              <a:t> як </a:t>
            </a:r>
            <a:r>
              <a:rPr lang="ru-RU" altLang="ru-RU" sz="2600" dirty="0" err="1" smtClean="0"/>
              <a:t>грубий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прорахунок</a:t>
            </a:r>
            <a:r>
              <a:rPr lang="ru-RU" altLang="ru-RU" sz="2600" dirty="0" smtClean="0"/>
              <a:t>, </a:t>
            </a:r>
            <a:r>
              <a:rPr lang="ru-RU" altLang="ru-RU" sz="2600" dirty="0" err="1" smtClean="0"/>
              <a:t>викликаний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неписьменністю</a:t>
            </a:r>
            <a:r>
              <a:rPr lang="ru-RU" altLang="ru-RU" sz="2600" dirty="0" smtClean="0"/>
              <a:t>, а </a:t>
            </a:r>
            <a:r>
              <a:rPr lang="ru-RU" altLang="ru-RU" sz="2600" dirty="0" err="1" smtClean="0"/>
              <a:t>чи</a:t>
            </a:r>
            <a:r>
              <a:rPr lang="ru-RU" altLang="ru-RU" sz="2600" dirty="0" smtClean="0"/>
              <a:t> не </a:t>
            </a:r>
            <a:r>
              <a:rPr lang="ru-RU" altLang="ru-RU" sz="2600" dirty="0" err="1" smtClean="0"/>
              <a:t>похибка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закріплення</a:t>
            </a:r>
            <a:r>
              <a:rPr lang="ru-RU" altLang="ru-RU" sz="2600" dirty="0" smtClean="0"/>
              <a:t>. </a:t>
            </a:r>
            <a:endParaRPr lang="ru-RU" alt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04E2-4BE6-409E-90E4-468E71602987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FFC7-F7FE-46BC-89AA-2C386970D042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400" dirty="0" smtClean="0"/>
              <a:t>Зміщення заготовки при закріпленні</a:t>
            </a:r>
            <a:endParaRPr lang="ru-RU" altLang="ru-RU" sz="3400" dirty="0"/>
          </a:p>
        </p:txBody>
      </p:sp>
      <p:pic>
        <p:nvPicPr>
          <p:cNvPr id="452613" name="Picture 5" descr="tm3-14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2136775"/>
            <a:ext cx="4584700" cy="2582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2614" name="Text Box 6"/>
          <p:cNvSpPr txBox="1">
            <a:spLocks noChangeArrowheads="1"/>
          </p:cNvSpPr>
          <p:nvPr/>
        </p:nvSpPr>
        <p:spPr bwMode="auto">
          <a:xfrm>
            <a:off x="3516313" y="5427663"/>
            <a:ext cx="23650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sz="2400" dirty="0" smtClean="0"/>
              <a:t>До закріплення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A9EE-0954-4537-B158-1C53FA852D4D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EFBE-941B-4884-BBAC-D1B1F525B634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400" dirty="0" smtClean="0"/>
              <a:t>Зміщення заготовки при закріпленні</a:t>
            </a:r>
            <a:endParaRPr lang="ru-RU" altLang="ru-RU" sz="3400" dirty="0"/>
          </a:p>
        </p:txBody>
      </p:sp>
      <p:sp>
        <p:nvSpPr>
          <p:cNvPr id="454660" name="Text Box 4"/>
          <p:cNvSpPr txBox="1">
            <a:spLocks noChangeArrowheads="1"/>
          </p:cNvSpPr>
          <p:nvPr/>
        </p:nvSpPr>
        <p:spPr bwMode="auto">
          <a:xfrm>
            <a:off x="3121025" y="5427663"/>
            <a:ext cx="2771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sz="2400" dirty="0" smtClean="0"/>
              <a:t>Після закріплення</a:t>
            </a:r>
            <a:endParaRPr lang="ru-RU" altLang="ru-RU" sz="2400" dirty="0"/>
          </a:p>
        </p:txBody>
      </p:sp>
      <p:pic>
        <p:nvPicPr>
          <p:cNvPr id="454662" name="Picture 6" descr="tm3-14-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2136775"/>
            <a:ext cx="4584700" cy="2582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857" y="3564015"/>
            <a:ext cx="7772400" cy="1362075"/>
          </a:xfrm>
        </p:spPr>
        <p:txBody>
          <a:bodyPr/>
          <a:lstStyle/>
          <a:p>
            <a:r>
              <a:rPr lang="uk-UA" dirty="0" smtClean="0"/>
              <a:t>Приклади визначення похибки базування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D4ED-EF94-4F8F-A63C-29F937B26063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E0CF-00EF-49FF-936E-9F9D33319D8E}" type="slidenum">
              <a:rPr lang="ru-RU" altLang="ru-RU" smtClean="0"/>
              <a:pPr/>
              <a:t>56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9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D3A6-DED9-400E-97BE-438E62705E76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E6D8-3043-4577-BF7B-E27D75848D91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400" dirty="0" smtClean="0"/>
              <a:t>Приклади визначення похибки базування </a:t>
            </a:r>
            <a:endParaRPr lang="ru-RU" altLang="ru-RU" sz="3400" dirty="0"/>
          </a:p>
        </p:txBody>
      </p:sp>
      <p:pic>
        <p:nvPicPr>
          <p:cNvPr id="455685" name="Picture 5" descr="tm3-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1575" y="1855788"/>
            <a:ext cx="4260850" cy="157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56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66738" y="3962400"/>
            <a:ext cx="8001000" cy="1311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ru-RU" sz="2200" dirty="0" smtClean="0"/>
              <a:t>Похибка базування у трикулачковому патроні, що </a:t>
            </a:r>
            <a:r>
              <a:rPr lang="uk-UA" altLang="ru-RU" sz="2200" dirty="0" err="1" smtClean="0"/>
              <a:t>самоцентрується</a:t>
            </a:r>
            <a:r>
              <a:rPr lang="uk-UA" altLang="ru-RU" sz="2200" dirty="0" smtClean="0"/>
              <a:t> при обробці діаметральних розмірів</a:t>
            </a:r>
            <a:endParaRPr lang="ru-RU" altLang="ru-RU" sz="2200" dirty="0"/>
          </a:p>
        </p:txBody>
      </p:sp>
      <p:sp>
        <p:nvSpPr>
          <p:cNvPr id="455687" name="Text Box 7"/>
          <p:cNvSpPr txBox="1">
            <a:spLocks noChangeArrowheads="1"/>
          </p:cNvSpPr>
          <p:nvPr/>
        </p:nvSpPr>
        <p:spPr bwMode="auto">
          <a:xfrm>
            <a:off x="1193800" y="3495675"/>
            <a:ext cx="25213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dirty="0" smtClean="0"/>
              <a:t>Вимірювальна база</a:t>
            </a:r>
            <a:endParaRPr lang="ru-RU" altLang="ru-RU" dirty="0"/>
          </a:p>
        </p:txBody>
      </p:sp>
      <p:sp>
        <p:nvSpPr>
          <p:cNvPr id="455688" name="Text Box 8"/>
          <p:cNvSpPr txBox="1">
            <a:spLocks noChangeArrowheads="1"/>
          </p:cNvSpPr>
          <p:nvPr/>
        </p:nvSpPr>
        <p:spPr bwMode="auto">
          <a:xfrm>
            <a:off x="4437063" y="3495675"/>
            <a:ext cx="23443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dirty="0" smtClean="0"/>
              <a:t>Технологічна база</a:t>
            </a:r>
            <a:endParaRPr lang="ru-RU" altLang="ru-RU" dirty="0"/>
          </a:p>
        </p:txBody>
      </p:sp>
      <p:sp>
        <p:nvSpPr>
          <p:cNvPr id="455689" name="Line 9"/>
          <p:cNvSpPr>
            <a:spLocks noChangeShapeType="1"/>
          </p:cNvSpPr>
          <p:nvPr/>
        </p:nvSpPr>
        <p:spPr bwMode="auto">
          <a:xfrm flipV="1">
            <a:off x="2441575" y="2933700"/>
            <a:ext cx="1050925" cy="561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5690" name="Line 10"/>
          <p:cNvSpPr>
            <a:spLocks noChangeShapeType="1"/>
          </p:cNvSpPr>
          <p:nvPr/>
        </p:nvSpPr>
        <p:spPr bwMode="auto">
          <a:xfrm flipH="1" flipV="1">
            <a:off x="4722813" y="2933700"/>
            <a:ext cx="793750" cy="561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5691" name="Text Box 11"/>
          <p:cNvSpPr txBox="1">
            <a:spLocks noChangeArrowheads="1"/>
          </p:cNvSpPr>
          <p:nvPr/>
        </p:nvSpPr>
        <p:spPr bwMode="auto">
          <a:xfrm>
            <a:off x="3579813" y="5334000"/>
            <a:ext cx="10906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ru-RU" sz="2800" b="1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ru-RU" altLang="ru-RU" b="1" baseline="-25000"/>
              <a:t>баз </a:t>
            </a:r>
            <a:r>
              <a:rPr lang="ru-RU" altLang="ru-RU" sz="2400" b="1"/>
              <a:t>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6" grpId="0" uiExpand="1" build="p"/>
      <p:bldP spid="455687" grpId="0"/>
      <p:bldP spid="455688" grpId="0"/>
      <p:bldP spid="455689" grpId="0" animBg="1"/>
      <p:bldP spid="455690" grpId="0" animBg="1"/>
      <p:bldP spid="45569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2FBE-6BDC-47BC-871D-42F18952FAED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/>
              <a:t>Л</a:t>
            </a:r>
            <a:r>
              <a:rPr lang="ru-RU" altLang="ru-RU" dirty="0" err="1" smtClean="0"/>
              <a:t>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4189-869E-407A-8F91-491312FC2D08}" type="slidenum">
              <a:rPr lang="ru-RU" altLang="ru-RU"/>
              <a:pPr/>
              <a:t>58</a:t>
            </a:fld>
            <a:endParaRPr lang="ru-RU" altLang="ru-RU"/>
          </a:p>
        </p:txBody>
      </p:sp>
      <p:pic>
        <p:nvPicPr>
          <p:cNvPr id="460811" name="Picture 11" descr="tm3-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4100" y="1881188"/>
            <a:ext cx="4494213" cy="154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400" dirty="0" smtClean="0"/>
              <a:t>Приклади визначення похибки базування</a:t>
            </a:r>
            <a:endParaRPr lang="ru-RU" altLang="ru-RU" sz="3400" dirty="0"/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6738" y="3962400"/>
            <a:ext cx="8001000" cy="16271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ru-RU" sz="2200" dirty="0" smtClean="0"/>
              <a:t>Похибка базування у </a:t>
            </a:r>
            <a:r>
              <a:rPr lang="uk-UA" altLang="ru-RU" sz="2200" dirty="0" err="1" smtClean="0"/>
              <a:t>цетрах</a:t>
            </a:r>
            <a:r>
              <a:rPr lang="uk-UA" altLang="ru-RU" sz="2200" dirty="0" smtClean="0"/>
              <a:t> із встановленням заготівлі у повідковому патроні при обробці діаметральних розмірів</a:t>
            </a:r>
            <a:endParaRPr lang="ru-RU" altLang="ru-RU" sz="2200" dirty="0"/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1193800" y="3495675"/>
            <a:ext cx="25213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dirty="0" smtClean="0"/>
              <a:t>Вимірювальна база</a:t>
            </a:r>
            <a:endParaRPr lang="ru-RU" altLang="ru-RU" dirty="0"/>
          </a:p>
        </p:txBody>
      </p:sp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4437063" y="3495675"/>
            <a:ext cx="23443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dirty="0" smtClean="0"/>
              <a:t>Технологічна база</a:t>
            </a:r>
            <a:endParaRPr lang="ru-RU" altLang="ru-RU" dirty="0"/>
          </a:p>
        </p:txBody>
      </p:sp>
      <p:sp>
        <p:nvSpPr>
          <p:cNvPr id="460807" name="Line 7"/>
          <p:cNvSpPr>
            <a:spLocks noChangeShapeType="1"/>
          </p:cNvSpPr>
          <p:nvPr/>
        </p:nvSpPr>
        <p:spPr bwMode="auto">
          <a:xfrm flipV="1">
            <a:off x="2441575" y="2933700"/>
            <a:ext cx="1050925" cy="561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808" name="Line 8"/>
          <p:cNvSpPr>
            <a:spLocks noChangeShapeType="1"/>
          </p:cNvSpPr>
          <p:nvPr/>
        </p:nvSpPr>
        <p:spPr bwMode="auto">
          <a:xfrm flipH="1" flipV="1">
            <a:off x="4722813" y="2933700"/>
            <a:ext cx="793750" cy="561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0809" name="Text Box 9"/>
          <p:cNvSpPr txBox="1">
            <a:spLocks noChangeArrowheads="1"/>
          </p:cNvSpPr>
          <p:nvPr/>
        </p:nvSpPr>
        <p:spPr bwMode="auto">
          <a:xfrm>
            <a:off x="4025900" y="5589588"/>
            <a:ext cx="10906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ru-RU" sz="2800" b="1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ru-RU" altLang="ru-RU" b="1" baseline="-25000"/>
              <a:t>баз </a:t>
            </a:r>
            <a:r>
              <a:rPr lang="ru-RU" altLang="ru-RU" sz="2400" b="1"/>
              <a:t>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4" grpId="0" build="p"/>
      <p:bldP spid="460805" grpId="0"/>
      <p:bldP spid="460806" grpId="0"/>
      <p:bldP spid="460807" grpId="0" animBg="1"/>
      <p:bldP spid="460808" grpId="0" animBg="1"/>
      <p:bldP spid="46080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54C6-A75C-4BC8-8C7D-4D3011E53A80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1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1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A47-289F-4AAE-ABE9-1F9B0A55733D}" type="slidenum">
              <a:rPr lang="ru-RU" altLang="ru-RU"/>
              <a:pPr/>
              <a:t>59</a:t>
            </a:fld>
            <a:endParaRPr lang="ru-RU" altLang="ru-RU"/>
          </a:p>
        </p:txBody>
      </p:sp>
      <p:pic>
        <p:nvPicPr>
          <p:cNvPr id="461835" name="Picture 11" descr="tm3-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3063" y="1973263"/>
            <a:ext cx="3317875" cy="191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1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400" dirty="0" smtClean="0"/>
              <a:t>Приклади визначення похибки базування</a:t>
            </a:r>
            <a:endParaRPr lang="ru-RU" altLang="ru-RU" sz="3400" dirty="0"/>
          </a:p>
        </p:txBody>
      </p:sp>
      <p:sp>
        <p:nvSpPr>
          <p:cNvPr id="461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6738" y="3962400"/>
            <a:ext cx="8001000" cy="13573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ru-RU" sz="2200" dirty="0" smtClean="0"/>
              <a:t>Похибка базування на розтискній оправці при обробці зовнішніх діаметральних </a:t>
            </a:r>
            <a:r>
              <a:rPr lang="uk-UA" altLang="ru-RU" sz="2200" dirty="0" err="1" smtClean="0"/>
              <a:t>ромзірів</a:t>
            </a:r>
            <a:endParaRPr lang="ru-RU" altLang="ru-RU" sz="2200" dirty="0"/>
          </a:p>
        </p:txBody>
      </p:sp>
      <p:sp>
        <p:nvSpPr>
          <p:cNvPr id="461829" name="Text Box 5"/>
          <p:cNvSpPr txBox="1">
            <a:spLocks noChangeArrowheads="1"/>
          </p:cNvSpPr>
          <p:nvPr/>
        </p:nvSpPr>
        <p:spPr bwMode="auto">
          <a:xfrm>
            <a:off x="431800" y="2349500"/>
            <a:ext cx="25213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dirty="0" smtClean="0"/>
              <a:t>Вимірювальна база</a:t>
            </a:r>
            <a:endParaRPr lang="ru-RU" altLang="ru-RU" dirty="0"/>
          </a:p>
        </p:txBody>
      </p:sp>
      <p:sp>
        <p:nvSpPr>
          <p:cNvPr id="461830" name="Text Box 6"/>
          <p:cNvSpPr txBox="1">
            <a:spLocks noChangeArrowheads="1"/>
          </p:cNvSpPr>
          <p:nvPr/>
        </p:nvSpPr>
        <p:spPr bwMode="auto">
          <a:xfrm>
            <a:off x="5759450" y="1952625"/>
            <a:ext cx="23443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dirty="0" smtClean="0"/>
              <a:t>Технологічна база</a:t>
            </a:r>
            <a:endParaRPr lang="ru-RU" altLang="ru-RU" dirty="0"/>
          </a:p>
        </p:txBody>
      </p:sp>
      <p:sp>
        <p:nvSpPr>
          <p:cNvPr id="461832" name="Line 8"/>
          <p:cNvSpPr>
            <a:spLocks noChangeShapeType="1"/>
          </p:cNvSpPr>
          <p:nvPr/>
        </p:nvSpPr>
        <p:spPr bwMode="auto">
          <a:xfrm flipH="1">
            <a:off x="5759450" y="2349500"/>
            <a:ext cx="1152525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837" name="Line 13"/>
          <p:cNvSpPr>
            <a:spLocks noChangeShapeType="1"/>
          </p:cNvSpPr>
          <p:nvPr/>
        </p:nvSpPr>
        <p:spPr bwMode="auto">
          <a:xfrm flipH="1" flipV="1">
            <a:off x="1736725" y="2746375"/>
            <a:ext cx="1890713" cy="187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61841" name="Group 17"/>
          <p:cNvGrpSpPr>
            <a:grpSpLocks/>
          </p:cNvGrpSpPr>
          <p:nvPr/>
        </p:nvGrpSpPr>
        <p:grpSpPr bwMode="auto">
          <a:xfrm>
            <a:off x="3762375" y="5197475"/>
            <a:ext cx="1376363" cy="1038225"/>
            <a:chOff x="2370" y="3274"/>
            <a:chExt cx="867" cy="654"/>
          </a:xfrm>
        </p:grpSpPr>
        <p:sp>
          <p:nvSpPr>
            <p:cNvPr id="461840" name="Text Box 16"/>
            <p:cNvSpPr txBox="1">
              <a:spLocks noChangeArrowheads="1"/>
            </p:cNvSpPr>
            <p:nvPr/>
          </p:nvSpPr>
          <p:spPr bwMode="auto">
            <a:xfrm>
              <a:off x="2892" y="3601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800" b="1" i="1">
                  <a:latin typeface="Times New Roman" pitchFamily="18" charset="0"/>
                </a:rPr>
                <a:t>2</a:t>
              </a:r>
              <a:endParaRPr lang="ru-RU" altLang="ru-RU" sz="2800" b="1" i="1">
                <a:latin typeface="Times New Roman" pitchFamily="18" charset="0"/>
              </a:endParaRPr>
            </a:p>
          </p:txBody>
        </p:sp>
        <p:sp>
          <p:nvSpPr>
            <p:cNvPr id="461833" name="Text Box 9"/>
            <p:cNvSpPr txBox="1">
              <a:spLocks noChangeArrowheads="1"/>
            </p:cNvSpPr>
            <p:nvPr/>
          </p:nvSpPr>
          <p:spPr bwMode="auto">
            <a:xfrm>
              <a:off x="2370" y="3438"/>
              <a:ext cx="5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altLang="ru-RU" sz="2800" b="1">
                  <a:latin typeface="Times New Roman" pitchFamily="18" charset="0"/>
                  <a:cs typeface="Times New Roman" pitchFamily="18" charset="0"/>
                </a:rPr>
                <a:t>ε</a:t>
              </a:r>
              <a:r>
                <a:rPr lang="ru-RU" altLang="ru-RU" b="1" baseline="-25000"/>
                <a:t>баз </a:t>
              </a:r>
              <a:r>
                <a:rPr lang="ru-RU" altLang="ru-RU" sz="2400" b="1"/>
                <a:t>= </a:t>
              </a:r>
            </a:p>
          </p:txBody>
        </p:sp>
        <p:sp>
          <p:nvSpPr>
            <p:cNvPr id="461838" name="Text Box 14"/>
            <p:cNvSpPr txBox="1">
              <a:spLocks noChangeArrowheads="1"/>
            </p:cNvSpPr>
            <p:nvPr/>
          </p:nvSpPr>
          <p:spPr bwMode="auto">
            <a:xfrm>
              <a:off x="2822" y="3274"/>
              <a:ext cx="41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ru-RU" sz="2800" b="1" i="1">
                  <a:latin typeface="Times New Roman" pitchFamily="18" charset="0"/>
                </a:rPr>
                <a:t>TD</a:t>
              </a:r>
              <a:endParaRPr lang="ru-RU" altLang="ru-RU" sz="2800" b="1" i="1">
                <a:latin typeface="Times New Roman" pitchFamily="18" charset="0"/>
              </a:endParaRPr>
            </a:p>
          </p:txBody>
        </p:sp>
        <p:sp>
          <p:nvSpPr>
            <p:cNvPr id="461839" name="Line 15"/>
            <p:cNvSpPr>
              <a:spLocks noChangeShapeType="1"/>
            </p:cNvSpPr>
            <p:nvPr/>
          </p:nvSpPr>
          <p:spPr bwMode="auto">
            <a:xfrm>
              <a:off x="2880" y="3601"/>
              <a:ext cx="3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1842" name="Text Box 18"/>
          <p:cNvSpPr txBox="1">
            <a:spLocks noChangeArrowheads="1"/>
          </p:cNvSpPr>
          <p:nvPr/>
        </p:nvSpPr>
        <p:spPr bwMode="auto">
          <a:xfrm>
            <a:off x="5967413" y="5197475"/>
            <a:ext cx="2744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dirty="0"/>
              <a:t>( </a:t>
            </a:r>
            <a:r>
              <a:rPr lang="ru-RU" altLang="ru-RU" dirty="0" smtClean="0"/>
              <a:t>допуск </a:t>
            </a:r>
            <a:r>
              <a:rPr lang="ru-RU" altLang="ru-RU" dirty="0" err="1" smtClean="0"/>
              <a:t>розміра</a:t>
            </a:r>
            <a:r>
              <a:rPr lang="ru-RU" altLang="ru-RU" sz="2400" dirty="0" smtClean="0"/>
              <a:t> </a:t>
            </a:r>
            <a:r>
              <a:rPr lang="en-US" altLang="ru-RU" sz="2400" b="1" i="1" dirty="0">
                <a:latin typeface="Times New Roman" pitchFamily="18" charset="0"/>
              </a:rPr>
              <a:t>D</a:t>
            </a:r>
            <a:r>
              <a:rPr lang="ru-RU" altLang="ru-RU" sz="2400" b="1" i="1" dirty="0">
                <a:latin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</a:rPr>
              <a:t>)</a:t>
            </a:r>
          </a:p>
        </p:txBody>
      </p:sp>
      <p:sp>
        <p:nvSpPr>
          <p:cNvPr id="461844" name="Line 20"/>
          <p:cNvSpPr>
            <a:spLocks noChangeShapeType="1"/>
          </p:cNvSpPr>
          <p:nvPr/>
        </p:nvSpPr>
        <p:spPr bwMode="auto">
          <a:xfrm flipV="1">
            <a:off x="5138738" y="5457825"/>
            <a:ext cx="828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8" grpId="0" uiExpand="1" build="p"/>
      <p:bldP spid="461829" grpId="0"/>
      <p:bldP spid="461830" grpId="0"/>
      <p:bldP spid="461832" grpId="0" animBg="1"/>
      <p:bldP spid="461837" grpId="0" animBg="1"/>
      <p:bldP spid="461842" grpId="0"/>
      <p:bldP spid="4618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CAD8-CA16-46D1-B844-DF78CDB0A479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/>
              <a:t>У </a:t>
            </a:r>
            <a:r>
              <a:rPr lang="ru-RU" altLang="ru-RU" sz="2800" dirty="0" err="1" smtClean="0"/>
              <a:t>оброблюваної</a:t>
            </a:r>
            <a:r>
              <a:rPr lang="ru-RU" altLang="ru-RU" sz="2800" dirty="0" smtClean="0"/>
              <a:t> заготовки </a:t>
            </a:r>
            <a:r>
              <a:rPr lang="ru-RU" altLang="ru-RU" sz="2800" dirty="0" err="1" smtClean="0"/>
              <a:t>можна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виділити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такі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поверхні</a:t>
            </a:r>
            <a:r>
              <a:rPr lang="ru-RU" altLang="ru-RU" sz="2800" dirty="0" smtClean="0"/>
              <a:t>:</a:t>
            </a:r>
            <a:endParaRPr lang="ru-RU" altLang="ru-RU" sz="2800" dirty="0"/>
          </a:p>
        </p:txBody>
      </p:sp>
      <p:sp>
        <p:nvSpPr>
          <p:cNvPr id="347139" name="Text Box 3"/>
          <p:cNvSpPr txBox="1">
            <a:spLocks noChangeArrowheads="1"/>
          </p:cNvSpPr>
          <p:nvPr/>
        </p:nvSpPr>
        <p:spPr bwMode="auto">
          <a:xfrm>
            <a:off x="574675" y="5364163"/>
            <a:ext cx="724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2400" b="1" dirty="0" smtClean="0"/>
              <a:t>Від яких вимірюють виконуваний розмір</a:t>
            </a:r>
            <a:endParaRPr lang="ru-RU" altLang="ru-RU" sz="2400" b="1" dirty="0"/>
          </a:p>
        </p:txBody>
      </p:sp>
      <p:pic>
        <p:nvPicPr>
          <p:cNvPr id="347145" name="Picture 9" descr="tm3-1-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850" y="2065338"/>
            <a:ext cx="3670300" cy="2727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7141" name="Line 5"/>
          <p:cNvSpPr>
            <a:spLocks noChangeShapeType="1"/>
          </p:cNvSpPr>
          <p:nvPr/>
        </p:nvSpPr>
        <p:spPr bwMode="auto">
          <a:xfrm flipH="1">
            <a:off x="3536950" y="4329113"/>
            <a:ext cx="2114550" cy="1035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/>
      <p:bldP spid="34714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6C6B-497C-46B8-BC96-86A64A1DAA7C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1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2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630A9-185D-4FE3-A0E7-72C2A8AAA027}" type="slidenum">
              <a:rPr lang="ru-RU" altLang="ru-RU"/>
              <a:pPr/>
              <a:t>60</a:t>
            </a:fld>
            <a:endParaRPr lang="ru-RU" altLang="ru-RU"/>
          </a:p>
        </p:txBody>
      </p:sp>
      <p:grpSp>
        <p:nvGrpSpPr>
          <p:cNvPr id="462867" name="Group 19"/>
          <p:cNvGrpSpPr>
            <a:grpSpLocks/>
          </p:cNvGrpSpPr>
          <p:nvPr/>
        </p:nvGrpSpPr>
        <p:grpSpPr bwMode="auto">
          <a:xfrm>
            <a:off x="3762375" y="5197475"/>
            <a:ext cx="2120900" cy="1038225"/>
            <a:chOff x="2370" y="3274"/>
            <a:chExt cx="1336" cy="654"/>
          </a:xfrm>
        </p:grpSpPr>
        <p:grpSp>
          <p:nvGrpSpPr>
            <p:cNvPr id="462857" name="Group 9"/>
            <p:cNvGrpSpPr>
              <a:grpSpLocks/>
            </p:cNvGrpSpPr>
            <p:nvPr/>
          </p:nvGrpSpPr>
          <p:grpSpPr bwMode="auto">
            <a:xfrm>
              <a:off x="2370" y="3274"/>
              <a:ext cx="867" cy="654"/>
              <a:chOff x="2370" y="3274"/>
              <a:chExt cx="867" cy="654"/>
            </a:xfrm>
          </p:grpSpPr>
          <p:sp>
            <p:nvSpPr>
              <p:cNvPr id="462858" name="Text Box 10"/>
              <p:cNvSpPr txBox="1">
                <a:spLocks noChangeArrowheads="1"/>
              </p:cNvSpPr>
              <p:nvPr/>
            </p:nvSpPr>
            <p:spPr bwMode="auto">
              <a:xfrm>
                <a:off x="2892" y="3601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sz="2800" b="1" i="1">
                    <a:latin typeface="Times New Roman" pitchFamily="18" charset="0"/>
                  </a:rPr>
                  <a:t>2</a:t>
                </a:r>
                <a:endParaRPr lang="ru-RU" altLang="ru-RU" sz="2800" b="1" i="1">
                  <a:latin typeface="Times New Roman" pitchFamily="18" charset="0"/>
                </a:endParaRPr>
              </a:p>
            </p:txBody>
          </p:sp>
          <p:sp>
            <p:nvSpPr>
              <p:cNvPr id="462859" name="Text Box 11"/>
              <p:cNvSpPr txBox="1">
                <a:spLocks noChangeArrowheads="1"/>
              </p:cNvSpPr>
              <p:nvPr/>
            </p:nvSpPr>
            <p:spPr bwMode="auto">
              <a:xfrm>
                <a:off x="2370" y="3438"/>
                <a:ext cx="58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l-GR" altLang="ru-RU" sz="2800" b="1">
                    <a:latin typeface="Times New Roman" pitchFamily="18" charset="0"/>
                    <a:cs typeface="Times New Roman" pitchFamily="18" charset="0"/>
                  </a:rPr>
                  <a:t>ε</a:t>
                </a:r>
                <a:r>
                  <a:rPr lang="ru-RU" altLang="ru-RU" b="1" baseline="-25000"/>
                  <a:t>баз </a:t>
                </a:r>
                <a:r>
                  <a:rPr lang="ru-RU" altLang="ru-RU" sz="2400" b="1"/>
                  <a:t>= </a:t>
                </a:r>
              </a:p>
            </p:txBody>
          </p:sp>
          <p:sp>
            <p:nvSpPr>
              <p:cNvPr id="462860" name="Text Box 12"/>
              <p:cNvSpPr txBox="1">
                <a:spLocks noChangeArrowheads="1"/>
              </p:cNvSpPr>
              <p:nvPr/>
            </p:nvSpPr>
            <p:spPr bwMode="auto">
              <a:xfrm>
                <a:off x="2822" y="3274"/>
                <a:ext cx="41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ru-RU" sz="2800" b="1" i="1">
                    <a:latin typeface="Times New Roman" pitchFamily="18" charset="0"/>
                  </a:rPr>
                  <a:t>TD</a:t>
                </a:r>
                <a:endParaRPr lang="ru-RU" altLang="ru-RU" sz="2800" b="1" i="1">
                  <a:latin typeface="Times New Roman" pitchFamily="18" charset="0"/>
                </a:endParaRPr>
              </a:p>
            </p:txBody>
          </p:sp>
          <p:sp>
            <p:nvSpPr>
              <p:cNvPr id="462861" name="Line 13"/>
              <p:cNvSpPr>
                <a:spLocks noChangeShapeType="1"/>
              </p:cNvSpPr>
              <p:nvPr/>
            </p:nvSpPr>
            <p:spPr bwMode="auto">
              <a:xfrm>
                <a:off x="2880" y="3601"/>
                <a:ext cx="3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2866" name="Text Box 18"/>
            <p:cNvSpPr txBox="1">
              <a:spLocks noChangeArrowheads="1"/>
            </p:cNvSpPr>
            <p:nvPr/>
          </p:nvSpPr>
          <p:spPr bwMode="auto">
            <a:xfrm>
              <a:off x="3295" y="3447"/>
              <a:ext cx="4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400" b="1">
                  <a:latin typeface="Times New Roman" pitchFamily="18" charset="0"/>
                </a:rPr>
                <a:t>+ </a:t>
              </a:r>
              <a:r>
                <a:rPr lang="el-GR" altLang="ru-RU" sz="2400" b="1">
                  <a:latin typeface="Times New Roman" pitchFamily="18" charset="0"/>
                  <a:cs typeface="Arial" pitchFamily="34" charset="0"/>
                </a:rPr>
                <a:t>Δ</a:t>
              </a:r>
            </a:p>
          </p:txBody>
        </p:sp>
      </p:grpSp>
      <p:pic>
        <p:nvPicPr>
          <p:cNvPr id="462865" name="Picture 17" descr="tm3-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3063" y="1973263"/>
            <a:ext cx="3317875" cy="191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2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400" dirty="0" smtClean="0"/>
              <a:t>Приклади визначення похибки базування</a:t>
            </a:r>
            <a:endParaRPr lang="ru-RU" altLang="ru-RU" sz="3400" dirty="0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6738" y="3962400"/>
            <a:ext cx="8001000" cy="13573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ru-RU" sz="2200" dirty="0" smtClean="0"/>
              <a:t>Похибка базування на циліндричній оправці із зазором при обробці зовнішніх діаметральних розмірів</a:t>
            </a:r>
            <a:endParaRPr lang="ru-RU" altLang="ru-RU" sz="2200" dirty="0"/>
          </a:p>
        </p:txBody>
      </p:sp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431800" y="2349500"/>
            <a:ext cx="25213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dirty="0" smtClean="0"/>
              <a:t>Вимірювальна база</a:t>
            </a:r>
            <a:endParaRPr lang="ru-RU" altLang="ru-RU" dirty="0"/>
          </a:p>
        </p:txBody>
      </p:sp>
      <p:sp>
        <p:nvSpPr>
          <p:cNvPr id="462854" name="Text Box 6"/>
          <p:cNvSpPr txBox="1">
            <a:spLocks noChangeArrowheads="1"/>
          </p:cNvSpPr>
          <p:nvPr/>
        </p:nvSpPr>
        <p:spPr bwMode="auto">
          <a:xfrm>
            <a:off x="6102350" y="1973263"/>
            <a:ext cx="23443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altLang="ru-RU" dirty="0" smtClean="0"/>
              <a:t>Технологічна база</a:t>
            </a:r>
            <a:endParaRPr lang="ru-RU" altLang="ru-RU" dirty="0"/>
          </a:p>
        </p:txBody>
      </p:sp>
      <p:sp>
        <p:nvSpPr>
          <p:cNvPr id="462855" name="Line 7"/>
          <p:cNvSpPr>
            <a:spLocks noChangeShapeType="1"/>
          </p:cNvSpPr>
          <p:nvPr/>
        </p:nvSpPr>
        <p:spPr bwMode="auto">
          <a:xfrm flipH="1">
            <a:off x="5651500" y="2349500"/>
            <a:ext cx="106045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2856" name="Line 8"/>
          <p:cNvSpPr>
            <a:spLocks noChangeShapeType="1"/>
          </p:cNvSpPr>
          <p:nvPr/>
        </p:nvSpPr>
        <p:spPr bwMode="auto">
          <a:xfrm flipH="1" flipV="1">
            <a:off x="1736725" y="2746375"/>
            <a:ext cx="1890713" cy="187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2862" name="Text Box 14"/>
          <p:cNvSpPr txBox="1">
            <a:spLocks noChangeArrowheads="1"/>
          </p:cNvSpPr>
          <p:nvPr/>
        </p:nvSpPr>
        <p:spPr bwMode="auto">
          <a:xfrm>
            <a:off x="6711950" y="5472113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dirty="0"/>
              <a:t> зазор</a:t>
            </a:r>
            <a:endParaRPr lang="ru-RU" altLang="ru-RU" sz="2400" i="1" dirty="0">
              <a:latin typeface="Times New Roman" pitchFamily="18" charset="0"/>
            </a:endParaRPr>
          </a:p>
        </p:txBody>
      </p:sp>
      <p:sp>
        <p:nvSpPr>
          <p:cNvPr id="462863" name="Line 15"/>
          <p:cNvSpPr>
            <a:spLocks noChangeShapeType="1"/>
          </p:cNvSpPr>
          <p:nvPr/>
        </p:nvSpPr>
        <p:spPr bwMode="auto">
          <a:xfrm flipV="1">
            <a:off x="5883275" y="5716588"/>
            <a:ext cx="828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build="p"/>
      <p:bldP spid="462853" grpId="0"/>
      <p:bldP spid="462854" grpId="0"/>
      <p:bldP spid="462855" grpId="0" animBg="1"/>
      <p:bldP spid="462856" grpId="0" animBg="1"/>
      <p:bldP spid="462862" grpId="0"/>
      <p:bldP spid="46286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B2130-29E9-4962-8708-521175F39637}" type="datetime1">
              <a:rPr lang="ru-RU" altLang="ru-RU" smtClean="0"/>
              <a:t>11.03.2023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dirty="0" err="1" smtClean="0"/>
              <a:t>Лекція</a:t>
            </a:r>
            <a:r>
              <a:rPr lang="ru-RU" altLang="ru-RU" dirty="0" smtClean="0"/>
              <a:t> 3                                                  </a:t>
            </a:r>
            <a:r>
              <a:rPr lang="ru-RU" altLang="ru-RU" dirty="0" err="1" smtClean="0"/>
              <a:t>Коккарева</a:t>
            </a:r>
            <a:r>
              <a:rPr lang="ru-RU" altLang="ru-RU" dirty="0" smtClean="0"/>
              <a:t> Е.С.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C3FED-14A9-4AD9-9110-E2AE2BC394CE}" type="slidenum">
              <a:rPr lang="ru-RU" altLang="ru-RU"/>
              <a:pPr/>
              <a:t>61</a:t>
            </a:fld>
            <a:endParaRPr lang="ru-RU" altLang="ru-RU"/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400" dirty="0" smtClean="0"/>
              <a:t>Приклади визначення похибки базування</a:t>
            </a:r>
            <a:endParaRPr lang="ru-RU" altLang="ru-RU" sz="3400" dirty="0"/>
          </a:p>
        </p:txBody>
      </p:sp>
      <p:sp>
        <p:nvSpPr>
          <p:cNvPr id="46387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altLang="ru-RU" dirty="0" smtClean="0"/>
              <a:t>Похибки базування у призмі визначається на лабораторному практикумі 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82B9-93F8-40A7-B791-1C2397882423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/>
              <a:t>У </a:t>
            </a:r>
            <a:r>
              <a:rPr lang="ru-RU" altLang="ru-RU" sz="2800" dirty="0" err="1" smtClean="0"/>
              <a:t>оброблюваної</a:t>
            </a:r>
            <a:r>
              <a:rPr lang="ru-RU" altLang="ru-RU" sz="2800" dirty="0" smtClean="0"/>
              <a:t> заготовки </a:t>
            </a:r>
            <a:r>
              <a:rPr lang="ru-RU" altLang="ru-RU" sz="2800" dirty="0" err="1" smtClean="0"/>
              <a:t>можна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виділити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такі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поверхні</a:t>
            </a:r>
            <a:r>
              <a:rPr lang="ru-RU" altLang="ru-RU" sz="2800" dirty="0" smtClean="0"/>
              <a:t>:</a:t>
            </a:r>
            <a:endParaRPr lang="ru-RU" altLang="ru-RU" sz="2800" dirty="0"/>
          </a:p>
        </p:txBody>
      </p:sp>
      <p:sp>
        <p:nvSpPr>
          <p:cNvPr id="348165" name="Text Box 5"/>
          <p:cNvSpPr txBox="1">
            <a:spLocks noChangeArrowheads="1"/>
          </p:cNvSpPr>
          <p:nvPr/>
        </p:nvSpPr>
        <p:spPr bwMode="auto">
          <a:xfrm>
            <a:off x="2744788" y="5184775"/>
            <a:ext cx="292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altLang="ru-RU" sz="2400" b="1" dirty="0" smtClean="0"/>
              <a:t>Вільні</a:t>
            </a:r>
            <a:endParaRPr lang="ru-RU" altLang="ru-RU" sz="2400" b="1" dirty="0"/>
          </a:p>
        </p:txBody>
      </p:sp>
      <p:pic>
        <p:nvPicPr>
          <p:cNvPr id="348167" name="Picture 7" descr="tm3-1-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4788" y="2065338"/>
            <a:ext cx="3652837" cy="2727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64" name="Line 4"/>
          <p:cNvSpPr>
            <a:spLocks noChangeShapeType="1"/>
          </p:cNvSpPr>
          <p:nvPr/>
        </p:nvSpPr>
        <p:spPr bwMode="auto">
          <a:xfrm>
            <a:off x="2997200" y="3429000"/>
            <a:ext cx="1079500" cy="1755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5" grpId="0"/>
      <p:bldP spid="3481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559D-8B14-4EEF-8D33-145CC0FF55EE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318500" cy="1216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dirty="0" smtClean="0"/>
              <a:t>Для </a:t>
            </a:r>
            <a:r>
              <a:rPr lang="ru-RU" altLang="ru-RU" sz="2800" dirty="0" err="1" smtClean="0"/>
              <a:t>цілей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проектування,виготовленяя,ремонту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виробів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встановлені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терміни</a:t>
            </a:r>
            <a:r>
              <a:rPr lang="ru-RU" altLang="ru-RU" sz="2800" dirty="0" smtClean="0"/>
              <a:t>:</a:t>
            </a:r>
            <a:r>
              <a:rPr lang="ru-RU" altLang="ru-RU" sz="3400" dirty="0" smtClean="0"/>
              <a:t> </a:t>
            </a:r>
            <a:endParaRPr lang="ru-RU" altLang="ru-RU" sz="3400" dirty="0"/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dirty="0" err="1" smtClean="0"/>
              <a:t>Базування</a:t>
            </a:r>
            <a:r>
              <a:rPr lang="ru-RU" altLang="ru-RU" sz="2400" dirty="0" smtClean="0"/>
              <a:t> – </a:t>
            </a:r>
            <a:r>
              <a:rPr lang="ru-RU" altLang="ru-RU" sz="2400" dirty="0" err="1" smtClean="0"/>
              <a:t>надання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заготовці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необхідного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положення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щодо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обраної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системи</a:t>
            </a:r>
            <a:r>
              <a:rPr lang="ru-RU" altLang="ru-RU" sz="2400" dirty="0" smtClean="0"/>
              <a:t> координат.</a:t>
            </a:r>
            <a:endParaRPr lang="ru-RU" altLang="ru-RU" sz="2400" dirty="0"/>
          </a:p>
          <a:p>
            <a:pPr>
              <a:lnSpc>
                <a:spcPct val="90000"/>
              </a:lnSpc>
            </a:pPr>
            <a:r>
              <a:rPr lang="ru-RU" altLang="ru-RU" sz="2400" dirty="0" err="1" smtClean="0"/>
              <a:t>Бази</a:t>
            </a:r>
            <a:r>
              <a:rPr lang="ru-RU" altLang="ru-RU" sz="2400" dirty="0" smtClean="0"/>
              <a:t> – </a:t>
            </a:r>
            <a:r>
              <a:rPr lang="ru-RU" altLang="ru-RU" sz="2400" dirty="0" err="1" smtClean="0"/>
              <a:t>поверхні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осі</a:t>
            </a:r>
            <a:r>
              <a:rPr lang="ru-RU" altLang="ru-RU" sz="2400" dirty="0" smtClean="0"/>
              <a:t>, точки, </a:t>
            </a:r>
            <a:r>
              <a:rPr lang="ru-RU" altLang="ru-RU" sz="2400" dirty="0" err="1" smtClean="0"/>
              <a:t>що</a:t>
            </a:r>
            <a:r>
              <a:rPr lang="ru-RU" altLang="ru-RU" sz="2400" dirty="0" smtClean="0"/>
              <a:t> належать </a:t>
            </a:r>
            <a:r>
              <a:rPr lang="ru-RU" altLang="ru-RU" sz="2400" dirty="0" err="1" smtClean="0"/>
              <a:t>заготовці</a:t>
            </a:r>
            <a:r>
              <a:rPr lang="ru-RU" altLang="ru-RU" sz="2400" dirty="0" smtClean="0"/>
              <a:t> та </a:t>
            </a:r>
            <a:r>
              <a:rPr lang="ru-RU" altLang="ru-RU" sz="2400" dirty="0" err="1" smtClean="0"/>
              <a:t>використовуються</a:t>
            </a:r>
            <a:r>
              <a:rPr lang="ru-RU" altLang="ru-RU" sz="2400" dirty="0" smtClean="0"/>
              <a:t> для </a:t>
            </a:r>
            <a:r>
              <a:rPr lang="ru-RU" altLang="ru-RU" sz="2400" dirty="0" err="1" smtClean="0"/>
              <a:t>базування</a:t>
            </a:r>
            <a:r>
              <a:rPr lang="ru-RU" altLang="ru-RU" sz="2400" dirty="0" smtClean="0"/>
              <a:t>.</a:t>
            </a:r>
            <a:endParaRPr lang="en-US" altLang="ru-RU" sz="2400" dirty="0"/>
          </a:p>
          <a:p>
            <a:pPr>
              <a:lnSpc>
                <a:spcPct val="90000"/>
              </a:lnSpc>
            </a:pPr>
            <a:r>
              <a:rPr lang="ru-RU" altLang="ru-RU" sz="2400" dirty="0" err="1" smtClean="0"/>
              <a:t>Процеси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базування</a:t>
            </a:r>
            <a:r>
              <a:rPr lang="ru-RU" altLang="ru-RU" sz="2400" dirty="0" smtClean="0"/>
              <a:t> є </a:t>
            </a:r>
            <a:r>
              <a:rPr lang="ru-RU" altLang="ru-RU" sz="2400" dirty="0" err="1" smtClean="0"/>
              <a:t>спільними</a:t>
            </a:r>
            <a:r>
              <a:rPr lang="ru-RU" altLang="ru-RU" sz="2400" dirty="0" smtClean="0"/>
              <a:t> для </a:t>
            </a:r>
            <a:r>
              <a:rPr lang="ru-RU" altLang="ru-RU" sz="2400" dirty="0" err="1" smtClean="0"/>
              <a:t>всіх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стадій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створення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виробу</a:t>
            </a:r>
            <a:r>
              <a:rPr lang="ru-RU" altLang="ru-RU" sz="2400" dirty="0" smtClean="0"/>
              <a:t>: </a:t>
            </a:r>
            <a:r>
              <a:rPr lang="ru-RU" altLang="ru-RU" sz="2400" dirty="0" err="1" smtClean="0"/>
              <a:t>конструювання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виготовлення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збирання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випробування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виробу</a:t>
            </a:r>
            <a:r>
              <a:rPr lang="ru-RU" altLang="ru-RU" sz="2400" dirty="0" smtClean="0"/>
              <a:t>. </a:t>
            </a:r>
            <a:endParaRPr lang="en-US" altLang="ru-RU" sz="2400" dirty="0"/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У </a:t>
            </a:r>
            <a:r>
              <a:rPr lang="ru-RU" altLang="ru-RU" sz="2400" dirty="0" err="1" smtClean="0"/>
              <a:t>зв</a:t>
            </a:r>
            <a:r>
              <a:rPr lang="en-US" altLang="ru-RU" sz="2400" dirty="0" smtClean="0"/>
              <a:t>`</a:t>
            </a:r>
            <a:r>
              <a:rPr lang="ru-RU" altLang="ru-RU" sz="2400" dirty="0" err="1" smtClean="0"/>
              <a:t>язку</a:t>
            </a:r>
            <a:r>
              <a:rPr lang="ru-RU" altLang="ru-RU" sz="2400" dirty="0" smtClean="0"/>
              <a:t> з </a:t>
            </a:r>
            <a:r>
              <a:rPr lang="ru-RU" altLang="ru-RU" sz="2400" dirty="0" err="1" smtClean="0"/>
              <a:t>цим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існує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розподіл</a:t>
            </a:r>
            <a:r>
              <a:rPr lang="ru-RU" altLang="ru-RU" sz="2400" dirty="0" smtClean="0"/>
              <a:t> баз за </a:t>
            </a:r>
            <a:r>
              <a:rPr lang="ru-RU" altLang="ru-RU" sz="2400" dirty="0" err="1" smtClean="0"/>
              <a:t>призначенням</a:t>
            </a:r>
            <a:r>
              <a:rPr lang="ru-RU" altLang="ru-RU" sz="2400" dirty="0" smtClean="0"/>
              <a:t>.</a:t>
            </a: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632B-2722-4F0F-A548-601CCBC4AA0B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400" dirty="0" smtClean="0"/>
              <a:t>Класифікація баз за призначенням</a:t>
            </a:r>
            <a:endParaRPr lang="ru-RU" altLang="ru-RU" sz="3400" dirty="0"/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400" dirty="0" smtClean="0"/>
              <a:t>За </a:t>
            </a:r>
            <a:r>
              <a:rPr lang="ru-RU" altLang="ru-RU" sz="2400" dirty="0" err="1" smtClean="0"/>
              <a:t>призначенням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поділяють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бази</a:t>
            </a:r>
            <a:r>
              <a:rPr lang="ru-RU" altLang="ru-RU" sz="2400" dirty="0" smtClean="0"/>
              <a:t>:</a:t>
            </a:r>
            <a:endParaRPr lang="ru-RU" altLang="ru-RU" sz="2400" dirty="0"/>
          </a:p>
          <a:p>
            <a:r>
              <a:rPr lang="ru-RU" altLang="ru-RU" sz="2400" dirty="0" err="1" smtClean="0"/>
              <a:t>конструкторські</a:t>
            </a:r>
            <a:r>
              <a:rPr lang="ru-RU" altLang="ru-RU" sz="2400" dirty="0" smtClean="0"/>
              <a:t>,</a:t>
            </a:r>
            <a:endParaRPr lang="ru-RU" altLang="ru-RU" sz="2400" dirty="0"/>
          </a:p>
          <a:p>
            <a:r>
              <a:rPr lang="ru-RU" altLang="ru-RU" sz="2400" dirty="0" err="1" smtClean="0"/>
              <a:t>технологічні</a:t>
            </a:r>
            <a:r>
              <a:rPr lang="ru-RU" altLang="ru-RU" sz="2400" dirty="0" smtClean="0"/>
              <a:t>,</a:t>
            </a:r>
            <a:endParaRPr lang="ru-RU" altLang="ru-RU" sz="2400" dirty="0"/>
          </a:p>
          <a:p>
            <a:r>
              <a:rPr lang="ru-RU" altLang="ru-RU" sz="2400" dirty="0" err="1" smtClean="0"/>
              <a:t>вимірювальні</a:t>
            </a:r>
            <a:r>
              <a:rPr lang="ru-RU" altLang="ru-RU" sz="2400" dirty="0" smtClean="0"/>
              <a:t>.</a:t>
            </a:r>
            <a:endParaRPr lang="ru-RU" altLang="ru-RU" sz="2400" dirty="0"/>
          </a:p>
          <a:p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 build="p"/>
    </p:bldLst>
  </p:timing>
</p:sld>
</file>

<file path=ppt/theme/theme1.xml><?xml version="1.0" encoding="utf-8"?>
<a:theme xmlns:a="http://schemas.openxmlformats.org/drawingml/2006/main" name="tm1">
  <a:themeElements>
    <a:clrScheme name="">
      <a:dk1>
        <a:srgbClr val="000000"/>
      </a:dk1>
      <a:lt1>
        <a:srgbClr val="FFFFFF"/>
      </a:lt1>
      <a:dk2>
        <a:srgbClr val="660033"/>
      </a:dk2>
      <a:lt2>
        <a:srgbClr val="666699"/>
      </a:lt2>
      <a:accent1>
        <a:srgbClr val="95A3D1"/>
      </a:accent1>
      <a:accent2>
        <a:srgbClr val="FFFF66"/>
      </a:accent2>
      <a:accent3>
        <a:srgbClr val="FFFFFF"/>
      </a:accent3>
      <a:accent4>
        <a:srgbClr val="000000"/>
      </a:accent4>
      <a:accent5>
        <a:srgbClr val="C8CEE5"/>
      </a:accent5>
      <a:accent6>
        <a:srgbClr val="E7E75C"/>
      </a:accent6>
      <a:hlink>
        <a:srgbClr val="5A84D8"/>
      </a:hlink>
      <a:folHlink>
        <a:srgbClr val="CCCC99"/>
      </a:folHlink>
    </a:clrScheme>
    <a:fontScheme name="tm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рофил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</Template>
  <TotalTime>3041</TotalTime>
  <Words>2041</Words>
  <Application>Microsoft Office PowerPoint</Application>
  <PresentationFormat>Экран (4:3)</PresentationFormat>
  <Paragraphs>467</Paragraphs>
  <Slides>61</Slides>
  <Notes>55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9" baseType="lpstr">
      <vt:lpstr>Wingdings</vt:lpstr>
      <vt:lpstr>Arial</vt:lpstr>
      <vt:lpstr>Verdana</vt:lpstr>
      <vt:lpstr>Times New Roman</vt:lpstr>
      <vt:lpstr>Symbol</vt:lpstr>
      <vt:lpstr>tm1</vt:lpstr>
      <vt:lpstr>Профиль</vt:lpstr>
      <vt:lpstr>Формула</vt:lpstr>
      <vt:lpstr>Тема 4 Основи базування деталей і заготовок</vt:lpstr>
      <vt:lpstr>У оброблюваної заготовки можна виділити такі поверхні:</vt:lpstr>
      <vt:lpstr>У оброблюваної заготовки можна виділити такі поверхні:</vt:lpstr>
      <vt:lpstr>У оброблюваної заготовки можна виділити такі поверхні:</vt:lpstr>
      <vt:lpstr>У оброблюваної заготовки можна виділити такі поверні:</vt:lpstr>
      <vt:lpstr>У оброблюваної заготовки можна виділити такі поверхні:</vt:lpstr>
      <vt:lpstr>У оброблюваної заготовки можна виділити такі поверхні:</vt:lpstr>
      <vt:lpstr>Для цілей проектування,виготовленяя,ремонту виробів встановлені терміни: </vt:lpstr>
      <vt:lpstr>Класифікація баз за призначенням</vt:lpstr>
      <vt:lpstr>Конструкторські бази</vt:lpstr>
      <vt:lpstr>Приклад: фрагмент складального креслення черв`ячного редуктора </vt:lpstr>
      <vt:lpstr>Вал редуктора – основні конструкторські бази</vt:lpstr>
      <vt:lpstr>Вал редуктора – допоміжні конструкторські бази</vt:lpstr>
      <vt:lpstr>Технологічіні бази</vt:lpstr>
      <vt:lpstr>Приклади допоміжних баз</vt:lpstr>
      <vt:lpstr>Приклади допоміжних бащз</vt:lpstr>
      <vt:lpstr>Приклади допоміжних баз</vt:lpstr>
      <vt:lpstr>Приклади допоміжних баз</vt:lpstr>
      <vt:lpstr>Вимірювальні бази</vt:lpstr>
      <vt:lpstr>Вимірювальні бази</vt:lpstr>
      <vt:lpstr>Класивфікація баз за місцем розташування у маршруті</vt:lpstr>
      <vt:lpstr>Приклад застосування чорнових та проміжних (чистових) баз</vt:lpstr>
      <vt:lpstr>Правила базування</vt:lpstr>
      <vt:lpstr>Правила базування</vt:lpstr>
      <vt:lpstr>Правило шести точок:</vt:lpstr>
      <vt:lpstr>Обгрунтування правила</vt:lpstr>
      <vt:lpstr>Обгрунтування правила шести точок</vt:lpstr>
      <vt:lpstr>Класифікація технологічних баз залежно від кількості задіяних опорних точок</vt:lpstr>
      <vt:lpstr>Умовні позначення ідеальних опорних точок</vt:lpstr>
      <vt:lpstr>Приклади розробки теоретичних схем базування</vt:lpstr>
      <vt:lpstr>Приклади розробки теоретичних схем базування</vt:lpstr>
      <vt:lpstr>Висновок із правила 6 точок:</vt:lpstr>
      <vt:lpstr>Правило суміщення баз</vt:lpstr>
      <vt:lpstr>Визначення похибки базування</vt:lpstr>
      <vt:lpstr>Приклад визначення похибки базування</vt:lpstr>
      <vt:lpstr>Приклад визначення похибки базування</vt:lpstr>
      <vt:lpstr>Приклад визначення похибки базування</vt:lpstr>
      <vt:lpstr>Приклад визначення похибки базування</vt:lpstr>
      <vt:lpstr>Приклад визначення похибки базування</vt:lpstr>
      <vt:lpstr>Приклад визначення похибки базування</vt:lpstr>
      <vt:lpstr>Висновки:</vt:lpstr>
      <vt:lpstr>Правило сталості баз</vt:lpstr>
      <vt:lpstr>Приклад: фрагмент технологічного процесу механічної обробки</vt:lpstr>
      <vt:lpstr>Приклад: фрагмент технологічного процесу механічної обробки</vt:lpstr>
      <vt:lpstr>Фрагменти операційних ескізів механічної обробки деталі «Фланець»</vt:lpstr>
      <vt:lpstr>Фрагменти операційних ескізів механічної обробки деталі «Фланець»</vt:lpstr>
      <vt:lpstr>Схема розмірних зв`язків під час обробки отворів деталі «Фланець»</vt:lpstr>
      <vt:lpstr>Схема розмірних зв`язків під час обробки отворів деталі «Фланець»</vt:lpstr>
      <vt:lpstr>Похибка закріплення</vt:lpstr>
      <vt:lpstr>Похибка закріплення</vt:lpstr>
      <vt:lpstr>Формула визначення складової похибки εзаг </vt:lpstr>
      <vt:lpstr>Приклад графіка експереметально визначеної складової похибкиεзаг </vt:lpstr>
      <vt:lpstr>Наслідки неправильно обраної схеми закріплення заготовки</vt:lpstr>
      <vt:lpstr>Зміщення заготовки при закріпленні</vt:lpstr>
      <vt:lpstr>Зміщення заготовки при закріпленні</vt:lpstr>
      <vt:lpstr>Приклади визначення похибки базування</vt:lpstr>
      <vt:lpstr>Приклади визначення похибки базування </vt:lpstr>
      <vt:lpstr>Приклади визначення похибки базування</vt:lpstr>
      <vt:lpstr>Приклади визначення похибки базування</vt:lpstr>
      <vt:lpstr>Приклади визначення похибки базування</vt:lpstr>
      <vt:lpstr>Приклади визначення похибки базування</vt:lpstr>
    </vt:vector>
  </TitlesOfParts>
  <Company>MSHOME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теории базирования</dc:title>
  <dc:creator>shub</dc:creator>
  <cp:lastModifiedBy>Оксана</cp:lastModifiedBy>
  <cp:revision>306</cp:revision>
  <dcterms:created xsi:type="dcterms:W3CDTF">2007-09-03T20:03:18Z</dcterms:created>
  <dcterms:modified xsi:type="dcterms:W3CDTF">2023-03-11T12:08:26Z</dcterms:modified>
</cp:coreProperties>
</file>