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sldIdLst>
    <p:sldId id="256" r:id="rId3"/>
    <p:sldId id="257" r:id="rId4"/>
    <p:sldId id="258" r:id="rId5"/>
    <p:sldId id="259" r:id="rId6"/>
    <p:sldId id="263" r:id="rId7"/>
    <p:sldId id="264" r:id="rId8"/>
    <p:sldId id="265" r:id="rId9"/>
    <p:sldId id="266" r:id="rId10"/>
    <p:sldId id="267" r:id="rId11"/>
    <p:sldId id="260" r:id="rId12"/>
    <p:sldId id="268" r:id="rId1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70" d="100"/>
          <a:sy n="70" d="100"/>
        </p:scale>
        <p:origin x="-71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128CF66-771A-4EEB-B8EE-55969FE9CBB9}" type="datetimeFigureOut">
              <a:rPr lang="uk-UA" smtClean="0"/>
              <a:t>21.11.2013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712128-70EF-4814-9F17-58F784DB922D}"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128CF66-771A-4EEB-B8EE-55969FE9CBB9}" type="datetimeFigureOut">
              <a:rPr lang="uk-UA" smtClean="0"/>
              <a:t>21.11.2013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712128-70EF-4814-9F17-58F784DB922D}"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128CF66-771A-4EEB-B8EE-55969FE9CBB9}" type="datetimeFigureOut">
              <a:rPr lang="uk-UA" smtClean="0"/>
              <a:t>21.11.2013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712128-70EF-4814-9F17-58F784DB922D}" type="slidenum">
              <a:rPr lang="uk-UA" smtClean="0"/>
              <a:t>‹#›</a:t>
            </a:fld>
            <a:endParaRPr lang="uk-U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E128CF66-771A-4EEB-B8EE-55969FE9CBB9}" type="datetimeFigureOut">
              <a:rPr lang="uk-UA" smtClean="0"/>
              <a:t>21.11.2013</a:t>
            </a:fld>
            <a:endParaRPr lang="uk-UA"/>
          </a:p>
        </p:txBody>
      </p:sp>
      <p:sp>
        <p:nvSpPr>
          <p:cNvPr id="17" name="Нижний колонтитул 16"/>
          <p:cNvSpPr>
            <a:spLocks noGrp="1"/>
          </p:cNvSpPr>
          <p:nvPr>
            <p:ph type="ftr" sz="quarter" idx="11"/>
          </p:nvPr>
        </p:nvSpPr>
        <p:spPr>
          <a:xfrm>
            <a:off x="5410200" y="4205288"/>
            <a:ext cx="1295400" cy="457200"/>
          </a:xfrm>
        </p:spPr>
        <p:txBody>
          <a:bodyPr/>
          <a:lstStyle/>
          <a:p>
            <a:endParaRPr lang="uk-UA"/>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D712128-70EF-4814-9F17-58F784DB922D}" type="slidenum">
              <a:rPr lang="uk-UA" smtClean="0"/>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128CF66-771A-4EEB-B8EE-55969FE9CBB9}" type="datetimeFigureOut">
              <a:rPr lang="uk-UA" smtClean="0"/>
              <a:t>21.11.2013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712128-70EF-4814-9F17-58F784DB922D}" type="slidenum">
              <a:rPr lang="uk-UA" smtClean="0"/>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128CF66-771A-4EEB-B8EE-55969FE9CBB9}" type="datetimeFigureOut">
              <a:rPr lang="uk-UA" smtClean="0"/>
              <a:t>21.11.2013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712128-70EF-4814-9F17-58F784DB922D}" type="slidenum">
              <a:rPr lang="uk-UA" smtClean="0"/>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128CF66-771A-4EEB-B8EE-55969FE9CBB9}" type="datetimeFigureOut">
              <a:rPr lang="uk-UA" smtClean="0"/>
              <a:t>21.11.2013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D712128-70EF-4814-9F17-58F784DB922D}" type="slidenum">
              <a:rPr lang="uk-UA" smtClean="0"/>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E128CF66-771A-4EEB-B8EE-55969FE9CBB9}" type="datetimeFigureOut">
              <a:rPr lang="uk-UA" smtClean="0"/>
              <a:t>21.11.2013</a:t>
            </a:fld>
            <a:endParaRPr lang="uk-UA"/>
          </a:p>
        </p:txBody>
      </p:sp>
      <p:sp>
        <p:nvSpPr>
          <p:cNvPr id="27" name="Номер слайда 26"/>
          <p:cNvSpPr>
            <a:spLocks noGrp="1"/>
          </p:cNvSpPr>
          <p:nvPr>
            <p:ph type="sldNum" sz="quarter" idx="11"/>
          </p:nvPr>
        </p:nvSpPr>
        <p:spPr/>
        <p:txBody>
          <a:bodyPr rtlCol="0"/>
          <a:lstStyle/>
          <a:p>
            <a:fld id="{5D712128-70EF-4814-9F17-58F784DB922D}" type="slidenum">
              <a:rPr lang="uk-UA" smtClean="0"/>
              <a:t>‹#›</a:t>
            </a:fld>
            <a:endParaRPr lang="uk-UA"/>
          </a:p>
        </p:txBody>
      </p:sp>
      <p:sp>
        <p:nvSpPr>
          <p:cNvPr id="28" name="Нижний колонтитул 27"/>
          <p:cNvSpPr>
            <a:spLocks noGrp="1"/>
          </p:cNvSpPr>
          <p:nvPr>
            <p:ph type="ftr" sz="quarter" idx="12"/>
          </p:nvPr>
        </p:nvSpPr>
        <p:spPr/>
        <p:txBody>
          <a:bodyPr rtlCol="0"/>
          <a:lstStyle/>
          <a:p>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E128CF66-771A-4EEB-B8EE-55969FE9CBB9}" type="datetimeFigureOut">
              <a:rPr lang="uk-UA" smtClean="0"/>
              <a:t>21.11.2013</a:t>
            </a:fld>
            <a:endParaRPr lang="uk-UA"/>
          </a:p>
        </p:txBody>
      </p:sp>
      <p:sp>
        <p:nvSpPr>
          <p:cNvPr id="4" name="Нижний колонтитул 3"/>
          <p:cNvSpPr>
            <a:spLocks noGrp="1"/>
          </p:cNvSpPr>
          <p:nvPr>
            <p:ph type="ftr" sz="quarter" idx="11"/>
          </p:nvPr>
        </p:nvSpPr>
        <p:spPr>
          <a:xfrm>
            <a:off x="5257800" y="612648"/>
            <a:ext cx="1325880" cy="457200"/>
          </a:xfrm>
        </p:spPr>
        <p:txBody>
          <a:bodyPr/>
          <a:lstStyle/>
          <a:p>
            <a:endParaRPr lang="uk-UA"/>
          </a:p>
        </p:txBody>
      </p:sp>
      <p:sp>
        <p:nvSpPr>
          <p:cNvPr id="5" name="Номер слайда 4"/>
          <p:cNvSpPr>
            <a:spLocks noGrp="1"/>
          </p:cNvSpPr>
          <p:nvPr>
            <p:ph type="sldNum" sz="quarter" idx="12"/>
          </p:nvPr>
        </p:nvSpPr>
        <p:spPr>
          <a:xfrm>
            <a:off x="8174736" y="2272"/>
            <a:ext cx="762000" cy="365760"/>
          </a:xfrm>
        </p:spPr>
        <p:txBody>
          <a:bodyPr/>
          <a:lstStyle/>
          <a:p>
            <a:fld id="{5D712128-70EF-4814-9F17-58F784DB922D}" type="slidenum">
              <a:rPr lang="uk-UA" smtClean="0"/>
              <a:t>‹#›</a:t>
            </a:fld>
            <a:endParaRPr lang="uk-U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28CF66-771A-4EEB-B8EE-55969FE9CBB9}" type="datetimeFigureOut">
              <a:rPr lang="uk-UA" smtClean="0"/>
              <a:t>21.11.2013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D712128-70EF-4814-9F17-58F784DB922D}" type="slidenum">
              <a:rPr lang="uk-UA" smtClean="0"/>
              <a:t>‹#›</a:t>
            </a:fld>
            <a:endParaRPr lang="uk-U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128CF66-771A-4EEB-B8EE-55969FE9CBB9}" type="datetimeFigureOut">
              <a:rPr lang="uk-UA" smtClean="0"/>
              <a:t>21.11.2013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D712128-70EF-4814-9F17-58F784DB922D}"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128CF66-771A-4EEB-B8EE-55969FE9CBB9}" type="datetimeFigureOut">
              <a:rPr lang="uk-UA" smtClean="0"/>
              <a:t>21.11.2013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712128-70EF-4814-9F17-58F784DB922D}" type="slidenum">
              <a:rPr lang="uk-UA" smtClean="0"/>
              <a:t>‹#›</a:t>
            </a:fld>
            <a:endParaRPr lang="uk-UA"/>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128CF66-771A-4EEB-B8EE-55969FE9CBB9}" type="datetimeFigureOut">
              <a:rPr lang="uk-UA" smtClean="0"/>
              <a:t>21.11.2013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D712128-70EF-4814-9F17-58F784DB922D}" type="slidenum">
              <a:rPr lang="uk-UA" smtClean="0"/>
              <a:t>‹#›</a:t>
            </a:fld>
            <a:endParaRPr lang="uk-U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128CF66-771A-4EEB-B8EE-55969FE9CBB9}" type="datetimeFigureOut">
              <a:rPr lang="uk-UA" smtClean="0"/>
              <a:t>21.11.2013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712128-70EF-4814-9F17-58F784DB922D}" type="slidenum">
              <a:rPr lang="uk-UA" smtClean="0"/>
              <a:t>‹#›</a:t>
            </a:fld>
            <a:endParaRPr lang="uk-U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128CF66-771A-4EEB-B8EE-55969FE9CBB9}" type="datetimeFigureOut">
              <a:rPr lang="uk-UA" smtClean="0"/>
              <a:t>21.11.2013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712128-70EF-4814-9F17-58F784DB922D}"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128CF66-771A-4EEB-B8EE-55969FE9CBB9}" type="datetimeFigureOut">
              <a:rPr lang="uk-UA" smtClean="0"/>
              <a:t>21.11.2013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712128-70EF-4814-9F17-58F784DB922D}"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128CF66-771A-4EEB-B8EE-55969FE9CBB9}" type="datetimeFigureOut">
              <a:rPr lang="uk-UA" smtClean="0"/>
              <a:t>21.11.2013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D712128-70EF-4814-9F17-58F784DB922D}" type="slidenum">
              <a:rPr lang="uk-UA" smtClean="0"/>
              <a:t>‹#›</a:t>
            </a:fld>
            <a:endParaRPr lang="uk-UA"/>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128CF66-771A-4EEB-B8EE-55969FE9CBB9}" type="datetimeFigureOut">
              <a:rPr lang="uk-UA" smtClean="0"/>
              <a:t>21.11.2013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D712128-70EF-4814-9F17-58F784DB922D}"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128CF66-771A-4EEB-B8EE-55969FE9CBB9}" type="datetimeFigureOut">
              <a:rPr lang="uk-UA" smtClean="0"/>
              <a:t>21.11.2013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D712128-70EF-4814-9F17-58F784DB922D}"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128CF66-771A-4EEB-B8EE-55969FE9CBB9}" type="datetimeFigureOut">
              <a:rPr lang="uk-UA" smtClean="0"/>
              <a:t>21.11.2013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D712128-70EF-4814-9F17-58F784DB922D}"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128CF66-771A-4EEB-B8EE-55969FE9CBB9}" type="datetimeFigureOut">
              <a:rPr lang="uk-UA" smtClean="0"/>
              <a:t>21.11.2013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D712128-70EF-4814-9F17-58F784DB922D}" type="slidenum">
              <a:rPr lang="uk-UA" smtClean="0"/>
              <a:t>‹#›</a:t>
            </a:fld>
            <a:endParaRPr lang="uk-U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128CF66-771A-4EEB-B8EE-55969FE9CBB9}" type="datetimeFigureOut">
              <a:rPr lang="uk-UA" smtClean="0"/>
              <a:t>21.11.2013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D712128-70EF-4814-9F17-58F784DB922D}" type="slidenum">
              <a:rPr lang="uk-UA" smtClean="0"/>
              <a:t>‹#›</a:t>
            </a:fld>
            <a:endParaRPr lang="uk-U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128CF66-771A-4EEB-B8EE-55969FE9CBB9}" type="datetimeFigureOut">
              <a:rPr lang="uk-UA" smtClean="0"/>
              <a:t>21.11.2013</a:t>
            </a:fld>
            <a:endParaRPr lang="uk-U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uk-U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D712128-70EF-4814-9F17-58F784DB922D}" type="slidenum">
              <a:rPr lang="uk-UA" smtClean="0"/>
              <a:t>‹#›</a:t>
            </a:fld>
            <a:endParaRPr lang="uk-U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128CF66-771A-4EEB-B8EE-55969FE9CBB9}" type="datetimeFigureOut">
              <a:rPr lang="uk-UA" smtClean="0"/>
              <a:t>21.11.2013</a:t>
            </a:fld>
            <a:endParaRPr lang="uk-UA"/>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uk-UA"/>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D712128-70EF-4814-9F17-58F784DB922D}"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692696"/>
            <a:ext cx="7558608" cy="3312368"/>
          </a:xfrm>
        </p:spPr>
        <p:txBody>
          <a:bodyPr>
            <a:normAutofit/>
          </a:bodyPr>
          <a:lstStyle/>
          <a:p>
            <a:r>
              <a:rPr lang="ru-RU" sz="5300" dirty="0" smtClean="0">
                <a:solidFill>
                  <a:schemeClr val="tx1"/>
                </a:solidFill>
              </a:rPr>
              <a:t>Електоральні дослідження у соціології політики</a:t>
            </a:r>
            <a:r>
              <a:rPr lang="ru-RU" dirty="0" smtClean="0"/>
              <a:t/>
            </a:r>
            <a:br>
              <a:rPr lang="ru-RU" dirty="0" smtClean="0"/>
            </a:br>
            <a:endParaRPr lang="uk-UA" dirty="0"/>
          </a:p>
        </p:txBody>
      </p:sp>
      <p:sp>
        <p:nvSpPr>
          <p:cNvPr id="3" name="Подзаголовок 2"/>
          <p:cNvSpPr>
            <a:spLocks noGrp="1"/>
          </p:cNvSpPr>
          <p:nvPr>
            <p:ph type="subTitle" idx="1"/>
          </p:nvPr>
        </p:nvSpPr>
        <p:spPr>
          <a:xfrm>
            <a:off x="2843808" y="4365104"/>
            <a:ext cx="6400800" cy="1752600"/>
          </a:xfrm>
        </p:spPr>
        <p:txBody>
          <a:bodyPr>
            <a:normAutofit/>
          </a:bodyPr>
          <a:lstStyle/>
          <a:p>
            <a:r>
              <a:rPr lang="ru-RU" sz="2800" dirty="0" smtClean="0">
                <a:solidFill>
                  <a:schemeClr val="tx1"/>
                </a:solidFill>
              </a:rPr>
              <a:t>Підготувала</a:t>
            </a:r>
            <a:endParaRPr lang="ru-RU" sz="2800" dirty="0">
              <a:solidFill>
                <a:schemeClr val="tx1"/>
              </a:solidFill>
            </a:endParaRPr>
          </a:p>
          <a:p>
            <a:r>
              <a:rPr lang="ru-RU" sz="2800" dirty="0">
                <a:solidFill>
                  <a:schemeClr val="tx1"/>
                </a:solidFill>
              </a:rPr>
              <a:t>с</a:t>
            </a:r>
            <a:r>
              <a:rPr lang="ru-RU" sz="2800" dirty="0" smtClean="0">
                <a:solidFill>
                  <a:schemeClr val="tx1"/>
                </a:solidFill>
              </a:rPr>
              <a:t>тудентка 621 групи</a:t>
            </a:r>
          </a:p>
          <a:p>
            <a:r>
              <a:rPr lang="ru-RU" sz="2800" dirty="0" smtClean="0">
                <a:solidFill>
                  <a:schemeClr val="tx1"/>
                </a:solidFill>
              </a:rPr>
              <a:t>Бочкун Ілона</a:t>
            </a:r>
            <a:endParaRPr lang="uk-UA" sz="2800" dirty="0">
              <a:solidFill>
                <a:schemeClr val="tx1"/>
              </a:solidFill>
            </a:endParaRPr>
          </a:p>
        </p:txBody>
      </p:sp>
    </p:spTree>
    <p:extLst>
      <p:ext uri="{BB962C8B-B14F-4D97-AF65-F5344CB8AC3E}">
        <p14:creationId xmlns:p14="http://schemas.microsoft.com/office/powerpoint/2010/main" val="2345091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Приклади електоральних досліджень.</a:t>
            </a:r>
            <a:endParaRPr lang="uk-UA" dirty="0"/>
          </a:p>
        </p:txBody>
      </p:sp>
      <p:pic>
        <p:nvPicPr>
          <p:cNvPr id="3074" name="Picture 2" descr="C:\Users\admin\Desktop\201009051504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62439"/>
            <a:ext cx="5399647" cy="409556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905211" y="1916832"/>
            <a:ext cx="4213047" cy="273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150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864096"/>
          </a:xfrm>
        </p:spPr>
        <p:txBody>
          <a:bodyPr/>
          <a:lstStyle/>
          <a:p>
            <a:r>
              <a:rPr lang="uk-UA" dirty="0" smtClean="0"/>
              <a:t>                  Висновок</a:t>
            </a:r>
            <a:endParaRPr lang="uk-UA" dirty="0"/>
          </a:p>
        </p:txBody>
      </p:sp>
      <p:sp>
        <p:nvSpPr>
          <p:cNvPr id="3" name="Объект 2"/>
          <p:cNvSpPr>
            <a:spLocks noGrp="1"/>
          </p:cNvSpPr>
          <p:nvPr>
            <p:ph idx="1"/>
          </p:nvPr>
        </p:nvSpPr>
        <p:spPr>
          <a:xfrm>
            <a:off x="467544" y="1484784"/>
            <a:ext cx="8229600" cy="5112568"/>
          </a:xfrm>
        </p:spPr>
        <p:txBody>
          <a:bodyPr>
            <a:normAutofit/>
          </a:bodyPr>
          <a:lstStyle/>
          <a:p>
            <a:pPr marL="109728" indent="0">
              <a:buNone/>
            </a:pPr>
            <a:r>
              <a:rPr lang="uk-UA" dirty="0" smtClean="0"/>
              <a:t>Дослідження </a:t>
            </a:r>
            <a:r>
              <a:rPr lang="uk-UA" dirty="0"/>
              <a:t>електорату в цілому, частини його груп, і засобів впливу на електорат, є основою політичного процесу, який неможливий без соціології. </a:t>
            </a:r>
          </a:p>
          <a:p>
            <a:endParaRPr lang="uk-U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77072"/>
            <a:ext cx="3723898" cy="248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034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socrey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819" y="5080762"/>
            <a:ext cx="2647181" cy="1764787"/>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395536" y="1268760"/>
            <a:ext cx="8229600" cy="4896544"/>
          </a:xfrm>
        </p:spPr>
        <p:txBody>
          <a:bodyPr>
            <a:normAutofit fontScale="92500"/>
          </a:bodyPr>
          <a:lstStyle/>
          <a:p>
            <a:pPr marL="109728" indent="0">
              <a:buNone/>
            </a:pPr>
            <a:r>
              <a:rPr lang="ru-RU" sz="3200" b="1" i="1" dirty="0" err="1" smtClean="0"/>
              <a:t>Електоральна</a:t>
            </a:r>
            <a:r>
              <a:rPr lang="ru-RU" sz="3200" b="1" i="1" dirty="0" smtClean="0"/>
              <a:t> </a:t>
            </a:r>
            <a:r>
              <a:rPr lang="ru-RU" sz="3200" b="1" i="1" dirty="0" err="1" smtClean="0"/>
              <a:t>соціологія</a:t>
            </a:r>
            <a:r>
              <a:rPr lang="ru-RU" sz="3200" b="1" i="1" dirty="0" smtClean="0"/>
              <a:t>- </a:t>
            </a:r>
            <a:r>
              <a:rPr lang="ru-RU" sz="3200" b="1" i="1" dirty="0" err="1" smtClean="0"/>
              <a:t>галузь</a:t>
            </a:r>
            <a:r>
              <a:rPr lang="ru-RU" sz="3200" b="1" i="1" dirty="0" smtClean="0"/>
              <a:t> </a:t>
            </a:r>
            <a:r>
              <a:rPr lang="ru-RU" sz="3200" b="1" i="1" dirty="0" err="1" smtClean="0"/>
              <a:t>соціологічної</a:t>
            </a:r>
            <a:r>
              <a:rPr lang="ru-RU" sz="3200" b="1" i="1" dirty="0" smtClean="0"/>
              <a:t> науки, яка </a:t>
            </a:r>
            <a:r>
              <a:rPr lang="ru-RU" sz="3200" b="1" i="1" dirty="0" err="1" smtClean="0"/>
              <a:t>займається</a:t>
            </a:r>
            <a:r>
              <a:rPr lang="ru-RU" sz="3200" b="1" i="1" dirty="0" smtClean="0"/>
              <a:t> </a:t>
            </a:r>
            <a:r>
              <a:rPr lang="ru-RU" sz="3200" b="1" i="1" dirty="0" err="1" smtClean="0"/>
              <a:t>вивченням</a:t>
            </a:r>
            <a:r>
              <a:rPr lang="ru-RU" sz="3200" b="1" i="1" dirty="0" smtClean="0"/>
              <a:t> </a:t>
            </a:r>
            <a:r>
              <a:rPr lang="ru-RU" sz="3200" b="1" i="1" dirty="0" err="1" smtClean="0"/>
              <a:t>політичної</a:t>
            </a:r>
            <a:r>
              <a:rPr lang="ru-RU" sz="3200" b="1" i="1" dirty="0" smtClean="0"/>
              <a:t> </a:t>
            </a:r>
            <a:r>
              <a:rPr lang="ru-RU" sz="3200" b="1" i="1" dirty="0" err="1" smtClean="0"/>
              <a:t>взаємодії</a:t>
            </a:r>
            <a:r>
              <a:rPr lang="ru-RU" sz="3200" b="1" i="1" dirty="0" smtClean="0"/>
              <a:t> </a:t>
            </a:r>
            <a:r>
              <a:rPr lang="ru-RU" sz="3200" b="1" i="1" dirty="0" err="1" smtClean="0"/>
              <a:t>суб</a:t>
            </a:r>
            <a:r>
              <a:rPr lang="en-US" sz="3200" b="1" i="1" dirty="0" smtClean="0"/>
              <a:t>’</a:t>
            </a:r>
            <a:r>
              <a:rPr lang="uk-UA" sz="3200" b="1" i="1" dirty="0" err="1" smtClean="0"/>
              <a:t>єктів</a:t>
            </a:r>
            <a:r>
              <a:rPr lang="uk-UA" sz="3200" b="1" i="1" dirty="0" smtClean="0"/>
              <a:t> суспільства шляхом аналізу механізмів їх політичної участі в житті соціуму, умов та </a:t>
            </a:r>
            <a:r>
              <a:rPr lang="uk-UA" sz="3200" b="1" i="1" dirty="0"/>
              <a:t>особливостей </a:t>
            </a:r>
            <a:r>
              <a:rPr lang="uk-UA" sz="3200" b="1" i="1" dirty="0" smtClean="0"/>
              <a:t>об’єднання в політичні групи, політичної презентації інтересів у владній боротьбі тощо.</a:t>
            </a:r>
            <a:endParaRPr lang="uk-UA" sz="3200" b="1" i="1" dirty="0"/>
          </a:p>
        </p:txBody>
      </p:sp>
    </p:spTree>
    <p:extLst>
      <p:ext uri="{BB962C8B-B14F-4D97-AF65-F5344CB8AC3E}">
        <p14:creationId xmlns:p14="http://schemas.microsoft.com/office/powerpoint/2010/main" val="2586689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497" y="548680"/>
            <a:ext cx="3333750"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57200" y="1268760"/>
            <a:ext cx="8229600" cy="5305776"/>
          </a:xfrm>
        </p:spPr>
        <p:txBody>
          <a:bodyPr/>
          <a:lstStyle/>
          <a:p>
            <a:pPr marL="109728" indent="0">
              <a:buNone/>
            </a:pPr>
            <a:r>
              <a:rPr lang="uk-UA" dirty="0" smtClean="0"/>
              <a:t>  </a:t>
            </a:r>
            <a:r>
              <a:rPr lang="uk-UA" sz="3200" i="1" dirty="0" smtClean="0"/>
              <a:t>Безпосереднім завданням є дослідження мотивації поведінки виборців під час голосування, різноманітних чинників, які впливають на їх електоральні симпатії та антипатії. Вона відкриває неабиякі можливості щодо прогнозування, формування, управління настроями та уподобаннями виборців, вироблення та використання відповідних технологій. </a:t>
            </a:r>
            <a:endParaRPr lang="uk-UA" sz="3200" i="1" dirty="0"/>
          </a:p>
        </p:txBody>
      </p:sp>
    </p:spTree>
    <p:extLst>
      <p:ext uri="{BB962C8B-B14F-4D97-AF65-F5344CB8AC3E}">
        <p14:creationId xmlns:p14="http://schemas.microsoft.com/office/powerpoint/2010/main" val="2889079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uzhgorod.net_.u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085626"/>
            <a:ext cx="4705418" cy="353528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95536" y="1124744"/>
            <a:ext cx="8229600" cy="4325112"/>
          </a:xfrm>
        </p:spPr>
        <p:txBody>
          <a:bodyPr/>
          <a:lstStyle/>
          <a:p>
            <a:pPr marL="109728" indent="0">
              <a:buNone/>
            </a:pPr>
            <a:r>
              <a:rPr lang="ru-RU" i="1" dirty="0" smtClean="0"/>
              <a:t> Отже</a:t>
            </a:r>
            <a:r>
              <a:rPr lang="ru-RU" i="1" dirty="0"/>
              <a:t>, електоральну соціологію можна визначити як науку, об'єктом якої виступає виборчий процес, а предметом - Поведінкові установки і поведінка виборців в ході цього процесу.</a:t>
            </a:r>
            <a:endParaRPr lang="uk-UA" i="1" dirty="0"/>
          </a:p>
        </p:txBody>
      </p:sp>
    </p:spTree>
    <p:extLst>
      <p:ext uri="{BB962C8B-B14F-4D97-AF65-F5344CB8AC3E}">
        <p14:creationId xmlns:p14="http://schemas.microsoft.com/office/powerpoint/2010/main" val="348602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4057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221088"/>
            <a:ext cx="3583285" cy="238885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95536" y="1196752"/>
            <a:ext cx="8229600" cy="4325112"/>
          </a:xfrm>
        </p:spPr>
        <p:txBody>
          <a:bodyPr/>
          <a:lstStyle/>
          <a:p>
            <a:pPr marL="109728" indent="0">
              <a:buNone/>
            </a:pPr>
            <a:r>
              <a:rPr lang="uk-UA" dirty="0"/>
              <a:t> </a:t>
            </a:r>
            <a:r>
              <a:rPr lang="uk-UA" i="1" dirty="0" smtClean="0"/>
              <a:t>Електоральна </a:t>
            </a:r>
            <a:r>
              <a:rPr lang="uk-UA" i="1" dirty="0"/>
              <a:t>соціологія </a:t>
            </a:r>
            <a:r>
              <a:rPr lang="uk-UA" i="1" dirty="0" smtClean="0"/>
              <a:t>має власний понятійний апарат: </a:t>
            </a:r>
            <a:r>
              <a:rPr lang="uk-UA" i="1" dirty="0"/>
              <a:t>тільки тут набувають особливого значення терміни «електорат», «електоральна установка», «електоральна поведінка», «рейтинг», «абсентеїзм» і багато інших. Всіма цими напрацюваннями в своїх цілях користується і політична соціологія. </a:t>
            </a:r>
          </a:p>
        </p:txBody>
      </p:sp>
    </p:spTree>
    <p:extLst>
      <p:ext uri="{BB962C8B-B14F-4D97-AF65-F5344CB8AC3E}">
        <p14:creationId xmlns:p14="http://schemas.microsoft.com/office/powerpoint/2010/main" val="267844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6025856"/>
          </a:xfrm>
        </p:spPr>
        <p:txBody>
          <a:bodyPr>
            <a:normAutofit lnSpcReduction="10000"/>
          </a:bodyPr>
          <a:lstStyle/>
          <a:p>
            <a:r>
              <a:rPr lang="uk-UA" dirty="0" smtClean="0">
                <a:solidFill>
                  <a:schemeClr val="accent1"/>
                </a:solidFill>
              </a:rPr>
              <a:t> </a:t>
            </a:r>
            <a:r>
              <a:rPr lang="uk-UA" sz="3200" dirty="0" smtClean="0">
                <a:solidFill>
                  <a:schemeClr val="accent1"/>
                </a:solidFill>
              </a:rPr>
              <a:t>Електорат</a:t>
            </a:r>
            <a:r>
              <a:rPr lang="uk-UA" sz="3200" dirty="0" smtClean="0"/>
              <a:t>- сукупність громадян яким надано право брати участь у виборах певного органу, політичної партії чи конкурентної особи.</a:t>
            </a:r>
          </a:p>
          <a:p>
            <a:r>
              <a:rPr lang="uk-UA" sz="3200" dirty="0" smtClean="0">
                <a:solidFill>
                  <a:schemeClr val="accent1"/>
                </a:solidFill>
              </a:rPr>
              <a:t> Електоральна установка- </a:t>
            </a:r>
            <a:r>
              <a:rPr lang="uk-UA" sz="3200" dirty="0" smtClean="0"/>
              <a:t>це сформована на основі попереднього досвіду і відповідної інформації про об</a:t>
            </a:r>
            <a:r>
              <a:rPr lang="en-US" sz="3200" dirty="0" smtClean="0"/>
              <a:t>’</a:t>
            </a:r>
            <a:r>
              <a:rPr lang="uk-UA" sz="3200" dirty="0" smtClean="0"/>
              <a:t>єкт виборчого процесу, ставлен</a:t>
            </a:r>
            <a:r>
              <a:rPr lang="uk-UA" sz="3200" dirty="0"/>
              <a:t>н</a:t>
            </a:r>
            <a:r>
              <a:rPr lang="uk-UA" sz="3200" dirty="0" smtClean="0"/>
              <a:t>і виборців до участі  у виборах </a:t>
            </a:r>
            <a:r>
              <a:rPr lang="uk-UA" sz="3200" dirty="0"/>
              <a:t>та об’єктів </a:t>
            </a:r>
            <a:r>
              <a:rPr lang="uk-UA" sz="3200" dirty="0" smtClean="0"/>
              <a:t>вибору, що виявляється в певних емоційних оцінках партій чи кандидатів та готовності віддати за них голос.</a:t>
            </a:r>
          </a:p>
          <a:p>
            <a:pPr marL="109728" indent="0">
              <a:buNone/>
            </a:pPr>
            <a:endParaRPr lang="uk-UA" sz="3200" dirty="0" smtClean="0"/>
          </a:p>
          <a:p>
            <a:endParaRPr lang="uk-UA" dirty="0" smtClean="0"/>
          </a:p>
          <a:p>
            <a:endParaRPr lang="uk-UA" dirty="0"/>
          </a:p>
        </p:txBody>
      </p:sp>
    </p:spTree>
    <p:extLst>
      <p:ext uri="{BB962C8B-B14F-4D97-AF65-F5344CB8AC3E}">
        <p14:creationId xmlns:p14="http://schemas.microsoft.com/office/powerpoint/2010/main" val="571584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736"/>
            <a:ext cx="8229600" cy="5521800"/>
          </a:xfrm>
        </p:spPr>
        <p:txBody>
          <a:bodyPr>
            <a:normAutofit/>
          </a:bodyPr>
          <a:lstStyle/>
          <a:p>
            <a:r>
              <a:rPr lang="uk-UA" sz="4000" i="1" dirty="0" err="1" smtClean="0"/>
              <a:t>Рейтинг</a:t>
            </a:r>
            <a:r>
              <a:rPr lang="uk-UA" sz="4000" dirty="0" err="1" smtClean="0"/>
              <a:t>-</a:t>
            </a:r>
            <a:r>
              <a:rPr lang="uk-UA" sz="4000" dirty="0" smtClean="0"/>
              <a:t> ступінь популярності відомих діячів в галузі політики.</a:t>
            </a:r>
          </a:p>
          <a:p>
            <a:r>
              <a:rPr lang="uk-UA" sz="4000" i="1" dirty="0" err="1" smtClean="0"/>
              <a:t>Абсентеїзм</a:t>
            </a:r>
            <a:r>
              <a:rPr lang="uk-UA" sz="4000" dirty="0" err="1" smtClean="0"/>
              <a:t>-</a:t>
            </a:r>
            <a:r>
              <a:rPr lang="uk-UA" sz="4000" dirty="0" smtClean="0"/>
              <a:t> ухилення від участі у виборах.</a:t>
            </a:r>
            <a:endParaRPr lang="uk-UA" sz="40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9624" y="4581128"/>
            <a:ext cx="3384376" cy="219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370" y="4337184"/>
            <a:ext cx="2748474" cy="183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46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356992"/>
            <a:ext cx="3806279" cy="325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764704"/>
            <a:ext cx="8229600" cy="4325112"/>
          </a:xfrm>
        </p:spPr>
        <p:txBody>
          <a:bodyPr/>
          <a:lstStyle/>
          <a:p>
            <a:r>
              <a:rPr lang="uk-UA" dirty="0" smtClean="0"/>
              <a:t> Соціологія електоральної  </a:t>
            </a:r>
            <a:r>
              <a:rPr lang="uk-UA" dirty="0" err="1" smtClean="0"/>
              <a:t>поведінки-</a:t>
            </a:r>
            <a:r>
              <a:rPr lang="uk-UA" dirty="0" smtClean="0"/>
              <a:t> це галузь соціологічної науки, яка займається вивченням політичної </a:t>
            </a:r>
            <a:r>
              <a:rPr lang="uk-UA" dirty="0"/>
              <a:t>взаємодії </a:t>
            </a:r>
            <a:r>
              <a:rPr lang="uk-UA" dirty="0" smtClean="0"/>
              <a:t>суб’єктів суспільства шляхом аналізу механізмів їх політичної участі в житті суспільства, умов та </a:t>
            </a:r>
            <a:r>
              <a:rPr lang="uk-UA" dirty="0"/>
              <a:t>особливостей </a:t>
            </a:r>
            <a:r>
              <a:rPr lang="uk-UA" dirty="0" smtClean="0"/>
              <a:t>об’єднання в політичні групи, політичної презентації інтересів у владній боротьбі тощо. </a:t>
            </a:r>
            <a:endParaRPr lang="uk-UA" dirty="0"/>
          </a:p>
        </p:txBody>
      </p:sp>
    </p:spTree>
    <p:extLst>
      <p:ext uri="{BB962C8B-B14F-4D97-AF65-F5344CB8AC3E}">
        <p14:creationId xmlns:p14="http://schemas.microsoft.com/office/powerpoint/2010/main" val="35895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5915000" cy="5737824"/>
          </a:xfrm>
        </p:spPr>
        <p:txBody>
          <a:bodyPr>
            <a:normAutofit fontScale="92500" lnSpcReduction="10000"/>
          </a:bodyPr>
          <a:lstStyle/>
          <a:p>
            <a:pPr marL="109728" indent="0">
              <a:buNone/>
            </a:pPr>
            <a:r>
              <a:rPr lang="uk-UA" sz="4000" b="1" dirty="0" smtClean="0"/>
              <a:t>Соціологи виділяють декілька моделей електоральної поведінки:</a:t>
            </a:r>
          </a:p>
          <a:p>
            <a:pPr marL="109728" indent="0">
              <a:buNone/>
            </a:pPr>
            <a:r>
              <a:rPr lang="uk-UA" sz="4000" i="1" dirty="0">
                <a:solidFill>
                  <a:schemeClr val="accent1">
                    <a:lumMod val="50000"/>
                  </a:schemeClr>
                </a:solidFill>
              </a:rPr>
              <a:t>м</a:t>
            </a:r>
            <a:r>
              <a:rPr lang="uk-UA" sz="4000" i="1" dirty="0" smtClean="0">
                <a:solidFill>
                  <a:schemeClr val="accent1">
                    <a:lumMod val="50000"/>
                  </a:schemeClr>
                </a:solidFill>
              </a:rPr>
              <a:t>одель «залежного виборця»,</a:t>
            </a:r>
          </a:p>
          <a:p>
            <a:pPr marL="109728" indent="0">
              <a:buNone/>
            </a:pPr>
            <a:r>
              <a:rPr lang="uk-UA" sz="4000" i="1" dirty="0">
                <a:solidFill>
                  <a:schemeClr val="accent1">
                    <a:lumMod val="50000"/>
                  </a:schemeClr>
                </a:solidFill>
              </a:rPr>
              <a:t>м</a:t>
            </a:r>
            <a:r>
              <a:rPr lang="uk-UA" sz="4000" i="1" dirty="0" smtClean="0">
                <a:solidFill>
                  <a:schemeClr val="accent1">
                    <a:lumMod val="50000"/>
                  </a:schemeClr>
                </a:solidFill>
              </a:rPr>
              <a:t>одель «раціонального виборця»,</a:t>
            </a:r>
          </a:p>
          <a:p>
            <a:pPr marL="109728" indent="0">
              <a:buNone/>
            </a:pPr>
            <a:r>
              <a:rPr lang="uk-UA" sz="4000" i="1" dirty="0" err="1">
                <a:solidFill>
                  <a:schemeClr val="accent1">
                    <a:lumMod val="50000"/>
                  </a:schemeClr>
                </a:solidFill>
              </a:rPr>
              <a:t>к</a:t>
            </a:r>
            <a:r>
              <a:rPr lang="uk-UA" sz="4000" i="1" dirty="0" err="1" smtClean="0">
                <a:solidFill>
                  <a:schemeClr val="accent1">
                    <a:lumMod val="50000"/>
                  </a:schemeClr>
                </a:solidFill>
              </a:rPr>
              <a:t>огніктивна</a:t>
            </a:r>
            <a:r>
              <a:rPr lang="uk-UA" sz="4000" i="1" dirty="0" smtClean="0">
                <a:solidFill>
                  <a:schemeClr val="accent1">
                    <a:lumMod val="50000"/>
                  </a:schemeClr>
                </a:solidFill>
              </a:rPr>
              <a:t> модель виборця</a:t>
            </a:r>
            <a:r>
              <a:rPr lang="uk-UA" i="1" dirty="0" smtClean="0">
                <a:solidFill>
                  <a:schemeClr val="accent1">
                    <a:lumMod val="50000"/>
                  </a:schemeClr>
                </a:solidFill>
              </a:rPr>
              <a:t>.</a:t>
            </a:r>
          </a:p>
          <a:p>
            <a:pPr marL="109728" indent="0">
              <a:buNone/>
            </a:pPr>
            <a:endParaRPr lang="uk-UA" dirty="0" smtClean="0"/>
          </a:p>
          <a:p>
            <a:pPr marL="109728" indent="0">
              <a:buNone/>
            </a:pPr>
            <a:endParaRPr lang="uk-UA" dirty="0"/>
          </a:p>
        </p:txBody>
      </p:sp>
      <p:pic>
        <p:nvPicPr>
          <p:cNvPr id="9218" name="Picture 2" descr="C:\Program Files\Microsoft Office\MEDIA\CAGCAT10\j03029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295" y="1412776"/>
            <a:ext cx="2096632" cy="384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48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117</TotalTime>
  <Words>347</Words>
  <Application>Microsoft Office PowerPoint</Application>
  <PresentationFormat>Экран (4:3)</PresentationFormat>
  <Paragraphs>21</Paragraphs>
  <Slides>11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11</vt:i4>
      </vt:variant>
    </vt:vector>
  </HeadingPairs>
  <TitlesOfParts>
    <vt:vector size="13" baseType="lpstr">
      <vt:lpstr>Волна</vt:lpstr>
      <vt:lpstr>Городская</vt:lpstr>
      <vt:lpstr>Електоральні дослідження у соціології політики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Приклади електоральних досліджень.</vt:lpstr>
      <vt:lpstr>                  Висновок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Електоральні дослідження у соціології політики</dc:title>
  <dc:creator>admin</dc:creator>
  <cp:lastModifiedBy>admin</cp:lastModifiedBy>
  <cp:revision>9</cp:revision>
  <dcterms:created xsi:type="dcterms:W3CDTF">2013-11-21T15:41:15Z</dcterms:created>
  <dcterms:modified xsi:type="dcterms:W3CDTF">2013-11-21T17:38:53Z</dcterms:modified>
</cp:coreProperties>
</file>