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83" r:id="rId4"/>
    <p:sldId id="304" r:id="rId5"/>
    <p:sldId id="281" r:id="rId6"/>
    <p:sldId id="259" r:id="rId7"/>
    <p:sldId id="305" r:id="rId8"/>
    <p:sldId id="293" r:id="rId9"/>
    <p:sldId id="261" r:id="rId10"/>
    <p:sldId id="297" r:id="rId11"/>
    <p:sldId id="306" r:id="rId12"/>
    <p:sldId id="294" r:id="rId13"/>
    <p:sldId id="262" r:id="rId14"/>
    <p:sldId id="307" r:id="rId15"/>
    <p:sldId id="298" r:id="rId16"/>
    <p:sldId id="295" r:id="rId17"/>
    <p:sldId id="299" r:id="rId18"/>
    <p:sldId id="263" r:id="rId19"/>
    <p:sldId id="300" r:id="rId20"/>
    <p:sldId id="308" r:id="rId21"/>
    <p:sldId id="264" r:id="rId22"/>
    <p:sldId id="265" r:id="rId23"/>
    <p:sldId id="296" r:id="rId24"/>
    <p:sldId id="266" r:id="rId25"/>
    <p:sldId id="267" r:id="rId26"/>
    <p:sldId id="289" r:id="rId27"/>
    <p:sldId id="268" r:id="rId28"/>
    <p:sldId id="269" r:id="rId29"/>
    <p:sldId id="270" r:id="rId30"/>
    <p:sldId id="271" r:id="rId31"/>
    <p:sldId id="301" r:id="rId32"/>
    <p:sldId id="272" r:id="rId33"/>
    <p:sldId id="302" r:id="rId34"/>
    <p:sldId id="290" r:id="rId35"/>
    <p:sldId id="273" r:id="rId36"/>
    <p:sldId id="275" r:id="rId37"/>
    <p:sldId id="274" r:id="rId38"/>
    <p:sldId id="303" r:id="rId39"/>
    <p:sldId id="276" r:id="rId40"/>
    <p:sldId id="277" r:id="rId41"/>
    <p:sldId id="278" r:id="rId42"/>
    <p:sldId id="279" r:id="rId43"/>
    <p:sldId id="288" r:id="rId44"/>
    <p:sldId id="287" r:id="rId45"/>
    <p:sldId id="280" r:id="rId46"/>
    <p:sldId id="285" r:id="rId47"/>
    <p:sldId id="258" r:id="rId4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4660"/>
  </p:normalViewPr>
  <p:slideViewPr>
    <p:cSldViewPr snapToGrid="0">
      <p:cViewPr>
        <p:scale>
          <a:sx n="80" d="100"/>
          <a:sy n="80" d="100"/>
        </p:scale>
        <p:origin x="403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A1D45-B257-4FD5-8CB7-C47E7CC8C7E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D13DE-CDEE-459B-9D05-5900B760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5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D13DE-CDEE-459B-9D05-5900B760C2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4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3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6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65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8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48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1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3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9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8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2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4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6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4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EAC2-2C9B-481F-B480-26564AA7AA0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A89957-BD73-4CD8-AD00-A1DDF401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5B021-110E-478C-A652-6C2525FE4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Інструментальні</a:t>
            </a:r>
            <a:r>
              <a:rPr lang="ru-RU" dirty="0" smtClean="0"/>
              <a:t> </a:t>
            </a:r>
            <a:r>
              <a:rPr lang="ru-RU" dirty="0" err="1"/>
              <a:t>матеріали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8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33" y="156595"/>
            <a:ext cx="6984793" cy="782972"/>
          </a:xfrm>
        </p:spPr>
        <p:txBody>
          <a:bodyPr/>
          <a:lstStyle/>
          <a:p>
            <a:r>
              <a:rPr lang="ru-RU" dirty="0" err="1"/>
              <a:t>Інструментальні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53" y="1019687"/>
            <a:ext cx="8115494" cy="5112665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uk-UA" b="1" dirty="0" smtClean="0"/>
              <a:t>Леговані стали мають схильність до </a:t>
            </a:r>
            <a:r>
              <a:rPr lang="uk-UA" b="1" dirty="0" err="1" smtClean="0"/>
              <a:t>обезуглеражіванію</a:t>
            </a:r>
            <a:r>
              <a:rPr lang="uk-UA" b="1" dirty="0" smtClean="0"/>
              <a:t> і значну твердість в відпаленого стані.</a:t>
            </a:r>
          </a:p>
          <a:p>
            <a:pPr marL="0" indent="457200">
              <a:spcBef>
                <a:spcPts val="0"/>
              </a:spcBef>
              <a:buNone/>
            </a:pPr>
            <a:endParaRPr lang="uk-UA" b="1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uk-UA" b="1" dirty="0" smtClean="0"/>
              <a:t>Використовують для виготовлення ріжучого інструменту, що працює при невеликих швидкостях різання, а також вимірювального інструмента.</a:t>
            </a:r>
          </a:p>
          <a:p>
            <a:pPr marL="0" indent="457200">
              <a:spcBef>
                <a:spcPts val="0"/>
              </a:spcBef>
              <a:buNone/>
            </a:pPr>
            <a:endParaRPr lang="uk-UA" b="1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uk-UA" b="1" dirty="0" smtClean="0"/>
              <a:t>Приклад: сталь </a:t>
            </a:r>
            <a:r>
              <a:rPr lang="uk-UA" b="1" dirty="0" smtClean="0"/>
              <a:t>9Х12Ф </a:t>
            </a:r>
            <a:r>
              <a:rPr lang="uk-UA" b="1" dirty="0" smtClean="0"/>
              <a:t>має високу твердість і зносостійкість, застосовується для виготовлення ріжучих елементів штампів, </a:t>
            </a:r>
            <a:r>
              <a:rPr lang="uk-UA" b="1" dirty="0" err="1" smtClean="0"/>
              <a:t>різьбонакатних</a:t>
            </a:r>
            <a:r>
              <a:rPr lang="uk-UA" b="1" dirty="0" smtClean="0"/>
              <a:t> роликів.</a:t>
            </a:r>
          </a:p>
          <a:p>
            <a:pPr marL="0" indent="457200">
              <a:spcBef>
                <a:spcPts val="0"/>
              </a:spcBef>
              <a:buNone/>
            </a:pPr>
            <a:endParaRPr lang="uk-UA" b="1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uk-UA" b="1" dirty="0" smtClean="0"/>
              <a:t>Для підвищення міцності різальних крайок застосовують спеціальну технологію кування, щоб знизити бал карбідної неоднорідності і уникнути ізоляції, що сприяють крихкості інструмента.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40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81"/>
          <a:stretch/>
        </p:blipFill>
        <p:spPr>
          <a:xfrm>
            <a:off x="220133" y="440265"/>
            <a:ext cx="7497152" cy="50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670" y="68114"/>
            <a:ext cx="7504277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342" y="858429"/>
            <a:ext cx="6952862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Леговані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інструментальні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сталі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2" y="1551876"/>
            <a:ext cx="7014524" cy="437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0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593" y="173792"/>
            <a:ext cx="7290666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214" y="871829"/>
            <a:ext cx="8224981" cy="558881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>
                <a:solidFill>
                  <a:schemeClr val="tx1"/>
                </a:solidFill>
              </a:rPr>
              <a:t>Швидкорізальні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інструментальні</a:t>
            </a:r>
            <a:r>
              <a:rPr lang="ru-RU" sz="2400" dirty="0">
                <a:solidFill>
                  <a:schemeClr val="tx1"/>
                </a:solidFill>
              </a:rPr>
              <a:t> стали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566593" y="1430709"/>
            <a:ext cx="75120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 </a:t>
            </a:r>
            <a:r>
              <a:rPr lang="ru-RU" dirty="0" err="1"/>
              <a:t>легованих</a:t>
            </a:r>
            <a:r>
              <a:rPr lang="ru-RU" dirty="0"/>
              <a:t> </a:t>
            </a:r>
            <a:r>
              <a:rPr lang="ru-RU" dirty="0" err="1"/>
              <a:t>інструментальних</a:t>
            </a:r>
            <a:r>
              <a:rPr lang="ru-RU" dirty="0"/>
              <a:t> сталей в </a:t>
            </a:r>
            <a:r>
              <a:rPr lang="ru-RU" dirty="0" err="1"/>
              <a:t>окрему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виділено</a:t>
            </a:r>
            <a:r>
              <a:rPr lang="ru-RU" dirty="0"/>
              <a:t> </a:t>
            </a:r>
            <a:r>
              <a:rPr lang="ru-RU" dirty="0" err="1" smtClean="0"/>
              <a:t>швидкоріжучу</a:t>
            </a:r>
            <a:r>
              <a:rPr lang="ru-RU" dirty="0" smtClean="0"/>
              <a:t> </a:t>
            </a:r>
            <a:r>
              <a:rPr lang="ru-RU" dirty="0"/>
              <a:t>сталь </a:t>
            </a:r>
            <a:r>
              <a:rPr lang="ru-RU" dirty="0" smtClean="0"/>
              <a:t>(ШС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загартовується</a:t>
            </a:r>
            <a:r>
              <a:rPr lang="ru-RU" dirty="0" smtClean="0"/>
              <a:t> на </a:t>
            </a:r>
            <a:r>
              <a:rPr lang="ru-RU" dirty="0" err="1"/>
              <a:t>повітрі</a:t>
            </a:r>
            <a:r>
              <a:rPr lang="ru-RU" dirty="0"/>
              <a:t> і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перевершує</a:t>
            </a:r>
            <a:r>
              <a:rPr lang="ru-RU" dirty="0"/>
              <a:t> по </a:t>
            </a:r>
            <a:r>
              <a:rPr lang="ru-RU" dirty="0" err="1"/>
              <a:t>ріжучим</a:t>
            </a:r>
            <a:r>
              <a:rPr lang="ru-RU" dirty="0"/>
              <a:t> </a:t>
            </a:r>
            <a:r>
              <a:rPr lang="ru-RU" dirty="0" err="1"/>
              <a:t>властивостям</a:t>
            </a:r>
            <a:r>
              <a:rPr lang="ru-RU" dirty="0"/>
              <a:t> </a:t>
            </a:r>
            <a:r>
              <a:rPr lang="ru-RU" dirty="0" smtClean="0"/>
              <a:t>ВІС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Легуючі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ШС 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вольфрам </a:t>
            </a:r>
            <a:r>
              <a:rPr lang="ru-RU" dirty="0"/>
              <a:t>(6 ... 19%), </a:t>
            </a:r>
            <a:endParaRPr lang="ru-RU" dirty="0" smtClean="0"/>
          </a:p>
          <a:p>
            <a:r>
              <a:rPr lang="ru-RU" dirty="0" err="1" smtClean="0"/>
              <a:t>ванадій</a:t>
            </a:r>
            <a:r>
              <a:rPr lang="ru-RU" dirty="0" smtClean="0"/>
              <a:t> </a:t>
            </a:r>
            <a:r>
              <a:rPr lang="ru-RU" dirty="0"/>
              <a:t>(1 ... 5%), </a:t>
            </a:r>
            <a:endParaRPr lang="ru-RU" dirty="0" smtClean="0"/>
          </a:p>
          <a:p>
            <a:r>
              <a:rPr lang="ru-RU" dirty="0" smtClean="0"/>
              <a:t>хром </a:t>
            </a:r>
            <a:r>
              <a:rPr lang="ru-RU" dirty="0"/>
              <a:t>(3 ... 4,5%)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ШС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однаковою</a:t>
            </a:r>
            <a:r>
              <a:rPr lang="ru-RU" dirty="0"/>
              <a:t> красностойкостью (600 ... 650 ° С) і </a:t>
            </a:r>
            <a:r>
              <a:rPr lang="ru-RU" dirty="0" err="1"/>
              <a:t>твердістю</a:t>
            </a:r>
            <a:r>
              <a:rPr lang="ru-RU" dirty="0"/>
              <a:t> до 64 </a:t>
            </a:r>
            <a:r>
              <a:rPr lang="en-US" dirty="0"/>
              <a:t>HRC.</a:t>
            </a:r>
          </a:p>
          <a:p>
            <a:r>
              <a:rPr lang="ru-RU" dirty="0" err="1"/>
              <a:t>Деякі</a:t>
            </a:r>
            <a:r>
              <a:rPr lang="ru-RU" dirty="0"/>
              <a:t> ШС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/>
              <a:t>кобальт,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красностойкость.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6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346" y="236752"/>
            <a:ext cx="7006853" cy="52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8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556" y="257263"/>
            <a:ext cx="6984793" cy="657138"/>
          </a:xfrm>
        </p:spPr>
        <p:txBody>
          <a:bodyPr/>
          <a:lstStyle/>
          <a:p>
            <a:r>
              <a:rPr lang="ru-RU" dirty="0" err="1"/>
              <a:t>Інструментальні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34" y="1166070"/>
            <a:ext cx="6984793" cy="4875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 err="1"/>
              <a:t>стандартних</a:t>
            </a:r>
            <a:r>
              <a:rPr lang="ru-RU" dirty="0"/>
              <a:t> марок Р6М5, Р9, Р18 широко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 err="1" smtClean="0"/>
              <a:t>сіх</a:t>
            </a:r>
            <a:r>
              <a:rPr lang="ru-RU" dirty="0" smtClean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Сталь Р18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, сталь Р9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дрібнозерниста</a:t>
            </a:r>
            <a:r>
              <a:rPr lang="ru-RU" dirty="0"/>
              <a:t>,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деформується</a:t>
            </a:r>
            <a:r>
              <a:rPr lang="ru-RU" dirty="0"/>
              <a:t> в </a:t>
            </a:r>
            <a:r>
              <a:rPr lang="ru-RU" dirty="0" err="1"/>
              <a:t>гарячому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найкращі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при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 </a:t>
            </a:r>
            <a:r>
              <a:rPr lang="ru-RU" dirty="0" err="1"/>
              <a:t>прокаткою</a:t>
            </a:r>
            <a:r>
              <a:rPr lang="ru-RU" dirty="0"/>
              <a:t>. </a:t>
            </a: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smtClean="0"/>
              <a:t>ШС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застосовуватися</a:t>
            </a:r>
            <a:r>
              <a:rPr lang="ru-RU" dirty="0"/>
              <a:t> при </a:t>
            </a:r>
            <a:r>
              <a:rPr lang="ru-RU" dirty="0" err="1"/>
              <a:t>переривчастому</a:t>
            </a:r>
            <a:r>
              <a:rPr lang="ru-RU" dirty="0"/>
              <a:t> </a:t>
            </a:r>
            <a:r>
              <a:rPr lang="ru-RU" dirty="0" err="1"/>
              <a:t>різанні</a:t>
            </a:r>
            <a:r>
              <a:rPr lang="ru-RU" dirty="0"/>
              <a:t>, при </a:t>
            </a:r>
            <a:r>
              <a:rPr lang="ru-RU" dirty="0" err="1"/>
              <a:t>зниженій</a:t>
            </a:r>
            <a:r>
              <a:rPr lang="ru-RU" dirty="0"/>
              <a:t> </a:t>
            </a:r>
            <a:r>
              <a:rPr lang="ru-RU" dirty="0" err="1"/>
              <a:t>жорсткості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smtClean="0"/>
              <a:t>ВПІД, 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свердління</a:t>
            </a:r>
            <a:r>
              <a:rPr lang="ru-RU" dirty="0"/>
              <a:t> </a:t>
            </a:r>
            <a:r>
              <a:rPr lang="ru-RU" dirty="0" err="1"/>
              <a:t>отворів</a:t>
            </a:r>
            <a:r>
              <a:rPr lang="ru-RU" dirty="0"/>
              <a:t> малого </a:t>
            </a:r>
            <a:r>
              <a:rPr lang="ru-RU" dirty="0" err="1"/>
              <a:t>діаметра</a:t>
            </a:r>
            <a:r>
              <a:rPr lang="ru-RU" dirty="0"/>
              <a:t> і </a:t>
            </a:r>
            <a:r>
              <a:rPr lang="ru-RU" dirty="0" err="1"/>
              <a:t>нарізуванні</a:t>
            </a:r>
            <a:r>
              <a:rPr lang="ru-RU" dirty="0"/>
              <a:t> в них </a:t>
            </a:r>
            <a:r>
              <a:rPr lang="ru-RU" dirty="0" err="1" smtClean="0"/>
              <a:t>різі</a:t>
            </a:r>
            <a:r>
              <a:rPr lang="ru-RU" dirty="0" smtClean="0"/>
              <a:t>, </a:t>
            </a:r>
            <a:r>
              <a:rPr lang="ru-RU" dirty="0"/>
              <a:t>так як межа </a:t>
            </a:r>
            <a:r>
              <a:rPr lang="ru-RU" dirty="0" err="1"/>
              <a:t>міцності</a:t>
            </a:r>
            <a:r>
              <a:rPr lang="ru-RU" dirty="0"/>
              <a:t> на </a:t>
            </a:r>
            <a:r>
              <a:rPr lang="ru-RU" dirty="0" err="1"/>
              <a:t>вигин</a:t>
            </a:r>
            <a:r>
              <a:rPr lang="ru-RU" dirty="0"/>
              <a:t> у ШС</a:t>
            </a:r>
            <a:r>
              <a:rPr lang="ru-RU" dirty="0" smtClean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у твердого сплаву.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високоміцних</a:t>
            </a:r>
            <a:r>
              <a:rPr lang="ru-RU" dirty="0"/>
              <a:t> </a:t>
            </a:r>
            <a:r>
              <a:rPr lang="ru-RU" dirty="0" err="1"/>
              <a:t>нержавіючих</a:t>
            </a:r>
            <a:r>
              <a:rPr lang="ru-RU" dirty="0"/>
              <a:t> сталей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марки ШС</a:t>
            </a:r>
            <a:r>
              <a:rPr lang="ru-RU" dirty="0" smtClean="0"/>
              <a:t>. </a:t>
            </a:r>
            <a:r>
              <a:rPr lang="ru-RU" dirty="0"/>
              <a:t>Вони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 </a:t>
            </a:r>
            <a:r>
              <a:rPr lang="ru-RU" dirty="0" err="1"/>
              <a:t>ріжучими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Р18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підвищеному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легуючих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Наприклад</a:t>
            </a:r>
            <a:r>
              <a:rPr lang="ru-RU" dirty="0"/>
              <a:t>: Р18К5Ф2, Р10К5Ф5 і </a:t>
            </a:r>
            <a:r>
              <a:rPr lang="ru-RU" dirty="0" err="1"/>
              <a:t>інші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44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75" y="173792"/>
            <a:ext cx="7202918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214" y="871829"/>
            <a:ext cx="6380267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Швидкоріжучі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інструментальні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сталі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5" y="1364958"/>
            <a:ext cx="6915718" cy="50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4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67" y="240484"/>
            <a:ext cx="6984793" cy="648749"/>
          </a:xfrm>
        </p:spPr>
        <p:txBody>
          <a:bodyPr/>
          <a:lstStyle/>
          <a:p>
            <a:r>
              <a:rPr lang="ru-RU" dirty="0" err="1"/>
              <a:t>Інструментальні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7" y="1234754"/>
            <a:ext cx="8182927" cy="452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84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889" y="266155"/>
            <a:ext cx="7174347" cy="698036"/>
          </a:xfrm>
        </p:spPr>
        <p:txBody>
          <a:bodyPr/>
          <a:lstStyle/>
          <a:p>
            <a:r>
              <a:rPr lang="uk-UA" sz="4400" dirty="0" smtClean="0"/>
              <a:t>І</a:t>
            </a:r>
            <a:r>
              <a:rPr lang="ru-RU" sz="4400" dirty="0" err="1" smtClean="0"/>
              <a:t>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777" y="1147457"/>
            <a:ext cx="7721489" cy="5270121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200" dirty="0" err="1">
                <a:solidFill>
                  <a:schemeClr val="tx1"/>
                </a:solidFill>
              </a:rPr>
              <a:t>Тверді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сплави</a:t>
            </a:r>
            <a:r>
              <a:rPr lang="ru-RU" sz="7200" dirty="0">
                <a:solidFill>
                  <a:schemeClr val="tx1"/>
                </a:solidFill>
              </a:rPr>
              <a:t> (ТС)</a:t>
            </a:r>
          </a:p>
          <a:p>
            <a:pPr algn="just"/>
            <a:endParaRPr lang="ru-RU" sz="7200" dirty="0" smtClean="0">
              <a:solidFill>
                <a:schemeClr val="tx1"/>
              </a:solidFill>
            </a:endParaRPr>
          </a:p>
          <a:p>
            <a:pPr algn="just"/>
            <a:r>
              <a:rPr lang="ru-RU" sz="7200" dirty="0" smtClean="0">
                <a:solidFill>
                  <a:schemeClr val="tx1"/>
                </a:solidFill>
              </a:rPr>
              <a:t>1926 </a:t>
            </a:r>
            <a:r>
              <a:rPr lang="ru-RU" sz="7200" dirty="0">
                <a:solidFill>
                  <a:schemeClr val="tx1"/>
                </a:solidFill>
              </a:rPr>
              <a:t>г. - </a:t>
            </a:r>
            <a:r>
              <a:rPr lang="ru-RU" sz="7200" dirty="0" err="1">
                <a:solidFill>
                  <a:schemeClr val="tx1"/>
                </a:solidFill>
              </a:rPr>
              <a:t>отримані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перші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металокерамічні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карбідовольфрамові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сплави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виготовлені</a:t>
            </a:r>
            <a:r>
              <a:rPr lang="ru-RU" sz="7200" dirty="0">
                <a:solidFill>
                  <a:schemeClr val="tx1"/>
                </a:solidFill>
              </a:rPr>
              <a:t> методом </a:t>
            </a:r>
            <a:r>
              <a:rPr lang="ru-RU" sz="7200" dirty="0" err="1">
                <a:solidFill>
                  <a:schemeClr val="tx1"/>
                </a:solidFill>
              </a:rPr>
              <a:t>порошкової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металургії</a:t>
            </a:r>
            <a:r>
              <a:rPr lang="ru-RU" sz="7200" dirty="0">
                <a:solidFill>
                  <a:schemeClr val="tx1"/>
                </a:solidFill>
              </a:rPr>
              <a:t> (методом </a:t>
            </a:r>
            <a:r>
              <a:rPr lang="ru-RU" sz="7200" dirty="0" err="1">
                <a:solidFill>
                  <a:schemeClr val="tx1"/>
                </a:solidFill>
              </a:rPr>
              <a:t>спікання</a:t>
            </a:r>
            <a:r>
              <a:rPr lang="ru-RU" sz="7200" dirty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ru-RU" sz="7200" dirty="0" err="1">
                <a:solidFill>
                  <a:schemeClr val="tx1"/>
                </a:solidFill>
              </a:rPr>
              <a:t>Переваги</a:t>
            </a:r>
            <a:r>
              <a:rPr lang="ru-RU" sz="7200" dirty="0">
                <a:solidFill>
                  <a:schemeClr val="tx1"/>
                </a:solidFill>
              </a:rPr>
              <a:t> ТС: </a:t>
            </a:r>
            <a:r>
              <a:rPr lang="ru-RU" sz="7200" dirty="0" err="1">
                <a:solidFill>
                  <a:schemeClr val="tx1"/>
                </a:solidFill>
              </a:rPr>
              <a:t>володіють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виключно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високою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твердістю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навіть</a:t>
            </a:r>
            <a:r>
              <a:rPr lang="ru-RU" sz="7200" dirty="0">
                <a:solidFill>
                  <a:schemeClr val="tx1"/>
                </a:solidFill>
              </a:rPr>
              <a:t> при </a:t>
            </a:r>
            <a:r>
              <a:rPr lang="ru-RU" sz="7200" dirty="0" err="1">
                <a:solidFill>
                  <a:schemeClr val="tx1"/>
                </a:solidFill>
              </a:rPr>
              <a:t>високій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температурі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дають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можливість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обробляти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загартовані</a:t>
            </a:r>
            <a:r>
              <a:rPr lang="ru-RU" sz="7200" dirty="0">
                <a:solidFill>
                  <a:schemeClr val="tx1"/>
                </a:solidFill>
              </a:rPr>
              <a:t> стали і </a:t>
            </a:r>
            <a:r>
              <a:rPr lang="ru-RU" sz="7200" dirty="0" err="1">
                <a:solidFill>
                  <a:schemeClr val="tx1"/>
                </a:solidFill>
              </a:rPr>
              <a:t>чавун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марганцевисті</a:t>
            </a:r>
            <a:r>
              <a:rPr lang="ru-RU" sz="7200" dirty="0">
                <a:solidFill>
                  <a:schemeClr val="tx1"/>
                </a:solidFill>
              </a:rPr>
              <a:t> стали, </a:t>
            </a:r>
            <a:r>
              <a:rPr lang="ru-RU" sz="7200" dirty="0" err="1">
                <a:solidFill>
                  <a:schemeClr val="tx1"/>
                </a:solidFill>
              </a:rPr>
              <a:t>тверді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мінерали</a:t>
            </a:r>
            <a:r>
              <a:rPr lang="ru-RU" sz="72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7200" dirty="0" err="1">
                <a:solidFill>
                  <a:schemeClr val="tx1"/>
                </a:solidFill>
              </a:rPr>
              <a:t>Недоліки</a:t>
            </a:r>
            <a:r>
              <a:rPr lang="ru-RU" sz="7200" dirty="0">
                <a:solidFill>
                  <a:schemeClr val="tx1"/>
                </a:solidFill>
              </a:rPr>
              <a:t> ТС: мала </a:t>
            </a:r>
            <a:r>
              <a:rPr lang="ru-RU" sz="7200" dirty="0" err="1">
                <a:solidFill>
                  <a:schemeClr val="tx1"/>
                </a:solidFill>
              </a:rPr>
              <a:t>міцність</a:t>
            </a:r>
            <a:r>
              <a:rPr lang="ru-RU" sz="7200" dirty="0">
                <a:solidFill>
                  <a:schemeClr val="tx1"/>
                </a:solidFill>
              </a:rPr>
              <a:t> і </a:t>
            </a:r>
            <a:r>
              <a:rPr lang="ru-RU" sz="7200" dirty="0" err="1">
                <a:solidFill>
                  <a:schemeClr val="tx1"/>
                </a:solidFill>
              </a:rPr>
              <a:t>схильність</a:t>
            </a:r>
            <a:r>
              <a:rPr lang="ru-RU" sz="7200" dirty="0">
                <a:solidFill>
                  <a:schemeClr val="tx1"/>
                </a:solidFill>
              </a:rPr>
              <a:t> до </a:t>
            </a:r>
            <a:r>
              <a:rPr lang="ru-RU" sz="7200" dirty="0" err="1">
                <a:solidFill>
                  <a:schemeClr val="tx1"/>
                </a:solidFill>
              </a:rPr>
              <a:t>адгезії-схоплюванню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зі</a:t>
            </a:r>
            <a:r>
              <a:rPr lang="ru-RU" sz="7200" dirty="0">
                <a:solidFill>
                  <a:schemeClr val="tx1"/>
                </a:solidFill>
              </a:rPr>
              <a:t> стружкою, </a:t>
            </a:r>
            <a:r>
              <a:rPr lang="ru-RU" sz="7200" dirty="0" err="1">
                <a:solidFill>
                  <a:schemeClr val="tx1"/>
                </a:solidFill>
              </a:rPr>
              <a:t>що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сприяє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швидкому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стирання</a:t>
            </a:r>
            <a:r>
              <a:rPr lang="ru-RU" sz="7200" dirty="0">
                <a:solidFill>
                  <a:schemeClr val="tx1"/>
                </a:solidFill>
              </a:rPr>
              <a:t> і </a:t>
            </a:r>
            <a:r>
              <a:rPr lang="ru-RU" sz="7200" dirty="0" err="1">
                <a:solidFill>
                  <a:schemeClr val="tx1"/>
                </a:solidFill>
              </a:rPr>
              <a:t>викришування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інструменту</a:t>
            </a:r>
            <a:r>
              <a:rPr lang="ru-RU" sz="7200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112" y="290819"/>
            <a:ext cx="6984793" cy="707472"/>
          </a:xfrm>
        </p:spPr>
        <p:txBody>
          <a:bodyPr/>
          <a:lstStyle/>
          <a:p>
            <a:r>
              <a:rPr lang="uk-UA" dirty="0"/>
              <a:t>І</a:t>
            </a:r>
            <a:r>
              <a:rPr lang="ru-RU" dirty="0" err="1"/>
              <a:t>нструментальні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323553" y="1210769"/>
            <a:ext cx="78724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сплави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пресуванням</a:t>
            </a:r>
            <a:r>
              <a:rPr lang="ru-RU" dirty="0"/>
              <a:t> і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спіканням</a:t>
            </a:r>
            <a:r>
              <a:rPr lang="ru-RU" dirty="0"/>
              <a:t> </a:t>
            </a:r>
            <a:r>
              <a:rPr lang="ru-RU" dirty="0" err="1"/>
              <a:t>порошків</a:t>
            </a:r>
            <a:r>
              <a:rPr lang="ru-RU" dirty="0"/>
              <a:t> </a:t>
            </a:r>
            <a:r>
              <a:rPr lang="ru-RU" dirty="0" err="1"/>
              <a:t>карбідів</a:t>
            </a:r>
            <a:r>
              <a:rPr lang="ru-RU" dirty="0"/>
              <a:t> вольфраму (66 ... 97%), титану (3 ... 30%), </a:t>
            </a:r>
            <a:r>
              <a:rPr lang="ru-RU" dirty="0" smtClean="0"/>
              <a:t>танталу </a:t>
            </a:r>
            <a:r>
              <a:rPr lang="ru-RU" dirty="0"/>
              <a:t>(2 ... 12%) і порошку </a:t>
            </a:r>
            <a:r>
              <a:rPr lang="ru-RU" dirty="0" err="1"/>
              <a:t>металевого</a:t>
            </a:r>
            <a:r>
              <a:rPr lang="ru-RU" dirty="0"/>
              <a:t> кобальту.</a:t>
            </a:r>
          </a:p>
          <a:p>
            <a:endParaRPr lang="ru-RU" dirty="0"/>
          </a:p>
          <a:p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сплави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ГОСТ 3882-74 (ІСО 513-75) </a:t>
            </a:r>
            <a:r>
              <a:rPr lang="ru-RU" dirty="0" err="1"/>
              <a:t>поділяються</a:t>
            </a:r>
            <a:r>
              <a:rPr lang="ru-RU" dirty="0"/>
              <a:t> на три </a:t>
            </a:r>
            <a:r>
              <a:rPr lang="ru-RU" dirty="0" err="1"/>
              <a:t>групи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/>
              <a:t>Вольфрамові</a:t>
            </a:r>
            <a:r>
              <a:rPr lang="ru-RU" dirty="0"/>
              <a:t> (</a:t>
            </a:r>
            <a:r>
              <a:rPr lang="ru-RU" dirty="0" err="1" smtClean="0"/>
              <a:t>однокарбідні</a:t>
            </a:r>
            <a:r>
              <a:rPr lang="ru-RU" dirty="0" smtClean="0"/>
              <a:t>) </a:t>
            </a:r>
            <a:r>
              <a:rPr lang="ru-RU" dirty="0"/>
              <a:t>(ВК)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карбідів</a:t>
            </a:r>
            <a:r>
              <a:rPr lang="ru-RU" dirty="0"/>
              <a:t> вольфраму, ВК3, ВК3-М, ВК4-В, ВК8;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 smtClean="0"/>
              <a:t>Тітановольфрамові</a:t>
            </a:r>
            <a:r>
              <a:rPr lang="ru-RU" dirty="0" smtClean="0"/>
              <a:t> </a:t>
            </a:r>
            <a:r>
              <a:rPr lang="ru-RU" dirty="0"/>
              <a:t>(2-карбідні) (ТК)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карбідів</a:t>
            </a:r>
            <a:r>
              <a:rPr lang="ru-RU" dirty="0"/>
              <a:t> титану та вольфраму Т5К10, Т15К6, Т30К4;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 smtClean="0"/>
              <a:t>Тітанотанталовольфрамові</a:t>
            </a:r>
            <a:r>
              <a:rPr lang="ru-RU" dirty="0" smtClean="0"/>
              <a:t> </a:t>
            </a:r>
            <a:r>
              <a:rPr lang="ru-RU" dirty="0"/>
              <a:t>(3-карбідні) (ТТК)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карбідів</a:t>
            </a:r>
            <a:r>
              <a:rPr lang="ru-RU" dirty="0"/>
              <a:t> титану, </a:t>
            </a:r>
            <a:r>
              <a:rPr lang="ru-RU" dirty="0" smtClean="0"/>
              <a:t>тантала</a:t>
            </a:r>
            <a:r>
              <a:rPr lang="ru-RU" dirty="0"/>
              <a:t>, вольфраму ТТ7К12, ТТ10К8.</a:t>
            </a:r>
            <a:endParaRPr lang="ru-RU" sz="1600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0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227" y="9316"/>
            <a:ext cx="7315199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795" y="1052864"/>
            <a:ext cx="8600209" cy="58051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сучасному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машинобудуванні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застосовується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велика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кількість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різноманітних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ріжучих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інструментів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використовуваних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різних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верстатах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, автоматах і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автоматичних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лініях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вибору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матеріалу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ріжучого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геометрії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ріжучої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частини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режимів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різання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залежить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продуктивність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процесу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обробки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якість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оброблених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поверхонь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 algn="l"/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Матеріал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виготовлення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повинен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мати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достатньою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твердістю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міцністю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зносостійкість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теплостійкість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 algn="l"/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Твердість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інструментального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матеріалу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повинна бути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вищою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твердість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оброблюваного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матеріалу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Для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надійної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міцною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повинна бути не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тільки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ріжуча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частина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, але і </a:t>
            </a:r>
            <a:r>
              <a:rPr lang="ru-RU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нережучі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елементи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державка, хвостовик, корпус.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ru-RU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Зносостійкість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здатність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інструментального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матеріалу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чинити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опір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дії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сил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тертя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виникають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різання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передніх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задніх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поверхнях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 algn="l"/>
            <a:r>
              <a:rPr lang="ru-RU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Теплостійкість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збереження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достатньої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твердості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отже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, і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ріжучих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властивостей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високих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температурах,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виникають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зняття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стружки.</a:t>
            </a:r>
          </a:p>
          <a:p>
            <a:pPr algn="l"/>
            <a:r>
              <a:rPr lang="ru-RU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Червоностійкість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здатність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інструментального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матеріалу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зберігати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твердість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нагріванні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температури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червоного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розжарювання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» 600 ° С і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вище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Підвищується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додаванні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до складу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інструментальної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сталі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хрому,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ванадію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і особливо вольфраму.</a:t>
            </a:r>
          </a:p>
          <a:p>
            <a:pPr algn="l"/>
            <a:r>
              <a:rPr lang="ru-RU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Стійкість</a:t>
            </a:r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здатність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чинити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опір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механічному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зносу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дії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високих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(800 ° С і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вище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) температур в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різання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 algn="l"/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Стійкість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різального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вимірюється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машинним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часом,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протягом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якого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зберігаються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ріжучі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властивості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інструменту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тобто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часом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безпосереднього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різання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між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двома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rebuchet MS" panose="020B0603020202020204" pitchFamily="34" charset="0"/>
              </a:rPr>
              <a:t>переточуваннями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1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067" y="108347"/>
            <a:ext cx="6493933" cy="48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0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2" y="457153"/>
            <a:ext cx="7600425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964" y="1278834"/>
            <a:ext cx="7361244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Тверді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сплави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329557" y="2017463"/>
            <a:ext cx="75141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сплавах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кобальт.</a:t>
            </a:r>
          </a:p>
          <a:p>
            <a:endParaRPr lang="ru-RU" dirty="0"/>
          </a:p>
          <a:p>
            <a:r>
              <a:rPr lang="ru-RU" dirty="0" err="1"/>
              <a:t>Міцність</a:t>
            </a:r>
            <a:r>
              <a:rPr lang="ru-RU" dirty="0"/>
              <a:t> і </a:t>
            </a:r>
            <a:r>
              <a:rPr lang="ru-RU" dirty="0" err="1"/>
              <a:t>твердість</a:t>
            </a:r>
            <a:r>
              <a:rPr lang="ru-RU" dirty="0"/>
              <a:t> ТС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кобальту.</a:t>
            </a:r>
          </a:p>
          <a:p>
            <a:endParaRPr lang="ru-RU" dirty="0"/>
          </a:p>
          <a:p>
            <a:r>
              <a:rPr lang="ru-RU" dirty="0"/>
              <a:t>Чим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кобальту,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при </a:t>
            </a:r>
            <a:r>
              <a:rPr lang="ru-RU" dirty="0" err="1"/>
              <a:t>вигині</a:t>
            </a:r>
            <a:r>
              <a:rPr lang="ru-RU" dirty="0"/>
              <a:t>, але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твердість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Кобальт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 красностойкость. Чим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кобальту,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красностойкость.</a:t>
            </a:r>
          </a:p>
          <a:p>
            <a:endParaRPr lang="ru-RU" dirty="0"/>
          </a:p>
          <a:p>
            <a:r>
              <a:rPr lang="ru-RU" dirty="0"/>
              <a:t>Титан </a:t>
            </a:r>
            <a:r>
              <a:rPr lang="ru-RU" dirty="0" err="1"/>
              <a:t>підвищує</a:t>
            </a:r>
            <a:r>
              <a:rPr lang="ru-RU" dirty="0"/>
              <a:t> красностойкость і </a:t>
            </a:r>
            <a:r>
              <a:rPr lang="ru-RU" dirty="0" err="1"/>
              <a:t>зносостійкість</a:t>
            </a:r>
            <a:r>
              <a:rPr lang="ru-RU" dirty="0"/>
              <a:t>.</a:t>
            </a:r>
            <a:endParaRPr lang="ru-RU" sz="1600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452" y="331319"/>
            <a:ext cx="7167645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55" y="1108343"/>
            <a:ext cx="7396998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Тверді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сплави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422050" y="1804934"/>
            <a:ext cx="82353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Сплави вольфрамової групи при однаковому </a:t>
            </a:r>
            <a:r>
              <a:rPr lang="uk-UA" dirty="0" err="1" smtClean="0"/>
              <a:t>хім</a:t>
            </a:r>
            <a:r>
              <a:rPr lang="uk-UA" dirty="0" smtClean="0"/>
              <a:t>. складі відрізняються розмірами </a:t>
            </a:r>
            <a:r>
              <a:rPr lang="uk-UA" dirty="0" err="1" smtClean="0"/>
              <a:t>зерен</a:t>
            </a:r>
            <a:r>
              <a:rPr lang="uk-UA" dirty="0" smtClean="0"/>
              <a:t> карбідних складових. За розмірами </a:t>
            </a:r>
            <a:r>
              <a:rPr lang="uk-UA" dirty="0" err="1" smtClean="0"/>
              <a:t>зерен</a:t>
            </a:r>
            <a:r>
              <a:rPr lang="uk-UA" dirty="0" smtClean="0"/>
              <a:t> їх можна розділити на групи:</a:t>
            </a:r>
          </a:p>
          <a:p>
            <a:endParaRPr lang="uk-UA" dirty="0" smtClean="0"/>
          </a:p>
          <a:p>
            <a:r>
              <a:rPr lang="uk-UA" dirty="0" smtClean="0"/>
              <a:t>1. особливо дрібнозернисті (не менше 70% </a:t>
            </a:r>
            <a:r>
              <a:rPr lang="uk-UA" dirty="0" err="1" smtClean="0"/>
              <a:t>зерен</a:t>
            </a:r>
            <a:r>
              <a:rPr lang="uk-UA" dirty="0" smtClean="0"/>
              <a:t> фази карбіду мають розмір &lt;1 </a:t>
            </a:r>
            <a:r>
              <a:rPr lang="uk-UA" dirty="0" err="1" smtClean="0"/>
              <a:t>мкм</a:t>
            </a:r>
            <a:r>
              <a:rPr lang="uk-UA" dirty="0" smtClean="0"/>
              <a:t>), їх позначають літерами ОМ в кінці марки сплаву (ВК6ОМ);</a:t>
            </a:r>
          </a:p>
          <a:p>
            <a:endParaRPr lang="uk-UA" dirty="0" smtClean="0"/>
          </a:p>
          <a:p>
            <a:r>
              <a:rPr lang="uk-UA" dirty="0" smtClean="0"/>
              <a:t>2. дрібнозернисті (не менше 50% </a:t>
            </a:r>
            <a:r>
              <a:rPr lang="uk-UA" dirty="0" err="1" smtClean="0"/>
              <a:t>зерен</a:t>
            </a:r>
            <a:r>
              <a:rPr lang="uk-UA" dirty="0" smtClean="0"/>
              <a:t> фази карбіду в їх структурі не перевищує розмір 1мкм, для позначення в кінці марки сплаву ставиться буква М (ВК6М);</a:t>
            </a:r>
          </a:p>
          <a:p>
            <a:endParaRPr lang="uk-UA" dirty="0" smtClean="0"/>
          </a:p>
          <a:p>
            <a:r>
              <a:rPr lang="uk-UA" dirty="0" smtClean="0"/>
              <a:t>3. середньозернисті з КАРБІДНИЙ зернами 1 ... 2 </a:t>
            </a:r>
            <a:r>
              <a:rPr lang="uk-UA" dirty="0" err="1" smtClean="0"/>
              <a:t>мкм</a:t>
            </a:r>
            <a:r>
              <a:rPr lang="uk-UA" dirty="0" smtClean="0"/>
              <a:t> (ВК8);</a:t>
            </a:r>
          </a:p>
          <a:p>
            <a:endParaRPr lang="uk-UA" dirty="0" smtClean="0"/>
          </a:p>
          <a:p>
            <a:r>
              <a:rPr lang="uk-UA" dirty="0" smtClean="0"/>
              <a:t>4. грубозернисті з КАРБІДНИЙ зернами 2 ... 5 </a:t>
            </a:r>
            <a:r>
              <a:rPr lang="uk-UA" dirty="0" err="1" smtClean="0"/>
              <a:t>мкм</a:t>
            </a:r>
            <a:r>
              <a:rPr lang="uk-UA" dirty="0" smtClean="0"/>
              <a:t>, їх позначають в кінці марки сплаву буквою В (ВК8В)</a:t>
            </a:r>
            <a:endParaRPr lang="uk-UA" sz="1600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73" y="85591"/>
            <a:ext cx="7259215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07" y="833341"/>
            <a:ext cx="7043421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Тверді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сплави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8" y="1538638"/>
            <a:ext cx="6370637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3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007" y="230651"/>
            <a:ext cx="7172587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544" y="990897"/>
            <a:ext cx="7329886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Тверді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сплави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555818" y="1602919"/>
            <a:ext cx="74640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err="1" smtClean="0"/>
              <a:t>Грубозернисті</a:t>
            </a:r>
            <a:r>
              <a:rPr lang="ru-RU" sz="2000" dirty="0" smtClean="0"/>
              <a:t> </a:t>
            </a:r>
            <a:r>
              <a:rPr lang="ru-RU" sz="2000" dirty="0" err="1"/>
              <a:t>сплави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знижену</a:t>
            </a:r>
            <a:r>
              <a:rPr lang="ru-RU" sz="2000" dirty="0"/>
              <a:t> </a:t>
            </a:r>
            <a:r>
              <a:rPr lang="ru-RU" sz="2000" dirty="0" err="1"/>
              <a:t>зносостійкість</a:t>
            </a:r>
            <a:r>
              <a:rPr lang="ru-RU" sz="2000" dirty="0"/>
              <a:t> і </a:t>
            </a:r>
            <a:r>
              <a:rPr lang="ru-RU" sz="2000" dirty="0" err="1"/>
              <a:t>теплостійкість</a:t>
            </a:r>
            <a:r>
              <a:rPr lang="ru-RU" sz="2000" dirty="0"/>
              <a:t>, але </a:t>
            </a:r>
            <a:r>
              <a:rPr lang="ru-RU" sz="2000" dirty="0" err="1"/>
              <a:t>високу</a:t>
            </a:r>
            <a:r>
              <a:rPr lang="ru-RU" sz="2000" dirty="0"/>
              <a:t> </a:t>
            </a:r>
            <a:r>
              <a:rPr lang="ru-RU" sz="2000" dirty="0" err="1"/>
              <a:t>міцність</a:t>
            </a:r>
            <a:r>
              <a:rPr lang="ru-RU" sz="2000" dirty="0"/>
              <a:t>. Вони добре </a:t>
            </a:r>
            <a:r>
              <a:rPr lang="ru-RU" sz="2000" dirty="0" err="1"/>
              <a:t>пручаються</a:t>
            </a:r>
            <a:r>
              <a:rPr lang="ru-RU" sz="2000" dirty="0"/>
              <a:t> ударам і </a:t>
            </a:r>
            <a:r>
              <a:rPr lang="ru-RU" sz="2000" dirty="0" err="1"/>
              <a:t>циклічних</a:t>
            </a:r>
            <a:r>
              <a:rPr lang="ru-RU" sz="2000" dirty="0"/>
              <a:t> </a:t>
            </a:r>
            <a:r>
              <a:rPr lang="ru-RU" sz="2000" dirty="0" err="1"/>
              <a:t>навантажень</a:t>
            </a:r>
            <a:r>
              <a:rPr lang="ru-RU" sz="2000" dirty="0"/>
              <a:t>. Тому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доцільно</a:t>
            </a:r>
            <a:r>
              <a:rPr lang="ru-RU" sz="2000" dirty="0"/>
              <a:t> </a:t>
            </a:r>
            <a:r>
              <a:rPr lang="ru-RU" sz="2000" dirty="0" err="1"/>
              <a:t>застосовувати</a:t>
            </a:r>
            <a:r>
              <a:rPr lang="ru-RU" sz="2000" dirty="0"/>
              <a:t> при </a:t>
            </a:r>
            <a:r>
              <a:rPr lang="ru-RU" sz="2000" dirty="0" err="1"/>
              <a:t>чорновому</a:t>
            </a:r>
            <a:r>
              <a:rPr lang="ru-RU" sz="2000" dirty="0"/>
              <a:t> </a:t>
            </a:r>
            <a:r>
              <a:rPr lang="ru-RU" sz="2000" dirty="0" err="1"/>
              <a:t>точінні</a:t>
            </a:r>
            <a:r>
              <a:rPr lang="ru-RU" sz="2000" dirty="0"/>
              <a:t> </a:t>
            </a:r>
            <a:r>
              <a:rPr lang="ru-RU" sz="2000" dirty="0" err="1"/>
              <a:t>важкооброблюваних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, при </a:t>
            </a:r>
            <a:r>
              <a:rPr lang="ru-RU" sz="2000" dirty="0" err="1"/>
              <a:t>наявності</a:t>
            </a:r>
            <a:r>
              <a:rPr lang="ru-RU" sz="2000" dirty="0"/>
              <a:t> раковин </a:t>
            </a:r>
            <a:r>
              <a:rPr lang="ru-RU" sz="2000" dirty="0" err="1"/>
              <a:t>кірки</a:t>
            </a:r>
            <a:r>
              <a:rPr lang="ru-RU" sz="2000" dirty="0"/>
              <a:t> і </a:t>
            </a:r>
            <a:r>
              <a:rPr lang="ru-RU" sz="2000" dirty="0" err="1"/>
              <a:t>нерівномірного</a:t>
            </a:r>
            <a:r>
              <a:rPr lang="ru-RU" sz="2000" dirty="0"/>
              <a:t> припуску.</a:t>
            </a:r>
          </a:p>
          <a:p>
            <a:endParaRPr lang="ru-RU" sz="2000" dirty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	</a:t>
            </a:r>
            <a:r>
              <a:rPr lang="ru-RU" sz="2000" dirty="0" err="1" smtClean="0"/>
              <a:t>Сплави</a:t>
            </a:r>
            <a:r>
              <a:rPr lang="ru-RU" sz="2000" dirty="0" smtClean="0"/>
              <a:t> </a:t>
            </a:r>
            <a:r>
              <a:rPr lang="ru-RU" sz="2000" dirty="0" err="1"/>
              <a:t>дрібнозернистої</a:t>
            </a:r>
            <a:r>
              <a:rPr lang="ru-RU" sz="2000" dirty="0"/>
              <a:t> і </a:t>
            </a:r>
            <a:r>
              <a:rPr lang="ru-RU" sz="2000" dirty="0" err="1"/>
              <a:t>особомелкозерністой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 з </a:t>
            </a:r>
            <a:r>
              <a:rPr lang="ru-RU" sz="2000" dirty="0" err="1"/>
              <a:t>підвищеним</a:t>
            </a:r>
            <a:r>
              <a:rPr lang="ru-RU" sz="2000" dirty="0"/>
              <a:t> </a:t>
            </a:r>
            <a:r>
              <a:rPr lang="ru-RU" sz="2000" dirty="0" err="1"/>
              <a:t>вмістом</a:t>
            </a:r>
            <a:r>
              <a:rPr lang="ru-RU" sz="2000" dirty="0"/>
              <a:t> кобальту (ВК10М, ВК10ОМ) </a:t>
            </a:r>
            <a:r>
              <a:rPr lang="ru-RU" sz="2000" dirty="0" err="1"/>
              <a:t>застосовують</a:t>
            </a:r>
            <a:r>
              <a:rPr lang="ru-RU" sz="2000" dirty="0"/>
              <a:t> для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інструменту</a:t>
            </a:r>
            <a:r>
              <a:rPr lang="ru-RU" sz="2000" dirty="0"/>
              <a:t> невеликих </a:t>
            </a:r>
            <a:r>
              <a:rPr lang="ru-RU" sz="2000" dirty="0" err="1"/>
              <a:t>розмірів</a:t>
            </a:r>
            <a:r>
              <a:rPr lang="ru-RU" sz="2000" dirty="0"/>
              <a:t> (</a:t>
            </a:r>
            <a:r>
              <a:rPr lang="ru-RU" sz="2000" dirty="0" err="1"/>
              <a:t>свердла</a:t>
            </a:r>
            <a:r>
              <a:rPr lang="ru-RU" sz="2000" dirty="0"/>
              <a:t>, </a:t>
            </a:r>
            <a:r>
              <a:rPr lang="ru-RU" sz="2000" dirty="0" err="1"/>
              <a:t>фрези</a:t>
            </a:r>
            <a:r>
              <a:rPr lang="ru-RU" sz="2000" dirty="0"/>
              <a:t>, </a:t>
            </a:r>
            <a:r>
              <a:rPr lang="ru-RU" sz="2000" dirty="0" err="1"/>
              <a:t>мітчики</a:t>
            </a:r>
            <a:r>
              <a:rPr lang="ru-RU" sz="2000" dirty="0"/>
              <a:t>). </a:t>
            </a:r>
            <a:r>
              <a:rPr lang="ru-RU" sz="2000" dirty="0" err="1"/>
              <a:t>Американська</a:t>
            </a:r>
            <a:r>
              <a:rPr lang="ru-RU" sz="2000" dirty="0"/>
              <a:t> </a:t>
            </a:r>
            <a:r>
              <a:rPr lang="ru-RU" sz="2000" dirty="0" err="1"/>
              <a:t>фірма</a:t>
            </a:r>
            <a:r>
              <a:rPr lang="ru-RU" sz="2000" dirty="0"/>
              <a:t> </a:t>
            </a:r>
            <a:r>
              <a:rPr lang="en-US" sz="2000" dirty="0"/>
              <a:t>SGS </a:t>
            </a:r>
            <a:r>
              <a:rPr lang="ru-RU" sz="2000" dirty="0" err="1"/>
              <a:t>пропонує</a:t>
            </a:r>
            <a:r>
              <a:rPr lang="ru-RU" sz="2000" dirty="0"/>
              <a:t> </a:t>
            </a:r>
            <a:r>
              <a:rPr lang="ru-RU" sz="2000" dirty="0" err="1"/>
              <a:t>дрібнозернистий</a:t>
            </a:r>
            <a:r>
              <a:rPr lang="ru-RU" sz="2000" dirty="0"/>
              <a:t> </a:t>
            </a:r>
            <a:r>
              <a:rPr lang="ru-RU" sz="2000" dirty="0" err="1"/>
              <a:t>твердосплавний</a:t>
            </a:r>
            <a:r>
              <a:rPr lang="ru-RU" sz="2000" dirty="0"/>
              <a:t> </a:t>
            </a:r>
            <a:r>
              <a:rPr lang="ru-RU" sz="2000" dirty="0" err="1"/>
              <a:t>інструмент</a:t>
            </a:r>
            <a:r>
              <a:rPr lang="ru-RU" sz="2000" dirty="0"/>
              <a:t>: </a:t>
            </a:r>
            <a:r>
              <a:rPr lang="ru-RU" sz="2000" dirty="0" err="1"/>
              <a:t>свердла</a:t>
            </a:r>
            <a:r>
              <a:rPr lang="ru-RU" sz="2000" dirty="0"/>
              <a:t> </a:t>
            </a:r>
            <a:r>
              <a:rPr lang="ru-RU" sz="2000" dirty="0" err="1"/>
              <a:t>діаметром</a:t>
            </a:r>
            <a:r>
              <a:rPr lang="ru-RU" sz="2000" dirty="0"/>
              <a:t> з 0,5 мм, </a:t>
            </a:r>
            <a:r>
              <a:rPr lang="ru-RU" sz="2000" dirty="0" err="1"/>
              <a:t>фрези</a:t>
            </a:r>
            <a:r>
              <a:rPr lang="ru-RU" sz="2000" dirty="0"/>
              <a:t> </a:t>
            </a:r>
            <a:r>
              <a:rPr lang="ru-RU" sz="2000" dirty="0" err="1"/>
              <a:t>починаючи</a:t>
            </a:r>
            <a:r>
              <a:rPr lang="ru-RU" sz="2000" dirty="0"/>
              <a:t> з </a:t>
            </a:r>
            <a:r>
              <a:rPr lang="ru-RU" sz="2000" dirty="0" err="1"/>
              <a:t>діаметра</a:t>
            </a:r>
            <a:r>
              <a:rPr lang="ru-RU" sz="2000" dirty="0"/>
              <a:t> 1 мм.</a:t>
            </a:r>
            <a:endParaRPr lang="ru-RU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721" y="0"/>
            <a:ext cx="7275318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77" y="698037"/>
            <a:ext cx="7170495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Тверді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сплави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408998" y="1258299"/>
            <a:ext cx="9497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металообробці</a:t>
            </a:r>
            <a:r>
              <a:rPr lang="ru-RU" dirty="0"/>
              <a:t> стандартом </a:t>
            </a:r>
            <a:r>
              <a:rPr lang="en-US" dirty="0"/>
              <a:t>ISO 513-75 </a:t>
            </a:r>
            <a:r>
              <a:rPr lang="ru-RU" dirty="0" err="1"/>
              <a:t>виділені</a:t>
            </a:r>
            <a:r>
              <a:rPr lang="ru-RU" dirty="0"/>
              <a:t> три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різання</a:t>
            </a:r>
            <a:r>
              <a:rPr lang="ru-RU" dirty="0"/>
              <a:t> для </a:t>
            </a:r>
            <a:r>
              <a:rPr lang="ru-RU" dirty="0" err="1"/>
              <a:t>застосування</a:t>
            </a:r>
            <a:r>
              <a:rPr lang="ru-RU" dirty="0"/>
              <a:t> твердосплавного </a:t>
            </a:r>
            <a:r>
              <a:rPr lang="ru-RU" dirty="0" err="1"/>
              <a:t>ріжучого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:</a:t>
            </a:r>
          </a:p>
          <a:p>
            <a:r>
              <a:rPr lang="ru-RU" dirty="0" err="1"/>
              <a:t>група</a:t>
            </a:r>
            <a:r>
              <a:rPr lang="ru-RU" dirty="0"/>
              <a:t> Р -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в основному </a:t>
            </a:r>
            <a:r>
              <a:rPr lang="ru-RU" dirty="0" err="1"/>
              <a:t>зливну</a:t>
            </a:r>
            <a:r>
              <a:rPr lang="ru-RU" dirty="0"/>
              <a:t> стружку;</a:t>
            </a:r>
          </a:p>
          <a:p>
            <a:r>
              <a:rPr lang="ru-RU" dirty="0" err="1"/>
              <a:t>група</a:t>
            </a:r>
            <a:r>
              <a:rPr lang="ru-RU" dirty="0"/>
              <a:t> К -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як </a:t>
            </a:r>
            <a:r>
              <a:rPr lang="ru-RU" dirty="0" err="1"/>
              <a:t>зливну</a:t>
            </a:r>
            <a:r>
              <a:rPr lang="ru-RU" dirty="0"/>
              <a:t>, так і стружку надлому;</a:t>
            </a:r>
          </a:p>
          <a:p>
            <a:r>
              <a:rPr lang="ru-RU" dirty="0" err="1"/>
              <a:t>група</a:t>
            </a:r>
            <a:r>
              <a:rPr lang="ru-RU" dirty="0"/>
              <a:t> М -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(</a:t>
            </a:r>
            <a:r>
              <a:rPr lang="ru-RU" dirty="0" err="1"/>
              <a:t>універсальні</a:t>
            </a:r>
            <a:r>
              <a:rPr lang="ru-RU" dirty="0"/>
              <a:t> </a:t>
            </a:r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сплави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стружку надлому</a:t>
            </a:r>
            <a:endParaRPr lang="ru-RU" sz="1600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47906F-92CC-491D-AB7C-74BD2678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5" y="2933078"/>
            <a:ext cx="5991693" cy="38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29" y="-34493"/>
            <a:ext cx="7222920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822" y="653763"/>
            <a:ext cx="8224981" cy="558881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>
                <a:solidFill>
                  <a:schemeClr val="tx1"/>
                </a:solidFill>
              </a:rPr>
              <a:t>Тверді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сплави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7FC2F5-2F6F-46FA-8B16-3FB782EC8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" y="787941"/>
            <a:ext cx="3426914" cy="59860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FE6812-0530-4EB1-A9AC-696F933A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44" y="1662956"/>
            <a:ext cx="6016226" cy="44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73" y="62870"/>
            <a:ext cx="7256476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551" y="796637"/>
            <a:ext cx="7168044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Тверді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сплави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BA28085-A362-4387-ABC8-30CB2C765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31821"/>
              </p:ext>
            </p:extLst>
          </p:nvPr>
        </p:nvGraphicFramePr>
        <p:xfrm>
          <a:off x="507882" y="1642916"/>
          <a:ext cx="7142877" cy="4539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0423">
                  <a:extLst>
                    <a:ext uri="{9D8B030D-6E8A-4147-A177-3AD203B41FA5}">
                      <a16:colId xmlns:a16="http://schemas.microsoft.com/office/drawing/2014/main" val="3103686021"/>
                    </a:ext>
                  </a:extLst>
                </a:gridCol>
                <a:gridCol w="2641227">
                  <a:extLst>
                    <a:ext uri="{9D8B030D-6E8A-4147-A177-3AD203B41FA5}">
                      <a16:colId xmlns:a16="http://schemas.microsoft.com/office/drawing/2014/main" val="2030726397"/>
                    </a:ext>
                  </a:extLst>
                </a:gridCol>
                <a:gridCol w="2641227">
                  <a:extLst>
                    <a:ext uri="{9D8B030D-6E8A-4147-A177-3AD203B41FA5}">
                      <a16:colId xmlns:a16="http://schemas.microsoft.com/office/drawing/2014/main" val="3404519144"/>
                    </a:ext>
                  </a:extLst>
                </a:gridCol>
              </a:tblGrid>
              <a:tr h="1008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1400" dirty="0" err="1" smtClean="0">
                          <a:effectLst/>
                        </a:rPr>
                        <a:t>Позначення</a:t>
                      </a:r>
                      <a:r>
                        <a:rPr lang="ru-RU" sz="2400" kern="1400" dirty="0" smtClean="0">
                          <a:effectLst/>
                        </a:rPr>
                        <a:t> за </a:t>
                      </a:r>
                      <a:r>
                        <a:rPr lang="en-US" sz="2400" kern="1400" dirty="0">
                          <a:effectLst/>
                        </a:rPr>
                        <a:t>ISO</a:t>
                      </a:r>
                      <a:endParaRPr lang="ru-RU" sz="2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 dirty="0" err="1" smtClean="0">
                          <a:effectLst/>
                        </a:rPr>
                        <a:t>Позначення</a:t>
                      </a:r>
                      <a:r>
                        <a:rPr lang="ru-RU" sz="2400" kern="1400" dirty="0" smtClean="0">
                          <a:effectLst/>
                        </a:rPr>
                        <a:t> за ГОСТ </a:t>
                      </a:r>
                      <a:r>
                        <a:rPr lang="ru-RU" sz="2400" kern="1400" dirty="0">
                          <a:effectLst/>
                        </a:rPr>
                        <a:t>3882–74</a:t>
                      </a:r>
                      <a:endParaRPr lang="ru-RU" sz="2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 dirty="0" err="1" smtClean="0">
                          <a:effectLst/>
                        </a:rPr>
                        <a:t>Позначення</a:t>
                      </a:r>
                      <a:r>
                        <a:rPr lang="ru-RU" sz="2400" kern="1400" dirty="0" smtClean="0">
                          <a:effectLst/>
                        </a:rPr>
                        <a:t> за ТУ48–19–398–80</a:t>
                      </a:r>
                      <a:endParaRPr lang="ru-RU" sz="2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204809422"/>
                  </a:ext>
                </a:extLst>
              </a:tr>
              <a:tr h="50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Р01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Т30К4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МС101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169813009"/>
                  </a:ext>
                </a:extLst>
              </a:tr>
              <a:tr h="50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Р10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Т15К6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МС111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031213607"/>
                  </a:ext>
                </a:extLst>
              </a:tr>
              <a:tr h="50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Р30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Т5К10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МС131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425885669"/>
                  </a:ext>
                </a:extLst>
              </a:tr>
              <a:tr h="50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М10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ТТ8К6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МС211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199707636"/>
                  </a:ext>
                </a:extLst>
              </a:tr>
              <a:tr h="50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М30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ВК10 ОМ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–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266968072"/>
                  </a:ext>
                </a:extLst>
              </a:tr>
              <a:tr h="50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К01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ВК3, ВК3 М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МС301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279956046"/>
                  </a:ext>
                </a:extLst>
              </a:tr>
              <a:tr h="50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К30С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>
                          <a:effectLst/>
                        </a:rPr>
                        <a:t>ВК8, ВК8 М</a:t>
                      </a:r>
                      <a:endParaRPr lang="ru-RU" sz="2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400" dirty="0">
                          <a:effectLst/>
                        </a:rPr>
                        <a:t>МС3210</a:t>
                      </a:r>
                      <a:endParaRPr lang="ru-RU" sz="2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671871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0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115" y="46092"/>
            <a:ext cx="7365533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207" y="676662"/>
            <a:ext cx="8224981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Тверді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сплави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231440" y="3798205"/>
            <a:ext cx="7100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Приклад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smtClean="0"/>
              <a:t>за ISO</a:t>
            </a:r>
            <a:r>
              <a:rPr lang="ru-RU" dirty="0"/>
              <a:t>: </a:t>
            </a:r>
            <a:r>
              <a:rPr lang="ru-RU" dirty="0" err="1"/>
              <a:t>Різець</a:t>
            </a:r>
            <a:r>
              <a:rPr lang="ru-RU" dirty="0"/>
              <a:t> PSDNN 32x32 P19</a:t>
            </a:r>
          </a:p>
          <a:p>
            <a:r>
              <a:rPr lang="ru-RU" dirty="0"/>
              <a:t>P - </a:t>
            </a:r>
            <a:r>
              <a:rPr lang="ru-RU" dirty="0" err="1"/>
              <a:t>підтиск</a:t>
            </a:r>
            <a:r>
              <a:rPr lang="ru-RU" dirty="0"/>
              <a:t> пластинки </a:t>
            </a:r>
            <a:r>
              <a:rPr lang="ru-RU" dirty="0" err="1"/>
              <a:t>важелем</a:t>
            </a:r>
            <a:r>
              <a:rPr lang="ru-RU" dirty="0"/>
              <a:t> через </a:t>
            </a:r>
            <a:r>
              <a:rPr lang="ru-RU" dirty="0" err="1"/>
              <a:t>отвір</a:t>
            </a:r>
            <a:r>
              <a:rPr lang="ru-RU" dirty="0"/>
              <a:t>;</a:t>
            </a:r>
          </a:p>
          <a:p>
            <a:r>
              <a:rPr lang="ru-RU" dirty="0"/>
              <a:t>S - форма пластинки, </a:t>
            </a:r>
            <a:r>
              <a:rPr lang="ru-RU" dirty="0" err="1"/>
              <a:t>квадратна</a:t>
            </a:r>
            <a:r>
              <a:rPr lang="ru-RU" dirty="0"/>
              <a:t>;</a:t>
            </a:r>
          </a:p>
          <a:p>
            <a:r>
              <a:rPr lang="ru-RU" dirty="0"/>
              <a:t>D - </a:t>
            </a:r>
            <a:r>
              <a:rPr lang="ru-RU" dirty="0" err="1"/>
              <a:t>головний</a:t>
            </a:r>
            <a:r>
              <a:rPr lang="ru-RU" dirty="0"/>
              <a:t> кут в </a:t>
            </a:r>
            <a:r>
              <a:rPr lang="ru-RU" dirty="0" err="1"/>
              <a:t>плані</a:t>
            </a:r>
            <a:r>
              <a:rPr lang="ru-RU" dirty="0"/>
              <a:t> 45 °;</a:t>
            </a:r>
          </a:p>
          <a:p>
            <a:r>
              <a:rPr lang="ru-RU" dirty="0"/>
              <a:t>N - </a:t>
            </a:r>
            <a:r>
              <a:rPr lang="ru-RU" dirty="0" err="1"/>
              <a:t>задній</a:t>
            </a:r>
            <a:r>
              <a:rPr lang="ru-RU" dirty="0"/>
              <a:t> кут пластинки N = 0 °;</a:t>
            </a:r>
          </a:p>
          <a:p>
            <a:r>
              <a:rPr lang="ru-RU" dirty="0"/>
              <a:t>N - </a:t>
            </a:r>
            <a:r>
              <a:rPr lang="ru-RU" dirty="0" err="1"/>
              <a:t>різець</a:t>
            </a:r>
            <a:r>
              <a:rPr lang="ru-RU" dirty="0"/>
              <a:t> </a:t>
            </a:r>
            <a:r>
              <a:rPr lang="ru-RU" dirty="0" err="1"/>
              <a:t>правий</a:t>
            </a:r>
            <a:r>
              <a:rPr lang="ru-RU" dirty="0"/>
              <a:t>, </a:t>
            </a:r>
            <a:r>
              <a:rPr lang="ru-RU" dirty="0" err="1"/>
              <a:t>лівий</a:t>
            </a:r>
            <a:r>
              <a:rPr lang="ru-RU" dirty="0"/>
              <a:t>, </a:t>
            </a:r>
            <a:r>
              <a:rPr lang="ru-RU" dirty="0" err="1"/>
              <a:t>нейтральний</a:t>
            </a:r>
            <a:r>
              <a:rPr lang="ru-RU" dirty="0"/>
              <a:t>, N- </a:t>
            </a:r>
            <a:r>
              <a:rPr lang="ru-RU" dirty="0" err="1"/>
              <a:t>нейтральний</a:t>
            </a:r>
            <a:r>
              <a:rPr lang="ru-RU" dirty="0"/>
              <a:t>;</a:t>
            </a:r>
          </a:p>
          <a:p>
            <a:r>
              <a:rPr lang="ru-RU" dirty="0"/>
              <a:t>32х32 - </a:t>
            </a:r>
            <a:r>
              <a:rPr lang="ru-RU" dirty="0" err="1"/>
              <a:t>розмір</a:t>
            </a:r>
            <a:r>
              <a:rPr lang="ru-RU" dirty="0"/>
              <a:t> державки;</a:t>
            </a:r>
          </a:p>
          <a:p>
            <a:r>
              <a:rPr lang="ru-RU" dirty="0"/>
              <a:t>19 - </a:t>
            </a:r>
            <a:r>
              <a:rPr lang="ru-RU" dirty="0" err="1"/>
              <a:t>розмір</a:t>
            </a:r>
            <a:r>
              <a:rPr lang="ru-RU" dirty="0"/>
              <a:t> пластинки.</a:t>
            </a:r>
            <a:endParaRPr lang="ru-RU" sz="1600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C5BE5A-F37B-4CAF-8B70-C9962078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4" y="1235543"/>
            <a:ext cx="5829480" cy="21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78" y="138372"/>
            <a:ext cx="7176034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79" y="923785"/>
            <a:ext cx="7111772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Тверді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сплави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505430" y="3496475"/>
            <a:ext cx="7304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Позначення</a:t>
            </a:r>
            <a:r>
              <a:rPr lang="ru-RU" dirty="0"/>
              <a:t> пластинок </a:t>
            </a:r>
            <a:r>
              <a:rPr lang="ru-RU" dirty="0" err="1"/>
              <a:t>регламентується</a:t>
            </a:r>
            <a:r>
              <a:rPr lang="ru-RU" dirty="0"/>
              <a:t> ГОСТ 19042-80.</a:t>
            </a:r>
          </a:p>
          <a:p>
            <a:r>
              <a:rPr lang="ru-RU" dirty="0"/>
              <a:t>Пластина SNUM 19.06.12</a:t>
            </a:r>
          </a:p>
          <a:p>
            <a:endParaRPr lang="ru-RU" dirty="0"/>
          </a:p>
          <a:p>
            <a:r>
              <a:rPr lang="ru-RU" dirty="0"/>
              <a:t>S - форма пластинки квадрат;</a:t>
            </a:r>
          </a:p>
          <a:p>
            <a:r>
              <a:rPr lang="ru-RU" dirty="0"/>
              <a:t>N - </a:t>
            </a:r>
            <a:r>
              <a:rPr lang="ru-RU" dirty="0" err="1"/>
              <a:t>задній</a:t>
            </a:r>
            <a:r>
              <a:rPr lang="ru-RU" dirty="0"/>
              <a:t> кут пластинки </a:t>
            </a:r>
            <a:r>
              <a:rPr lang="ru-RU" dirty="0" err="1"/>
              <a:t>дорівнює</a:t>
            </a:r>
            <a:r>
              <a:rPr lang="ru-RU" dirty="0"/>
              <a:t> 0;</a:t>
            </a:r>
          </a:p>
          <a:p>
            <a:r>
              <a:rPr lang="ru-RU" dirty="0"/>
              <a:t>U -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точності</a:t>
            </a:r>
            <a:r>
              <a:rPr lang="ru-RU" dirty="0"/>
              <a:t> пластинки;</a:t>
            </a:r>
          </a:p>
          <a:p>
            <a:r>
              <a:rPr lang="ru-RU" dirty="0"/>
              <a:t>М - форма </a:t>
            </a:r>
            <a:r>
              <a:rPr lang="ru-RU" dirty="0" err="1"/>
              <a:t>заточування</a:t>
            </a:r>
            <a:r>
              <a:rPr lang="ru-RU" dirty="0"/>
              <a:t> пластинки</a:t>
            </a:r>
          </a:p>
          <a:p>
            <a:r>
              <a:rPr lang="ru-RU" dirty="0"/>
              <a:t>19 -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квадрата;</a:t>
            </a:r>
          </a:p>
          <a:p>
            <a:r>
              <a:rPr lang="ru-RU" dirty="0"/>
              <a:t>06 - </a:t>
            </a:r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/>
              <a:t>пластини</a:t>
            </a:r>
            <a:r>
              <a:rPr lang="ru-RU" dirty="0"/>
              <a:t>;</a:t>
            </a:r>
          </a:p>
          <a:p>
            <a:r>
              <a:rPr lang="ru-RU" dirty="0"/>
              <a:t>12 - </a:t>
            </a:r>
            <a:r>
              <a:rPr lang="ru-RU" dirty="0" err="1"/>
              <a:t>радіус</a:t>
            </a:r>
            <a:r>
              <a:rPr lang="ru-RU" dirty="0"/>
              <a:t> </a:t>
            </a:r>
            <a:r>
              <a:rPr lang="ru-RU" dirty="0" err="1"/>
              <a:t>вершини</a:t>
            </a:r>
            <a:r>
              <a:rPr lang="ru-RU" dirty="0"/>
              <a:t> 1,2 мм.</a:t>
            </a:r>
            <a:endParaRPr lang="ru-RU" sz="1600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2E8FD9-475E-4095-BCD0-E064879E0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00" y="1383205"/>
            <a:ext cx="3757200" cy="21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050" y="884992"/>
            <a:ext cx="6679045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882692" y="1939291"/>
            <a:ext cx="6539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Матеріали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застосовуються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для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виготовлення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ріжучого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інструменту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діляться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на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наступні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групи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600" kern="1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вуглецеві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інструментальні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сталі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леговані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інструментальні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сталі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швидкорізальні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стали;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kern="1400" dirty="0" err="1" smtClean="0">
                <a:latin typeface="Trebuchet MS" panose="020B0603020202020204" pitchFamily="34" charset="0"/>
                <a:ea typeface="Times New Roman" panose="02020603050405020304" pitchFamily="18" charset="0"/>
              </a:rPr>
              <a:t>металокарбідні</a:t>
            </a:r>
            <a:r>
              <a:rPr lang="ru-RU" sz="1600" kern="14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тверді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сплави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kern="1400" dirty="0" err="1" smtClean="0">
                <a:latin typeface="Trebuchet MS" panose="020B0603020202020204" pitchFamily="34" charset="0"/>
                <a:ea typeface="Times New Roman" panose="02020603050405020304" pitchFamily="18" charset="0"/>
              </a:rPr>
              <a:t>мінералокерамічні</a:t>
            </a:r>
            <a:r>
              <a:rPr lang="ru-RU" sz="1600" kern="14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матеріали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абразивні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матеріали</a:t>
            </a:r>
            <a:endParaRPr lang="ru-RU" sz="1600" kern="1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алмази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і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синтетичні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надтверді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матеріали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kern="1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При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виготовленні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державок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різців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корпусів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фрез,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хвостовиків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 smtClean="0">
                <a:latin typeface="Trebuchet MS" panose="020B0603020202020204" pitchFamily="34" charset="0"/>
                <a:ea typeface="Times New Roman" panose="02020603050405020304" pitchFamily="18" charset="0"/>
              </a:rPr>
              <a:t>свердл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зенкерів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застосовуються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kern="14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конструкційні</a:t>
            </a:r>
            <a:r>
              <a:rPr lang="ru-RU" sz="1600" kern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 стали марок: 40,40Х, 38ХС, 45Х</a:t>
            </a:r>
            <a:endParaRPr lang="ru-RU" sz="1600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95" y="118881"/>
            <a:ext cx="7304926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438" y="905460"/>
            <a:ext cx="8224981" cy="558881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err="1" smtClean="0">
                <a:solidFill>
                  <a:schemeClr val="tx1"/>
                </a:solidFill>
              </a:rPr>
              <a:t>Мінералокерамічні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408998" y="1695495"/>
            <a:ext cx="78541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Основу </a:t>
            </a:r>
            <a:r>
              <a:rPr lang="ru-RU" sz="2000" dirty="0" err="1"/>
              <a:t>мінералокераміки</a:t>
            </a:r>
            <a:r>
              <a:rPr lang="ru-RU" sz="2000" dirty="0"/>
              <a:t> (МК) становить </a:t>
            </a:r>
            <a:r>
              <a:rPr lang="ru-RU" sz="2000" dirty="0" err="1"/>
              <a:t>технічний</a:t>
            </a:r>
            <a:r>
              <a:rPr lang="ru-RU" sz="2000" dirty="0"/>
              <a:t> глинозем (А</a:t>
            </a:r>
            <a:r>
              <a:rPr lang="en-US" sz="2000" dirty="0"/>
              <a:t>l2</a:t>
            </a:r>
            <a:r>
              <a:rPr lang="ru-RU" sz="2000" dirty="0"/>
              <a:t>О3) </a:t>
            </a:r>
            <a:r>
              <a:rPr lang="ru-RU" sz="2000" dirty="0" err="1"/>
              <a:t>підданий</a:t>
            </a:r>
            <a:r>
              <a:rPr lang="ru-RU" sz="2000" dirty="0"/>
              <a:t> </a:t>
            </a:r>
            <a:r>
              <a:rPr lang="ru-RU" sz="2000" dirty="0" err="1"/>
              <a:t>спікання</a:t>
            </a:r>
            <a:r>
              <a:rPr lang="ru-RU" sz="2000" dirty="0"/>
              <a:t> при </a:t>
            </a:r>
            <a:r>
              <a:rPr lang="ru-RU" sz="2000" dirty="0" err="1"/>
              <a:t>температурі</a:t>
            </a:r>
            <a:r>
              <a:rPr lang="ru-RU" sz="2000" dirty="0"/>
              <a:t> </a:t>
            </a:r>
            <a:r>
              <a:rPr lang="ru-RU" sz="2000" dirty="0" smtClean="0"/>
              <a:t>1750°С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	МК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високу</a:t>
            </a:r>
            <a:r>
              <a:rPr lang="ru-RU" sz="2000" dirty="0"/>
              <a:t> </a:t>
            </a:r>
            <a:r>
              <a:rPr lang="ru-RU" sz="2000" dirty="0" err="1"/>
              <a:t>твердість</a:t>
            </a:r>
            <a:r>
              <a:rPr lang="ru-RU" sz="2000" dirty="0"/>
              <a:t> (</a:t>
            </a:r>
            <a:r>
              <a:rPr lang="en-US" sz="2000" dirty="0"/>
              <a:t>HRA = 91 ... 93), </a:t>
            </a:r>
            <a:r>
              <a:rPr lang="ru-RU" sz="2000" dirty="0" err="1"/>
              <a:t>теплостійкість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1100 </a:t>
            </a:r>
            <a:r>
              <a:rPr lang="ru-RU" sz="2000" dirty="0"/>
              <a:t>... </a:t>
            </a:r>
            <a:r>
              <a:rPr lang="ru-RU" sz="2000" dirty="0" smtClean="0"/>
              <a:t>1200°С </a:t>
            </a:r>
            <a:r>
              <a:rPr lang="ru-RU" sz="2000" dirty="0"/>
              <a:t>і </a:t>
            </a:r>
            <a:r>
              <a:rPr lang="ru-RU" sz="2000" dirty="0" smtClean="0"/>
              <a:t>не </a:t>
            </a:r>
            <a:r>
              <a:rPr lang="ru-RU" sz="2000" dirty="0" err="1" smtClean="0"/>
              <a:t>окисляється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	МК </a:t>
            </a:r>
            <a:r>
              <a:rPr lang="ru-RU" sz="2000" dirty="0" err="1"/>
              <a:t>перевершує</a:t>
            </a:r>
            <a:r>
              <a:rPr lang="ru-RU" sz="2000" dirty="0"/>
              <a:t> по </a:t>
            </a:r>
            <a:r>
              <a:rPr lang="ru-RU" sz="2000" dirty="0" err="1"/>
              <a:t>твердості</a:t>
            </a:r>
            <a:r>
              <a:rPr lang="ru-RU" sz="2000" dirty="0"/>
              <a:t> </a:t>
            </a:r>
            <a:r>
              <a:rPr lang="ru-RU" sz="2000" dirty="0" err="1"/>
              <a:t>тверді</a:t>
            </a:r>
            <a:r>
              <a:rPr lang="ru-RU" sz="2000" dirty="0"/>
              <a:t> </a:t>
            </a:r>
            <a:r>
              <a:rPr lang="ru-RU" sz="2000" dirty="0" err="1"/>
              <a:t>сплави</a:t>
            </a:r>
            <a:r>
              <a:rPr lang="ru-RU" sz="2000" dirty="0"/>
              <a:t>, але </a:t>
            </a:r>
            <a:r>
              <a:rPr lang="ru-RU" sz="2000" dirty="0" err="1"/>
              <a:t>поступається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за </a:t>
            </a:r>
            <a:r>
              <a:rPr lang="ru-RU" sz="2000" dirty="0" err="1"/>
              <a:t>механічними</a:t>
            </a:r>
            <a:r>
              <a:rPr lang="ru-RU" sz="2000" dirty="0"/>
              <a:t> </a:t>
            </a:r>
            <a:r>
              <a:rPr lang="ru-RU" sz="2000" dirty="0" err="1"/>
              <a:t>властивостями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	</a:t>
            </a:r>
            <a:r>
              <a:rPr lang="ru-RU" sz="2000" dirty="0" err="1" smtClean="0"/>
              <a:t>Інструмент</a:t>
            </a:r>
            <a:r>
              <a:rPr lang="ru-RU" sz="2000" dirty="0" smtClean="0"/>
              <a:t> </a:t>
            </a:r>
            <a:r>
              <a:rPr lang="ru-RU" sz="2000" dirty="0"/>
              <a:t>з МК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при </a:t>
            </a:r>
            <a:r>
              <a:rPr lang="ru-RU" sz="2000" dirty="0" err="1"/>
              <a:t>напівчистової</a:t>
            </a:r>
            <a:r>
              <a:rPr lang="ru-RU" sz="2000" dirty="0"/>
              <a:t> і </a:t>
            </a:r>
            <a:r>
              <a:rPr lang="ru-RU" sz="2000" dirty="0" err="1"/>
              <a:t>чистової</a:t>
            </a:r>
            <a:r>
              <a:rPr lang="ru-RU" sz="2000" dirty="0"/>
              <a:t> </a:t>
            </a:r>
            <a:r>
              <a:rPr lang="ru-RU" sz="2000" dirty="0" err="1"/>
              <a:t>обробки</a:t>
            </a:r>
            <a:r>
              <a:rPr lang="ru-RU" sz="2000" dirty="0"/>
              <a:t> заготовок з </a:t>
            </a:r>
            <a:r>
              <a:rPr lang="ru-RU" sz="2000" dirty="0" err="1"/>
              <a:t>загартованих</a:t>
            </a:r>
            <a:r>
              <a:rPr lang="ru-RU" sz="2000" dirty="0"/>
              <a:t> і </a:t>
            </a:r>
            <a:r>
              <a:rPr lang="ru-RU" sz="2000" dirty="0" err="1"/>
              <a:t>важкооброблюваних</a:t>
            </a:r>
            <a:r>
              <a:rPr lang="ru-RU" sz="2000" dirty="0"/>
              <a:t> сталей, </a:t>
            </a:r>
            <a:r>
              <a:rPr lang="ru-RU" sz="2000" dirty="0" err="1"/>
              <a:t>кольорових</a:t>
            </a:r>
            <a:r>
              <a:rPr lang="ru-RU" sz="2000" dirty="0"/>
              <a:t> </a:t>
            </a:r>
            <a:r>
              <a:rPr lang="ru-RU" sz="2000" dirty="0" err="1"/>
              <a:t>сплавів</a:t>
            </a:r>
            <a:r>
              <a:rPr lang="ru-RU" sz="2000" dirty="0"/>
              <a:t> з </a:t>
            </a:r>
            <a:r>
              <a:rPr lang="ru-RU" sz="2000" dirty="0" err="1"/>
              <a:t>високими</a:t>
            </a:r>
            <a:r>
              <a:rPr lang="ru-RU" sz="2000" dirty="0"/>
              <a:t> </a:t>
            </a:r>
            <a:r>
              <a:rPr lang="ru-RU" sz="2000" dirty="0" err="1"/>
              <a:t>швидкостями</a:t>
            </a:r>
            <a:r>
              <a:rPr lang="ru-RU" sz="2000" dirty="0"/>
              <a:t> </a:t>
            </a:r>
            <a:r>
              <a:rPr lang="ru-RU" sz="2000" dirty="0" err="1"/>
              <a:t>різання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безударной </a:t>
            </a:r>
            <a:r>
              <a:rPr lang="ru-RU" sz="2000" dirty="0" err="1"/>
              <a:t>обробки</a:t>
            </a:r>
            <a:r>
              <a:rPr lang="ru-RU" sz="2000" dirty="0"/>
              <a:t> і без </a:t>
            </a:r>
            <a:r>
              <a:rPr lang="ru-RU" sz="2000" dirty="0" err="1"/>
              <a:t>охолодження</a:t>
            </a:r>
            <a:r>
              <a:rPr lang="ru-RU" sz="2000" dirty="0" smtClean="0"/>
              <a:t>.</a:t>
            </a:r>
            <a:endParaRPr lang="ru-RU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111" y="173373"/>
            <a:ext cx="6984793" cy="699082"/>
          </a:xfrm>
        </p:spPr>
        <p:txBody>
          <a:bodyPr/>
          <a:lstStyle/>
          <a:p>
            <a:r>
              <a:rPr lang="ru-RU" dirty="0" err="1"/>
              <a:t>Інструментальні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943" y="1346858"/>
            <a:ext cx="6984793" cy="4449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/>
              <a:t>білої</a:t>
            </a:r>
            <a:r>
              <a:rPr lang="ru-RU" sz="2400" dirty="0"/>
              <a:t> </a:t>
            </a:r>
            <a:r>
              <a:rPr lang="ru-RU" sz="2400" dirty="0" err="1"/>
              <a:t>кераміки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містить</a:t>
            </a:r>
            <a:r>
              <a:rPr lang="ru-RU" sz="2400" dirty="0"/>
              <a:t> до 99.7% Аℓ2О3,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чорна</a:t>
            </a:r>
            <a:r>
              <a:rPr lang="ru-RU" sz="2400" dirty="0"/>
              <a:t> оксидно-</a:t>
            </a:r>
            <a:r>
              <a:rPr lang="ru-RU" sz="2400" dirty="0" err="1"/>
              <a:t>карбідна</a:t>
            </a:r>
            <a:r>
              <a:rPr lang="ru-RU" sz="2400" dirty="0"/>
              <a:t> </a:t>
            </a:r>
            <a:r>
              <a:rPr lang="ru-RU" sz="2400" dirty="0" err="1"/>
              <a:t>кераміка</a:t>
            </a:r>
            <a:r>
              <a:rPr lang="ru-RU" sz="2400" dirty="0"/>
              <a:t> (Аℓ2О3 + Т</a:t>
            </a:r>
            <a:r>
              <a:rPr lang="en-US" sz="2400" dirty="0"/>
              <a:t>ỉ</a:t>
            </a:r>
            <a:r>
              <a:rPr lang="ru-RU" sz="2400" dirty="0"/>
              <a:t>С до </a:t>
            </a:r>
            <a:r>
              <a:rPr lang="ru-RU" sz="2400" dirty="0" err="1"/>
              <a:t>окису</a:t>
            </a:r>
            <a:r>
              <a:rPr lang="ru-RU" sz="2400" dirty="0"/>
              <a:t> </a:t>
            </a:r>
            <a:r>
              <a:rPr lang="ru-RU" sz="2400" dirty="0" err="1"/>
              <a:t>алюмінію</a:t>
            </a:r>
            <a:r>
              <a:rPr lang="ru-RU" sz="2400" dirty="0"/>
              <a:t> </a:t>
            </a:r>
            <a:r>
              <a:rPr lang="ru-RU" sz="2400" dirty="0" err="1"/>
              <a:t>додають</a:t>
            </a:r>
            <a:r>
              <a:rPr lang="ru-RU" sz="2400" dirty="0"/>
              <a:t> </a:t>
            </a:r>
            <a:r>
              <a:rPr lang="ru-RU" sz="2400" dirty="0" err="1"/>
              <a:t>карбіди</a:t>
            </a:r>
            <a:r>
              <a:rPr lang="ru-RU" sz="2400" dirty="0"/>
              <a:t> титану).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	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нітриду</a:t>
            </a:r>
            <a:r>
              <a:rPr lang="ru-RU" sz="2400" dirty="0"/>
              <a:t> </a:t>
            </a:r>
            <a:r>
              <a:rPr lang="ru-RU" sz="2400" dirty="0" err="1"/>
              <a:t>кремнію</a:t>
            </a:r>
            <a:r>
              <a:rPr lang="ru-RU" sz="2400" dirty="0"/>
              <a:t> (</a:t>
            </a:r>
            <a:r>
              <a:rPr lang="en-US" sz="2400" dirty="0"/>
              <a:t>Si3N4) </a:t>
            </a:r>
            <a:r>
              <a:rPr lang="ru-RU" sz="2400" dirty="0" err="1"/>
              <a:t>розроблений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 </a:t>
            </a:r>
            <a:r>
              <a:rPr lang="ru-RU" sz="2400" dirty="0" err="1"/>
              <a:t>Сілін</a:t>
            </a:r>
            <a:r>
              <a:rPr lang="ru-RU" sz="2400" dirty="0"/>
              <a:t>-Р,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стабільність</a:t>
            </a:r>
            <a:r>
              <a:rPr lang="ru-RU" sz="2400" dirty="0"/>
              <a:t> </a:t>
            </a:r>
            <a:r>
              <a:rPr lang="ru-RU" sz="2400" dirty="0" err="1"/>
              <a:t>фізико-механічних</a:t>
            </a:r>
            <a:r>
              <a:rPr lang="ru-RU" sz="2400" dirty="0"/>
              <a:t> </a:t>
            </a:r>
            <a:r>
              <a:rPr lang="ru-RU" sz="2400" dirty="0" err="1"/>
              <a:t>властивостей</a:t>
            </a:r>
            <a:r>
              <a:rPr lang="ru-RU" sz="2400" dirty="0"/>
              <a:t> при </a:t>
            </a:r>
            <a:r>
              <a:rPr lang="ru-RU" sz="2400" dirty="0" err="1"/>
              <a:t>високих</a:t>
            </a:r>
            <a:r>
              <a:rPr lang="ru-RU" sz="2400" dirty="0"/>
              <a:t> температурах </a:t>
            </a:r>
            <a:r>
              <a:rPr lang="ru-RU" sz="2400" dirty="0" err="1"/>
              <a:t>різання</a:t>
            </a:r>
            <a:r>
              <a:rPr lang="ru-RU" sz="2400" dirty="0"/>
              <a:t>. </a:t>
            </a:r>
            <a:r>
              <a:rPr lang="ru-RU" sz="2400" dirty="0" err="1"/>
              <a:t>Використовують</a:t>
            </a:r>
            <a:r>
              <a:rPr lang="ru-RU" sz="2400" dirty="0"/>
              <a:t> при </a:t>
            </a:r>
            <a:r>
              <a:rPr lang="ru-RU" sz="2400" dirty="0" err="1"/>
              <a:t>точінні</a:t>
            </a:r>
            <a:r>
              <a:rPr lang="ru-RU" sz="2400" dirty="0"/>
              <a:t> сталей, </a:t>
            </a:r>
            <a:r>
              <a:rPr lang="ru-RU" sz="2400" dirty="0" err="1"/>
              <a:t>загартованих</a:t>
            </a:r>
            <a:r>
              <a:rPr lang="ru-RU" sz="2400" dirty="0"/>
              <a:t> до 58 ... 63 </a:t>
            </a:r>
            <a:r>
              <a:rPr lang="en-US" sz="2400" dirty="0"/>
              <a:t>HRC.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376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18" y="2122"/>
            <a:ext cx="7284610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547" y="639943"/>
            <a:ext cx="6892826" cy="55888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264535" y="1027735"/>
            <a:ext cx="942477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Абразивні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і </a:t>
            </a:r>
            <a:r>
              <a:rPr lang="ru-RU" dirty="0" err="1"/>
              <a:t>штучні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абразивні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-алмаз, корунд, кварц, пемза.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брусків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 і </a:t>
            </a:r>
            <a:r>
              <a:rPr lang="ru-RU" dirty="0" err="1"/>
              <a:t>шліфувальних</a:t>
            </a:r>
            <a:r>
              <a:rPr lang="ru-RU" dirty="0"/>
              <a:t> шкурок для </a:t>
            </a:r>
            <a:r>
              <a:rPr lang="ru-RU" dirty="0" err="1"/>
              <a:t>шкіряної</a:t>
            </a:r>
            <a:r>
              <a:rPr lang="ru-RU" dirty="0"/>
              <a:t> і </a:t>
            </a:r>
            <a:r>
              <a:rPr lang="ru-RU" dirty="0" err="1"/>
              <a:t>деревообробної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Наждак-</a:t>
            </a:r>
            <a:r>
              <a:rPr lang="ru-RU" dirty="0" err="1"/>
              <a:t>мінерал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окису</a:t>
            </a:r>
            <a:r>
              <a:rPr lang="ru-RU" dirty="0"/>
              <a:t> </a:t>
            </a:r>
            <a:r>
              <a:rPr lang="ru-RU" dirty="0" err="1"/>
              <a:t>алюмінію</a:t>
            </a:r>
            <a:r>
              <a:rPr lang="ru-RU" dirty="0"/>
              <a:t> (Аℓ2О3) з </a:t>
            </a:r>
            <a:r>
              <a:rPr lang="ru-RU" dirty="0" err="1"/>
              <a:t>домішками</a:t>
            </a:r>
            <a:r>
              <a:rPr lang="ru-RU" dirty="0"/>
              <a:t> </a:t>
            </a:r>
            <a:r>
              <a:rPr lang="ru-RU" dirty="0" err="1"/>
              <a:t>окису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і </a:t>
            </a:r>
            <a:r>
              <a:rPr lang="ru-RU" dirty="0" err="1"/>
              <a:t>силікатів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Корунд </a:t>
            </a:r>
            <a:r>
              <a:rPr lang="ru-RU" dirty="0" err="1"/>
              <a:t>природний</a:t>
            </a:r>
            <a:r>
              <a:rPr lang="ru-RU" dirty="0"/>
              <a:t> - </a:t>
            </a:r>
            <a:r>
              <a:rPr lang="ru-RU" dirty="0" err="1"/>
              <a:t>гірська</a:t>
            </a:r>
            <a:r>
              <a:rPr lang="ru-RU" dirty="0"/>
              <a:t> порода,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в основному з </a:t>
            </a:r>
            <a:r>
              <a:rPr lang="ru-RU" dirty="0" err="1"/>
              <a:t>окису</a:t>
            </a:r>
            <a:r>
              <a:rPr lang="ru-RU" dirty="0"/>
              <a:t> </a:t>
            </a:r>
            <a:r>
              <a:rPr lang="ru-RU" dirty="0" err="1"/>
              <a:t>алюмінію</a:t>
            </a:r>
            <a:r>
              <a:rPr lang="ru-RU" dirty="0"/>
              <a:t> (до 95%). </a:t>
            </a:r>
            <a:r>
              <a:rPr lang="ru-RU" dirty="0" err="1"/>
              <a:t>Твердість</a:t>
            </a:r>
            <a:r>
              <a:rPr lang="ru-RU" dirty="0"/>
              <a:t> по Морс ≈ 9.</a:t>
            </a:r>
          </a:p>
          <a:p>
            <a:r>
              <a:rPr lang="ru-RU" dirty="0"/>
              <a:t>                                  </a:t>
            </a:r>
            <a:r>
              <a:rPr lang="ru-RU" dirty="0" err="1"/>
              <a:t>Поступається</a:t>
            </a:r>
            <a:r>
              <a:rPr lang="ru-RU" dirty="0"/>
              <a:t> по </a:t>
            </a:r>
            <a:r>
              <a:rPr lang="ru-RU" dirty="0" err="1"/>
              <a:t>твердості</a:t>
            </a:r>
            <a:r>
              <a:rPr lang="ru-RU" dirty="0"/>
              <a:t> алмазу і </a:t>
            </a:r>
            <a:r>
              <a:rPr lang="ru-RU" dirty="0" err="1"/>
              <a:t>карбіду</a:t>
            </a:r>
            <a:r>
              <a:rPr lang="ru-RU" dirty="0"/>
              <a:t> бору.</a:t>
            </a:r>
          </a:p>
          <a:p>
            <a:endParaRPr lang="ru-RU" dirty="0"/>
          </a:p>
          <a:p>
            <a:endParaRPr lang="ru-RU" sz="1600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66" y="500544"/>
            <a:ext cx="6984793" cy="774583"/>
          </a:xfrm>
        </p:spPr>
        <p:txBody>
          <a:bodyPr/>
          <a:lstStyle/>
          <a:p>
            <a:r>
              <a:rPr lang="ru-RU" dirty="0" err="1"/>
              <a:t>Інструментальні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998" y="1338469"/>
            <a:ext cx="7486319" cy="507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Кварц </a:t>
            </a:r>
            <a:r>
              <a:rPr lang="ru-RU" dirty="0" err="1"/>
              <a:t>чистий</a:t>
            </a:r>
            <a:r>
              <a:rPr lang="ru-RU" dirty="0"/>
              <a:t> кремнезем (</a:t>
            </a:r>
            <a:r>
              <a:rPr lang="en-US" dirty="0"/>
              <a:t>SiO2), </a:t>
            </a:r>
            <a:r>
              <a:rPr lang="ru-RU" dirty="0" err="1"/>
              <a:t>твердість</a:t>
            </a:r>
            <a:r>
              <a:rPr lang="ru-RU" dirty="0"/>
              <a:t> по Морс ≈ 7.</a:t>
            </a:r>
          </a:p>
          <a:p>
            <a:pPr marL="0" indent="0">
              <a:buNone/>
            </a:pPr>
            <a:r>
              <a:rPr lang="ru-RU" dirty="0" err="1" smtClean="0"/>
              <a:t>Абразивні</a:t>
            </a:r>
            <a:r>
              <a:rPr lang="ru-RU" dirty="0" smtClean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деталей ДВС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шліфувальних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абразивні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шліфувальних</a:t>
            </a:r>
            <a:r>
              <a:rPr lang="ru-RU" dirty="0"/>
              <a:t> </a:t>
            </a:r>
            <a:r>
              <a:rPr lang="ru-RU" dirty="0" err="1"/>
              <a:t>кругів</a:t>
            </a:r>
            <a:r>
              <a:rPr lang="ru-RU" dirty="0"/>
              <a:t>, </a:t>
            </a:r>
            <a:r>
              <a:rPr lang="ru-RU" dirty="0" err="1"/>
              <a:t>брусків</a:t>
            </a:r>
            <a:r>
              <a:rPr lang="ru-RU" dirty="0"/>
              <a:t>, </a:t>
            </a:r>
            <a:r>
              <a:rPr lang="ru-RU" dirty="0" err="1"/>
              <a:t>шліфувальних</a:t>
            </a:r>
            <a:r>
              <a:rPr lang="ru-RU" dirty="0"/>
              <a:t> шкурок:</a:t>
            </a:r>
          </a:p>
          <a:p>
            <a:r>
              <a:rPr lang="ru-RU" dirty="0" err="1"/>
              <a:t>електрокорунд</a:t>
            </a:r>
            <a:r>
              <a:rPr lang="ru-RU" dirty="0"/>
              <a:t>;</a:t>
            </a:r>
          </a:p>
          <a:p>
            <a:r>
              <a:rPr lang="ru-RU" dirty="0" err="1"/>
              <a:t>карбід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;</a:t>
            </a:r>
          </a:p>
          <a:p>
            <a:r>
              <a:rPr lang="ru-RU" dirty="0" err="1"/>
              <a:t>карбід</a:t>
            </a:r>
            <a:r>
              <a:rPr lang="ru-RU" dirty="0"/>
              <a:t> бору.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err="1" smtClean="0"/>
              <a:t>Електрокорунд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абразивний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кристалічного</a:t>
            </a:r>
            <a:r>
              <a:rPr lang="ru-RU" dirty="0"/>
              <a:t> </a:t>
            </a:r>
            <a:r>
              <a:rPr lang="ru-RU" dirty="0" err="1"/>
              <a:t>окису</a:t>
            </a:r>
            <a:r>
              <a:rPr lang="ru-RU" dirty="0"/>
              <a:t> </a:t>
            </a:r>
            <a:r>
              <a:rPr lang="ru-RU" dirty="0" err="1"/>
              <a:t>алюмінію</a:t>
            </a:r>
            <a:r>
              <a:rPr lang="ru-RU" dirty="0"/>
              <a:t> Аℓ2О3, </a:t>
            </a:r>
            <a:r>
              <a:rPr lang="ru-RU" dirty="0" err="1"/>
              <a:t>отримують</a:t>
            </a:r>
            <a:r>
              <a:rPr lang="ru-RU" dirty="0"/>
              <a:t> шляхом плавки в ел. печах </a:t>
            </a:r>
            <a:r>
              <a:rPr lang="ru-RU" dirty="0" err="1"/>
              <a:t>порід</a:t>
            </a:r>
            <a:r>
              <a:rPr lang="ru-RU" dirty="0"/>
              <a:t> </a:t>
            </a:r>
            <a:r>
              <a:rPr lang="ru-RU" dirty="0" err="1"/>
              <a:t>багатих</a:t>
            </a:r>
            <a:r>
              <a:rPr lang="ru-RU" dirty="0"/>
              <a:t> Аℓ2О3 (глинозем, </a:t>
            </a:r>
            <a:r>
              <a:rPr lang="ru-RU" dirty="0" err="1"/>
              <a:t>боксити</a:t>
            </a:r>
            <a:r>
              <a:rPr lang="ru-RU" dirty="0"/>
              <a:t>). </a:t>
            </a:r>
            <a:r>
              <a:rPr lang="ru-RU" dirty="0" err="1"/>
              <a:t>Отримана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дробиться, </a:t>
            </a:r>
            <a:r>
              <a:rPr lang="ru-RU" dirty="0" err="1"/>
              <a:t>очищається</a:t>
            </a:r>
            <a:r>
              <a:rPr lang="ru-RU" dirty="0"/>
              <a:t> і </a:t>
            </a:r>
            <a:r>
              <a:rPr lang="ru-RU" dirty="0" err="1"/>
              <a:t>сортується</a:t>
            </a:r>
            <a:r>
              <a:rPr lang="ru-RU" dirty="0"/>
              <a:t> за </a:t>
            </a:r>
            <a:r>
              <a:rPr lang="ru-RU" dirty="0" err="1"/>
              <a:t>розмірами</a:t>
            </a:r>
            <a:r>
              <a:rPr lang="ru-RU" dirty="0"/>
              <a:t> зерна.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68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31E90-025E-4C0F-8136-879ED586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709" y="390525"/>
            <a:ext cx="6984793" cy="6096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Абразивні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матеріали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B61942-68B4-40C2-84AB-A23BC703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1276350"/>
            <a:ext cx="5889427" cy="50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72" y="32812"/>
            <a:ext cx="7256477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145" y="764564"/>
            <a:ext cx="7244228" cy="55888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408998" y="1399104"/>
            <a:ext cx="82316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Аℓ2О3 </a:t>
            </a:r>
            <a:r>
              <a:rPr lang="ru-RU" dirty="0" err="1"/>
              <a:t>розрізняють</a:t>
            </a:r>
            <a:r>
              <a:rPr lang="ru-RU" dirty="0"/>
              <a:t>:</a:t>
            </a:r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нормальний</a:t>
            </a:r>
            <a:r>
              <a:rPr lang="ru-RU" dirty="0"/>
              <a:t> ел. корунд до 87% Аℓ2О3 (</a:t>
            </a:r>
            <a:r>
              <a:rPr lang="ru-RU" dirty="0" err="1"/>
              <a:t>позначення</a:t>
            </a:r>
            <a:r>
              <a:rPr lang="ru-RU" dirty="0"/>
              <a:t> ЕН: 12А, 13А, 14А, 15А, 18А);</a:t>
            </a:r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білий</a:t>
            </a:r>
            <a:r>
              <a:rPr lang="ru-RU" dirty="0"/>
              <a:t> ел. корунд, </a:t>
            </a:r>
            <a:r>
              <a:rPr lang="ru-RU" dirty="0" err="1"/>
              <a:t>містить</a:t>
            </a:r>
            <a:r>
              <a:rPr lang="ru-RU" dirty="0"/>
              <a:t> 97-99% Аℓ2О3 (</a:t>
            </a:r>
            <a:r>
              <a:rPr lang="ru-RU" dirty="0" err="1"/>
              <a:t>позначення</a:t>
            </a:r>
            <a:r>
              <a:rPr lang="ru-RU" dirty="0"/>
              <a:t> ЕБ: 23А, 24А, 25А). </a:t>
            </a:r>
            <a:r>
              <a:rPr lang="ru-RU" dirty="0" err="1"/>
              <a:t>Твердість</a:t>
            </a:r>
            <a:r>
              <a:rPr lang="ru-RU" dirty="0"/>
              <a:t> </a:t>
            </a:r>
            <a:r>
              <a:rPr lang="ru-RU" dirty="0" err="1"/>
              <a:t>електрокорунду</a:t>
            </a:r>
            <a:r>
              <a:rPr lang="ru-RU" dirty="0"/>
              <a:t> </a:t>
            </a:r>
            <a:r>
              <a:rPr lang="en-US" dirty="0"/>
              <a:t>HV = 2200 ... 2600.</a:t>
            </a:r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ru-RU" dirty="0" err="1"/>
              <a:t>карбід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(карборунд) - </a:t>
            </a:r>
            <a:r>
              <a:rPr lang="ru-RU" dirty="0" err="1"/>
              <a:t>ЅіС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шляхом плавки в ел. печах чистого </a:t>
            </a:r>
            <a:r>
              <a:rPr lang="ru-RU" dirty="0" err="1"/>
              <a:t>кварцового</a:t>
            </a:r>
            <a:r>
              <a:rPr lang="ru-RU" dirty="0"/>
              <a:t> </a:t>
            </a:r>
            <a:r>
              <a:rPr lang="ru-RU" dirty="0" err="1"/>
              <a:t>піску</a:t>
            </a:r>
            <a:r>
              <a:rPr lang="ru-RU" dirty="0"/>
              <a:t> з коксом при </a:t>
            </a:r>
            <a:r>
              <a:rPr lang="ru-RU" dirty="0" err="1"/>
              <a:t>температурі</a:t>
            </a:r>
            <a:r>
              <a:rPr lang="ru-RU" dirty="0"/>
              <a:t> 2100 ... 2200˚С. зерна </a:t>
            </a:r>
            <a:r>
              <a:rPr lang="ru-RU" dirty="0" err="1"/>
              <a:t>карбіду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твердість</a:t>
            </a:r>
            <a:r>
              <a:rPr lang="ru-RU" dirty="0"/>
              <a:t> (Н</a:t>
            </a:r>
            <a:r>
              <a:rPr lang="en-US" dirty="0"/>
              <a:t>V </a:t>
            </a:r>
            <a:r>
              <a:rPr lang="ru-RU" dirty="0"/>
              <a:t>до 3100) і </a:t>
            </a:r>
            <a:r>
              <a:rPr lang="ru-RU" dirty="0" err="1"/>
              <a:t>дають</a:t>
            </a:r>
            <a:r>
              <a:rPr lang="ru-RU" dirty="0"/>
              <a:t> при </a:t>
            </a:r>
            <a:r>
              <a:rPr lang="ru-RU" dirty="0" err="1" smtClean="0"/>
              <a:t>робленні</a:t>
            </a:r>
            <a:r>
              <a:rPr lang="ru-RU" dirty="0" smtClean="0"/>
              <a:t>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ріжучі</a:t>
            </a:r>
            <a:r>
              <a:rPr lang="ru-RU" dirty="0"/>
              <a:t> кромки.</a:t>
            </a:r>
          </a:p>
          <a:p>
            <a:r>
              <a:rPr lang="ru-RU" dirty="0" err="1"/>
              <a:t>Застосовують</a:t>
            </a:r>
            <a:r>
              <a:rPr lang="ru-RU" dirty="0"/>
              <a:t> два </a:t>
            </a:r>
            <a:r>
              <a:rPr lang="ru-RU" dirty="0" err="1"/>
              <a:t>види</a:t>
            </a:r>
            <a:r>
              <a:rPr lang="ru-RU" dirty="0"/>
              <a:t>: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карбід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(КЧ), не </a:t>
            </a:r>
            <a:r>
              <a:rPr lang="ru-RU" dirty="0" err="1"/>
              <a:t>менше</a:t>
            </a:r>
            <a:r>
              <a:rPr lang="ru-RU" dirty="0"/>
              <a:t> 95% </a:t>
            </a:r>
            <a:r>
              <a:rPr lang="ru-RU" dirty="0" err="1"/>
              <a:t>ЅіС</a:t>
            </a:r>
            <a:r>
              <a:rPr lang="ru-RU" dirty="0"/>
              <a:t>;</a:t>
            </a:r>
          </a:p>
          <a:p>
            <a:r>
              <a:rPr lang="ru-RU" dirty="0"/>
              <a:t>                                 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карбід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(КЗ), не </a:t>
            </a:r>
            <a:r>
              <a:rPr lang="ru-RU" dirty="0" err="1"/>
              <a:t>менше</a:t>
            </a:r>
            <a:r>
              <a:rPr lang="ru-RU" dirty="0"/>
              <a:t> 97% </a:t>
            </a:r>
            <a:r>
              <a:rPr lang="ru-RU" dirty="0" err="1"/>
              <a:t>ЅіС</a:t>
            </a:r>
            <a:r>
              <a:rPr lang="ru-RU" dirty="0"/>
              <a:t>.</a:t>
            </a:r>
          </a:p>
          <a:p>
            <a:r>
              <a:rPr lang="ru-RU" dirty="0"/>
              <a:t>Кола з </a:t>
            </a:r>
            <a:r>
              <a:rPr lang="ru-RU" dirty="0" err="1"/>
              <a:t>карбіду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шліфування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міді</a:t>
            </a:r>
            <a:r>
              <a:rPr lang="ru-RU" dirty="0"/>
              <a:t>, </a:t>
            </a:r>
            <a:r>
              <a:rPr lang="ru-RU" dirty="0" err="1"/>
              <a:t>латуні</a:t>
            </a:r>
            <a:r>
              <a:rPr lang="ru-RU" dirty="0"/>
              <a:t>,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dirty="0" err="1"/>
              <a:t>карбід</a:t>
            </a:r>
            <a:r>
              <a:rPr lang="ru-RU" dirty="0"/>
              <a:t> бору (В4С) </a:t>
            </a:r>
            <a:r>
              <a:rPr lang="ru-RU" dirty="0" err="1"/>
              <a:t>отримують</a:t>
            </a:r>
            <a:r>
              <a:rPr lang="ru-RU" dirty="0"/>
              <a:t> шляхом плавки в печах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борної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і коксу.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твердість</a:t>
            </a:r>
            <a:r>
              <a:rPr lang="ru-RU" dirty="0"/>
              <a:t> і </a:t>
            </a:r>
            <a:r>
              <a:rPr lang="ru-RU" dirty="0" err="1" smtClean="0"/>
              <a:t>крихкість</a:t>
            </a:r>
            <a:r>
              <a:rPr lang="ru-RU" dirty="0" smtClean="0"/>
              <a:t>,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доведення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притиральних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6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29" y="8723"/>
            <a:ext cx="7222922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418" y="643136"/>
            <a:ext cx="7729905" cy="55888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467721" y="1410734"/>
            <a:ext cx="82819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Зернистість</a:t>
            </a:r>
            <a:r>
              <a:rPr lang="ru-RU" dirty="0"/>
              <a:t> </a:t>
            </a:r>
            <a:r>
              <a:rPr lang="ru-RU" dirty="0" err="1"/>
              <a:t>абразивних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endParaRPr lang="ru-RU" dirty="0"/>
          </a:p>
          <a:p>
            <a:endParaRPr lang="ru-RU" dirty="0"/>
          </a:p>
          <a:p>
            <a:r>
              <a:rPr lang="ru-RU" dirty="0"/>
              <a:t>За ГОСТ 3647-80 </a:t>
            </a:r>
            <a:r>
              <a:rPr lang="ru-RU" dirty="0" err="1"/>
              <a:t>абразивний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за величиною зерна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номери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/>
              <a:t>шліфзерно</a:t>
            </a:r>
            <a:r>
              <a:rPr lang="ru-RU" dirty="0"/>
              <a:t> 200, 160, 125, 100, 80, 63, 50, 40, 32, 25, 20, 16;</a:t>
            </a:r>
          </a:p>
          <a:p>
            <a:r>
              <a:rPr lang="ru-RU" dirty="0" err="1"/>
              <a:t>шліфпорошкі</a:t>
            </a:r>
            <a:r>
              <a:rPr lang="ru-RU" dirty="0"/>
              <a:t> 12, 10, 8, 6, 5, 4, 3;</a:t>
            </a:r>
          </a:p>
          <a:p>
            <a:r>
              <a:rPr lang="ru-RU" dirty="0" err="1"/>
              <a:t>мікропорошки</a:t>
            </a:r>
            <a:r>
              <a:rPr lang="ru-RU" dirty="0"/>
              <a:t> М40, М28, М20, М14, М10, М7, М5.</a:t>
            </a:r>
          </a:p>
          <a:p>
            <a:endParaRPr lang="ru-RU" dirty="0"/>
          </a:p>
          <a:p>
            <a:r>
              <a:rPr lang="ru-RU" dirty="0" err="1"/>
              <a:t>Зернистість</a:t>
            </a:r>
            <a:r>
              <a:rPr lang="ru-RU" dirty="0"/>
              <a:t> (</a:t>
            </a:r>
            <a:r>
              <a:rPr lang="ru-RU" dirty="0" err="1"/>
              <a:t>крупність</a:t>
            </a:r>
            <a:r>
              <a:rPr lang="ru-RU" dirty="0"/>
              <a:t>) 200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найбільшому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зерна, </a:t>
            </a:r>
            <a:r>
              <a:rPr lang="ru-RU" dirty="0" err="1"/>
              <a:t>зернистість</a:t>
            </a:r>
            <a:r>
              <a:rPr lang="ru-RU" dirty="0"/>
              <a:t> М5- </a:t>
            </a:r>
            <a:r>
              <a:rPr lang="ru-RU" dirty="0" err="1"/>
              <a:t>найменшому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Розміри</a:t>
            </a:r>
            <a:r>
              <a:rPr lang="ru-RU" dirty="0"/>
              <a:t> зерен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</a:t>
            </a:r>
            <a:r>
              <a:rPr lang="ru-RU" dirty="0" err="1"/>
              <a:t>шліфзерна</a:t>
            </a:r>
            <a:r>
              <a:rPr lang="ru-RU" dirty="0"/>
              <a:t> і </a:t>
            </a:r>
            <a:r>
              <a:rPr lang="ru-RU" dirty="0" err="1"/>
              <a:t>шліфпорошкі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розмірами</a:t>
            </a:r>
            <a:r>
              <a:rPr lang="ru-RU" dirty="0"/>
              <a:t> </a:t>
            </a:r>
            <a:r>
              <a:rPr lang="ru-RU" dirty="0" err="1"/>
              <a:t>вічок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сит (в </a:t>
            </a:r>
            <a:r>
              <a:rPr lang="ru-RU" dirty="0" err="1"/>
              <a:t>сотих</a:t>
            </a:r>
            <a:r>
              <a:rPr lang="ru-RU" dirty="0"/>
              <a:t> </a:t>
            </a:r>
            <a:r>
              <a:rPr lang="ru-RU" dirty="0" err="1"/>
              <a:t>частках</a:t>
            </a:r>
            <a:r>
              <a:rPr lang="ru-RU" dirty="0"/>
              <a:t> мм). </a:t>
            </a:r>
            <a:r>
              <a:rPr lang="ru-RU" dirty="0" err="1"/>
              <a:t>Розміри</a:t>
            </a:r>
            <a:r>
              <a:rPr lang="ru-RU" dirty="0"/>
              <a:t> зерен </a:t>
            </a:r>
            <a:r>
              <a:rPr lang="ru-RU" dirty="0" err="1"/>
              <a:t>мікропорошків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лінійними</a:t>
            </a:r>
            <a:r>
              <a:rPr lang="ru-RU" dirty="0"/>
              <a:t> </a:t>
            </a:r>
            <a:r>
              <a:rPr lang="ru-RU" dirty="0" err="1"/>
              <a:t>розмірами</a:t>
            </a:r>
            <a:r>
              <a:rPr lang="ru-RU" dirty="0"/>
              <a:t> зерен в мкм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швидкістю</a:t>
            </a:r>
            <a:r>
              <a:rPr lang="ru-RU" dirty="0"/>
              <a:t> </a:t>
            </a:r>
            <a:r>
              <a:rPr lang="ru-RU" dirty="0" err="1"/>
              <a:t>осадження</a:t>
            </a:r>
            <a:r>
              <a:rPr lang="ru-RU" dirty="0"/>
              <a:t> зерен у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5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053" y="0"/>
            <a:ext cx="7319485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926" y="737180"/>
            <a:ext cx="8224981" cy="55888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499053" y="1368760"/>
            <a:ext cx="77137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Зв'язки</a:t>
            </a:r>
          </a:p>
          <a:p>
            <a:pPr algn="just"/>
            <a:r>
              <a:rPr lang="uk-UA" dirty="0" smtClean="0"/>
              <a:t>	Під зв'язкою розуміється матеріал скріплює між собою зерна абразиву для отримання певної форми шліфувального інструменту: кола, бруска, сегмента.</a:t>
            </a:r>
          </a:p>
          <a:p>
            <a:endParaRPr lang="uk-UA" dirty="0" smtClean="0"/>
          </a:p>
          <a:p>
            <a:r>
              <a:rPr lang="uk-UA" dirty="0" smtClean="0"/>
              <a:t>Зв'язки можуть бути: </a:t>
            </a:r>
          </a:p>
          <a:p>
            <a:r>
              <a:rPr lang="uk-UA" dirty="0" smtClean="0"/>
              <a:t>а) органічні - </a:t>
            </a:r>
            <a:r>
              <a:rPr lang="uk-UA" dirty="0" err="1" smtClean="0"/>
              <a:t>вулканітова</a:t>
            </a:r>
            <a:r>
              <a:rPr lang="uk-UA" dirty="0" smtClean="0"/>
              <a:t> і </a:t>
            </a:r>
            <a:r>
              <a:rPr lang="uk-UA" dirty="0" err="1" smtClean="0"/>
              <a:t>бакелитова</a:t>
            </a:r>
            <a:r>
              <a:rPr lang="uk-UA" dirty="0" smtClean="0"/>
              <a:t>;</a:t>
            </a:r>
          </a:p>
          <a:p>
            <a:r>
              <a:rPr lang="uk-UA" dirty="0" smtClean="0"/>
              <a:t>б) неорганічні - керамічна, силікатна, магнезіальних.</a:t>
            </a:r>
          </a:p>
          <a:p>
            <a:endParaRPr lang="uk-UA" dirty="0" smtClean="0"/>
          </a:p>
          <a:p>
            <a:pPr algn="just"/>
            <a:r>
              <a:rPr lang="uk-UA" dirty="0" smtClean="0"/>
              <a:t>	</a:t>
            </a:r>
            <a:r>
              <a:rPr lang="uk-UA" dirty="0" err="1" smtClean="0"/>
              <a:t>Вулканітова</a:t>
            </a:r>
            <a:r>
              <a:rPr lang="uk-UA" dirty="0" smtClean="0"/>
              <a:t> зв'язка складається з синтетичного каучуку, сірки та інших складових, які змішуються. У приготовлену масу вводять абразивні зерна. Після змішування масу прокочують на вальцях до потрібної величини, вирізають кола (штампуванням) необхідного діаметра шліфувальні на </a:t>
            </a:r>
            <a:r>
              <a:rPr lang="uk-UA" dirty="0" err="1" smtClean="0"/>
              <a:t>вулканитовой</a:t>
            </a:r>
            <a:r>
              <a:rPr lang="uk-UA" dirty="0" smtClean="0"/>
              <a:t> зв'язці мають високу міцність і еластичність. Застосовуються для виготовлення провідних кіл </a:t>
            </a:r>
            <a:r>
              <a:rPr lang="uk-UA" dirty="0" err="1" smtClean="0"/>
              <a:t>безцентрового</a:t>
            </a:r>
            <a:r>
              <a:rPr lang="uk-UA" dirty="0" smtClean="0"/>
              <a:t> шліфування і тонких дисків для різання металу.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5090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89" y="223706"/>
            <a:ext cx="6984793" cy="699083"/>
          </a:xfrm>
        </p:spPr>
        <p:txBody>
          <a:bodyPr/>
          <a:lstStyle/>
          <a:p>
            <a:pPr algn="ctr"/>
            <a:r>
              <a:rPr lang="ru-RU" dirty="0" err="1"/>
              <a:t>Інструментальні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Бакелітова зв'язка складається з штучної смоли </a:t>
            </a:r>
            <a:r>
              <a:rPr lang="uk-UA" dirty="0" err="1" smtClean="0"/>
              <a:t>бакеліта</a:t>
            </a:r>
            <a:r>
              <a:rPr lang="uk-UA" dirty="0" smtClean="0"/>
              <a:t>, приготовленої з карболової кислоти і формаліну. Кола на цій зв'язці міцні і еластичні, але руйнуються лужним середовищем охолоджуючої рідини. Використовують тільки для шліф. кіл ручних шліфувальних машинок.</a:t>
            </a:r>
          </a:p>
          <a:p>
            <a:endParaRPr lang="uk-UA" dirty="0" smtClean="0"/>
          </a:p>
          <a:p>
            <a:r>
              <a:rPr lang="uk-UA" dirty="0" smtClean="0"/>
              <a:t>Керамічна зв'язка - найбільш поширена з неорганічних зв'язок. Готується з вогнетривкої глини, польового шпату, кварцу з добавками рідкого скла. Цей зв'язок двох компонентів забезпечує високу міцність кіл. Вологостійка.</a:t>
            </a:r>
          </a:p>
          <a:p>
            <a:endParaRPr lang="uk-UA" dirty="0" smtClean="0"/>
          </a:p>
          <a:p>
            <a:r>
              <a:rPr lang="uk-UA" dirty="0" smtClean="0"/>
              <a:t>Силікатна і магнезіальна зв'язки - мають незначне застосування. Вони недостатньо міцні і невологостійкі.</a:t>
            </a:r>
            <a:endParaRPr lang="uk-UA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 txBox="1">
            <a:spLocks/>
          </p:cNvSpPr>
          <p:nvPr/>
        </p:nvSpPr>
        <p:spPr>
          <a:xfrm>
            <a:off x="269201" y="821069"/>
            <a:ext cx="7431894" cy="558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452" y="16034"/>
            <a:ext cx="7357144" cy="698036"/>
          </a:xfrm>
        </p:spPr>
        <p:txBody>
          <a:bodyPr/>
          <a:lstStyle/>
          <a:p>
            <a:pPr algn="l"/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859" y="621867"/>
            <a:ext cx="7234069" cy="55888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559999" y="1405302"/>
            <a:ext cx="82232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Шліфувальні</a:t>
            </a:r>
            <a:r>
              <a:rPr lang="ru-RU" sz="2000" dirty="0" smtClean="0"/>
              <a:t> круги</a:t>
            </a:r>
          </a:p>
          <a:p>
            <a:endParaRPr lang="ru-RU" sz="2000" dirty="0"/>
          </a:p>
          <a:p>
            <a:r>
              <a:rPr lang="ru-RU" sz="2000" dirty="0"/>
              <a:t>У </a:t>
            </a:r>
            <a:r>
              <a:rPr lang="ru-RU" sz="2000" dirty="0" err="1"/>
              <a:t>промисловості</a:t>
            </a:r>
            <a:r>
              <a:rPr lang="ru-RU" sz="2000" dirty="0"/>
              <a:t> </a:t>
            </a:r>
            <a:r>
              <a:rPr lang="ru-RU" sz="2000" dirty="0" err="1"/>
              <a:t>застосовується</a:t>
            </a:r>
            <a:r>
              <a:rPr lang="ru-RU" sz="2000" dirty="0"/>
              <a:t> велика </a:t>
            </a:r>
            <a:r>
              <a:rPr lang="ru-RU" sz="2000" dirty="0" err="1"/>
              <a:t>кількість</a:t>
            </a:r>
            <a:r>
              <a:rPr lang="ru-RU" sz="2000" dirty="0"/>
              <a:t> форм і </a:t>
            </a:r>
            <a:r>
              <a:rPr lang="ru-RU" sz="2000" dirty="0" err="1"/>
              <a:t>розмірів</a:t>
            </a:r>
            <a:r>
              <a:rPr lang="ru-RU" sz="2000" dirty="0"/>
              <a:t> </a:t>
            </a:r>
            <a:r>
              <a:rPr lang="ru-RU" sz="2000" dirty="0" err="1"/>
              <a:t>шліфувальних</a:t>
            </a:r>
            <a:r>
              <a:rPr lang="ru-RU" sz="2000" dirty="0"/>
              <a:t> </a:t>
            </a:r>
            <a:r>
              <a:rPr lang="ru-RU" sz="2000" dirty="0" err="1"/>
              <a:t>кругів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</a:p>
          <a:p>
            <a:r>
              <a:rPr lang="ru-RU" sz="2000" dirty="0" err="1"/>
              <a:t>Вибір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smtClean="0"/>
              <a:t>круги </a:t>
            </a:r>
            <a:r>
              <a:rPr lang="ru-RU" sz="2000" dirty="0" err="1"/>
              <a:t>визначається</a:t>
            </a:r>
            <a:r>
              <a:rPr lang="ru-RU" sz="2000" dirty="0"/>
              <a:t> характером </a:t>
            </a:r>
            <a:r>
              <a:rPr lang="ru-RU" sz="2000" dirty="0" err="1"/>
              <a:t>обробки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Шліфувальні</a:t>
            </a:r>
            <a:r>
              <a:rPr lang="ru-RU" sz="2000" dirty="0"/>
              <a:t> круги</a:t>
            </a:r>
            <a:r>
              <a:rPr lang="ru-RU" sz="2000" dirty="0" smtClean="0"/>
              <a:t> </a:t>
            </a:r>
            <a:r>
              <a:rPr lang="ru-RU" sz="2000" dirty="0" err="1"/>
              <a:t>характеризуються</a:t>
            </a:r>
            <a:r>
              <a:rPr lang="ru-RU" sz="2000" dirty="0"/>
              <a:t>:</a:t>
            </a:r>
          </a:p>
          <a:p>
            <a:endParaRPr lang="ru-RU" sz="2000" dirty="0"/>
          </a:p>
          <a:p>
            <a:r>
              <a:rPr lang="ru-RU" sz="2000" dirty="0"/>
              <a:t>- формою і </a:t>
            </a:r>
            <a:r>
              <a:rPr lang="ru-RU" sz="2000" dirty="0" err="1"/>
              <a:t>розмірами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абразивним</a:t>
            </a:r>
            <a:r>
              <a:rPr lang="ru-RU" sz="2000" dirty="0"/>
              <a:t> </a:t>
            </a:r>
            <a:r>
              <a:rPr lang="ru-RU" sz="2000" dirty="0" err="1"/>
              <a:t>матеріалом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зв'язкою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твердістю</a:t>
            </a:r>
            <a:r>
              <a:rPr lang="ru-RU" sz="2000" dirty="0"/>
              <a:t>;</a:t>
            </a:r>
          </a:p>
          <a:p>
            <a:r>
              <a:rPr lang="ru-RU" sz="2000" dirty="0"/>
              <a:t>- структурою;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класом</a:t>
            </a:r>
            <a:r>
              <a:rPr lang="ru-RU" sz="2000" dirty="0"/>
              <a:t> </a:t>
            </a:r>
            <a:r>
              <a:rPr lang="ru-RU" sz="2000" dirty="0" err="1"/>
              <a:t>точності</a:t>
            </a:r>
            <a:r>
              <a:rPr lang="ru-RU" sz="2000" dirty="0"/>
              <a:t> і дисбалансу;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гранично</a:t>
            </a:r>
            <a:r>
              <a:rPr lang="ru-RU" sz="2000" dirty="0"/>
              <a:t> допустимою </a:t>
            </a:r>
            <a:r>
              <a:rPr lang="ru-RU" sz="2000" dirty="0" err="1"/>
              <a:t>швидкістю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1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97253" cy="625642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dirty="0">
                <a:solidFill>
                  <a:schemeClr val="accent2">
                    <a:lumMod val="50000"/>
                  </a:schemeClr>
                </a:solidFill>
              </a:rPr>
              <a:t>Класифікація інструментальних матеріалів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547" y="1003465"/>
            <a:ext cx="4632158" cy="58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28" y="7645"/>
            <a:ext cx="7222922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692" y="621867"/>
            <a:ext cx="7217291" cy="55888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408998" y="1549938"/>
            <a:ext cx="77786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Шлифувальні</a:t>
            </a:r>
            <a:r>
              <a:rPr lang="ru-RU" b="1" dirty="0" smtClean="0"/>
              <a:t> </a:t>
            </a:r>
            <a:r>
              <a:rPr lang="ru-RU" b="1" dirty="0"/>
              <a:t>круги</a:t>
            </a:r>
          </a:p>
          <a:p>
            <a:endParaRPr lang="ru-RU" b="1" dirty="0"/>
          </a:p>
          <a:p>
            <a:r>
              <a:rPr lang="ru-RU" dirty="0" err="1"/>
              <a:t>Твердість</a:t>
            </a:r>
            <a:r>
              <a:rPr lang="ru-RU" dirty="0"/>
              <a:t> абразивного </a:t>
            </a:r>
            <a:r>
              <a:rPr lang="ru-RU" dirty="0" err="1"/>
              <a:t>інструменту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утримувати</a:t>
            </a:r>
            <a:r>
              <a:rPr lang="ru-RU" dirty="0"/>
              <a:t> зерна при </a:t>
            </a:r>
            <a:r>
              <a:rPr lang="ru-RU" dirty="0" err="1"/>
              <a:t>впливі</a:t>
            </a:r>
            <a:r>
              <a:rPr lang="ru-RU" dirty="0"/>
              <a:t> на них </a:t>
            </a:r>
            <a:r>
              <a:rPr lang="ru-RU" dirty="0" err="1"/>
              <a:t>зовнішніх</a:t>
            </a:r>
            <a:r>
              <a:rPr lang="ru-RU" dirty="0"/>
              <a:t> сил.</a:t>
            </a:r>
          </a:p>
          <a:p>
            <a:endParaRPr lang="ru-RU" dirty="0"/>
          </a:p>
          <a:p>
            <a:r>
              <a:rPr lang="ru-RU" dirty="0"/>
              <a:t>Кола </a:t>
            </a:r>
            <a:r>
              <a:rPr lang="ru-RU" dirty="0" err="1"/>
              <a:t>бувають</a:t>
            </a:r>
            <a:r>
              <a:rPr lang="ru-RU" dirty="0"/>
              <a:t> по </a:t>
            </a:r>
            <a:r>
              <a:rPr lang="ru-RU" dirty="0" err="1"/>
              <a:t>твердості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  М - </a:t>
            </a:r>
            <a:r>
              <a:rPr lang="ru-RU" dirty="0" err="1"/>
              <a:t>м'які</a:t>
            </a:r>
            <a:r>
              <a:rPr lang="ru-RU" dirty="0"/>
              <a:t> (М1, М2, М3);</a:t>
            </a:r>
          </a:p>
          <a:p>
            <a:r>
              <a:rPr lang="ru-RU" dirty="0"/>
              <a:t>СМ - </a:t>
            </a:r>
            <a:r>
              <a:rPr lang="ru-RU" dirty="0" err="1" smtClean="0"/>
              <a:t>средньомягкі</a:t>
            </a:r>
            <a:r>
              <a:rPr lang="ru-RU" dirty="0" smtClean="0"/>
              <a:t> </a:t>
            </a:r>
            <a:r>
              <a:rPr lang="ru-RU" dirty="0"/>
              <a:t>(СМ1, см2);</a:t>
            </a:r>
          </a:p>
          <a:p>
            <a:r>
              <a:rPr lang="ru-RU" dirty="0"/>
              <a:t>  С - </a:t>
            </a:r>
            <a:r>
              <a:rPr lang="ru-RU" dirty="0" err="1"/>
              <a:t>середні</a:t>
            </a:r>
            <a:r>
              <a:rPr lang="ru-RU" dirty="0"/>
              <a:t> (С1, С2);</a:t>
            </a:r>
          </a:p>
          <a:p>
            <a:r>
              <a:rPr lang="ru-RU" dirty="0"/>
              <a:t>СТ - </a:t>
            </a:r>
            <a:r>
              <a:rPr lang="ru-RU" dirty="0" err="1" smtClean="0"/>
              <a:t>середньотверді</a:t>
            </a:r>
            <a:r>
              <a:rPr lang="ru-RU" dirty="0" smtClean="0"/>
              <a:t> </a:t>
            </a:r>
            <a:r>
              <a:rPr lang="ru-RU" dirty="0"/>
              <a:t>(СТ1, СТ2, Ст3);</a:t>
            </a:r>
          </a:p>
          <a:p>
            <a:r>
              <a:rPr lang="ru-RU" dirty="0"/>
              <a:t>  Т - </a:t>
            </a:r>
            <a:r>
              <a:rPr lang="ru-RU" dirty="0" err="1"/>
              <a:t>тверді</a:t>
            </a:r>
            <a:r>
              <a:rPr lang="ru-RU" dirty="0"/>
              <a:t> (Т1, Т2);</a:t>
            </a:r>
          </a:p>
          <a:p>
            <a:r>
              <a:rPr lang="ru-RU" dirty="0"/>
              <a:t>ВТ - вельми </a:t>
            </a:r>
            <a:r>
              <a:rPr lang="ru-RU" dirty="0" err="1"/>
              <a:t>тверді</a:t>
            </a:r>
            <a:r>
              <a:rPr lang="ru-RU" dirty="0"/>
              <a:t> (ВТ1, ВТ2).</a:t>
            </a:r>
          </a:p>
        </p:txBody>
      </p:sp>
    </p:spTree>
    <p:extLst>
      <p:ext uri="{BB962C8B-B14F-4D97-AF65-F5344CB8AC3E}">
        <p14:creationId xmlns:p14="http://schemas.microsoft.com/office/powerpoint/2010/main" val="29249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72" y="0"/>
            <a:ext cx="7248089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49" y="663812"/>
            <a:ext cx="7150180" cy="55888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408998" y="1231157"/>
            <a:ext cx="80806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Шліфувальні</a:t>
            </a:r>
            <a:r>
              <a:rPr lang="ru-RU" dirty="0" smtClean="0"/>
              <a:t> круги</a:t>
            </a:r>
            <a:endParaRPr lang="ru-RU" dirty="0"/>
          </a:p>
          <a:p>
            <a:endParaRPr lang="ru-RU" dirty="0"/>
          </a:p>
          <a:p>
            <a:pPr algn="just"/>
            <a:r>
              <a:rPr lang="ru-RU" dirty="0" smtClean="0"/>
              <a:t>	Структура </a:t>
            </a:r>
            <a:r>
              <a:rPr lang="ru-RU" dirty="0"/>
              <a:t>кола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абразивних</a:t>
            </a:r>
            <a:r>
              <a:rPr lang="ru-RU" dirty="0"/>
              <a:t> зерен, </a:t>
            </a:r>
            <a:r>
              <a:rPr lang="ru-RU" dirty="0" err="1"/>
              <a:t>зв'язки</a:t>
            </a:r>
            <a:r>
              <a:rPr lang="ru-RU" dirty="0"/>
              <a:t> і пор в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Розрізняють</a:t>
            </a:r>
            <a:r>
              <a:rPr lang="ru-RU" dirty="0"/>
              <a:t> 13 </a:t>
            </a:r>
            <a:r>
              <a:rPr lang="ru-RU" dirty="0" err="1"/>
              <a:t>номерів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0 до 12-тої.</a:t>
            </a:r>
          </a:p>
          <a:p>
            <a:r>
              <a:rPr lang="ru-RU" dirty="0"/>
              <a:t>Чим </a:t>
            </a:r>
            <a:r>
              <a:rPr lang="ru-RU" dirty="0" err="1"/>
              <a:t>менше</a:t>
            </a:r>
            <a:r>
              <a:rPr lang="ru-RU" dirty="0"/>
              <a:t> номер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щільніше</a:t>
            </a:r>
            <a:r>
              <a:rPr lang="ru-RU" dirty="0"/>
              <a:t> "</a:t>
            </a:r>
            <a:r>
              <a:rPr lang="ru-RU" dirty="0" err="1"/>
              <a:t>упаковані</a:t>
            </a:r>
            <a:r>
              <a:rPr lang="ru-RU" dirty="0"/>
              <a:t>" зерна в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№ 0, 1, 2, 3 - </a:t>
            </a:r>
            <a:r>
              <a:rPr lang="ru-RU" dirty="0" err="1"/>
              <a:t>щільні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</a:t>
            </a:r>
          </a:p>
          <a:p>
            <a:r>
              <a:rPr lang="ru-RU" dirty="0"/>
              <a:t>№ 4, 5, 6, 7, 8 -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</a:t>
            </a:r>
          </a:p>
          <a:p>
            <a:r>
              <a:rPr lang="ru-RU" dirty="0"/>
              <a:t>№ 9, 10, 11, 12 -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smtClean="0"/>
              <a:t>	</a:t>
            </a:r>
            <a:r>
              <a:rPr lang="ru-RU" dirty="0" err="1" smtClean="0"/>
              <a:t>Об’єм</a:t>
            </a:r>
            <a:r>
              <a:rPr lang="ru-RU" dirty="0" smtClean="0"/>
              <a:t> зерен </a:t>
            </a:r>
            <a:r>
              <a:rPr lang="ru-RU" dirty="0"/>
              <a:t>в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 </a:t>
            </a:r>
            <a:r>
              <a:rPr lang="ru-RU" dirty="0" err="1"/>
              <a:t>шліфувального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 з </a:t>
            </a:r>
            <a:r>
              <a:rPr lang="ru-RU" dirty="0" err="1"/>
              <a:t>щільною</a:t>
            </a:r>
            <a:r>
              <a:rPr lang="ru-RU" dirty="0"/>
              <a:t> структурою становить </a:t>
            </a:r>
            <a:r>
              <a:rPr lang="ru-RU" dirty="0" err="1"/>
              <a:t>близько</a:t>
            </a:r>
            <a:r>
              <a:rPr lang="ru-RU" dirty="0"/>
              <a:t> 2/3, а з </a:t>
            </a:r>
            <a:r>
              <a:rPr lang="ru-RU" dirty="0" err="1"/>
              <a:t>відкритою</a:t>
            </a:r>
            <a:r>
              <a:rPr lang="ru-RU" dirty="0"/>
              <a:t> структурою ≈ 1/3.</a:t>
            </a:r>
          </a:p>
          <a:p>
            <a:r>
              <a:rPr lang="ru-RU" dirty="0" smtClean="0"/>
              <a:t>	Кола </a:t>
            </a:r>
            <a:r>
              <a:rPr lang="ru-RU" dirty="0"/>
              <a:t>з </a:t>
            </a:r>
            <a:r>
              <a:rPr lang="ru-RU" dirty="0" err="1"/>
              <a:t>середньо</a:t>
            </a:r>
            <a:r>
              <a:rPr lang="ru-RU" dirty="0"/>
              <a:t> </a:t>
            </a:r>
            <a:r>
              <a:rPr lang="ru-RU" dirty="0" err="1"/>
              <a:t>щільні</a:t>
            </a:r>
            <a:r>
              <a:rPr lang="ru-RU" dirty="0"/>
              <a:t> структурою </a:t>
            </a:r>
            <a:r>
              <a:rPr lang="ru-RU" dirty="0" err="1"/>
              <a:t>рекомендується</a:t>
            </a:r>
            <a:r>
              <a:rPr lang="ru-RU" dirty="0"/>
              <a:t> для </a:t>
            </a:r>
            <a:r>
              <a:rPr lang="ru-RU" dirty="0" err="1"/>
              <a:t>заточування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 і </a:t>
            </a:r>
            <a:r>
              <a:rPr lang="ru-RU" dirty="0" err="1"/>
              <a:t>шліфування</a:t>
            </a:r>
            <a:r>
              <a:rPr lang="ru-RU" dirty="0"/>
              <a:t> </a:t>
            </a:r>
            <a:r>
              <a:rPr lang="ru-RU" dirty="0" err="1"/>
              <a:t>сталевих</a:t>
            </a:r>
            <a:r>
              <a:rPr lang="ru-RU" dirty="0"/>
              <a:t> </a:t>
            </a:r>
            <a:r>
              <a:rPr lang="ru-RU" dirty="0" err="1"/>
              <a:t>загартованих</a:t>
            </a:r>
            <a:r>
              <a:rPr lang="ru-RU" dirty="0"/>
              <a:t> деталей.</a:t>
            </a:r>
          </a:p>
          <a:p>
            <a:r>
              <a:rPr lang="ru-RU" dirty="0" smtClean="0"/>
              <a:t>	Кола </a:t>
            </a:r>
            <a:r>
              <a:rPr lang="ru-RU" dirty="0"/>
              <a:t>з </a:t>
            </a:r>
            <a:r>
              <a:rPr lang="ru-RU" dirty="0" err="1"/>
              <a:t>відкритою</a:t>
            </a:r>
            <a:r>
              <a:rPr lang="ru-RU" dirty="0"/>
              <a:t> структурою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м'яких</a:t>
            </a:r>
            <a:r>
              <a:rPr lang="ru-RU" dirty="0"/>
              <a:t> і </a:t>
            </a:r>
            <a:r>
              <a:rPr lang="ru-RU" dirty="0" err="1"/>
              <a:t>в'язких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0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448" y="25949"/>
            <a:ext cx="7315201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363" y="690430"/>
            <a:ext cx="8224981" cy="55888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408998" y="1248811"/>
            <a:ext cx="94970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Шліфувальні</a:t>
            </a:r>
            <a:r>
              <a:rPr lang="ru-RU" sz="2800" b="1" dirty="0" smtClean="0"/>
              <a:t> круги</a:t>
            </a:r>
          </a:p>
          <a:p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шліфувальне</a:t>
            </a:r>
            <a:r>
              <a:rPr lang="ru-RU" dirty="0" smtClean="0"/>
              <a:t> коло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торці</a:t>
            </a:r>
            <a:r>
              <a:rPr lang="ru-RU" dirty="0" smtClean="0"/>
              <a:t> </a:t>
            </a:r>
            <a:r>
              <a:rPr lang="ru-RU" dirty="0" err="1" smtClean="0"/>
              <a:t>маркування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ГОСТ Р 52781-2007. (ГОСТ 2424-83)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8653F6-175E-467C-9CA9-2AB124670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2425039"/>
            <a:ext cx="4196959" cy="40004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FD7C1C-B53A-4AB3-8070-C31C1183F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r="5964"/>
          <a:stretch/>
        </p:blipFill>
        <p:spPr>
          <a:xfrm>
            <a:off x="4616409" y="2894431"/>
            <a:ext cx="1786855" cy="18409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68580" y="2195062"/>
            <a:ext cx="33374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Шліфувальні </a:t>
            </a:r>
            <a:r>
              <a:rPr lang="uk-UA" dirty="0" smtClean="0"/>
              <a:t>круги </a:t>
            </a:r>
            <a:r>
              <a:rPr lang="uk-UA" dirty="0"/>
              <a:t>на особливо міцних зв'язках (до 50 м </a:t>
            </a:r>
            <a:r>
              <a:rPr lang="uk-UA" dirty="0" smtClean="0"/>
              <a:t>/</a:t>
            </a:r>
            <a:r>
              <a:rPr lang="uk-UA" dirty="0" err="1" smtClean="0"/>
              <a:t>сек</a:t>
            </a:r>
            <a:r>
              <a:rPr lang="uk-UA" dirty="0"/>
              <a:t>.) Додатково маркуються на торці кола.</a:t>
            </a:r>
          </a:p>
          <a:p>
            <a:endParaRPr lang="uk-UA" dirty="0"/>
          </a:p>
          <a:p>
            <a:r>
              <a:rPr lang="uk-UA" dirty="0" smtClean="0"/>
              <a:t>Круг типу </a:t>
            </a:r>
            <a:r>
              <a:rPr lang="uk-UA" dirty="0"/>
              <a:t>«Диск» для різання прокату і </a:t>
            </a:r>
            <a:r>
              <a:rPr lang="uk-UA" dirty="0" smtClean="0"/>
              <a:t>прорізання </a:t>
            </a:r>
            <a:r>
              <a:rPr lang="uk-UA" dirty="0"/>
              <a:t>пазів можуть мати допустиму швидкість 70,80 і більше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м/с</a:t>
            </a:r>
            <a:r>
              <a:rPr lang="uk-UA" dirty="0"/>
              <a:t>, виготовляються на бакелітовій зв'язці і армовані сталевою або синтетичної сітками.</a:t>
            </a:r>
          </a:p>
        </p:txBody>
      </p:sp>
    </p:spTree>
    <p:extLst>
      <p:ext uri="{BB962C8B-B14F-4D97-AF65-F5344CB8AC3E}">
        <p14:creationId xmlns:p14="http://schemas.microsoft.com/office/powerpoint/2010/main" val="29186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837" y="9171"/>
            <a:ext cx="7449424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364" y="640096"/>
            <a:ext cx="7251732" cy="55888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матеріали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520117" y="1081032"/>
            <a:ext cx="7432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  </a:t>
            </a:r>
            <a:r>
              <a:rPr lang="ru-RU" b="1" dirty="0" err="1" smtClean="0"/>
              <a:t>Шлифовальні</a:t>
            </a:r>
            <a:r>
              <a:rPr lang="ru-RU" b="1" dirty="0" smtClean="0"/>
              <a:t> круги</a:t>
            </a:r>
            <a:endParaRPr lang="ru-RU" b="1" dirty="0"/>
          </a:p>
        </p:txBody>
      </p:sp>
      <p:pic>
        <p:nvPicPr>
          <p:cNvPr id="6146" name="Picture 2" descr="Структура абразивного кру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1450364"/>
            <a:ext cx="6895751" cy="52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579" y="0"/>
            <a:ext cx="6992071" cy="55888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Маркування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абразивних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кругів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82BA9F-D180-45D6-8682-54BFAFB9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7" y="491844"/>
            <a:ext cx="7755468" cy="62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31" y="-5143"/>
            <a:ext cx="7622429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372" y="679980"/>
            <a:ext cx="8224981" cy="5588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Алмази</a:t>
            </a:r>
            <a:r>
              <a:rPr lang="ru-RU" sz="2400" b="1" dirty="0" smtClean="0">
                <a:solidFill>
                  <a:schemeClr val="tx1"/>
                </a:solidFill>
              </a:rPr>
              <a:t> і </a:t>
            </a:r>
            <a:r>
              <a:rPr lang="ru-RU" sz="2400" b="1" dirty="0" err="1" smtClean="0">
                <a:solidFill>
                  <a:schemeClr val="tx1"/>
                </a:solidFill>
              </a:rPr>
              <a:t>синтетичні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надтверді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матеріали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204499" y="1238861"/>
            <a:ext cx="7016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надтверді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</a:t>
            </a:r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dirty="0"/>
              <a:t>і моно </a:t>
            </a:r>
            <a:r>
              <a:rPr lang="ru-RU" dirty="0" err="1"/>
              <a:t>кристалічні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r>
              <a:rPr lang="ru-RU" dirty="0"/>
              <a:t>;</a:t>
            </a:r>
          </a:p>
          <a:p>
            <a:r>
              <a:rPr lang="ru-RU" dirty="0"/>
              <a:t>2. </a:t>
            </a:r>
            <a:r>
              <a:rPr lang="ru-RU" dirty="0" err="1"/>
              <a:t>композиційні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(</a:t>
            </a:r>
            <a:r>
              <a:rPr lang="ru-RU" dirty="0" err="1"/>
              <a:t>композити</a:t>
            </a:r>
            <a:r>
              <a:rPr lang="ru-RU" dirty="0"/>
              <a:t>)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нітриду</a:t>
            </a:r>
            <a:r>
              <a:rPr lang="ru-RU" dirty="0"/>
              <a:t> бору.</a:t>
            </a:r>
          </a:p>
          <a:p>
            <a:endParaRPr lang="ru-RU" dirty="0"/>
          </a:p>
          <a:p>
            <a:r>
              <a:rPr lang="ru-RU" dirty="0" err="1" smtClean="0"/>
              <a:t>Алмази</a:t>
            </a:r>
            <a:r>
              <a:rPr lang="ru-RU" dirty="0" smtClean="0"/>
              <a:t> -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тверді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абразивних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</a:t>
            </a:r>
            <a:r>
              <a:rPr lang="ru-RU" dirty="0" err="1"/>
              <a:t>являють</a:t>
            </a:r>
            <a:r>
              <a:rPr lang="ru-RU" dirty="0"/>
              <a:t> собою одну з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кристалічного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.</a:t>
            </a:r>
          </a:p>
          <a:p>
            <a:r>
              <a:rPr lang="ru-RU" dirty="0" err="1"/>
              <a:t>Натуральні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обмежене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з причини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66E2E7-92B3-41CA-B426-665EC6611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19" y="1238861"/>
            <a:ext cx="2785353" cy="17140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2046DD-739E-47F8-A9BB-E5D72C668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45" y="3830660"/>
            <a:ext cx="2197894" cy="283233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231DD9-4C80-44B0-BBAF-59763374A8FB}"/>
              </a:ext>
            </a:extLst>
          </p:cNvPr>
          <p:cNvSpPr/>
          <p:nvPr/>
        </p:nvSpPr>
        <p:spPr>
          <a:xfrm>
            <a:off x="204499" y="3527005"/>
            <a:ext cx="6867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профілів</a:t>
            </a:r>
            <a:r>
              <a:rPr lang="ru-RU" dirty="0"/>
              <a:t> </a:t>
            </a:r>
            <a:r>
              <a:rPr lang="ru-RU" dirty="0" err="1"/>
              <a:t>шліфувальних</a:t>
            </a:r>
            <a:r>
              <a:rPr lang="ru-RU" dirty="0"/>
              <a:t> </a:t>
            </a:r>
            <a:r>
              <a:rPr lang="ru-RU" dirty="0" err="1"/>
              <a:t>кругів</a:t>
            </a:r>
            <a:r>
              <a:rPr lang="ru-RU" dirty="0"/>
              <a:t> при особливо </a:t>
            </a:r>
            <a:r>
              <a:rPr lang="ru-RU" dirty="0" err="1"/>
              <a:t>точних</a:t>
            </a:r>
            <a:r>
              <a:rPr lang="ru-RU" dirty="0"/>
              <a:t> роботах з </a:t>
            </a:r>
            <a:r>
              <a:rPr lang="ru-RU" dirty="0" err="1"/>
              <a:t>використанням</a:t>
            </a:r>
            <a:r>
              <a:rPr lang="ru-RU" dirty="0"/>
              <a:t> одного алмазного зерна і для </a:t>
            </a: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кіл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алмазних</a:t>
            </a:r>
            <a:r>
              <a:rPr lang="ru-RU" dirty="0"/>
              <a:t> </a:t>
            </a:r>
            <a:r>
              <a:rPr lang="ru-RU" dirty="0" err="1"/>
              <a:t>олівців</a:t>
            </a:r>
            <a:r>
              <a:rPr lang="ru-RU" dirty="0"/>
              <a:t> (ГОСТ 607-80),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алмазну</a:t>
            </a:r>
            <a:r>
              <a:rPr lang="ru-RU" dirty="0"/>
              <a:t> </a:t>
            </a:r>
            <a:r>
              <a:rPr lang="ru-RU" dirty="0" err="1"/>
              <a:t>крихту</a:t>
            </a:r>
            <a:r>
              <a:rPr lang="ru-RU" dirty="0"/>
              <a:t>. Широко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алмазні</a:t>
            </a:r>
            <a:r>
              <a:rPr lang="ru-RU" dirty="0"/>
              <a:t> </a:t>
            </a:r>
            <a:r>
              <a:rPr lang="ru-RU" dirty="0" err="1"/>
              <a:t>гільзи</a:t>
            </a:r>
            <a:r>
              <a:rPr lang="ru-RU" dirty="0"/>
              <a:t> для </a:t>
            </a:r>
            <a:r>
              <a:rPr lang="ru-RU" dirty="0" err="1"/>
              <a:t>притирання</a:t>
            </a:r>
            <a:r>
              <a:rPr lang="ru-RU" dirty="0"/>
              <a:t> </a:t>
            </a:r>
            <a:r>
              <a:rPr lang="ru-RU" dirty="0" err="1"/>
              <a:t>поршневих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 по </a:t>
            </a:r>
            <a:r>
              <a:rPr lang="ru-RU" dirty="0" err="1"/>
              <a:t>периферії</a:t>
            </a:r>
            <a:r>
              <a:rPr lang="ru-RU" dirty="0"/>
              <a:t>, ролики для правки </a:t>
            </a:r>
            <a:r>
              <a:rPr lang="ru-RU" dirty="0" err="1"/>
              <a:t>кіл</a:t>
            </a:r>
            <a:r>
              <a:rPr lang="ru-RU" dirty="0"/>
              <a:t> при </a:t>
            </a:r>
            <a:r>
              <a:rPr lang="ru-RU" dirty="0" err="1"/>
              <a:t>шліфуванні</a:t>
            </a:r>
            <a:r>
              <a:rPr lang="ru-RU" dirty="0"/>
              <a:t> </a:t>
            </a:r>
            <a:r>
              <a:rPr lang="ru-RU" dirty="0" err="1"/>
              <a:t>шийок</a:t>
            </a:r>
            <a:r>
              <a:rPr lang="ru-RU" dirty="0"/>
              <a:t> </a:t>
            </a:r>
            <a:r>
              <a:rPr lang="ru-RU" dirty="0" err="1"/>
              <a:t>колінвалів</a:t>
            </a:r>
            <a:r>
              <a:rPr lang="ru-RU" dirty="0"/>
              <a:t>, бруски для хонингования втулок </a:t>
            </a:r>
            <a:r>
              <a:rPr lang="ru-RU" dirty="0" err="1"/>
              <a:t>циліндра</a:t>
            </a:r>
            <a:r>
              <a:rPr lang="ru-RU" dirty="0"/>
              <a:t>, </a:t>
            </a:r>
            <a:r>
              <a:rPr lang="ru-RU" dirty="0" err="1"/>
              <a:t>еластичні</a:t>
            </a:r>
            <a:r>
              <a:rPr lang="ru-RU" dirty="0"/>
              <a:t> </a:t>
            </a:r>
            <a:r>
              <a:rPr lang="ru-RU" dirty="0" err="1"/>
              <a:t>алмазні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для </a:t>
            </a:r>
            <a:r>
              <a:rPr lang="ru-RU" dirty="0" err="1"/>
              <a:t>доводочних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</a:p>
          <a:p>
            <a:r>
              <a:rPr lang="ru-RU" dirty="0" smtClean="0"/>
              <a:t>	У </a:t>
            </a:r>
            <a:r>
              <a:rPr lang="ru-RU" dirty="0"/>
              <a:t>60-х роках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синтезовані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полікристалів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 мм,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«баланс» і «карбонадо» - </a:t>
            </a:r>
            <a:r>
              <a:rPr lang="ru-RU" dirty="0" err="1"/>
              <a:t>промислові</a:t>
            </a:r>
            <a:r>
              <a:rPr lang="ru-RU" dirty="0"/>
              <a:t> марки АСБ і АСПК</a:t>
            </a:r>
          </a:p>
        </p:txBody>
      </p:sp>
    </p:spTree>
    <p:extLst>
      <p:ext uri="{BB962C8B-B14F-4D97-AF65-F5344CB8AC3E}">
        <p14:creationId xmlns:p14="http://schemas.microsoft.com/office/powerpoint/2010/main" val="39094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05" y="3246"/>
            <a:ext cx="7340367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054" y="649221"/>
            <a:ext cx="8224981" cy="55888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>
                <a:solidFill>
                  <a:schemeClr val="tx1"/>
                </a:solidFill>
              </a:rPr>
              <a:t>Алмази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err="1">
                <a:solidFill>
                  <a:schemeClr val="tx1"/>
                </a:solidFill>
              </a:rPr>
              <a:t>синтетичні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надтверді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матеріали</a:t>
            </a:r>
            <a:r>
              <a:rPr lang="ru-RU" sz="2400" b="1" dirty="0">
                <a:solidFill>
                  <a:schemeClr val="tx1"/>
                </a:solidFill>
              </a:rPr>
              <a:t> (СТМ)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313315" y="1193695"/>
            <a:ext cx="95926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Типовим</a:t>
            </a:r>
            <a:r>
              <a:rPr lang="ru-RU" dirty="0" smtClean="0"/>
              <a:t> </a:t>
            </a:r>
            <a:r>
              <a:rPr lang="ru-RU" dirty="0" err="1"/>
              <a:t>представником</a:t>
            </a:r>
            <a:r>
              <a:rPr lang="ru-RU" dirty="0"/>
              <a:t> штучного </a:t>
            </a:r>
            <a:r>
              <a:rPr lang="ru-RU" dirty="0" err="1"/>
              <a:t>надтвердого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є «</a:t>
            </a:r>
            <a:r>
              <a:rPr lang="ru-RU" dirty="0" err="1"/>
              <a:t>Ельбор</a:t>
            </a:r>
            <a:r>
              <a:rPr lang="ru-RU" dirty="0"/>
              <a:t>".</a:t>
            </a:r>
          </a:p>
          <a:p>
            <a:r>
              <a:rPr lang="ru-RU" dirty="0" smtClean="0"/>
              <a:t>	</a:t>
            </a:r>
            <a:r>
              <a:rPr lang="ru-RU" dirty="0" err="1" smtClean="0"/>
              <a:t>Ельбор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торгові</a:t>
            </a:r>
            <a:r>
              <a:rPr lang="ru-RU" dirty="0"/>
              <a:t> марки: Композит 01, Композит 05, Композит 10) - </a:t>
            </a:r>
            <a:r>
              <a:rPr lang="ru-RU" dirty="0" err="1"/>
              <a:t>синтетичний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нітриду</a:t>
            </a:r>
            <a:r>
              <a:rPr lang="ru-RU" dirty="0"/>
              <a:t> бору.</a:t>
            </a:r>
          </a:p>
          <a:p>
            <a:r>
              <a:rPr lang="ru-RU" dirty="0" smtClean="0"/>
              <a:t>	</a:t>
            </a:r>
            <a:r>
              <a:rPr lang="ru-RU" dirty="0" err="1" smtClean="0"/>
              <a:t>Мікротвердість</a:t>
            </a:r>
            <a:r>
              <a:rPr lang="ru-RU" dirty="0" smtClean="0"/>
              <a:t> </a:t>
            </a:r>
            <a:r>
              <a:rPr lang="ru-RU" dirty="0" err="1" smtClean="0"/>
              <a:t>Ельбор</a:t>
            </a:r>
            <a:r>
              <a:rPr lang="ru-RU" dirty="0" smtClean="0"/>
              <a:t> </a:t>
            </a:r>
            <a:r>
              <a:rPr lang="ru-RU" dirty="0" err="1"/>
              <a:t>порівнянна</a:t>
            </a:r>
            <a:r>
              <a:rPr lang="ru-RU" dirty="0"/>
              <a:t> з алмазом, але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інертний</a:t>
            </a:r>
            <a:r>
              <a:rPr lang="ru-RU" dirty="0"/>
              <a:t> до </a:t>
            </a:r>
            <a:r>
              <a:rPr lang="ru-RU" dirty="0" err="1"/>
              <a:t>заліза</a:t>
            </a:r>
            <a:r>
              <a:rPr lang="ru-RU" dirty="0"/>
              <a:t>.</a:t>
            </a:r>
          </a:p>
          <a:p>
            <a:r>
              <a:rPr lang="ru-RU" dirty="0" smtClean="0"/>
              <a:t>	</a:t>
            </a:r>
            <a:r>
              <a:rPr lang="ru-RU" dirty="0" err="1" smtClean="0"/>
              <a:t>Рекомендуються</a:t>
            </a:r>
            <a:r>
              <a:rPr lang="ru-RU" dirty="0" smtClean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СТМ: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/>
              <a:t>Ельбор</a:t>
            </a:r>
            <a:r>
              <a:rPr lang="ru-RU" dirty="0"/>
              <a:t> Р - тонка і </a:t>
            </a:r>
            <a:r>
              <a:rPr lang="ru-RU" dirty="0" err="1" smtClean="0"/>
              <a:t>чистова</a:t>
            </a:r>
            <a:r>
              <a:rPr lang="ru-RU" dirty="0" smtClean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загартованих</a:t>
            </a:r>
            <a:r>
              <a:rPr lang="ru-RU" dirty="0"/>
              <a:t> сталей (до 67 </a:t>
            </a:r>
            <a:r>
              <a:rPr lang="en-US" dirty="0"/>
              <a:t>HRC) </a:t>
            </a:r>
            <a:r>
              <a:rPr lang="ru-RU" dirty="0"/>
              <a:t>і </a:t>
            </a:r>
            <a:r>
              <a:rPr lang="ru-RU" dirty="0" err="1"/>
              <a:t>чавунів</a:t>
            </a:r>
            <a:r>
              <a:rPr lang="ru-RU" dirty="0"/>
              <a:t> без удару;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Гексан</a:t>
            </a:r>
            <a:r>
              <a:rPr lang="ru-RU" dirty="0" smtClean="0"/>
              <a:t> </a:t>
            </a:r>
            <a:r>
              <a:rPr lang="ru-RU" dirty="0"/>
              <a:t>Р і </a:t>
            </a:r>
            <a:r>
              <a:rPr lang="ru-RU" dirty="0" err="1"/>
              <a:t>Композити</a:t>
            </a:r>
            <a:r>
              <a:rPr lang="ru-RU" dirty="0"/>
              <a:t> 05, 10 - для </a:t>
            </a:r>
            <a:r>
              <a:rPr lang="ru-RU" dirty="0" err="1"/>
              <a:t>чистової</a:t>
            </a:r>
            <a:r>
              <a:rPr lang="ru-RU" dirty="0"/>
              <a:t> і </a:t>
            </a:r>
            <a:r>
              <a:rPr lang="ru-RU" dirty="0" err="1"/>
              <a:t>напівчистової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чавунів</a:t>
            </a:r>
            <a:r>
              <a:rPr lang="ru-RU" dirty="0"/>
              <a:t> і сталей (до 60 </a:t>
            </a:r>
            <a:r>
              <a:rPr lang="en-US" dirty="0"/>
              <a:t>HRC) </a:t>
            </a:r>
            <a:r>
              <a:rPr lang="ru-RU" dirty="0"/>
              <a:t>без удару.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ПТНБ (</a:t>
            </a:r>
            <a:r>
              <a:rPr lang="ru-RU" dirty="0" err="1"/>
              <a:t>вюрцітоподобний</a:t>
            </a:r>
            <a:r>
              <a:rPr lang="ru-RU" dirty="0"/>
              <a:t> СТМ) - для </a:t>
            </a:r>
            <a:r>
              <a:rPr lang="ru-RU" dirty="0" err="1"/>
              <a:t>тонкої</a:t>
            </a:r>
            <a:r>
              <a:rPr lang="ru-RU" dirty="0"/>
              <a:t> і </a:t>
            </a:r>
            <a:r>
              <a:rPr lang="ru-RU" dirty="0" err="1"/>
              <a:t>чистової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з 67 </a:t>
            </a:r>
            <a:r>
              <a:rPr lang="en-US" dirty="0"/>
              <a:t>HRC </a:t>
            </a:r>
            <a:r>
              <a:rPr lang="ru-RU" dirty="0"/>
              <a:t>і </a:t>
            </a:r>
            <a:r>
              <a:rPr lang="ru-RU" dirty="0" err="1"/>
              <a:t>вище</a:t>
            </a:r>
            <a:r>
              <a:rPr lang="ru-RU" dirty="0"/>
              <a:t>, з ударом.</a:t>
            </a:r>
          </a:p>
          <a:p>
            <a:endParaRPr lang="ru-RU" dirty="0"/>
          </a:p>
          <a:p>
            <a:r>
              <a:rPr lang="ru-RU" dirty="0" err="1"/>
              <a:t>Рекомендовані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для </a:t>
            </a:r>
            <a:r>
              <a:rPr lang="ru-RU" dirty="0" err="1"/>
              <a:t>різців</a:t>
            </a:r>
            <a:r>
              <a:rPr lang="ru-RU" dirty="0"/>
              <a:t> з СТМ:</a:t>
            </a:r>
          </a:p>
          <a:p>
            <a:r>
              <a:rPr lang="en-US" dirty="0"/>
              <a:t>V = 80 ... 100 </a:t>
            </a:r>
            <a:r>
              <a:rPr lang="ru-RU" dirty="0"/>
              <a:t>м / </a:t>
            </a:r>
            <a:r>
              <a:rPr lang="ru-RU" dirty="0" err="1"/>
              <a:t>хв</a:t>
            </a:r>
            <a:r>
              <a:rPr lang="ru-RU" dirty="0"/>
              <a:t> для </a:t>
            </a:r>
            <a:r>
              <a:rPr lang="ru-RU" dirty="0" err="1" smtClean="0"/>
              <a:t>сталі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      до 500 м / </a:t>
            </a:r>
            <a:r>
              <a:rPr lang="ru-RU" dirty="0" err="1"/>
              <a:t>хв</a:t>
            </a:r>
            <a:r>
              <a:rPr lang="ru-RU" dirty="0"/>
              <a:t> для </a:t>
            </a:r>
            <a:r>
              <a:rPr lang="ru-RU" dirty="0" err="1"/>
              <a:t>чавуну</a:t>
            </a:r>
            <a:r>
              <a:rPr lang="ru-RU" dirty="0"/>
              <a:t>;</a:t>
            </a:r>
          </a:p>
          <a:p>
            <a:r>
              <a:rPr lang="ru-RU" dirty="0"/>
              <a:t>Подача 0,03-0,06 мм / об;</a:t>
            </a:r>
          </a:p>
          <a:p>
            <a:r>
              <a:rPr lang="ru-RU" dirty="0" err="1"/>
              <a:t>Глибина</a:t>
            </a:r>
            <a:r>
              <a:rPr lang="ru-RU" dirty="0"/>
              <a:t> </a:t>
            </a:r>
            <a:r>
              <a:rPr lang="ru-RU" dirty="0" err="1"/>
              <a:t>різання</a:t>
            </a:r>
            <a:r>
              <a:rPr lang="ru-RU" dirty="0"/>
              <a:t> 0,1 ... 0,3 мм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F9B4E8-6BEB-4BD2-848A-DDEA968F6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96" y="4547272"/>
            <a:ext cx="2797329" cy="21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EDF7C-FC8F-4C30-878A-2A8B7320E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5944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AA8ED-B453-4C38-9067-46FB5243B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9" y="1225067"/>
            <a:ext cx="9313142" cy="508755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57D310-BEFA-44FA-B9F3-FEE4503760BF}"/>
              </a:ext>
            </a:extLst>
          </p:cNvPr>
          <p:cNvSpPr txBox="1">
            <a:spLocks/>
          </p:cNvSpPr>
          <p:nvPr/>
        </p:nvSpPr>
        <p:spPr>
          <a:xfrm>
            <a:off x="511729" y="183028"/>
            <a:ext cx="7960904" cy="69803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err="1"/>
              <a:t>Інструментальні</a:t>
            </a:r>
            <a:r>
              <a:rPr lang="ru-RU" sz="4400" dirty="0"/>
              <a:t> </a:t>
            </a:r>
            <a:r>
              <a:rPr lang="ru-RU" sz="4400" dirty="0" err="1"/>
              <a:t>матеріали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876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2" y="81429"/>
            <a:ext cx="7220177" cy="698036"/>
          </a:xfrm>
        </p:spPr>
        <p:txBody>
          <a:bodyPr/>
          <a:lstStyle/>
          <a:p>
            <a:r>
              <a:rPr lang="ru-RU" sz="4400" dirty="0" err="1"/>
              <a:t>Інструментальні</a:t>
            </a:r>
            <a:r>
              <a:rPr lang="ru-RU" sz="4400" dirty="0"/>
              <a:t> </a:t>
            </a:r>
            <a:r>
              <a:rPr lang="ru-RU" sz="4400" dirty="0" err="1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849" y="779466"/>
            <a:ext cx="8224981" cy="558881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>
                <a:solidFill>
                  <a:schemeClr val="tx1"/>
                </a:solidFill>
              </a:rPr>
              <a:t>Вуглецеві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інструментальні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сталі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352714" y="1338346"/>
            <a:ext cx="88332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Інструментальна</a:t>
            </a:r>
            <a:r>
              <a:rPr lang="ru-RU" b="1" dirty="0"/>
              <a:t> </a:t>
            </a:r>
            <a:r>
              <a:rPr lang="ru-RU" b="1" dirty="0" err="1"/>
              <a:t>вуглецева</a:t>
            </a:r>
            <a:r>
              <a:rPr lang="ru-RU" b="1" dirty="0"/>
              <a:t> сталь </a:t>
            </a:r>
            <a:r>
              <a:rPr lang="ru-RU" b="1" dirty="0" smtClean="0"/>
              <a:t>(ВІС</a:t>
            </a:r>
            <a:r>
              <a:rPr lang="ru-RU" b="1" dirty="0"/>
              <a:t>) - сплав </a:t>
            </a:r>
            <a:r>
              <a:rPr lang="ru-RU" b="1" dirty="0" err="1"/>
              <a:t>заліза</a:t>
            </a:r>
            <a:r>
              <a:rPr lang="ru-RU" b="1" dirty="0"/>
              <a:t> з </a:t>
            </a:r>
            <a:r>
              <a:rPr lang="ru-RU" b="1" dirty="0" err="1"/>
              <a:t>вуглецем</a:t>
            </a:r>
            <a:r>
              <a:rPr lang="ru-RU" b="1" dirty="0"/>
              <a:t> при </a:t>
            </a:r>
            <a:r>
              <a:rPr lang="ru-RU" b="1" dirty="0" err="1"/>
              <a:t>утриманні</a:t>
            </a:r>
            <a:r>
              <a:rPr lang="ru-RU" b="1" dirty="0"/>
              <a:t> С = 0,6-1,4%.</a:t>
            </a:r>
          </a:p>
          <a:p>
            <a:endParaRPr lang="ru-RU" b="1" dirty="0"/>
          </a:p>
          <a:p>
            <a:r>
              <a:rPr lang="ru-RU" b="1" dirty="0"/>
              <a:t>У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різання</a:t>
            </a:r>
            <a:r>
              <a:rPr lang="ru-RU" b="1" dirty="0"/>
              <a:t> </a:t>
            </a:r>
            <a:r>
              <a:rPr lang="ru-RU" b="1" dirty="0" err="1"/>
              <a:t>витримують</a:t>
            </a:r>
            <a:r>
              <a:rPr lang="ru-RU" b="1" dirty="0"/>
              <a:t> температуру не </a:t>
            </a:r>
            <a:r>
              <a:rPr lang="ru-RU" b="1" dirty="0" err="1"/>
              <a:t>вище</a:t>
            </a:r>
            <a:r>
              <a:rPr lang="ru-RU" b="1" dirty="0"/>
              <a:t> 200 ... </a:t>
            </a:r>
            <a:r>
              <a:rPr lang="ru-RU" b="1" dirty="0" smtClean="0"/>
              <a:t>300°С</a:t>
            </a:r>
            <a:r>
              <a:rPr lang="ru-RU" b="1" dirty="0"/>
              <a:t>.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низьку</a:t>
            </a:r>
            <a:r>
              <a:rPr lang="ru-RU" b="1" dirty="0"/>
              <a:t> </a:t>
            </a:r>
            <a:r>
              <a:rPr lang="ru-RU" b="1" dirty="0" err="1"/>
              <a:t>твердість</a:t>
            </a:r>
            <a:r>
              <a:rPr lang="ru-RU" b="1" dirty="0"/>
              <a:t> </a:t>
            </a:r>
            <a:r>
              <a:rPr lang="ru-RU" b="1" dirty="0" smtClean="0"/>
              <a:t>у </a:t>
            </a:r>
            <a:r>
              <a:rPr lang="ru-RU" b="1" dirty="0" err="1"/>
              <a:t>відпаленого</a:t>
            </a:r>
            <a:r>
              <a:rPr lang="ru-RU" b="1" dirty="0"/>
              <a:t> </a:t>
            </a:r>
            <a:r>
              <a:rPr lang="ru-RU" b="1" dirty="0" err="1"/>
              <a:t>стані</a:t>
            </a:r>
            <a:r>
              <a:rPr lang="ru-RU" b="1" dirty="0"/>
              <a:t> (НВ = 187 ... 217),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забезпечує</a:t>
            </a:r>
            <a:r>
              <a:rPr lang="ru-RU" b="1" dirty="0"/>
              <a:t> </a:t>
            </a:r>
            <a:r>
              <a:rPr lang="ru-RU" b="1" dirty="0" err="1"/>
              <a:t>хорошу</a:t>
            </a:r>
            <a:r>
              <a:rPr lang="ru-RU" b="1" dirty="0"/>
              <a:t> </a:t>
            </a:r>
            <a:r>
              <a:rPr lang="ru-RU" b="1" dirty="0" err="1"/>
              <a:t>оброблюваність</a:t>
            </a:r>
            <a:r>
              <a:rPr lang="ru-RU" b="1" dirty="0"/>
              <a:t> </a:t>
            </a:r>
            <a:r>
              <a:rPr lang="ru-RU" b="1" dirty="0" err="1"/>
              <a:t>різанням</a:t>
            </a:r>
            <a:r>
              <a:rPr lang="ru-RU" b="1" dirty="0"/>
              <a:t> і </a:t>
            </a:r>
            <a:r>
              <a:rPr lang="ru-RU" b="1" dirty="0" err="1"/>
              <a:t>високу</a:t>
            </a:r>
            <a:r>
              <a:rPr lang="ru-RU" b="1" dirty="0"/>
              <a:t> </a:t>
            </a:r>
            <a:r>
              <a:rPr lang="ru-RU" b="1" dirty="0" err="1"/>
              <a:t>твердість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термообробки</a:t>
            </a:r>
            <a:r>
              <a:rPr lang="ru-RU" b="1" dirty="0"/>
              <a:t> (Н</a:t>
            </a:r>
            <a:r>
              <a:rPr lang="en-US" b="1" dirty="0"/>
              <a:t>RC</a:t>
            </a:r>
            <a:r>
              <a:rPr lang="ru-RU" b="1" dirty="0"/>
              <a:t>Е 58-65).</a:t>
            </a:r>
          </a:p>
          <a:p>
            <a:endParaRPr lang="ru-RU" b="1" dirty="0"/>
          </a:p>
          <a:p>
            <a:r>
              <a:rPr lang="ru-RU" b="1" dirty="0"/>
              <a:t>При </a:t>
            </a:r>
            <a:r>
              <a:rPr lang="ru-RU" b="1" dirty="0" err="1"/>
              <a:t>температурі</a:t>
            </a:r>
            <a:r>
              <a:rPr lang="ru-RU" b="1" dirty="0"/>
              <a:t> 200-250</a:t>
            </a:r>
            <a:r>
              <a:rPr lang="en-US" b="1" dirty="0"/>
              <a:t>º </a:t>
            </a:r>
            <a:r>
              <a:rPr lang="ru-RU" b="1" dirty="0"/>
              <a:t>З </a:t>
            </a:r>
            <a:r>
              <a:rPr lang="ru-RU" b="1" dirty="0" err="1"/>
              <a:t>твердість</a:t>
            </a:r>
            <a:r>
              <a:rPr lang="ru-RU" b="1" dirty="0"/>
              <a:t> УІС </a:t>
            </a:r>
            <a:r>
              <a:rPr lang="ru-RU" b="1" dirty="0" err="1"/>
              <a:t>різко</a:t>
            </a:r>
            <a:r>
              <a:rPr lang="ru-RU" b="1" dirty="0"/>
              <a:t> </a:t>
            </a:r>
            <a:r>
              <a:rPr lang="ru-RU" b="1" dirty="0" err="1"/>
              <a:t>падає</a:t>
            </a:r>
            <a:r>
              <a:rPr lang="ru-RU" b="1" dirty="0"/>
              <a:t>.</a:t>
            </a:r>
          </a:p>
          <a:p>
            <a:endParaRPr lang="ru-RU" b="1" dirty="0"/>
          </a:p>
          <a:p>
            <a:r>
              <a:rPr lang="ru-RU" b="1" dirty="0" err="1"/>
              <a:t>Позначаються</a:t>
            </a:r>
            <a:r>
              <a:rPr lang="ru-RU" b="1" dirty="0"/>
              <a:t> </a:t>
            </a:r>
            <a:r>
              <a:rPr lang="ru-RU" b="1" dirty="0" err="1"/>
              <a:t>вуглецеві</a:t>
            </a:r>
            <a:r>
              <a:rPr lang="ru-RU" b="1" dirty="0"/>
              <a:t> стали буквою У і </a:t>
            </a:r>
            <a:r>
              <a:rPr lang="ru-RU" b="1" dirty="0" err="1"/>
              <a:t>наступна</a:t>
            </a:r>
            <a:r>
              <a:rPr lang="ru-RU" b="1" dirty="0"/>
              <a:t> за буквою цифра </a:t>
            </a:r>
            <a:r>
              <a:rPr lang="ru-RU" b="1" dirty="0" err="1"/>
              <a:t>вказує</a:t>
            </a:r>
            <a:r>
              <a:rPr lang="ru-RU" b="1" dirty="0"/>
              <a:t> на </a:t>
            </a:r>
            <a:r>
              <a:rPr lang="ru-RU" b="1" dirty="0" err="1"/>
              <a:t>середній</a:t>
            </a:r>
            <a:r>
              <a:rPr lang="ru-RU" b="1" dirty="0"/>
              <a:t> </a:t>
            </a:r>
            <a:r>
              <a:rPr lang="ru-RU" b="1" dirty="0" err="1"/>
              <a:t>вміст</a:t>
            </a:r>
            <a:r>
              <a:rPr lang="ru-RU" b="1" dirty="0"/>
              <a:t> </a:t>
            </a:r>
            <a:r>
              <a:rPr lang="ru-RU" b="1" dirty="0" err="1"/>
              <a:t>вуглецю</a:t>
            </a:r>
            <a:r>
              <a:rPr lang="ru-RU" b="1" dirty="0"/>
              <a:t> в </a:t>
            </a:r>
            <a:r>
              <a:rPr lang="ru-RU" b="1" dirty="0" err="1"/>
              <a:t>десятих</a:t>
            </a:r>
            <a:r>
              <a:rPr lang="ru-RU" b="1" dirty="0"/>
              <a:t> </a:t>
            </a:r>
            <a:r>
              <a:rPr lang="ru-RU" b="1" dirty="0" err="1"/>
              <a:t>частках</a:t>
            </a:r>
            <a:r>
              <a:rPr lang="ru-RU" b="1" dirty="0"/>
              <a:t>%. </a:t>
            </a:r>
            <a:r>
              <a:rPr lang="ru-RU" b="1" dirty="0" err="1"/>
              <a:t>Наприклад</a:t>
            </a:r>
            <a:r>
              <a:rPr lang="ru-RU" b="1" dirty="0"/>
              <a:t>: У8, У10, У10А, У12А. Буква А в </a:t>
            </a:r>
            <a:r>
              <a:rPr lang="ru-RU" b="1" dirty="0" err="1"/>
              <a:t>кінці</a:t>
            </a:r>
            <a:r>
              <a:rPr lang="ru-RU" b="1" dirty="0"/>
              <a:t> </a:t>
            </a:r>
            <a:r>
              <a:rPr lang="ru-RU" b="1" dirty="0" err="1"/>
              <a:t>вказує</a:t>
            </a:r>
            <a:r>
              <a:rPr lang="ru-RU" b="1" dirty="0"/>
              <a:t> на </a:t>
            </a:r>
            <a:r>
              <a:rPr lang="ru-RU" b="1" dirty="0" err="1"/>
              <a:t>високоякісну</a:t>
            </a:r>
            <a:r>
              <a:rPr lang="ru-RU" b="1" dirty="0"/>
              <a:t> марку </a:t>
            </a:r>
            <a:r>
              <a:rPr lang="ru-RU" b="1" dirty="0" err="1"/>
              <a:t>сталі</a:t>
            </a:r>
            <a:r>
              <a:rPr lang="ru-RU" b="1" dirty="0"/>
              <a:t> (</a:t>
            </a:r>
            <a:r>
              <a:rPr lang="ru-RU" b="1" dirty="0" err="1"/>
              <a:t>знижений</a:t>
            </a:r>
            <a:r>
              <a:rPr lang="ru-RU" b="1" dirty="0"/>
              <a:t> </a:t>
            </a:r>
            <a:r>
              <a:rPr lang="ru-RU" b="1" dirty="0" err="1"/>
              <a:t>вміст</a:t>
            </a:r>
            <a:r>
              <a:rPr lang="ru-RU" b="1" dirty="0"/>
              <a:t> </a:t>
            </a:r>
            <a:r>
              <a:rPr lang="ru-RU" b="1" dirty="0" err="1"/>
              <a:t>сірки</a:t>
            </a:r>
            <a:r>
              <a:rPr lang="ru-RU" b="1" dirty="0"/>
              <a:t> і фосфору).</a:t>
            </a:r>
          </a:p>
          <a:p>
            <a:endParaRPr lang="ru-RU" b="1" dirty="0"/>
          </a:p>
          <a:p>
            <a:r>
              <a:rPr lang="ru-RU" b="1" dirty="0" err="1" smtClean="0"/>
              <a:t>Перевага</a:t>
            </a:r>
            <a:r>
              <a:rPr lang="ru-RU" b="1" dirty="0" smtClean="0"/>
              <a:t> ВІС </a:t>
            </a:r>
            <a:r>
              <a:rPr lang="ru-RU" b="1" dirty="0"/>
              <a:t>- </a:t>
            </a:r>
            <a:r>
              <a:rPr lang="ru-RU" b="1" dirty="0" err="1"/>
              <a:t>низька</a:t>
            </a:r>
            <a:r>
              <a:rPr lang="ru-RU" b="1" dirty="0"/>
              <a:t> </a:t>
            </a:r>
            <a:r>
              <a:rPr lang="ru-RU" b="1" dirty="0" err="1"/>
              <a:t>собівартість</a:t>
            </a:r>
            <a:r>
              <a:rPr lang="ru-RU" b="1" dirty="0"/>
              <a:t>, </a:t>
            </a:r>
            <a:r>
              <a:rPr lang="ru-RU" b="1" dirty="0" smtClean="0"/>
              <a:t>хороша </a:t>
            </a:r>
            <a:r>
              <a:rPr lang="ru-RU" b="1" dirty="0" err="1" smtClean="0"/>
              <a:t>придатність</a:t>
            </a:r>
            <a:r>
              <a:rPr lang="ru-RU" b="1" dirty="0" smtClean="0"/>
              <a:t> до </a:t>
            </a:r>
            <a:r>
              <a:rPr lang="ru-RU" b="1" dirty="0" err="1" smtClean="0"/>
              <a:t>шліфування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b="1" dirty="0"/>
          </a:p>
          <a:p>
            <a:r>
              <a:rPr lang="ru-RU" b="1" dirty="0" err="1"/>
              <a:t>Недоліки</a:t>
            </a:r>
            <a:r>
              <a:rPr lang="ru-RU" b="1" dirty="0"/>
              <a:t> </a:t>
            </a:r>
            <a:r>
              <a:rPr lang="ru-RU" b="1" dirty="0" smtClean="0"/>
              <a:t>ВІС </a:t>
            </a:r>
            <a:r>
              <a:rPr lang="ru-RU" b="1" dirty="0"/>
              <a:t>- </a:t>
            </a:r>
            <a:r>
              <a:rPr lang="ru-RU" b="1" dirty="0" err="1"/>
              <a:t>низька</a:t>
            </a:r>
            <a:r>
              <a:rPr lang="ru-RU" b="1" dirty="0"/>
              <a:t> </a:t>
            </a:r>
            <a:r>
              <a:rPr lang="ru-RU" b="1" dirty="0" err="1" smtClean="0"/>
              <a:t>прогартовуваність</a:t>
            </a:r>
            <a:r>
              <a:rPr lang="ru-RU" b="1" dirty="0" smtClean="0"/>
              <a:t>, </a:t>
            </a:r>
            <a:r>
              <a:rPr lang="ru-RU" b="1" dirty="0" err="1" smtClean="0"/>
              <a:t>поява</a:t>
            </a:r>
            <a:r>
              <a:rPr lang="ru-RU" b="1" dirty="0" smtClean="0"/>
              <a:t> </a:t>
            </a:r>
            <a:r>
              <a:rPr lang="ru-RU" b="1" dirty="0" err="1"/>
              <a:t>тріщин</a:t>
            </a:r>
            <a:r>
              <a:rPr lang="ru-RU" b="1" dirty="0"/>
              <a:t> при </a:t>
            </a:r>
            <a:r>
              <a:rPr lang="ru-RU" b="1" dirty="0" err="1"/>
              <a:t>термообробці</a:t>
            </a:r>
            <a:r>
              <a:rPr lang="ru-RU" b="1" dirty="0"/>
              <a:t>, </a:t>
            </a:r>
            <a:r>
              <a:rPr lang="ru-RU" b="1" dirty="0" err="1"/>
              <a:t>низькі</a:t>
            </a:r>
            <a:r>
              <a:rPr lang="ru-RU" b="1" dirty="0"/>
              <a:t> </a:t>
            </a:r>
            <a:r>
              <a:rPr lang="ru-RU" b="1" dirty="0" err="1"/>
              <a:t>робочі</a:t>
            </a:r>
            <a:r>
              <a:rPr lang="ru-RU" b="1" dirty="0"/>
              <a:t> </a:t>
            </a:r>
            <a:r>
              <a:rPr lang="ru-RU" b="1" dirty="0" err="1"/>
              <a:t>температури</a:t>
            </a:r>
            <a:r>
              <a:rPr lang="ru-RU" b="1" dirty="0"/>
              <a:t>.</a:t>
            </a:r>
          </a:p>
          <a:p>
            <a:endParaRPr lang="ru-RU" b="1" dirty="0"/>
          </a:p>
          <a:p>
            <a:r>
              <a:rPr lang="ru-RU" b="1" dirty="0" smtClean="0"/>
              <a:t>ВІС </a:t>
            </a:r>
            <a:r>
              <a:rPr lang="ru-RU" b="1" dirty="0" err="1"/>
              <a:t>використовується</a:t>
            </a:r>
            <a:r>
              <a:rPr lang="ru-RU" b="1" dirty="0"/>
              <a:t> для </a:t>
            </a:r>
            <a:r>
              <a:rPr lang="ru-RU" b="1" dirty="0" err="1"/>
              <a:t>виготовлення</a:t>
            </a:r>
            <a:r>
              <a:rPr lang="ru-RU" b="1" dirty="0"/>
              <a:t> </a:t>
            </a:r>
            <a:r>
              <a:rPr lang="ru-RU" b="1" dirty="0" err="1"/>
              <a:t>слюсарного</a:t>
            </a:r>
            <a:r>
              <a:rPr lang="ru-RU" b="1" dirty="0"/>
              <a:t> </a:t>
            </a:r>
            <a:r>
              <a:rPr lang="ru-RU" b="1" dirty="0" err="1"/>
              <a:t>інструменту</a:t>
            </a:r>
            <a:r>
              <a:rPr lang="ru-RU" b="1" dirty="0"/>
              <a:t>: </a:t>
            </a:r>
            <a:r>
              <a:rPr lang="ru-RU" b="1" dirty="0" err="1"/>
              <a:t>напилків</a:t>
            </a:r>
            <a:r>
              <a:rPr lang="ru-RU" b="1" dirty="0"/>
              <a:t>, зубил, </a:t>
            </a:r>
            <a:r>
              <a:rPr lang="ru-RU" b="1" dirty="0" err="1" smtClean="0"/>
              <a:t>свердл</a:t>
            </a:r>
            <a:r>
              <a:rPr lang="ru-RU" b="1" dirty="0" smtClean="0"/>
              <a:t> </a:t>
            </a:r>
            <a:r>
              <a:rPr lang="ru-RU" b="1" dirty="0"/>
              <a:t>малого </a:t>
            </a:r>
            <a:r>
              <a:rPr lang="ru-RU" b="1" dirty="0" err="1"/>
              <a:t>діаметра</a:t>
            </a:r>
            <a:r>
              <a:rPr lang="ru-RU" b="1" dirty="0"/>
              <a:t>, </a:t>
            </a:r>
            <a:r>
              <a:rPr lang="ru-RU" b="1" dirty="0" err="1"/>
              <a:t>мітчиків</a:t>
            </a:r>
            <a:r>
              <a:rPr lang="ru-RU" b="1" dirty="0"/>
              <a:t>, </a:t>
            </a:r>
            <a:r>
              <a:rPr lang="ru-RU" b="1" dirty="0" err="1"/>
              <a:t>плашок</a:t>
            </a:r>
            <a:r>
              <a:rPr lang="ru-RU" b="1" dirty="0" smtClean="0"/>
              <a:t>.</a:t>
            </a:r>
            <a:endParaRPr lang="ru-RU" sz="1600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09" y="338667"/>
            <a:ext cx="7337776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6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00" y="89818"/>
            <a:ext cx="7680079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849" y="779466"/>
            <a:ext cx="8224981" cy="558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Вуглецеві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інструментальні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сталі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" y="1251489"/>
            <a:ext cx="6435297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BFC6-DBFF-4D84-A910-58CA1253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57" y="68114"/>
            <a:ext cx="7646889" cy="698036"/>
          </a:xfrm>
        </p:spPr>
        <p:txBody>
          <a:bodyPr/>
          <a:lstStyle/>
          <a:p>
            <a:r>
              <a:rPr lang="ru-RU" sz="4400" dirty="0" err="1" smtClean="0"/>
              <a:t>Інструментальні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матеріали</a:t>
            </a:r>
            <a:endParaRPr lang="ru-RU" sz="4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2B77BF9-DC2F-4DC6-8C23-7EEC19700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510" y="766151"/>
            <a:ext cx="8224981" cy="558881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>
                <a:solidFill>
                  <a:schemeClr val="tx1"/>
                </a:solidFill>
              </a:rPr>
              <a:t>Леговані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інструментальні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сталі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DE0BB-686E-4B60-AB5F-8F35E58A96AB}"/>
              </a:ext>
            </a:extLst>
          </p:cNvPr>
          <p:cNvSpPr/>
          <p:nvPr/>
        </p:nvSpPr>
        <p:spPr>
          <a:xfrm>
            <a:off x="412749" y="1442731"/>
            <a:ext cx="90805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Леговані</a:t>
            </a:r>
            <a:r>
              <a:rPr lang="ru-RU" sz="1600" b="1" dirty="0"/>
              <a:t> </a:t>
            </a:r>
            <a:r>
              <a:rPr lang="ru-RU" sz="1600" b="1" dirty="0" err="1"/>
              <a:t>інструментальні</a:t>
            </a:r>
            <a:r>
              <a:rPr lang="ru-RU" sz="1600" b="1" dirty="0"/>
              <a:t> </a:t>
            </a:r>
            <a:r>
              <a:rPr lang="ru-RU" sz="1600" b="1" dirty="0" err="1"/>
              <a:t>сталі</a:t>
            </a:r>
            <a:r>
              <a:rPr lang="ru-RU" sz="1600" b="1" dirty="0"/>
              <a:t> </a:t>
            </a:r>
            <a:r>
              <a:rPr lang="ru-RU" sz="1600" b="1" dirty="0" err="1"/>
              <a:t>відрізняються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вуглецевих</a:t>
            </a:r>
            <a:r>
              <a:rPr lang="ru-RU" sz="1600" b="1" dirty="0"/>
              <a:t> </a:t>
            </a:r>
            <a:r>
              <a:rPr lang="ru-RU" sz="1600" b="1" dirty="0" err="1"/>
              <a:t>наявністю</a:t>
            </a:r>
            <a:r>
              <a:rPr lang="ru-RU" sz="1600" b="1" dirty="0"/>
              <a:t> в </a:t>
            </a:r>
            <a:r>
              <a:rPr lang="ru-RU" sz="1600" b="1" dirty="0" err="1"/>
              <a:t>сплаві</a:t>
            </a:r>
            <a:r>
              <a:rPr lang="ru-RU" sz="1600" b="1" dirty="0"/>
              <a:t> </a:t>
            </a:r>
            <a:r>
              <a:rPr lang="en-US" sz="1600" b="1" dirty="0"/>
              <a:t>Fe-C </a:t>
            </a:r>
            <a:r>
              <a:rPr lang="ru-RU" sz="1600" b="1" dirty="0"/>
              <a:t>одного 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ru-RU" sz="1600" b="1" dirty="0" err="1"/>
              <a:t>декількох</a:t>
            </a:r>
            <a:r>
              <a:rPr lang="ru-RU" sz="1600" b="1" dirty="0"/>
              <a:t> </a:t>
            </a:r>
            <a:r>
              <a:rPr lang="ru-RU" sz="1600" b="1" dirty="0" err="1"/>
              <a:t>легуючих</a:t>
            </a:r>
            <a:r>
              <a:rPr lang="ru-RU" sz="1600" b="1" dirty="0"/>
              <a:t> </a:t>
            </a:r>
            <a:r>
              <a:rPr lang="ru-RU" sz="1600" b="1" dirty="0" err="1"/>
              <a:t>елементів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поліпшують</a:t>
            </a:r>
            <a:r>
              <a:rPr lang="ru-RU" sz="1600" b="1" dirty="0"/>
              <a:t> </a:t>
            </a:r>
            <a:r>
              <a:rPr lang="ru-RU" sz="1600" b="1" dirty="0" err="1"/>
              <a:t>її</a:t>
            </a:r>
            <a:r>
              <a:rPr lang="ru-RU" sz="1600" b="1" dirty="0"/>
              <a:t> </a:t>
            </a:r>
            <a:r>
              <a:rPr lang="ru-RU" sz="1600" b="1" dirty="0" err="1"/>
              <a:t>ріжучі</a:t>
            </a:r>
            <a:r>
              <a:rPr lang="ru-RU" sz="1600" b="1" dirty="0"/>
              <a:t> </a:t>
            </a:r>
            <a:r>
              <a:rPr lang="ru-RU" sz="1600" b="1" dirty="0" err="1"/>
              <a:t>властивості</a:t>
            </a:r>
            <a:r>
              <a:rPr lang="ru-RU" sz="1600" b="1" dirty="0"/>
              <a:t>.</a:t>
            </a:r>
          </a:p>
          <a:p>
            <a:endParaRPr lang="ru-RU" sz="1600" b="1" dirty="0"/>
          </a:p>
          <a:p>
            <a:r>
              <a:rPr lang="ru-RU" sz="1600" b="1" dirty="0"/>
              <a:t>До легирующим </a:t>
            </a:r>
            <a:r>
              <a:rPr lang="ru-RU" sz="1600" b="1" dirty="0" err="1"/>
              <a:t>елементам</a:t>
            </a:r>
            <a:r>
              <a:rPr lang="ru-RU" sz="1600" b="1" dirty="0"/>
              <a:t> </a:t>
            </a:r>
            <a:r>
              <a:rPr lang="ru-RU" sz="1600" b="1" dirty="0" err="1"/>
              <a:t>відносять</a:t>
            </a:r>
            <a:r>
              <a:rPr lang="ru-RU" sz="1600" b="1" dirty="0"/>
              <a:t>: хром, вольфрам, </a:t>
            </a:r>
            <a:r>
              <a:rPr lang="ru-RU" sz="1600" b="1" dirty="0" err="1"/>
              <a:t>марганець</a:t>
            </a:r>
            <a:r>
              <a:rPr lang="ru-RU" sz="1600" b="1" dirty="0"/>
              <a:t>, </a:t>
            </a:r>
            <a:r>
              <a:rPr lang="ru-RU" sz="1600" b="1" dirty="0" err="1"/>
              <a:t>молібден</a:t>
            </a:r>
            <a:r>
              <a:rPr lang="ru-RU" sz="1600" b="1" dirty="0"/>
              <a:t>, </a:t>
            </a:r>
            <a:r>
              <a:rPr lang="ru-RU" sz="1600" b="1" dirty="0" err="1"/>
              <a:t>ванадій</a:t>
            </a:r>
            <a:r>
              <a:rPr lang="ru-RU" sz="1600" b="1" dirty="0"/>
              <a:t> та </a:t>
            </a:r>
            <a:r>
              <a:rPr lang="ru-RU" sz="1600" b="1" dirty="0" err="1"/>
              <a:t>інші</a:t>
            </a:r>
            <a:r>
              <a:rPr lang="ru-RU" sz="1600" b="1" dirty="0"/>
              <a:t>.</a:t>
            </a:r>
          </a:p>
          <a:p>
            <a:endParaRPr lang="ru-RU" sz="1600" b="1" dirty="0"/>
          </a:p>
          <a:p>
            <a:r>
              <a:rPr lang="ru-RU" sz="1600" b="1" dirty="0" err="1"/>
              <a:t>Інструментальні</a:t>
            </a:r>
            <a:r>
              <a:rPr lang="ru-RU" sz="1600" b="1" dirty="0"/>
              <a:t> </a:t>
            </a:r>
            <a:r>
              <a:rPr lang="ru-RU" sz="1600" b="1" dirty="0" err="1"/>
              <a:t>сталі</a:t>
            </a:r>
            <a:r>
              <a:rPr lang="ru-RU" sz="1600" b="1" dirty="0"/>
              <a:t> </a:t>
            </a:r>
            <a:r>
              <a:rPr lang="ru-RU" sz="1600" b="1" dirty="0" err="1"/>
              <a:t>мають</a:t>
            </a:r>
            <a:r>
              <a:rPr lang="ru-RU" sz="1600" b="1" dirty="0"/>
              <a:t> </a:t>
            </a:r>
            <a:r>
              <a:rPr lang="ru-RU" sz="1600" b="1" dirty="0" err="1"/>
              <a:t>після</a:t>
            </a:r>
            <a:r>
              <a:rPr lang="ru-RU" sz="1600" b="1" dirty="0"/>
              <a:t> гарту </a:t>
            </a:r>
            <a:r>
              <a:rPr lang="ru-RU" sz="1600" b="1" dirty="0" err="1"/>
              <a:t>твердість</a:t>
            </a:r>
            <a:r>
              <a:rPr lang="ru-RU" sz="1600" b="1" dirty="0"/>
              <a:t> 60 ... 64 </a:t>
            </a:r>
            <a:r>
              <a:rPr lang="en-US" sz="1600" b="1" dirty="0"/>
              <a:t>HRC, </a:t>
            </a:r>
            <a:r>
              <a:rPr lang="ru-RU" sz="1600" b="1" dirty="0" err="1"/>
              <a:t>витримують</a:t>
            </a:r>
            <a:r>
              <a:rPr lang="ru-RU" sz="1600" b="1" dirty="0"/>
              <a:t> температуру при </a:t>
            </a:r>
            <a:r>
              <a:rPr lang="ru-RU" sz="1600" b="1" dirty="0" err="1"/>
              <a:t>різанні</a:t>
            </a:r>
            <a:r>
              <a:rPr lang="ru-RU" sz="1600" b="1" dirty="0"/>
              <a:t> 250 ... 300 ° С.</a:t>
            </a:r>
          </a:p>
          <a:p>
            <a:endParaRPr lang="ru-RU" sz="1600" b="1" dirty="0"/>
          </a:p>
          <a:p>
            <a:r>
              <a:rPr lang="ru-RU" sz="1600" b="1" dirty="0"/>
              <a:t>Приклад: 9ХС, ХВГ, Х12Ф1.</a:t>
            </a:r>
          </a:p>
          <a:p>
            <a:endParaRPr lang="ru-RU" sz="1600" b="1" dirty="0"/>
          </a:p>
          <a:p>
            <a:endParaRPr lang="ru-RU" sz="1600" kern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1091</TotalTime>
  <Words>2294</Words>
  <Application>Microsoft Office PowerPoint</Application>
  <PresentationFormat>Лист A4 (210x297 мм)</PresentationFormat>
  <Paragraphs>343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Times New Roman</vt:lpstr>
      <vt:lpstr>Trebuchet MS</vt:lpstr>
      <vt:lpstr>Wingdings 3</vt:lpstr>
      <vt:lpstr>Аспект</vt:lpstr>
      <vt:lpstr>Інструментальні матеріали</vt:lpstr>
      <vt:lpstr>Інструментальні матеріали</vt:lpstr>
      <vt:lpstr>Інструментальні матеріали</vt:lpstr>
      <vt:lpstr>Класифікація інструментальних матеріалів</vt:lpstr>
      <vt:lpstr>Презентация PowerPoint</vt:lpstr>
      <vt:lpstr>Інструментальні матеріали</vt:lpstr>
      <vt:lpstr>Презентация PowerPoint</vt:lpstr>
      <vt:lpstr>Інструментальні матеріали</vt:lpstr>
      <vt:lpstr>Інструментальні матеріали</vt:lpstr>
      <vt:lpstr>Інструментальні матеріали</vt:lpstr>
      <vt:lpstr>Презентация PowerPoint</vt:lpstr>
      <vt:lpstr>Інструментальні матеріали</vt:lpstr>
      <vt:lpstr>Інструментальні матеріали</vt:lpstr>
      <vt:lpstr>Презентация PowerPoint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Презентация PowerPoint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Абразивні матеріали.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Інструментальні матеріали</vt:lpstr>
      <vt:lpstr>Презентация PowerPoint</vt:lpstr>
      <vt:lpstr>Інструментальні матеріали</vt:lpstr>
      <vt:lpstr>Інструментальні матеріали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Инструментальные материалы</dc:title>
  <dc:creator>Александр Игнатьев</dc:creator>
  <cp:lastModifiedBy>Оксана</cp:lastModifiedBy>
  <cp:revision>287</cp:revision>
  <dcterms:created xsi:type="dcterms:W3CDTF">2018-01-27T06:31:23Z</dcterms:created>
  <dcterms:modified xsi:type="dcterms:W3CDTF">2023-02-15T11:16:57Z</dcterms:modified>
</cp:coreProperties>
</file>