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0" d="100"/>
          <a:sy n="80" d="100"/>
        </p:scale>
        <p:origin x="72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65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1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17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7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6906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01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05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623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49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75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2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8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0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40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33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39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8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8621" y="1070811"/>
            <a:ext cx="7772400" cy="3706571"/>
          </a:xfrm>
        </p:spPr>
        <p:txBody>
          <a:bodyPr>
            <a:normAutofit/>
          </a:bodyPr>
          <a:lstStyle/>
          <a:p>
            <a:pPr lvl="2" algn="ctr" defTabSz="457200" rtl="0">
              <a:spcBef>
                <a:spcPct val="0"/>
              </a:spcBef>
            </a:pPr>
            <a:r>
              <a:rPr lang="uk-UA" sz="4400" b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Кадрове планування: значення, мета, завдання, принципи, етапи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к.п.н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доцент Гребеник Т. В.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88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7536" y="132346"/>
            <a:ext cx="7796463" cy="6316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Кадрове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планування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це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система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комплексних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рішень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і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заходів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щодо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реалізації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цілей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підприємства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і кожного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працівника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, яка </a:t>
            </a:r>
            <a:r>
              <a:rPr lang="ru-RU" sz="2800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дозволяє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i="1" dirty="0" err="1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забезпечити</a:t>
            </a:r>
            <a:r>
              <a:rPr lang="ru-RU" sz="2800" i="1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підприємство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персоналом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відповідно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до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кількості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і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вимог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робочих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місць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i="1" dirty="0" err="1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підібрати</a:t>
            </a:r>
            <a:r>
              <a:rPr lang="ru-RU" sz="2800" i="1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таких людей,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які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могли б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вирішувати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поставлені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завдання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як у поточному, так і в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майбутньому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періоді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i="1" dirty="0" err="1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забезпечити</a:t>
            </a:r>
            <a:r>
              <a:rPr lang="ru-RU" sz="2800" i="1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високий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рівень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кваліфікації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працівників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i="1" dirty="0" err="1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забезпечити</a:t>
            </a:r>
            <a:r>
              <a:rPr lang="ru-RU" sz="2800" i="1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активну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участь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працівників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в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управлінні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800" i="1" dirty="0" err="1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підприємством</a:t>
            </a:r>
            <a:r>
              <a:rPr lang="ru-RU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2841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7536" y="132346"/>
            <a:ext cx="7796464" cy="6316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dirty="0">
                <a:latin typeface="Georgia" panose="02040502050405020303" pitchFamily="18" charset="0"/>
              </a:rPr>
              <a:t>За допомогою кадрового планування можна визначити:</a:t>
            </a:r>
            <a:endParaRPr lang="ru-RU" sz="2400" b="1" dirty="0">
              <a:latin typeface="Georgia" panose="02040502050405020303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2400" i="1" dirty="0">
                <a:latin typeface="Georgia" panose="02040502050405020303" pitchFamily="18" charset="0"/>
              </a:rPr>
              <a:t>скільки працівників, якої кваліфікації, коли і де будуть необхідні;</a:t>
            </a:r>
            <a:endParaRPr lang="ru-RU" sz="2400" i="1" dirty="0">
              <a:latin typeface="Georgia" panose="02040502050405020303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2400" i="1" dirty="0">
                <a:latin typeface="Georgia" panose="02040502050405020303" pitchFamily="18" charset="0"/>
              </a:rPr>
              <a:t>які вимоги ставлять до певних категорій працівників;</a:t>
            </a:r>
            <a:endParaRPr lang="ru-RU" sz="2400" i="1" dirty="0">
              <a:latin typeface="Georgia" panose="02040502050405020303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2400" i="1" dirty="0">
                <a:latin typeface="Georgia" panose="02040502050405020303" pitchFamily="18" charset="0"/>
              </a:rPr>
              <a:t>яким чином залучити потрібний і скоротити непотрібний персонал;</a:t>
            </a:r>
            <a:endParaRPr lang="ru-RU" sz="2400" i="1" dirty="0">
              <a:latin typeface="Georgia" panose="02040502050405020303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2400" i="1" dirty="0">
                <a:latin typeface="Georgia" panose="02040502050405020303" pitchFamily="18" charset="0"/>
              </a:rPr>
              <a:t>як використовувати персонал відповідно до його потенціалу;</a:t>
            </a:r>
            <a:endParaRPr lang="ru-RU" sz="2400" i="1" dirty="0">
              <a:latin typeface="Georgia" panose="02040502050405020303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2400" i="1" dirty="0">
                <a:latin typeface="Georgia" panose="02040502050405020303" pitchFamily="18" charset="0"/>
              </a:rPr>
              <a:t>як забезпечити розвиток кадрового потенціалу;</a:t>
            </a:r>
            <a:endParaRPr lang="ru-RU" sz="2400" i="1" dirty="0">
              <a:latin typeface="Georgia" panose="02040502050405020303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2400" i="1" dirty="0">
                <a:latin typeface="Georgia" panose="02040502050405020303" pitchFamily="18" charset="0"/>
              </a:rPr>
              <a:t>як забезпечити справедливу оплату праці, мотивацію персоналу і вирішити його соціальні проблеми;</a:t>
            </a:r>
            <a:endParaRPr lang="ru-RU" sz="2400" i="1" dirty="0">
              <a:latin typeface="Georgia" panose="02040502050405020303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uk-UA" sz="2400" i="1" dirty="0">
                <a:latin typeface="Georgia" panose="02040502050405020303" pitchFamily="18" charset="0"/>
              </a:rPr>
              <a:t>якими будуть витрати на заплановані заходи.</a:t>
            </a:r>
            <a:endParaRPr lang="ru-RU" sz="2400" i="1" dirty="0">
              <a:latin typeface="Georgia" panose="02040502050405020303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4892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819275" y="312821"/>
            <a:ext cx="6434388" cy="5640304"/>
            <a:chOff x="0" y="0"/>
            <a:chExt cx="5505450" cy="5048250"/>
          </a:xfrm>
        </p:grpSpPr>
        <p:sp>
          <p:nvSpPr>
            <p:cNvPr id="5" name="Надпись 2"/>
            <p:cNvSpPr txBox="1">
              <a:spLocks noChangeArrowheads="1"/>
            </p:cNvSpPr>
            <p:nvPr/>
          </p:nvSpPr>
          <p:spPr bwMode="auto">
            <a:xfrm>
              <a:off x="0" y="1247775"/>
              <a:ext cx="1409700" cy="37807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 hangingPunct="0">
                <a:spcAft>
                  <a:spcPts val="0"/>
                </a:spcAft>
              </a:pPr>
              <a:r>
                <a:rPr lang="uk-UA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Кадрові стратегії</a:t>
              </a:r>
              <a:endPara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 hangingPunct="0">
                <a:spcAft>
                  <a:spcPts val="0"/>
                </a:spcAft>
              </a:pPr>
              <a:r>
                <a:rPr lang="uk-UA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Розроблення основ майбутньої кадрової політики організації. Створення можливості посадового й професійного просування працівників. Забезпечення розвитку кадрів для виконання нових кваліфікованих робіт і адаптації їх знань до умов, що змінюються, виробництва</a:t>
              </a:r>
              <a:endPara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1028700" y="0"/>
              <a:ext cx="4476750" cy="5048250"/>
              <a:chOff x="0" y="0"/>
              <a:chExt cx="4476750" cy="5048250"/>
            </a:xfrm>
          </p:grpSpPr>
          <p:sp>
            <p:nvSpPr>
              <p:cNvPr id="7" name="Надпись 2"/>
              <p:cNvSpPr txBox="1">
                <a:spLocks noChangeArrowheads="1"/>
              </p:cNvSpPr>
              <p:nvPr/>
            </p:nvSpPr>
            <p:spPr bwMode="auto">
              <a:xfrm>
                <a:off x="571500" y="1238250"/>
                <a:ext cx="1238250" cy="38004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 hangingPunct="0">
                  <a:spcAft>
                    <a:spcPts val="0"/>
                  </a:spcAft>
                </a:pPr>
                <a:r>
                  <a:rPr lang="uk-UA" sz="1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Кадрові цілі</a:t>
                </a:r>
                <a:endParaRPr lang="ru-RU" sz="1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hangingPunct="0">
                  <a:spcAft>
                    <a:spcPts val="0"/>
                  </a:spcAft>
                </a:pPr>
                <a:r>
                  <a:rPr lang="uk-UA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ru-RU" sz="1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 hangingPunct="0">
                  <a:spcAft>
                    <a:spcPts val="0"/>
                  </a:spcAft>
                </a:pPr>
                <a:r>
                  <a:rPr lang="uk-UA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Визначення конкретних цілей організації й кожного працівника, що випливають із кадрової стратегії. Досягнення максимального зближення цілей організації й індивідуальних цілей працюючих</a:t>
                </a:r>
                <a:endParaRPr lang="ru-RU" sz="1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8" name="Группа 7"/>
              <p:cNvGrpSpPr/>
              <p:nvPr/>
            </p:nvGrpSpPr>
            <p:grpSpPr>
              <a:xfrm>
                <a:off x="0" y="0"/>
                <a:ext cx="4476750" cy="5048250"/>
                <a:chOff x="0" y="0"/>
                <a:chExt cx="4476750" cy="5048250"/>
              </a:xfrm>
            </p:grpSpPr>
            <p:sp>
              <p:nvSpPr>
                <p:cNvPr id="9" name="Надпись 2"/>
                <p:cNvSpPr txBox="1">
                  <a:spLocks noChangeArrowheads="1"/>
                </p:cNvSpPr>
                <p:nvPr/>
              </p:nvSpPr>
              <p:spPr bwMode="auto">
                <a:xfrm>
                  <a:off x="1952625" y="1238250"/>
                  <a:ext cx="1190625" cy="38100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ctr" hangingPunct="0">
                    <a:spcAft>
                      <a:spcPts val="0"/>
                    </a:spcAft>
                  </a:pPr>
                  <a:r>
                    <a:rPr lang="uk-UA" sz="1200" b="1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Кадрові завдання</a:t>
                  </a:r>
                  <a:endParaRPr lang="ru-RU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algn="ctr" hangingPunct="0">
                    <a:spcAft>
                      <a:spcPts val="0"/>
                    </a:spcAft>
                  </a:pPr>
                  <a:r>
                    <a:rPr lang="uk-UA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 </a:t>
                  </a:r>
                  <a:endParaRPr lang="ru-RU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  <a:p>
                  <a:pPr algn="ctr" hangingPunct="0">
                    <a:spcAft>
                      <a:spcPts val="0"/>
                    </a:spcAft>
                  </a:pPr>
                  <a:r>
                    <a:rPr lang="uk-UA" sz="120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Забезпечення організації в потрібний час, у потрібному місці в потрібній кількості й з відповідною кваліфікацією таким персоналом, який необхідний для досягнення цілей</a:t>
                  </a:r>
                  <a:endParaRPr lang="ru-RU" sz="14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10" name="Группа 9"/>
                <p:cNvGrpSpPr/>
                <p:nvPr/>
              </p:nvGrpSpPr>
              <p:grpSpPr>
                <a:xfrm>
                  <a:off x="0" y="0"/>
                  <a:ext cx="4476750" cy="5048250"/>
                  <a:chOff x="0" y="0"/>
                  <a:chExt cx="4476750" cy="5048250"/>
                </a:xfrm>
              </p:grpSpPr>
              <p:grpSp>
                <p:nvGrpSpPr>
                  <p:cNvPr id="11" name="Группа 10"/>
                  <p:cNvGrpSpPr/>
                  <p:nvPr/>
                </p:nvGrpSpPr>
                <p:grpSpPr>
                  <a:xfrm>
                    <a:off x="866775" y="0"/>
                    <a:ext cx="1981200" cy="638175"/>
                    <a:chOff x="0" y="0"/>
                    <a:chExt cx="1981200" cy="638175"/>
                  </a:xfrm>
                </p:grpSpPr>
                <p:sp>
                  <p:nvSpPr>
                    <p:cNvPr id="20" name="Надпись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1981200" cy="41910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ctr" anchorCtr="0">
                      <a:noAutofit/>
                    </a:bodyPr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Цілі організації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1" name="Прямая соединительная линия 20"/>
                    <p:cNvCxnSpPr/>
                    <p:nvPr/>
                  </p:nvCxnSpPr>
                  <p:spPr>
                    <a:xfrm>
                      <a:off x="962025" y="428625"/>
                      <a:ext cx="0" cy="209550"/>
                    </a:xfrm>
                    <a:prstGeom prst="line">
                      <a:avLst/>
                    </a:prstGeom>
                    <a:noFill/>
                    <a:ln w="6350" cap="flat" cmpd="sng" algn="ctr">
                      <a:solidFill>
                        <a:sysClr val="windowText" lastClr="000000"/>
                      </a:solidFill>
                      <a:prstDash val="solid"/>
                      <a:miter lim="800000"/>
                    </a:ln>
                    <a:effectLst/>
                  </p:spPr>
                </p:cxnSp>
              </p:grpSp>
              <p:grpSp>
                <p:nvGrpSpPr>
                  <p:cNvPr id="12" name="Группа 11"/>
                  <p:cNvGrpSpPr/>
                  <p:nvPr/>
                </p:nvGrpSpPr>
                <p:grpSpPr>
                  <a:xfrm>
                    <a:off x="0" y="628650"/>
                    <a:ext cx="4476750" cy="4419600"/>
                    <a:chOff x="0" y="0"/>
                    <a:chExt cx="4476750" cy="4419600"/>
                  </a:xfrm>
                </p:grpSpPr>
                <p:sp>
                  <p:nvSpPr>
                    <p:cNvPr id="13" name="Надпись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4350" y="0"/>
                      <a:ext cx="2752725" cy="40005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ctr" anchorCtr="0">
                      <a:noAutofit/>
                    </a:bodyPr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Кадрове планування в організації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14" name="Группа 13"/>
                    <p:cNvGrpSpPr/>
                    <p:nvPr/>
                  </p:nvGrpSpPr>
                  <p:grpSpPr>
                    <a:xfrm>
                      <a:off x="0" y="409575"/>
                      <a:ext cx="4476750" cy="4010025"/>
                      <a:chOff x="0" y="0"/>
                      <a:chExt cx="4476750" cy="4010025"/>
                    </a:xfrm>
                  </p:grpSpPr>
                  <p:cxnSp>
                    <p:nvCxnSpPr>
                      <p:cNvPr id="15" name="Прямая соединительная линия 14"/>
                      <p:cNvCxnSpPr/>
                      <p:nvPr/>
                    </p:nvCxnSpPr>
                    <p:spPr>
                      <a:xfrm>
                        <a:off x="1238250" y="0"/>
                        <a:ext cx="0" cy="205232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ysClr val="windowText" lastClr="000000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6" name="Прямая соединительная линия 15"/>
                      <p:cNvCxnSpPr/>
                      <p:nvPr/>
                    </p:nvCxnSpPr>
                    <p:spPr>
                      <a:xfrm>
                        <a:off x="2457450" y="0"/>
                        <a:ext cx="0" cy="205105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ysClr val="windowText" lastClr="000000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7" name="Прямая соединительная линия 16"/>
                      <p:cNvCxnSpPr/>
                      <p:nvPr/>
                    </p:nvCxnSpPr>
                    <p:spPr>
                      <a:xfrm flipH="1">
                        <a:off x="0" y="0"/>
                        <a:ext cx="899160" cy="205105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ysClr val="windowText" lastClr="000000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cxnSp>
                    <p:nvCxnSpPr>
                      <p:cNvPr id="18" name="Прямая соединительная линия 17"/>
                      <p:cNvCxnSpPr/>
                      <p:nvPr/>
                    </p:nvCxnSpPr>
                    <p:spPr>
                      <a:xfrm>
                        <a:off x="2800350" y="0"/>
                        <a:ext cx="753466" cy="205105"/>
                      </a:xfrm>
                      <a:prstGeom prst="line">
                        <a:avLst/>
                      </a:prstGeom>
                      <a:noFill/>
                      <a:ln w="6350" cap="flat" cmpd="sng" algn="ctr">
                        <a:solidFill>
                          <a:sysClr val="windowText" lastClr="000000"/>
                        </a:solidFill>
                        <a:prstDash val="solid"/>
                        <a:miter lim="800000"/>
                      </a:ln>
                      <a:effectLst/>
                    </p:spPr>
                  </p:cxnSp>
                  <p:sp>
                    <p:nvSpPr>
                      <p:cNvPr id="19" name="Надпись 2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286125" y="200025"/>
                        <a:ext cx="1190625" cy="3810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rot="0" vert="horz" wrap="square" lIns="91440" tIns="45720" rIns="91440" bIns="45720" anchor="t" anchorCtr="0">
                        <a:noAutofit/>
                      </a:bodyPr>
                      <a:lstStyle/>
                      <a:p>
                        <a:pPr algn="ctr" hangingPunct="0">
                          <a:spcAft>
                            <a:spcPts val="0"/>
                          </a:spcAft>
                        </a:pPr>
                        <a:r>
                          <a:rPr lang="uk-UA" sz="1200" b="1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rPr>
                          <a:t>Кадрові заходи</a:t>
                        </a:r>
                        <a:endPara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  <a:p>
                        <a:pPr algn="ctr" hangingPunct="0">
                          <a:spcAft>
                            <a:spcPts val="0"/>
                          </a:spcAft>
                        </a:pPr>
                        <a:r>
                          <a:rPr lang="uk-UA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rPr>
                          <a:t> </a:t>
                        </a:r>
                        <a:endPara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  <a:p>
                        <a:pPr algn="ctr" hangingPunct="0">
                          <a:spcAft>
                            <a:spcPts val="0"/>
                          </a:spcAft>
                        </a:pPr>
                        <a:r>
                          <a:rPr lang="uk-UA" sz="12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rPr>
                          <a:t>Розроблення плану кадрових заходів для реалізації конкретних цілей організації й кожного працівника. Визначення витрат на реалізацію плану кадрових заходів</a:t>
                        </a:r>
                        <a:endPara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</p:grpSp>
              </p:grpSp>
            </p:grpSp>
          </p:grpSp>
        </p:grpSp>
      </p:grpSp>
      <p:sp>
        <p:nvSpPr>
          <p:cNvPr id="2" name="Прямоугольник 1"/>
          <p:cNvSpPr/>
          <p:nvPr/>
        </p:nvSpPr>
        <p:spPr>
          <a:xfrm>
            <a:off x="1306989" y="6165967"/>
            <a:ext cx="73076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ctr">
              <a:spcAft>
                <a:spcPts val="0"/>
              </a:spcAft>
            </a:pPr>
            <a:r>
              <a:rPr lang="uk-UA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Rod" panose="02030509050101010101" pitchFamily="49" charset="-79"/>
              </a:rPr>
              <a:t>Рисунок 1 – Мета й завдання кадрового планування в організації</a:t>
            </a:r>
            <a:endParaRPr lang="ru-RU" dirty="0">
              <a:solidFill>
                <a:schemeClr val="bg2">
                  <a:lumMod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Rod" panose="02030509050101010101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0220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23475" y="376678"/>
            <a:ext cx="782052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>
              <a:spcAft>
                <a:spcPts val="0"/>
              </a:spcAft>
            </a:pPr>
            <a:r>
              <a:rPr lang="uk-UA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 планування знаходить своє логічне завершення </a:t>
            </a:r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плані. </a:t>
            </a:r>
            <a:endParaRPr lang="ru-RU" sz="28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spcAft>
                <a:spcPts val="0"/>
              </a:spcAft>
            </a:pPr>
            <a:r>
              <a:rPr lang="uk-UA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>
              <a:spcAft>
                <a:spcPts val="0"/>
              </a:spcAft>
            </a:pPr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Планом називають </a:t>
            </a:r>
            <a:r>
              <a:rPr lang="uk-UA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офіційний документ, у якому відтворені:</a:t>
            </a:r>
            <a:endParaRPr lang="ru-RU" sz="2800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i="1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прогнози </a:t>
            </a:r>
            <a:r>
              <a:rPr lang="uk-UA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 підприємства й окремих сторін його діяльності (у цьому випадку – персоналу) у майбутньому; </a:t>
            </a:r>
            <a:endParaRPr lang="ru-RU" sz="2800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i="1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проміжні </a:t>
            </a:r>
            <a:r>
              <a:rPr lang="uk-UA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 кінцеві завдання і цілі, що стоять перед ним і його окремими підрозділами у відповідній сфері;</a:t>
            </a:r>
            <a:endParaRPr lang="ru-RU" sz="2800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i="1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механізми </a:t>
            </a:r>
            <a:r>
              <a:rPr lang="uk-UA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координації поточної діяльності і розподілу ресурсів;</a:t>
            </a:r>
            <a:endParaRPr lang="ru-RU" sz="2800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i="1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стратегії </a:t>
            </a:r>
            <a:r>
              <a:rPr lang="uk-UA" sz="2800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випадок надзвичайних обставин.</a:t>
            </a:r>
            <a:endParaRPr lang="ru-RU" sz="2800" i="1" dirty="0">
              <a:solidFill>
                <a:schemeClr val="bg2">
                  <a:lumMod val="25000"/>
                </a:schemeClr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82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189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Georgia</vt:lpstr>
      <vt:lpstr>Rod</vt:lpstr>
      <vt:lpstr>Times New Roman</vt:lpstr>
      <vt:lpstr>Wingdings 3</vt:lpstr>
      <vt:lpstr>Легкий дым</vt:lpstr>
      <vt:lpstr>Кадрове планування: значення, мета, завдання, принципи, етапи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Кадрове планування: значення, мета, завдання, принципи, етапи</dc:title>
  <dc:creator>LenKo</dc:creator>
  <cp:lastModifiedBy>LenKo</cp:lastModifiedBy>
  <cp:revision>3</cp:revision>
  <dcterms:created xsi:type="dcterms:W3CDTF">2016-04-06T07:37:02Z</dcterms:created>
  <dcterms:modified xsi:type="dcterms:W3CDTF">2016-04-06T08:20:45Z</dcterms:modified>
</cp:coreProperties>
</file>