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Default Extension="xlsx" ContentType="application/vnd.openxmlformats-officedocument.spreadsheetml.sheet"/>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5" r:id="rId2"/>
  </p:sldMasterIdLst>
  <p:notesMasterIdLst>
    <p:notesMasterId r:id="rId23"/>
  </p:notesMasterIdLst>
  <p:handoutMasterIdLst>
    <p:handoutMasterId r:id="rId24"/>
  </p:handoutMasterIdLst>
  <p:sldIdLst>
    <p:sldId id="256" r:id="rId3"/>
    <p:sldId id="273" r:id="rId4"/>
    <p:sldId id="274" r:id="rId5"/>
    <p:sldId id="275" r:id="rId6"/>
    <p:sldId id="277" r:id="rId7"/>
    <p:sldId id="258" r:id="rId8"/>
    <p:sldId id="262" r:id="rId9"/>
    <p:sldId id="263" r:id="rId10"/>
    <p:sldId id="270" r:id="rId11"/>
    <p:sldId id="278" r:id="rId12"/>
    <p:sldId id="264" r:id="rId13"/>
    <p:sldId id="279" r:id="rId14"/>
    <p:sldId id="280" r:id="rId15"/>
    <p:sldId id="281" r:id="rId16"/>
    <p:sldId id="282" r:id="rId17"/>
    <p:sldId id="283" r:id="rId18"/>
    <p:sldId id="284" r:id="rId19"/>
    <p:sldId id="285" r:id="rId20"/>
    <p:sldId id="286" r:id="rId21"/>
    <p:sldId id="287" r:id="rId2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Раздел по умолчанию" id="{6DC12E7C-99B9-401F-A8C3-F73B0833E9B2}">
          <p14:sldIdLst>
            <p14:sldId id="256"/>
            <p14:sldId id="273"/>
            <p14:sldId id="274"/>
            <p14:sldId id="275"/>
            <p14:sldId id="277"/>
            <p14:sldId id="258"/>
            <p14:sldId id="262"/>
            <p14:sldId id="263"/>
            <p14:sldId id="270"/>
            <p14:sldId id="278"/>
            <p14:sldId id="264"/>
            <p14:sldId id="279"/>
            <p14:sldId id="280"/>
            <p14:sldId id="281"/>
            <p14:sldId id="282"/>
            <p14:sldId id="283"/>
            <p14:sldId id="284"/>
            <p14:sldId id="285"/>
            <p14:sldId id="286"/>
          </p14:sldIdLst>
        </p14:section>
      </p14:sectionLst>
    </p:ext>
    <p:ext uri="{EFAFB233-063F-42B5-8137-9DF3F51BA10A}">
      <p15:sldGuideLst xmlns:p15="http://schemas.microsoft.com/office/powerpoint/2012/main" xmlns="">
        <p15:guide id="1" orient="horz" pos="2160">
          <p15:clr>
            <a:srgbClr val="A4A3A4"/>
          </p15:clr>
        </p15:guide>
        <p15:guide id="2" orient="horz" pos="1200">
          <p15:clr>
            <a:srgbClr val="A4A3A4"/>
          </p15:clr>
        </p15:guide>
        <p15:guide id="3" orient="horz" pos="3888">
          <p15:clr>
            <a:srgbClr val="A4A3A4"/>
          </p15:clr>
        </p15:guide>
        <p15:guide id="4" orient="horz" pos="144">
          <p15:clr>
            <a:srgbClr val="A4A3A4"/>
          </p15:clr>
        </p15:guide>
        <p15:guide id="5" pos="3839">
          <p15:clr>
            <a:srgbClr val="A4A3A4"/>
          </p15:clr>
        </p15:guide>
        <p15:guide id="6" pos="959">
          <p15:clr>
            <a:srgbClr val="A4A3A4"/>
          </p15:clr>
        </p15:guide>
        <p15:guide id="7" pos="6719">
          <p15:clr>
            <a:srgbClr val="A4A3A4"/>
          </p15:clr>
        </p15:guide>
        <p15:guide id="8" pos="6143">
          <p15:clr>
            <a:srgbClr val="A4A3A4"/>
          </p15:clr>
        </p15:guide>
        <p15:guide id="9" pos="4991">
          <p15:clr>
            <a:srgbClr val="A4A3A4"/>
          </p15:clr>
        </p15:guide>
        <p15:guide id="10" pos="5567">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5013" autoAdjust="0"/>
  </p:normalViewPr>
  <p:slideViewPr>
    <p:cSldViewPr>
      <p:cViewPr>
        <p:scale>
          <a:sx n="80" d="100"/>
          <a:sy n="80" d="100"/>
        </p:scale>
        <p:origin x="-822" y="-174"/>
      </p:cViewPr>
      <p:guideLst>
        <p:guide orient="horz" pos="2160"/>
        <p:guide orient="horz" pos="1200"/>
        <p:guide orient="horz" pos="3888"/>
        <p:guide orient="horz" pos="144"/>
        <p:guide pos="3839"/>
        <p:guide pos="959"/>
        <p:guide pos="6719"/>
        <p:guide pos="6143"/>
        <p:guide pos="4991"/>
        <p:guide pos="5567"/>
      </p:guideLst>
    </p:cSldViewPr>
  </p:slideViewPr>
  <p:notesTextViewPr>
    <p:cViewPr>
      <p:scale>
        <a:sx n="1" d="1"/>
        <a:sy n="1" d="1"/>
      </p:scale>
      <p:origin x="0" y="0"/>
    </p:cViewPr>
  </p:notesTextViewPr>
  <p:notesViewPr>
    <p:cSldViewPr>
      <p:cViewPr varScale="1">
        <p:scale>
          <a:sx n="101" d="100"/>
          <a:sy n="101" d="100"/>
        </p:scale>
        <p:origin x="-1668"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style val="47"/>
  <c:chart>
    <c:title>
      <c:tx>
        <c:rich>
          <a:bodyPr/>
          <a:lstStyle/>
          <a:p>
            <a:pPr>
              <a:defRPr/>
            </a:pPr>
            <a:r>
              <a:rPr lang="ru-RU"/>
              <a:t>Кількість вживання алкоголю на рік на одного дорослого жителя</a:t>
            </a:r>
          </a:p>
        </c:rich>
      </c:tx>
      <c:layout/>
    </c:title>
    <c:plotArea>
      <c:layout/>
      <c:barChart>
        <c:barDir val="col"/>
        <c:grouping val="stacked"/>
        <c:ser>
          <c:idx val="0"/>
          <c:order val="0"/>
          <c:tx>
            <c:strRef>
              <c:f>Лист1!$B$1</c:f>
              <c:strCache>
                <c:ptCount val="1"/>
                <c:pt idx="0">
                  <c:v>кількість алкоголю на рік на одного дорослого жителя</c:v>
                </c:pt>
              </c:strCache>
            </c:strRef>
          </c:tx>
          <c:cat>
            <c:strRef>
              <c:f>Лист1!$A$2:$A$5</c:f>
              <c:strCache>
                <c:ptCount val="3"/>
                <c:pt idx="0">
                  <c:v>Ірландія</c:v>
                </c:pt>
                <c:pt idx="1">
                  <c:v>Румунія</c:v>
                </c:pt>
                <c:pt idx="2">
                  <c:v>Швеція</c:v>
                </c:pt>
              </c:strCache>
            </c:strRef>
          </c:cat>
          <c:val>
            <c:numRef>
              <c:f>Лист1!$B$2:$B$5</c:f>
              <c:numCache>
                <c:formatCode>General</c:formatCode>
                <c:ptCount val="4"/>
                <c:pt idx="0">
                  <c:v>12.3</c:v>
                </c:pt>
                <c:pt idx="1">
                  <c:v>11.7</c:v>
                </c:pt>
                <c:pt idx="2">
                  <c:v>3.5</c:v>
                </c:pt>
              </c:numCache>
            </c:numRef>
          </c:val>
        </c:ser>
        <c:overlap val="100"/>
        <c:axId val="100790272"/>
        <c:axId val="100791808"/>
      </c:barChart>
      <c:catAx>
        <c:axId val="100790272"/>
        <c:scaling>
          <c:orientation val="minMax"/>
        </c:scaling>
        <c:axPos val="b"/>
        <c:tickLblPos val="nextTo"/>
        <c:crossAx val="100791808"/>
        <c:crosses val="autoZero"/>
        <c:auto val="1"/>
        <c:lblAlgn val="ctr"/>
        <c:lblOffset val="100"/>
      </c:catAx>
      <c:valAx>
        <c:axId val="100791808"/>
        <c:scaling>
          <c:orientation val="minMax"/>
        </c:scaling>
        <c:axPos val="l"/>
        <c:majorGridlines/>
        <c:numFmt formatCode="General" sourceLinked="1"/>
        <c:tickLblPos val="nextTo"/>
        <c:crossAx val="100790272"/>
        <c:crosses val="autoZero"/>
        <c:crossBetween val="between"/>
      </c:valAx>
    </c:plotArea>
    <c:plotVisOnly val="1"/>
    <c:dispBlanksAs val="gap"/>
  </c:chart>
  <c:txPr>
    <a:bodyPr/>
    <a:lstStyle/>
    <a:p>
      <a:pPr>
        <a:defRPr sz="1800"/>
      </a:pPr>
      <a:endParaRPr lang="ru-RU"/>
    </a:p>
  </c:txPr>
  <c:externalData r:id="rId1"/>
</c:chartSpac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65F42F-41BA-4BE6-90DC-3884403A956C}" type="doc">
      <dgm:prSet loTypeId="urn:microsoft.com/office/officeart/2005/8/layout/radial1" loCatId="cycle" qsTypeId="urn:microsoft.com/office/officeart/2005/8/quickstyle/simple5" qsCatId="simple" csTypeId="urn:microsoft.com/office/officeart/2005/8/colors/colorful3" csCatId="colorful" phldr="1"/>
      <dgm:spPr/>
      <dgm:t>
        <a:bodyPr/>
        <a:lstStyle/>
        <a:p>
          <a:endParaRPr lang="uk-UA"/>
        </a:p>
      </dgm:t>
    </dgm:pt>
    <dgm:pt modelId="{95C3939A-5EAF-4DBB-8C44-B7390B45D80C}">
      <dgm:prSet phldrT="[Текст]"/>
      <dgm:spPr/>
      <dgm:t>
        <a:bodyPr/>
        <a:lstStyle/>
        <a:p>
          <a:r>
            <a:rPr lang="uk-UA" b="1" i="1" dirty="0" smtClean="0">
              <a:effectLst>
                <a:outerShdw blurRad="38100" dist="38100" dir="2700000" algn="tl">
                  <a:srgbClr val="000000">
                    <a:alpha val="43137"/>
                  </a:srgbClr>
                </a:outerShdw>
              </a:effectLst>
            </a:rPr>
            <a:t>Основні принципи соціальної відповідаль­ності</a:t>
          </a:r>
          <a:endParaRPr lang="uk-UA" b="1" i="1" dirty="0">
            <a:effectLst>
              <a:outerShdw blurRad="38100" dist="38100" dir="2700000" algn="tl">
                <a:srgbClr val="000000">
                  <a:alpha val="43137"/>
                </a:srgbClr>
              </a:outerShdw>
            </a:effectLst>
          </a:endParaRPr>
        </a:p>
      </dgm:t>
    </dgm:pt>
    <dgm:pt modelId="{5AC24845-7CFE-4579-B989-6F8A576C05C6}" type="parTrans" cxnId="{2D9BC518-42E4-492D-9AC0-1673DBA5D494}">
      <dgm:prSet/>
      <dgm:spPr/>
      <dgm:t>
        <a:bodyPr/>
        <a:lstStyle/>
        <a:p>
          <a:endParaRPr lang="uk-UA"/>
        </a:p>
      </dgm:t>
    </dgm:pt>
    <dgm:pt modelId="{CE030C6E-C290-43F2-8DB3-0D1DC3142EB1}" type="sibTrans" cxnId="{2D9BC518-42E4-492D-9AC0-1673DBA5D494}">
      <dgm:prSet/>
      <dgm:spPr/>
      <dgm:t>
        <a:bodyPr/>
        <a:lstStyle/>
        <a:p>
          <a:endParaRPr lang="uk-UA"/>
        </a:p>
      </dgm:t>
    </dgm:pt>
    <dgm:pt modelId="{CD6272AC-3A6E-4697-BD0E-AD17F7630350}">
      <dgm:prSet phldrT="[Текст]" custT="1"/>
      <dgm:spPr/>
      <dgm:t>
        <a:bodyPr/>
        <a:lstStyle/>
        <a:p>
          <a:r>
            <a:rPr lang="uk-UA" sz="1600" dirty="0" err="1" smtClean="0">
              <a:effectLst>
                <a:outerShdw blurRad="38100" dist="38100" dir="2700000" algn="tl">
                  <a:srgbClr val="000000">
                    <a:alpha val="43137"/>
                  </a:srgbClr>
                </a:outerShdw>
              </a:effectLst>
            </a:rPr>
            <a:t>Підзвіт-</a:t>
          </a:r>
          <a:endParaRPr lang="uk-UA" sz="1600" dirty="0" smtClean="0">
            <a:effectLst>
              <a:outerShdw blurRad="38100" dist="38100" dir="2700000" algn="tl">
                <a:srgbClr val="000000">
                  <a:alpha val="43137"/>
                </a:srgbClr>
              </a:outerShdw>
            </a:effectLst>
          </a:endParaRPr>
        </a:p>
        <a:p>
          <a:r>
            <a:rPr lang="uk-UA" sz="1600" dirty="0" err="1" smtClean="0">
              <a:effectLst>
                <a:outerShdw blurRad="38100" dist="38100" dir="2700000" algn="tl">
                  <a:srgbClr val="000000">
                    <a:alpha val="43137"/>
                  </a:srgbClr>
                </a:outerShdw>
              </a:effectLst>
            </a:rPr>
            <a:t>ність</a:t>
          </a:r>
          <a:endParaRPr lang="uk-UA" sz="1600" dirty="0">
            <a:effectLst>
              <a:outerShdw blurRad="38100" dist="38100" dir="2700000" algn="tl">
                <a:srgbClr val="000000">
                  <a:alpha val="43137"/>
                </a:srgbClr>
              </a:outerShdw>
            </a:effectLst>
          </a:endParaRPr>
        </a:p>
      </dgm:t>
    </dgm:pt>
    <dgm:pt modelId="{DBBE9885-688A-425B-A6CE-E667DCC0002A}" type="parTrans" cxnId="{332A2E31-B4A0-4BAF-ACC0-859A24DCB8AF}">
      <dgm:prSet/>
      <dgm:spPr/>
      <dgm:t>
        <a:bodyPr/>
        <a:lstStyle/>
        <a:p>
          <a:endParaRPr lang="uk-UA"/>
        </a:p>
      </dgm:t>
    </dgm:pt>
    <dgm:pt modelId="{9FA88686-D4D3-4D22-A271-446041E2A6EE}" type="sibTrans" cxnId="{332A2E31-B4A0-4BAF-ACC0-859A24DCB8AF}">
      <dgm:prSet/>
      <dgm:spPr/>
      <dgm:t>
        <a:bodyPr/>
        <a:lstStyle/>
        <a:p>
          <a:endParaRPr lang="uk-UA"/>
        </a:p>
      </dgm:t>
    </dgm:pt>
    <dgm:pt modelId="{6BF62720-EDD8-4D37-8B6A-6F221F6882D9}">
      <dgm:prSet phldrT="[Текст]" custT="1"/>
      <dgm:spPr/>
      <dgm:t>
        <a:bodyPr/>
        <a:lstStyle/>
        <a:p>
          <a:r>
            <a:rPr lang="uk-UA" sz="1600" dirty="0" err="1" smtClean="0">
              <a:effectLst>
                <a:outerShdw blurRad="38100" dist="38100" dir="2700000" algn="tl">
                  <a:srgbClr val="000000">
                    <a:alpha val="43137"/>
                  </a:srgbClr>
                </a:outerShdw>
              </a:effectLst>
            </a:rPr>
            <a:t>Прозо-</a:t>
          </a:r>
          <a:endParaRPr lang="uk-UA" sz="1600" dirty="0" smtClean="0">
            <a:effectLst>
              <a:outerShdw blurRad="38100" dist="38100" dir="2700000" algn="tl">
                <a:srgbClr val="000000">
                  <a:alpha val="43137"/>
                </a:srgbClr>
              </a:outerShdw>
            </a:effectLst>
          </a:endParaRPr>
        </a:p>
        <a:p>
          <a:r>
            <a:rPr lang="uk-UA" sz="1600" dirty="0" err="1" smtClean="0">
              <a:effectLst>
                <a:outerShdw blurRad="38100" dist="38100" dir="2700000" algn="tl">
                  <a:srgbClr val="000000">
                    <a:alpha val="43137"/>
                  </a:srgbClr>
                </a:outerShdw>
              </a:effectLst>
            </a:rPr>
            <a:t>рість</a:t>
          </a:r>
          <a:endParaRPr lang="uk-UA" sz="1600" dirty="0">
            <a:effectLst>
              <a:outerShdw blurRad="38100" dist="38100" dir="2700000" algn="tl">
                <a:srgbClr val="000000">
                  <a:alpha val="43137"/>
                </a:srgbClr>
              </a:outerShdw>
            </a:effectLst>
          </a:endParaRPr>
        </a:p>
      </dgm:t>
    </dgm:pt>
    <dgm:pt modelId="{8598C4B6-BF4D-481C-92F2-AE993C6AE7D0}" type="parTrans" cxnId="{F8A33D57-C909-4D45-AFE5-B7848DE80432}">
      <dgm:prSet/>
      <dgm:spPr/>
      <dgm:t>
        <a:bodyPr/>
        <a:lstStyle/>
        <a:p>
          <a:endParaRPr lang="uk-UA"/>
        </a:p>
      </dgm:t>
    </dgm:pt>
    <dgm:pt modelId="{F15E8788-C0FC-4974-883E-18EE3530FB88}" type="sibTrans" cxnId="{F8A33D57-C909-4D45-AFE5-B7848DE80432}">
      <dgm:prSet/>
      <dgm:spPr/>
      <dgm:t>
        <a:bodyPr/>
        <a:lstStyle/>
        <a:p>
          <a:endParaRPr lang="uk-UA"/>
        </a:p>
      </dgm:t>
    </dgm:pt>
    <dgm:pt modelId="{D717A93A-DBF1-4A49-A42C-FD8CD01C73AA}">
      <dgm:prSet phldrT="[Текст]" custT="1"/>
      <dgm:spPr/>
      <dgm:t>
        <a:bodyPr/>
        <a:lstStyle/>
        <a:p>
          <a:r>
            <a:rPr lang="uk-UA" sz="1600" smtClean="0">
              <a:effectLst>
                <a:outerShdw blurRad="38100" dist="38100" dir="2700000" algn="tl">
                  <a:srgbClr val="000000">
                    <a:alpha val="43137"/>
                  </a:srgbClr>
                </a:outerShdw>
              </a:effectLst>
            </a:rPr>
            <a:t>Етична поведінка </a:t>
          </a:r>
          <a:endParaRPr lang="uk-UA" sz="1600" dirty="0">
            <a:effectLst>
              <a:outerShdw blurRad="38100" dist="38100" dir="2700000" algn="tl">
                <a:srgbClr val="000000">
                  <a:alpha val="43137"/>
                </a:srgbClr>
              </a:outerShdw>
            </a:effectLst>
          </a:endParaRPr>
        </a:p>
      </dgm:t>
    </dgm:pt>
    <dgm:pt modelId="{2730C64D-067D-4184-B410-8580A68C9FDE}" type="parTrans" cxnId="{A2F5E0FF-9BB1-49A8-A067-91744CC1F267}">
      <dgm:prSet/>
      <dgm:spPr/>
      <dgm:t>
        <a:bodyPr/>
        <a:lstStyle/>
        <a:p>
          <a:endParaRPr lang="uk-UA"/>
        </a:p>
      </dgm:t>
    </dgm:pt>
    <dgm:pt modelId="{97EA43F5-8DD3-4A4C-9457-A19771A4A887}" type="sibTrans" cxnId="{A2F5E0FF-9BB1-49A8-A067-91744CC1F267}">
      <dgm:prSet/>
      <dgm:spPr/>
      <dgm:t>
        <a:bodyPr/>
        <a:lstStyle/>
        <a:p>
          <a:endParaRPr lang="uk-UA"/>
        </a:p>
      </dgm:t>
    </dgm:pt>
    <dgm:pt modelId="{6FE43321-3F05-403D-8A5D-2387ACC9298C}">
      <dgm:prSet phldrT="[Текст]" custT="1"/>
      <dgm:spPr/>
      <dgm:t>
        <a:bodyPr/>
        <a:lstStyle/>
        <a:p>
          <a:r>
            <a:rPr lang="uk-UA" sz="1600" dirty="0" err="1" smtClean="0">
              <a:effectLst>
                <a:outerShdw blurRad="38100" dist="38100" dir="2700000" algn="tl">
                  <a:srgbClr val="000000">
                    <a:alpha val="43137"/>
                  </a:srgbClr>
                </a:outerShdw>
              </a:effectLst>
            </a:rPr>
            <a:t>Міжнаро-дні</a:t>
          </a:r>
          <a:r>
            <a:rPr lang="uk-UA" sz="1600" dirty="0" smtClean="0">
              <a:effectLst>
                <a:outerShdw blurRad="38100" dist="38100" dir="2700000" algn="tl">
                  <a:srgbClr val="000000">
                    <a:alpha val="43137"/>
                  </a:srgbClr>
                </a:outerShdw>
              </a:effectLst>
            </a:rPr>
            <a:t> норми </a:t>
          </a:r>
          <a:endParaRPr lang="uk-UA" sz="1600" dirty="0">
            <a:effectLst>
              <a:outerShdw blurRad="38100" dist="38100" dir="2700000" algn="tl">
                <a:srgbClr val="000000">
                  <a:alpha val="43137"/>
                </a:srgbClr>
              </a:outerShdw>
            </a:effectLst>
          </a:endParaRPr>
        </a:p>
      </dgm:t>
    </dgm:pt>
    <dgm:pt modelId="{99E7A9B4-A387-4C37-8B48-F31AE1159B88}" type="parTrans" cxnId="{C314E043-55DF-4937-B96A-248732922D80}">
      <dgm:prSet/>
      <dgm:spPr/>
      <dgm:t>
        <a:bodyPr/>
        <a:lstStyle/>
        <a:p>
          <a:endParaRPr lang="uk-UA"/>
        </a:p>
      </dgm:t>
    </dgm:pt>
    <dgm:pt modelId="{327DCE32-EA75-4BD4-8055-FE03A12DF7A2}" type="sibTrans" cxnId="{C314E043-55DF-4937-B96A-248732922D80}">
      <dgm:prSet/>
      <dgm:spPr/>
      <dgm:t>
        <a:bodyPr/>
        <a:lstStyle/>
        <a:p>
          <a:endParaRPr lang="uk-UA"/>
        </a:p>
      </dgm:t>
    </dgm:pt>
    <dgm:pt modelId="{E32E40CA-B436-4D55-BEB5-BDC354DDA79A}">
      <dgm:prSet phldrT="[Текст]"/>
      <dgm:spPr/>
      <dgm:t>
        <a:bodyPr/>
        <a:lstStyle/>
        <a:p>
          <a:r>
            <a:rPr lang="uk-UA" smtClean="0">
              <a:effectLst>
                <a:outerShdw blurRad="38100" dist="38100" dir="2700000" algn="tl">
                  <a:srgbClr val="000000">
                    <a:alpha val="43137"/>
                  </a:srgbClr>
                </a:outerShdw>
              </a:effectLst>
            </a:rPr>
            <a:t>Права людини </a:t>
          </a:r>
          <a:endParaRPr lang="uk-UA" dirty="0">
            <a:effectLst>
              <a:outerShdw blurRad="38100" dist="38100" dir="2700000" algn="tl">
                <a:srgbClr val="000000">
                  <a:alpha val="43137"/>
                </a:srgbClr>
              </a:outerShdw>
            </a:effectLst>
          </a:endParaRPr>
        </a:p>
      </dgm:t>
    </dgm:pt>
    <dgm:pt modelId="{5B43C85E-2788-4806-B104-515A96845CA1}" type="parTrans" cxnId="{5B99911E-5A91-4386-8884-85244857B94F}">
      <dgm:prSet/>
      <dgm:spPr/>
      <dgm:t>
        <a:bodyPr/>
        <a:lstStyle/>
        <a:p>
          <a:endParaRPr lang="uk-UA"/>
        </a:p>
      </dgm:t>
    </dgm:pt>
    <dgm:pt modelId="{9705C2F7-69AD-406F-BEBF-ECFE37BA7993}" type="sibTrans" cxnId="{5B99911E-5A91-4386-8884-85244857B94F}">
      <dgm:prSet/>
      <dgm:spPr/>
      <dgm:t>
        <a:bodyPr/>
        <a:lstStyle/>
        <a:p>
          <a:endParaRPr lang="uk-UA"/>
        </a:p>
      </dgm:t>
    </dgm:pt>
    <dgm:pt modelId="{1D667048-AC82-41F7-BA57-2A34005B4885}">
      <dgm:prSet phldrT="[Текст]" custT="1"/>
      <dgm:spPr/>
      <dgm:t>
        <a:bodyPr/>
        <a:lstStyle/>
        <a:p>
          <a:r>
            <a:rPr lang="uk-UA" sz="2000" dirty="0" smtClean="0">
              <a:effectLst>
                <a:outerShdw blurRad="38100" dist="38100" dir="2700000" algn="tl">
                  <a:srgbClr val="000000">
                    <a:alpha val="43137"/>
                  </a:srgbClr>
                </a:outerShdw>
              </a:effectLst>
            </a:rPr>
            <a:t>Правові норми </a:t>
          </a:r>
          <a:endParaRPr lang="uk-UA" sz="2000" dirty="0">
            <a:effectLst>
              <a:outerShdw blurRad="38100" dist="38100" dir="2700000" algn="tl">
                <a:srgbClr val="000000">
                  <a:alpha val="43137"/>
                </a:srgbClr>
              </a:outerShdw>
            </a:effectLst>
          </a:endParaRPr>
        </a:p>
      </dgm:t>
    </dgm:pt>
    <dgm:pt modelId="{86CAB91E-138A-4943-92D3-F1CC84A565DB}" type="sibTrans" cxnId="{09301978-9C47-4CB7-A571-E3F5C887B7A6}">
      <dgm:prSet/>
      <dgm:spPr/>
      <dgm:t>
        <a:bodyPr/>
        <a:lstStyle/>
        <a:p>
          <a:endParaRPr lang="uk-UA"/>
        </a:p>
      </dgm:t>
    </dgm:pt>
    <dgm:pt modelId="{AF545688-AB0D-458D-AE00-9F72D102BB70}" type="parTrans" cxnId="{09301978-9C47-4CB7-A571-E3F5C887B7A6}">
      <dgm:prSet/>
      <dgm:spPr/>
      <dgm:t>
        <a:bodyPr/>
        <a:lstStyle/>
        <a:p>
          <a:endParaRPr lang="uk-UA"/>
        </a:p>
      </dgm:t>
    </dgm:pt>
    <dgm:pt modelId="{589FE804-63FD-49D3-ADBF-C4E13A603792}" type="pres">
      <dgm:prSet presAssocID="{8365F42F-41BA-4BE6-90DC-3884403A956C}" presName="cycle" presStyleCnt="0">
        <dgm:presLayoutVars>
          <dgm:chMax val="1"/>
          <dgm:dir/>
          <dgm:animLvl val="ctr"/>
          <dgm:resizeHandles val="exact"/>
        </dgm:presLayoutVars>
      </dgm:prSet>
      <dgm:spPr/>
      <dgm:t>
        <a:bodyPr/>
        <a:lstStyle/>
        <a:p>
          <a:endParaRPr lang="ru-RU"/>
        </a:p>
      </dgm:t>
    </dgm:pt>
    <dgm:pt modelId="{C84533D7-E3DC-435A-B575-9D6CD9500AF8}" type="pres">
      <dgm:prSet presAssocID="{95C3939A-5EAF-4DBB-8C44-B7390B45D80C}" presName="centerShape" presStyleLbl="node0" presStyleIdx="0" presStyleCnt="1"/>
      <dgm:spPr/>
      <dgm:t>
        <a:bodyPr/>
        <a:lstStyle/>
        <a:p>
          <a:endParaRPr lang="ru-RU"/>
        </a:p>
      </dgm:t>
    </dgm:pt>
    <dgm:pt modelId="{5CFF1961-9768-47FE-AC53-7BED01BDA9BF}" type="pres">
      <dgm:prSet presAssocID="{DBBE9885-688A-425B-A6CE-E667DCC0002A}" presName="Name9" presStyleLbl="parChTrans1D2" presStyleIdx="0" presStyleCnt="6"/>
      <dgm:spPr/>
      <dgm:t>
        <a:bodyPr/>
        <a:lstStyle/>
        <a:p>
          <a:endParaRPr lang="ru-RU"/>
        </a:p>
      </dgm:t>
    </dgm:pt>
    <dgm:pt modelId="{6588B388-5010-437C-BEBD-D259F35D4626}" type="pres">
      <dgm:prSet presAssocID="{DBBE9885-688A-425B-A6CE-E667DCC0002A}" presName="connTx" presStyleLbl="parChTrans1D2" presStyleIdx="0" presStyleCnt="6"/>
      <dgm:spPr/>
      <dgm:t>
        <a:bodyPr/>
        <a:lstStyle/>
        <a:p>
          <a:endParaRPr lang="ru-RU"/>
        </a:p>
      </dgm:t>
    </dgm:pt>
    <dgm:pt modelId="{3C57ADEC-52D0-4288-80F3-02BED8A2D654}" type="pres">
      <dgm:prSet presAssocID="{CD6272AC-3A6E-4697-BD0E-AD17F7630350}" presName="node" presStyleLbl="node1" presStyleIdx="0" presStyleCnt="6" custRadScaleRad="103801" custRadScaleInc="-800">
        <dgm:presLayoutVars>
          <dgm:bulletEnabled val="1"/>
        </dgm:presLayoutVars>
      </dgm:prSet>
      <dgm:spPr/>
      <dgm:t>
        <a:bodyPr/>
        <a:lstStyle/>
        <a:p>
          <a:endParaRPr lang="ru-RU"/>
        </a:p>
      </dgm:t>
    </dgm:pt>
    <dgm:pt modelId="{1A062375-7E23-47AA-A90B-6F7A86C0BDA9}" type="pres">
      <dgm:prSet presAssocID="{8598C4B6-BF4D-481C-92F2-AE993C6AE7D0}" presName="Name9" presStyleLbl="parChTrans1D2" presStyleIdx="1" presStyleCnt="6"/>
      <dgm:spPr/>
      <dgm:t>
        <a:bodyPr/>
        <a:lstStyle/>
        <a:p>
          <a:endParaRPr lang="ru-RU"/>
        </a:p>
      </dgm:t>
    </dgm:pt>
    <dgm:pt modelId="{2E695448-1CD2-43EA-821E-293DB6D01FEB}" type="pres">
      <dgm:prSet presAssocID="{8598C4B6-BF4D-481C-92F2-AE993C6AE7D0}" presName="connTx" presStyleLbl="parChTrans1D2" presStyleIdx="1" presStyleCnt="6"/>
      <dgm:spPr/>
      <dgm:t>
        <a:bodyPr/>
        <a:lstStyle/>
        <a:p>
          <a:endParaRPr lang="ru-RU"/>
        </a:p>
      </dgm:t>
    </dgm:pt>
    <dgm:pt modelId="{1D14395A-970D-4E4C-9005-E138334AD442}" type="pres">
      <dgm:prSet presAssocID="{6BF62720-EDD8-4D37-8B6A-6F221F6882D9}" presName="node" presStyleLbl="node1" presStyleIdx="1" presStyleCnt="6">
        <dgm:presLayoutVars>
          <dgm:bulletEnabled val="1"/>
        </dgm:presLayoutVars>
      </dgm:prSet>
      <dgm:spPr/>
      <dgm:t>
        <a:bodyPr/>
        <a:lstStyle/>
        <a:p>
          <a:endParaRPr lang="ru-RU"/>
        </a:p>
      </dgm:t>
    </dgm:pt>
    <dgm:pt modelId="{C20E27F0-624F-42E9-B965-C7989B78664F}" type="pres">
      <dgm:prSet presAssocID="{2730C64D-067D-4184-B410-8580A68C9FDE}" presName="Name9" presStyleLbl="parChTrans1D2" presStyleIdx="2" presStyleCnt="6"/>
      <dgm:spPr/>
      <dgm:t>
        <a:bodyPr/>
        <a:lstStyle/>
        <a:p>
          <a:endParaRPr lang="ru-RU"/>
        </a:p>
      </dgm:t>
    </dgm:pt>
    <dgm:pt modelId="{07EC006F-383D-4094-803F-5A3C14C9C7BF}" type="pres">
      <dgm:prSet presAssocID="{2730C64D-067D-4184-B410-8580A68C9FDE}" presName="connTx" presStyleLbl="parChTrans1D2" presStyleIdx="2" presStyleCnt="6"/>
      <dgm:spPr/>
      <dgm:t>
        <a:bodyPr/>
        <a:lstStyle/>
        <a:p>
          <a:endParaRPr lang="ru-RU"/>
        </a:p>
      </dgm:t>
    </dgm:pt>
    <dgm:pt modelId="{DB183C9E-F3C2-4A57-8CFD-25ED38B04ADB}" type="pres">
      <dgm:prSet presAssocID="{D717A93A-DBF1-4A49-A42C-FD8CD01C73AA}" presName="node" presStyleLbl="node1" presStyleIdx="2" presStyleCnt="6">
        <dgm:presLayoutVars>
          <dgm:bulletEnabled val="1"/>
        </dgm:presLayoutVars>
      </dgm:prSet>
      <dgm:spPr/>
      <dgm:t>
        <a:bodyPr/>
        <a:lstStyle/>
        <a:p>
          <a:endParaRPr lang="ru-RU"/>
        </a:p>
      </dgm:t>
    </dgm:pt>
    <dgm:pt modelId="{C5D1A7B9-26DA-4F27-B44A-00765C782708}" type="pres">
      <dgm:prSet presAssocID="{AF545688-AB0D-458D-AE00-9F72D102BB70}" presName="Name9" presStyleLbl="parChTrans1D2" presStyleIdx="3" presStyleCnt="6"/>
      <dgm:spPr/>
      <dgm:t>
        <a:bodyPr/>
        <a:lstStyle/>
        <a:p>
          <a:endParaRPr lang="ru-RU"/>
        </a:p>
      </dgm:t>
    </dgm:pt>
    <dgm:pt modelId="{DA190447-A57A-4AB3-9B11-87DB10132CAC}" type="pres">
      <dgm:prSet presAssocID="{AF545688-AB0D-458D-AE00-9F72D102BB70}" presName="connTx" presStyleLbl="parChTrans1D2" presStyleIdx="3" presStyleCnt="6"/>
      <dgm:spPr/>
      <dgm:t>
        <a:bodyPr/>
        <a:lstStyle/>
        <a:p>
          <a:endParaRPr lang="ru-RU"/>
        </a:p>
      </dgm:t>
    </dgm:pt>
    <dgm:pt modelId="{E9312104-8C81-48FC-ABB9-0B4DF63109FD}" type="pres">
      <dgm:prSet presAssocID="{1D667048-AC82-41F7-BA57-2A34005B4885}" presName="node" presStyleLbl="node1" presStyleIdx="3" presStyleCnt="6">
        <dgm:presLayoutVars>
          <dgm:bulletEnabled val="1"/>
        </dgm:presLayoutVars>
      </dgm:prSet>
      <dgm:spPr/>
      <dgm:t>
        <a:bodyPr/>
        <a:lstStyle/>
        <a:p>
          <a:endParaRPr lang="uk-UA"/>
        </a:p>
      </dgm:t>
    </dgm:pt>
    <dgm:pt modelId="{81C16A40-2EB5-42F9-A8CB-6AC6A912C800}" type="pres">
      <dgm:prSet presAssocID="{99E7A9B4-A387-4C37-8B48-F31AE1159B88}" presName="Name9" presStyleLbl="parChTrans1D2" presStyleIdx="4" presStyleCnt="6"/>
      <dgm:spPr/>
      <dgm:t>
        <a:bodyPr/>
        <a:lstStyle/>
        <a:p>
          <a:endParaRPr lang="ru-RU"/>
        </a:p>
      </dgm:t>
    </dgm:pt>
    <dgm:pt modelId="{EE569DF5-A200-42CC-9A36-BEC811E41228}" type="pres">
      <dgm:prSet presAssocID="{99E7A9B4-A387-4C37-8B48-F31AE1159B88}" presName="connTx" presStyleLbl="parChTrans1D2" presStyleIdx="4" presStyleCnt="6"/>
      <dgm:spPr/>
      <dgm:t>
        <a:bodyPr/>
        <a:lstStyle/>
        <a:p>
          <a:endParaRPr lang="ru-RU"/>
        </a:p>
      </dgm:t>
    </dgm:pt>
    <dgm:pt modelId="{D4ED6F73-39EE-43FE-BE07-543C235B4994}" type="pres">
      <dgm:prSet presAssocID="{6FE43321-3F05-403D-8A5D-2387ACC9298C}" presName="node" presStyleLbl="node1" presStyleIdx="4" presStyleCnt="6">
        <dgm:presLayoutVars>
          <dgm:bulletEnabled val="1"/>
        </dgm:presLayoutVars>
      </dgm:prSet>
      <dgm:spPr/>
      <dgm:t>
        <a:bodyPr/>
        <a:lstStyle/>
        <a:p>
          <a:endParaRPr lang="ru-RU"/>
        </a:p>
      </dgm:t>
    </dgm:pt>
    <dgm:pt modelId="{D7DA0A23-4960-4D80-A65E-509F05A7D770}" type="pres">
      <dgm:prSet presAssocID="{5B43C85E-2788-4806-B104-515A96845CA1}" presName="Name9" presStyleLbl="parChTrans1D2" presStyleIdx="5" presStyleCnt="6"/>
      <dgm:spPr/>
      <dgm:t>
        <a:bodyPr/>
        <a:lstStyle/>
        <a:p>
          <a:endParaRPr lang="ru-RU"/>
        </a:p>
      </dgm:t>
    </dgm:pt>
    <dgm:pt modelId="{286BF569-90B7-412A-9484-C9186510324C}" type="pres">
      <dgm:prSet presAssocID="{5B43C85E-2788-4806-B104-515A96845CA1}" presName="connTx" presStyleLbl="parChTrans1D2" presStyleIdx="5" presStyleCnt="6"/>
      <dgm:spPr/>
      <dgm:t>
        <a:bodyPr/>
        <a:lstStyle/>
        <a:p>
          <a:endParaRPr lang="ru-RU"/>
        </a:p>
      </dgm:t>
    </dgm:pt>
    <dgm:pt modelId="{D8B8F2A2-E6DA-42DA-94F7-7F58849EF7AF}" type="pres">
      <dgm:prSet presAssocID="{E32E40CA-B436-4D55-BEB5-BDC354DDA79A}" presName="node" presStyleLbl="node1" presStyleIdx="5" presStyleCnt="6">
        <dgm:presLayoutVars>
          <dgm:bulletEnabled val="1"/>
        </dgm:presLayoutVars>
      </dgm:prSet>
      <dgm:spPr/>
      <dgm:t>
        <a:bodyPr/>
        <a:lstStyle/>
        <a:p>
          <a:endParaRPr lang="ru-RU"/>
        </a:p>
      </dgm:t>
    </dgm:pt>
  </dgm:ptLst>
  <dgm:cxnLst>
    <dgm:cxn modelId="{82A22A1C-4E92-4D8B-94B1-87D8CF8E1B0E}" type="presOf" srcId="{DBBE9885-688A-425B-A6CE-E667DCC0002A}" destId="{5CFF1961-9768-47FE-AC53-7BED01BDA9BF}" srcOrd="0" destOrd="0" presId="urn:microsoft.com/office/officeart/2005/8/layout/radial1"/>
    <dgm:cxn modelId="{3B2464BC-32C3-4B5C-A342-44C2A60E66E1}" type="presOf" srcId="{DBBE9885-688A-425B-A6CE-E667DCC0002A}" destId="{6588B388-5010-437C-BEBD-D259F35D4626}" srcOrd="1" destOrd="0" presId="urn:microsoft.com/office/officeart/2005/8/layout/radial1"/>
    <dgm:cxn modelId="{85AECCD0-637C-47E0-AE92-E40B4329D28C}" type="presOf" srcId="{99E7A9B4-A387-4C37-8B48-F31AE1159B88}" destId="{EE569DF5-A200-42CC-9A36-BEC811E41228}" srcOrd="1" destOrd="0" presId="urn:microsoft.com/office/officeart/2005/8/layout/radial1"/>
    <dgm:cxn modelId="{09301978-9C47-4CB7-A571-E3F5C887B7A6}" srcId="{95C3939A-5EAF-4DBB-8C44-B7390B45D80C}" destId="{1D667048-AC82-41F7-BA57-2A34005B4885}" srcOrd="3" destOrd="0" parTransId="{AF545688-AB0D-458D-AE00-9F72D102BB70}" sibTransId="{86CAB91E-138A-4943-92D3-F1CC84A565DB}"/>
    <dgm:cxn modelId="{C389822C-9234-4DFB-840B-7E2225D1EA8F}" type="presOf" srcId="{D717A93A-DBF1-4A49-A42C-FD8CD01C73AA}" destId="{DB183C9E-F3C2-4A57-8CFD-25ED38B04ADB}" srcOrd="0" destOrd="0" presId="urn:microsoft.com/office/officeart/2005/8/layout/radial1"/>
    <dgm:cxn modelId="{3193A104-D3A0-4D0A-ABE8-327BF59E53D9}" type="presOf" srcId="{E32E40CA-B436-4D55-BEB5-BDC354DDA79A}" destId="{D8B8F2A2-E6DA-42DA-94F7-7F58849EF7AF}" srcOrd="0" destOrd="0" presId="urn:microsoft.com/office/officeart/2005/8/layout/radial1"/>
    <dgm:cxn modelId="{C314E043-55DF-4937-B96A-248732922D80}" srcId="{95C3939A-5EAF-4DBB-8C44-B7390B45D80C}" destId="{6FE43321-3F05-403D-8A5D-2387ACC9298C}" srcOrd="4" destOrd="0" parTransId="{99E7A9B4-A387-4C37-8B48-F31AE1159B88}" sibTransId="{327DCE32-EA75-4BD4-8055-FE03A12DF7A2}"/>
    <dgm:cxn modelId="{21312066-2DAE-4F08-BD65-37F5A5BA2822}" type="presOf" srcId="{5B43C85E-2788-4806-B104-515A96845CA1}" destId="{D7DA0A23-4960-4D80-A65E-509F05A7D770}" srcOrd="0" destOrd="0" presId="urn:microsoft.com/office/officeart/2005/8/layout/radial1"/>
    <dgm:cxn modelId="{F8A33D57-C909-4D45-AFE5-B7848DE80432}" srcId="{95C3939A-5EAF-4DBB-8C44-B7390B45D80C}" destId="{6BF62720-EDD8-4D37-8B6A-6F221F6882D9}" srcOrd="1" destOrd="0" parTransId="{8598C4B6-BF4D-481C-92F2-AE993C6AE7D0}" sibTransId="{F15E8788-C0FC-4974-883E-18EE3530FB88}"/>
    <dgm:cxn modelId="{A2F5E0FF-9BB1-49A8-A067-91744CC1F267}" srcId="{95C3939A-5EAF-4DBB-8C44-B7390B45D80C}" destId="{D717A93A-DBF1-4A49-A42C-FD8CD01C73AA}" srcOrd="2" destOrd="0" parTransId="{2730C64D-067D-4184-B410-8580A68C9FDE}" sibTransId="{97EA43F5-8DD3-4A4C-9457-A19771A4A887}"/>
    <dgm:cxn modelId="{B7CFB78F-2A9D-4309-93B4-FC2E301F12A5}" type="presOf" srcId="{2730C64D-067D-4184-B410-8580A68C9FDE}" destId="{C20E27F0-624F-42E9-B965-C7989B78664F}" srcOrd="0" destOrd="0" presId="urn:microsoft.com/office/officeart/2005/8/layout/radial1"/>
    <dgm:cxn modelId="{332A2E31-B4A0-4BAF-ACC0-859A24DCB8AF}" srcId="{95C3939A-5EAF-4DBB-8C44-B7390B45D80C}" destId="{CD6272AC-3A6E-4697-BD0E-AD17F7630350}" srcOrd="0" destOrd="0" parTransId="{DBBE9885-688A-425B-A6CE-E667DCC0002A}" sibTransId="{9FA88686-D4D3-4D22-A271-446041E2A6EE}"/>
    <dgm:cxn modelId="{EC3275A7-EF17-4255-BA00-946CB1DB55CA}" type="presOf" srcId="{8365F42F-41BA-4BE6-90DC-3884403A956C}" destId="{589FE804-63FD-49D3-ADBF-C4E13A603792}" srcOrd="0" destOrd="0" presId="urn:microsoft.com/office/officeart/2005/8/layout/radial1"/>
    <dgm:cxn modelId="{E88C9A58-690D-4745-9FBA-50ACAB5994EE}" type="presOf" srcId="{6FE43321-3F05-403D-8A5D-2387ACC9298C}" destId="{D4ED6F73-39EE-43FE-BE07-543C235B4994}" srcOrd="0" destOrd="0" presId="urn:microsoft.com/office/officeart/2005/8/layout/radial1"/>
    <dgm:cxn modelId="{657B8473-4F87-44BB-B63B-8C143368BEF6}" type="presOf" srcId="{AF545688-AB0D-458D-AE00-9F72D102BB70}" destId="{DA190447-A57A-4AB3-9B11-87DB10132CAC}" srcOrd="1" destOrd="0" presId="urn:microsoft.com/office/officeart/2005/8/layout/radial1"/>
    <dgm:cxn modelId="{2D7E1858-2697-4E60-822B-0CD8B1A5C537}" type="presOf" srcId="{1D667048-AC82-41F7-BA57-2A34005B4885}" destId="{E9312104-8C81-48FC-ABB9-0B4DF63109FD}" srcOrd="0" destOrd="0" presId="urn:microsoft.com/office/officeart/2005/8/layout/radial1"/>
    <dgm:cxn modelId="{EC68FDDB-3280-4D26-8CCA-C8521C57B7F2}" type="presOf" srcId="{8598C4B6-BF4D-481C-92F2-AE993C6AE7D0}" destId="{2E695448-1CD2-43EA-821E-293DB6D01FEB}" srcOrd="1" destOrd="0" presId="urn:microsoft.com/office/officeart/2005/8/layout/radial1"/>
    <dgm:cxn modelId="{63FFA06A-9C39-4FA0-8486-DF22A221536B}" type="presOf" srcId="{8598C4B6-BF4D-481C-92F2-AE993C6AE7D0}" destId="{1A062375-7E23-47AA-A90B-6F7A86C0BDA9}" srcOrd="0" destOrd="0" presId="urn:microsoft.com/office/officeart/2005/8/layout/radial1"/>
    <dgm:cxn modelId="{8D3B0FE8-8BAD-4440-A268-783762226D59}" type="presOf" srcId="{6BF62720-EDD8-4D37-8B6A-6F221F6882D9}" destId="{1D14395A-970D-4E4C-9005-E138334AD442}" srcOrd="0" destOrd="0" presId="urn:microsoft.com/office/officeart/2005/8/layout/radial1"/>
    <dgm:cxn modelId="{C2AF3B46-DDBF-41D0-A815-1ADD7C053CA2}" type="presOf" srcId="{AF545688-AB0D-458D-AE00-9F72D102BB70}" destId="{C5D1A7B9-26DA-4F27-B44A-00765C782708}" srcOrd="0" destOrd="0" presId="urn:microsoft.com/office/officeart/2005/8/layout/radial1"/>
    <dgm:cxn modelId="{2D9BC518-42E4-492D-9AC0-1673DBA5D494}" srcId="{8365F42F-41BA-4BE6-90DC-3884403A956C}" destId="{95C3939A-5EAF-4DBB-8C44-B7390B45D80C}" srcOrd="0" destOrd="0" parTransId="{5AC24845-7CFE-4579-B989-6F8A576C05C6}" sibTransId="{CE030C6E-C290-43F2-8DB3-0D1DC3142EB1}"/>
    <dgm:cxn modelId="{CAA1A642-3179-4B51-85ED-C7B00653C2BD}" type="presOf" srcId="{5B43C85E-2788-4806-B104-515A96845CA1}" destId="{286BF569-90B7-412A-9484-C9186510324C}" srcOrd="1" destOrd="0" presId="urn:microsoft.com/office/officeart/2005/8/layout/radial1"/>
    <dgm:cxn modelId="{D4B56914-B2C2-4DCB-9DEA-2E0A264A1991}" type="presOf" srcId="{95C3939A-5EAF-4DBB-8C44-B7390B45D80C}" destId="{C84533D7-E3DC-435A-B575-9D6CD9500AF8}" srcOrd="0" destOrd="0" presId="urn:microsoft.com/office/officeart/2005/8/layout/radial1"/>
    <dgm:cxn modelId="{B216DB31-4D98-458D-B847-53C58D332DD2}" type="presOf" srcId="{2730C64D-067D-4184-B410-8580A68C9FDE}" destId="{07EC006F-383D-4094-803F-5A3C14C9C7BF}" srcOrd="1" destOrd="0" presId="urn:microsoft.com/office/officeart/2005/8/layout/radial1"/>
    <dgm:cxn modelId="{21D35273-1A80-4BB9-B3BD-B780405F454F}" type="presOf" srcId="{CD6272AC-3A6E-4697-BD0E-AD17F7630350}" destId="{3C57ADEC-52D0-4288-80F3-02BED8A2D654}" srcOrd="0" destOrd="0" presId="urn:microsoft.com/office/officeart/2005/8/layout/radial1"/>
    <dgm:cxn modelId="{8D916238-7F62-49C5-BFA9-62D5F29C0F7F}" type="presOf" srcId="{99E7A9B4-A387-4C37-8B48-F31AE1159B88}" destId="{81C16A40-2EB5-42F9-A8CB-6AC6A912C800}" srcOrd="0" destOrd="0" presId="urn:microsoft.com/office/officeart/2005/8/layout/radial1"/>
    <dgm:cxn modelId="{5B99911E-5A91-4386-8884-85244857B94F}" srcId="{95C3939A-5EAF-4DBB-8C44-B7390B45D80C}" destId="{E32E40CA-B436-4D55-BEB5-BDC354DDA79A}" srcOrd="5" destOrd="0" parTransId="{5B43C85E-2788-4806-B104-515A96845CA1}" sibTransId="{9705C2F7-69AD-406F-BEBF-ECFE37BA7993}"/>
    <dgm:cxn modelId="{A7F5C4ED-5603-49F1-A8BB-B62933B422CA}" type="presParOf" srcId="{589FE804-63FD-49D3-ADBF-C4E13A603792}" destId="{C84533D7-E3DC-435A-B575-9D6CD9500AF8}" srcOrd="0" destOrd="0" presId="urn:microsoft.com/office/officeart/2005/8/layout/radial1"/>
    <dgm:cxn modelId="{76F3E9A8-E0ED-41B3-8804-5766B84063BC}" type="presParOf" srcId="{589FE804-63FD-49D3-ADBF-C4E13A603792}" destId="{5CFF1961-9768-47FE-AC53-7BED01BDA9BF}" srcOrd="1" destOrd="0" presId="urn:microsoft.com/office/officeart/2005/8/layout/radial1"/>
    <dgm:cxn modelId="{B11E28CA-CDFB-42A6-8F4A-4FE26F8F894B}" type="presParOf" srcId="{5CFF1961-9768-47FE-AC53-7BED01BDA9BF}" destId="{6588B388-5010-437C-BEBD-D259F35D4626}" srcOrd="0" destOrd="0" presId="urn:microsoft.com/office/officeart/2005/8/layout/radial1"/>
    <dgm:cxn modelId="{05937C25-B3CB-4B7E-9305-7645C153E615}" type="presParOf" srcId="{589FE804-63FD-49D3-ADBF-C4E13A603792}" destId="{3C57ADEC-52D0-4288-80F3-02BED8A2D654}" srcOrd="2" destOrd="0" presId="urn:microsoft.com/office/officeart/2005/8/layout/radial1"/>
    <dgm:cxn modelId="{5849FD57-B7EC-4D1A-A669-4FBD813588A3}" type="presParOf" srcId="{589FE804-63FD-49D3-ADBF-C4E13A603792}" destId="{1A062375-7E23-47AA-A90B-6F7A86C0BDA9}" srcOrd="3" destOrd="0" presId="urn:microsoft.com/office/officeart/2005/8/layout/radial1"/>
    <dgm:cxn modelId="{A992BEBC-7050-4585-A468-587288BB2BE9}" type="presParOf" srcId="{1A062375-7E23-47AA-A90B-6F7A86C0BDA9}" destId="{2E695448-1CD2-43EA-821E-293DB6D01FEB}" srcOrd="0" destOrd="0" presId="urn:microsoft.com/office/officeart/2005/8/layout/radial1"/>
    <dgm:cxn modelId="{298B7DDD-3F20-4585-8556-9A83D707E91D}" type="presParOf" srcId="{589FE804-63FD-49D3-ADBF-C4E13A603792}" destId="{1D14395A-970D-4E4C-9005-E138334AD442}" srcOrd="4" destOrd="0" presId="urn:microsoft.com/office/officeart/2005/8/layout/radial1"/>
    <dgm:cxn modelId="{0062918F-348A-4E69-99A6-9B87FE26601A}" type="presParOf" srcId="{589FE804-63FD-49D3-ADBF-C4E13A603792}" destId="{C20E27F0-624F-42E9-B965-C7989B78664F}" srcOrd="5" destOrd="0" presId="urn:microsoft.com/office/officeart/2005/8/layout/radial1"/>
    <dgm:cxn modelId="{94EC444B-DF9B-4706-A0F3-488BBD5F1D6F}" type="presParOf" srcId="{C20E27F0-624F-42E9-B965-C7989B78664F}" destId="{07EC006F-383D-4094-803F-5A3C14C9C7BF}" srcOrd="0" destOrd="0" presId="urn:microsoft.com/office/officeart/2005/8/layout/radial1"/>
    <dgm:cxn modelId="{55C8BBA8-19A9-4F40-AB68-8FCFD3784868}" type="presParOf" srcId="{589FE804-63FD-49D3-ADBF-C4E13A603792}" destId="{DB183C9E-F3C2-4A57-8CFD-25ED38B04ADB}" srcOrd="6" destOrd="0" presId="urn:microsoft.com/office/officeart/2005/8/layout/radial1"/>
    <dgm:cxn modelId="{BE874A9E-9052-4828-87CC-895B5D1DBE86}" type="presParOf" srcId="{589FE804-63FD-49D3-ADBF-C4E13A603792}" destId="{C5D1A7B9-26DA-4F27-B44A-00765C782708}" srcOrd="7" destOrd="0" presId="urn:microsoft.com/office/officeart/2005/8/layout/radial1"/>
    <dgm:cxn modelId="{2A672FD4-7496-41FA-A565-4C21CC27318A}" type="presParOf" srcId="{C5D1A7B9-26DA-4F27-B44A-00765C782708}" destId="{DA190447-A57A-4AB3-9B11-87DB10132CAC}" srcOrd="0" destOrd="0" presId="urn:microsoft.com/office/officeart/2005/8/layout/radial1"/>
    <dgm:cxn modelId="{2004E61D-5487-4C71-B8A6-FBBFE9F0D896}" type="presParOf" srcId="{589FE804-63FD-49D3-ADBF-C4E13A603792}" destId="{E9312104-8C81-48FC-ABB9-0B4DF63109FD}" srcOrd="8" destOrd="0" presId="urn:microsoft.com/office/officeart/2005/8/layout/radial1"/>
    <dgm:cxn modelId="{3DCFC771-852D-4EAA-B141-149EEB3B951A}" type="presParOf" srcId="{589FE804-63FD-49D3-ADBF-C4E13A603792}" destId="{81C16A40-2EB5-42F9-A8CB-6AC6A912C800}" srcOrd="9" destOrd="0" presId="urn:microsoft.com/office/officeart/2005/8/layout/radial1"/>
    <dgm:cxn modelId="{0E2C549F-AE86-419C-939E-C47D05012D61}" type="presParOf" srcId="{81C16A40-2EB5-42F9-A8CB-6AC6A912C800}" destId="{EE569DF5-A200-42CC-9A36-BEC811E41228}" srcOrd="0" destOrd="0" presId="urn:microsoft.com/office/officeart/2005/8/layout/radial1"/>
    <dgm:cxn modelId="{1BA77F7B-56B3-4B07-9A6F-DDEA365D73BE}" type="presParOf" srcId="{589FE804-63FD-49D3-ADBF-C4E13A603792}" destId="{D4ED6F73-39EE-43FE-BE07-543C235B4994}" srcOrd="10" destOrd="0" presId="urn:microsoft.com/office/officeart/2005/8/layout/radial1"/>
    <dgm:cxn modelId="{9AA60825-7B4F-425F-B4B6-42B3FB2CE6FE}" type="presParOf" srcId="{589FE804-63FD-49D3-ADBF-C4E13A603792}" destId="{D7DA0A23-4960-4D80-A65E-509F05A7D770}" srcOrd="11" destOrd="0" presId="urn:microsoft.com/office/officeart/2005/8/layout/radial1"/>
    <dgm:cxn modelId="{F4D458A4-1002-4E49-9665-73886880C9B3}" type="presParOf" srcId="{D7DA0A23-4960-4D80-A65E-509F05A7D770}" destId="{286BF569-90B7-412A-9484-C9186510324C}" srcOrd="0" destOrd="0" presId="urn:microsoft.com/office/officeart/2005/8/layout/radial1"/>
    <dgm:cxn modelId="{2D3BE749-40AB-4744-BBDB-58871F89D037}" type="presParOf" srcId="{589FE804-63FD-49D3-ADBF-C4E13A603792}" destId="{D8B8F2A2-E6DA-42DA-94F7-7F58849EF7AF}" srcOrd="12" destOrd="0" presId="urn:microsoft.com/office/officeart/2005/8/layout/radia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D63C8B-78BB-4379-9A24-EAA8E87C003B}" type="doc">
      <dgm:prSet loTypeId="urn:microsoft.com/office/officeart/2005/8/layout/matrix1" loCatId="matrix" qsTypeId="urn:microsoft.com/office/officeart/2005/8/quickstyle/3d2" qsCatId="3D" csTypeId="urn:microsoft.com/office/officeart/2005/8/colors/colorful3" csCatId="colorful" phldr="1"/>
      <dgm:spPr/>
      <dgm:t>
        <a:bodyPr/>
        <a:lstStyle/>
        <a:p>
          <a:endParaRPr lang="uk-UA"/>
        </a:p>
      </dgm:t>
    </dgm:pt>
    <dgm:pt modelId="{A088B66D-FD2B-4799-A1E2-6030585CE85B}">
      <dgm:prSet phldrT="[Текст]"/>
      <dgm:spPr/>
      <dgm:t>
        <a:bodyPr/>
        <a:lstStyle/>
        <a:p>
          <a:r>
            <a:rPr lang="uk-UA" b="1" i="1" dirty="0" smtClean="0">
              <a:solidFill>
                <a:srgbClr val="FF0000"/>
              </a:solidFill>
            </a:rPr>
            <a:t>Принципи Глобального Договору</a:t>
          </a:r>
          <a:endParaRPr lang="uk-UA" dirty="0">
            <a:solidFill>
              <a:srgbClr val="FF0000"/>
            </a:solidFill>
          </a:endParaRPr>
        </a:p>
      </dgm:t>
    </dgm:pt>
    <dgm:pt modelId="{2DFD2B8B-9B2C-45FC-BEE6-2C86C5562561}" type="parTrans" cxnId="{5F2A7A27-60EA-4C81-8404-937C9852204A}">
      <dgm:prSet/>
      <dgm:spPr/>
      <dgm:t>
        <a:bodyPr/>
        <a:lstStyle/>
        <a:p>
          <a:endParaRPr lang="uk-UA"/>
        </a:p>
      </dgm:t>
    </dgm:pt>
    <dgm:pt modelId="{5531DADA-5F06-41A2-B340-8E684C1C41EA}" type="sibTrans" cxnId="{5F2A7A27-60EA-4C81-8404-937C9852204A}">
      <dgm:prSet/>
      <dgm:spPr/>
      <dgm:t>
        <a:bodyPr/>
        <a:lstStyle/>
        <a:p>
          <a:endParaRPr lang="uk-UA"/>
        </a:p>
      </dgm:t>
    </dgm:pt>
    <dgm:pt modelId="{4C8AAA31-F0EF-4503-8B0A-73BE4ABE4B25}">
      <dgm:prSet phldrT="[Текст]"/>
      <dgm:spPr/>
      <dgm:t>
        <a:bodyPr/>
        <a:lstStyle/>
        <a:p>
          <a:r>
            <a:rPr lang="uk-UA" b="1" i="1" dirty="0" smtClean="0"/>
            <a:t>Права людини</a:t>
          </a:r>
          <a:endParaRPr lang="uk-UA" dirty="0"/>
        </a:p>
      </dgm:t>
    </dgm:pt>
    <dgm:pt modelId="{FDF02A35-4610-49DF-B689-AEF1AF940C77}" type="parTrans" cxnId="{0DFF27A1-B371-4D0E-8253-EA8966779081}">
      <dgm:prSet/>
      <dgm:spPr/>
      <dgm:t>
        <a:bodyPr/>
        <a:lstStyle/>
        <a:p>
          <a:endParaRPr lang="uk-UA"/>
        </a:p>
      </dgm:t>
    </dgm:pt>
    <dgm:pt modelId="{25A6FC9D-7E1B-4C41-A753-83E044D7816D}" type="sibTrans" cxnId="{0DFF27A1-B371-4D0E-8253-EA8966779081}">
      <dgm:prSet/>
      <dgm:spPr/>
      <dgm:t>
        <a:bodyPr/>
        <a:lstStyle/>
        <a:p>
          <a:endParaRPr lang="uk-UA"/>
        </a:p>
      </dgm:t>
    </dgm:pt>
    <dgm:pt modelId="{E6337309-6AA9-4823-8CFD-662C90669816}">
      <dgm:prSet phldrT="[Текст]"/>
      <dgm:spPr/>
      <dgm:t>
        <a:bodyPr/>
        <a:lstStyle/>
        <a:p>
          <a:r>
            <a:rPr lang="uk-UA" b="1" i="1" dirty="0" smtClean="0"/>
            <a:t>Принципи праці</a:t>
          </a:r>
          <a:endParaRPr lang="uk-UA" dirty="0"/>
        </a:p>
      </dgm:t>
    </dgm:pt>
    <dgm:pt modelId="{DC7EF11E-A289-4E12-A62B-24570EDCA933}" type="parTrans" cxnId="{63D08603-202E-4976-801A-5060EDCDC0C6}">
      <dgm:prSet/>
      <dgm:spPr/>
      <dgm:t>
        <a:bodyPr/>
        <a:lstStyle/>
        <a:p>
          <a:endParaRPr lang="uk-UA"/>
        </a:p>
      </dgm:t>
    </dgm:pt>
    <dgm:pt modelId="{B5C3C634-FE7F-4774-8552-DE45008B83CA}" type="sibTrans" cxnId="{63D08603-202E-4976-801A-5060EDCDC0C6}">
      <dgm:prSet/>
      <dgm:spPr/>
      <dgm:t>
        <a:bodyPr/>
        <a:lstStyle/>
        <a:p>
          <a:endParaRPr lang="uk-UA"/>
        </a:p>
      </dgm:t>
    </dgm:pt>
    <dgm:pt modelId="{E29CF1AB-DFAE-4977-AFAA-89ABAB1DCAC2}">
      <dgm:prSet phldrT="[Текст]"/>
      <dgm:spPr/>
      <dgm:t>
        <a:bodyPr/>
        <a:lstStyle/>
        <a:p>
          <a:r>
            <a:rPr lang="uk-UA" b="1" i="1" dirty="0" smtClean="0"/>
            <a:t>Екологічні принципи</a:t>
          </a:r>
          <a:endParaRPr lang="uk-UA" dirty="0"/>
        </a:p>
      </dgm:t>
    </dgm:pt>
    <dgm:pt modelId="{4F804773-D92E-42FC-948C-E3B57E31542F}" type="parTrans" cxnId="{764EB9A3-58A1-4C2F-8D31-0BCE1F722AB9}">
      <dgm:prSet/>
      <dgm:spPr/>
      <dgm:t>
        <a:bodyPr/>
        <a:lstStyle/>
        <a:p>
          <a:endParaRPr lang="uk-UA"/>
        </a:p>
      </dgm:t>
    </dgm:pt>
    <dgm:pt modelId="{77BC2635-4D22-48EE-8401-69DEA79AD29D}" type="sibTrans" cxnId="{764EB9A3-58A1-4C2F-8D31-0BCE1F722AB9}">
      <dgm:prSet/>
      <dgm:spPr/>
      <dgm:t>
        <a:bodyPr/>
        <a:lstStyle/>
        <a:p>
          <a:endParaRPr lang="uk-UA"/>
        </a:p>
      </dgm:t>
    </dgm:pt>
    <dgm:pt modelId="{281DE4DA-0A91-4963-988F-4C1A590AB873}">
      <dgm:prSet phldrT="[Текст]"/>
      <dgm:spPr/>
      <dgm:t>
        <a:bodyPr/>
        <a:lstStyle/>
        <a:p>
          <a:r>
            <a:rPr lang="uk-UA" b="1" i="1" dirty="0" smtClean="0"/>
            <a:t>Антикорупційні принципи</a:t>
          </a:r>
          <a:endParaRPr lang="uk-UA" dirty="0"/>
        </a:p>
      </dgm:t>
    </dgm:pt>
    <dgm:pt modelId="{5A64BB6B-BDE5-491E-8215-8506A207E0A7}" type="parTrans" cxnId="{9BD870C3-582A-41D9-9877-515003CF5043}">
      <dgm:prSet/>
      <dgm:spPr/>
      <dgm:t>
        <a:bodyPr/>
        <a:lstStyle/>
        <a:p>
          <a:endParaRPr lang="uk-UA"/>
        </a:p>
      </dgm:t>
    </dgm:pt>
    <dgm:pt modelId="{10328C2A-6679-4DB8-B042-5A807570B5AA}" type="sibTrans" cxnId="{9BD870C3-582A-41D9-9877-515003CF5043}">
      <dgm:prSet/>
      <dgm:spPr/>
      <dgm:t>
        <a:bodyPr/>
        <a:lstStyle/>
        <a:p>
          <a:endParaRPr lang="uk-UA"/>
        </a:p>
      </dgm:t>
    </dgm:pt>
    <dgm:pt modelId="{8F431AA8-4170-4EAA-B409-6BC65DAA95D8}" type="pres">
      <dgm:prSet presAssocID="{60D63C8B-78BB-4379-9A24-EAA8E87C003B}" presName="diagram" presStyleCnt="0">
        <dgm:presLayoutVars>
          <dgm:chMax val="1"/>
          <dgm:dir/>
          <dgm:animLvl val="ctr"/>
          <dgm:resizeHandles val="exact"/>
        </dgm:presLayoutVars>
      </dgm:prSet>
      <dgm:spPr/>
      <dgm:t>
        <a:bodyPr/>
        <a:lstStyle/>
        <a:p>
          <a:endParaRPr lang="ru-RU"/>
        </a:p>
      </dgm:t>
    </dgm:pt>
    <dgm:pt modelId="{5E07D924-F53C-49DB-AE86-AE4520A54822}" type="pres">
      <dgm:prSet presAssocID="{60D63C8B-78BB-4379-9A24-EAA8E87C003B}" presName="matrix" presStyleCnt="0"/>
      <dgm:spPr/>
    </dgm:pt>
    <dgm:pt modelId="{0DE5B16C-84D7-467E-9B8E-42819C211B7D}" type="pres">
      <dgm:prSet presAssocID="{60D63C8B-78BB-4379-9A24-EAA8E87C003B}" presName="tile1" presStyleLbl="node1" presStyleIdx="0" presStyleCnt="4"/>
      <dgm:spPr/>
      <dgm:t>
        <a:bodyPr/>
        <a:lstStyle/>
        <a:p>
          <a:endParaRPr lang="uk-UA"/>
        </a:p>
      </dgm:t>
    </dgm:pt>
    <dgm:pt modelId="{CDE26C75-EAE1-4E2C-BFF1-65F730602135}" type="pres">
      <dgm:prSet presAssocID="{60D63C8B-78BB-4379-9A24-EAA8E87C003B}" presName="tile1text" presStyleLbl="node1" presStyleIdx="0" presStyleCnt="4">
        <dgm:presLayoutVars>
          <dgm:chMax val="0"/>
          <dgm:chPref val="0"/>
          <dgm:bulletEnabled val="1"/>
        </dgm:presLayoutVars>
      </dgm:prSet>
      <dgm:spPr/>
      <dgm:t>
        <a:bodyPr/>
        <a:lstStyle/>
        <a:p>
          <a:endParaRPr lang="uk-UA"/>
        </a:p>
      </dgm:t>
    </dgm:pt>
    <dgm:pt modelId="{53840A5C-AEBD-4887-9E81-488EDF2EA6A3}" type="pres">
      <dgm:prSet presAssocID="{60D63C8B-78BB-4379-9A24-EAA8E87C003B}" presName="tile2" presStyleLbl="node1" presStyleIdx="1" presStyleCnt="4"/>
      <dgm:spPr/>
      <dgm:t>
        <a:bodyPr/>
        <a:lstStyle/>
        <a:p>
          <a:endParaRPr lang="uk-UA"/>
        </a:p>
      </dgm:t>
    </dgm:pt>
    <dgm:pt modelId="{5F31B41F-FEC7-41AE-96D2-4D242B26503F}" type="pres">
      <dgm:prSet presAssocID="{60D63C8B-78BB-4379-9A24-EAA8E87C003B}" presName="tile2text" presStyleLbl="node1" presStyleIdx="1" presStyleCnt="4">
        <dgm:presLayoutVars>
          <dgm:chMax val="0"/>
          <dgm:chPref val="0"/>
          <dgm:bulletEnabled val="1"/>
        </dgm:presLayoutVars>
      </dgm:prSet>
      <dgm:spPr/>
      <dgm:t>
        <a:bodyPr/>
        <a:lstStyle/>
        <a:p>
          <a:endParaRPr lang="uk-UA"/>
        </a:p>
      </dgm:t>
    </dgm:pt>
    <dgm:pt modelId="{634F1F17-988A-4C14-BCE9-0CFB219666AD}" type="pres">
      <dgm:prSet presAssocID="{60D63C8B-78BB-4379-9A24-EAA8E87C003B}" presName="tile3" presStyleLbl="node1" presStyleIdx="2" presStyleCnt="4"/>
      <dgm:spPr/>
      <dgm:t>
        <a:bodyPr/>
        <a:lstStyle/>
        <a:p>
          <a:endParaRPr lang="uk-UA"/>
        </a:p>
      </dgm:t>
    </dgm:pt>
    <dgm:pt modelId="{75C6EBF7-1C5C-46DE-8820-2A01E819BA74}" type="pres">
      <dgm:prSet presAssocID="{60D63C8B-78BB-4379-9A24-EAA8E87C003B}" presName="tile3text" presStyleLbl="node1" presStyleIdx="2" presStyleCnt="4">
        <dgm:presLayoutVars>
          <dgm:chMax val="0"/>
          <dgm:chPref val="0"/>
          <dgm:bulletEnabled val="1"/>
        </dgm:presLayoutVars>
      </dgm:prSet>
      <dgm:spPr/>
      <dgm:t>
        <a:bodyPr/>
        <a:lstStyle/>
        <a:p>
          <a:endParaRPr lang="uk-UA"/>
        </a:p>
      </dgm:t>
    </dgm:pt>
    <dgm:pt modelId="{8AAF36A6-967D-43F1-AE8B-21333B6E91BA}" type="pres">
      <dgm:prSet presAssocID="{60D63C8B-78BB-4379-9A24-EAA8E87C003B}" presName="tile4" presStyleLbl="node1" presStyleIdx="3" presStyleCnt="4"/>
      <dgm:spPr/>
      <dgm:t>
        <a:bodyPr/>
        <a:lstStyle/>
        <a:p>
          <a:endParaRPr lang="uk-UA"/>
        </a:p>
      </dgm:t>
    </dgm:pt>
    <dgm:pt modelId="{4A9761FC-C45D-4055-97A1-7F4BD1BF7F7B}" type="pres">
      <dgm:prSet presAssocID="{60D63C8B-78BB-4379-9A24-EAA8E87C003B}" presName="tile4text" presStyleLbl="node1" presStyleIdx="3" presStyleCnt="4">
        <dgm:presLayoutVars>
          <dgm:chMax val="0"/>
          <dgm:chPref val="0"/>
          <dgm:bulletEnabled val="1"/>
        </dgm:presLayoutVars>
      </dgm:prSet>
      <dgm:spPr/>
      <dgm:t>
        <a:bodyPr/>
        <a:lstStyle/>
        <a:p>
          <a:endParaRPr lang="uk-UA"/>
        </a:p>
      </dgm:t>
    </dgm:pt>
    <dgm:pt modelId="{8599C9F3-7A05-44A5-81EC-E8202D74DE55}" type="pres">
      <dgm:prSet presAssocID="{60D63C8B-78BB-4379-9A24-EAA8E87C003B}" presName="centerTile" presStyleLbl="fgShp" presStyleIdx="0" presStyleCnt="1" custScaleX="181435" custScaleY="167273">
        <dgm:presLayoutVars>
          <dgm:chMax val="0"/>
          <dgm:chPref val="0"/>
        </dgm:presLayoutVars>
      </dgm:prSet>
      <dgm:spPr/>
      <dgm:t>
        <a:bodyPr/>
        <a:lstStyle/>
        <a:p>
          <a:endParaRPr lang="uk-UA"/>
        </a:p>
      </dgm:t>
    </dgm:pt>
  </dgm:ptLst>
  <dgm:cxnLst>
    <dgm:cxn modelId="{FA3640BA-BDB0-4D7C-A68E-39428844D321}" type="presOf" srcId="{4C8AAA31-F0EF-4503-8B0A-73BE4ABE4B25}" destId="{CDE26C75-EAE1-4E2C-BFF1-65F730602135}" srcOrd="1" destOrd="0" presId="urn:microsoft.com/office/officeart/2005/8/layout/matrix1"/>
    <dgm:cxn modelId="{086A4B38-940C-4B8E-B765-BA4D9E84EB36}" type="presOf" srcId="{281DE4DA-0A91-4963-988F-4C1A590AB873}" destId="{8AAF36A6-967D-43F1-AE8B-21333B6E91BA}" srcOrd="0" destOrd="0" presId="urn:microsoft.com/office/officeart/2005/8/layout/matrix1"/>
    <dgm:cxn modelId="{0DFF27A1-B371-4D0E-8253-EA8966779081}" srcId="{A088B66D-FD2B-4799-A1E2-6030585CE85B}" destId="{4C8AAA31-F0EF-4503-8B0A-73BE4ABE4B25}" srcOrd="0" destOrd="0" parTransId="{FDF02A35-4610-49DF-B689-AEF1AF940C77}" sibTransId="{25A6FC9D-7E1B-4C41-A753-83E044D7816D}"/>
    <dgm:cxn modelId="{D5BEFE6B-DF0A-4259-8158-5FECC9793DE9}" type="presOf" srcId="{E6337309-6AA9-4823-8CFD-662C90669816}" destId="{53840A5C-AEBD-4887-9E81-488EDF2EA6A3}" srcOrd="0" destOrd="0" presId="urn:microsoft.com/office/officeart/2005/8/layout/matrix1"/>
    <dgm:cxn modelId="{7BF000CD-2547-458E-90BB-EDC68F5C6805}" type="presOf" srcId="{E29CF1AB-DFAE-4977-AFAA-89ABAB1DCAC2}" destId="{634F1F17-988A-4C14-BCE9-0CFB219666AD}" srcOrd="0" destOrd="0" presId="urn:microsoft.com/office/officeart/2005/8/layout/matrix1"/>
    <dgm:cxn modelId="{63D08603-202E-4976-801A-5060EDCDC0C6}" srcId="{A088B66D-FD2B-4799-A1E2-6030585CE85B}" destId="{E6337309-6AA9-4823-8CFD-662C90669816}" srcOrd="1" destOrd="0" parTransId="{DC7EF11E-A289-4E12-A62B-24570EDCA933}" sibTransId="{B5C3C634-FE7F-4774-8552-DE45008B83CA}"/>
    <dgm:cxn modelId="{764EB9A3-58A1-4C2F-8D31-0BCE1F722AB9}" srcId="{A088B66D-FD2B-4799-A1E2-6030585CE85B}" destId="{E29CF1AB-DFAE-4977-AFAA-89ABAB1DCAC2}" srcOrd="2" destOrd="0" parTransId="{4F804773-D92E-42FC-948C-E3B57E31542F}" sibTransId="{77BC2635-4D22-48EE-8401-69DEA79AD29D}"/>
    <dgm:cxn modelId="{894FEF96-3FEE-4471-9581-BED7C4868E8B}" type="presOf" srcId="{281DE4DA-0A91-4963-988F-4C1A590AB873}" destId="{4A9761FC-C45D-4055-97A1-7F4BD1BF7F7B}" srcOrd="1" destOrd="0" presId="urn:microsoft.com/office/officeart/2005/8/layout/matrix1"/>
    <dgm:cxn modelId="{60347E73-BA6B-4177-B558-16B223131651}" type="presOf" srcId="{E29CF1AB-DFAE-4977-AFAA-89ABAB1DCAC2}" destId="{75C6EBF7-1C5C-46DE-8820-2A01E819BA74}" srcOrd="1" destOrd="0" presId="urn:microsoft.com/office/officeart/2005/8/layout/matrix1"/>
    <dgm:cxn modelId="{9BD870C3-582A-41D9-9877-515003CF5043}" srcId="{A088B66D-FD2B-4799-A1E2-6030585CE85B}" destId="{281DE4DA-0A91-4963-988F-4C1A590AB873}" srcOrd="3" destOrd="0" parTransId="{5A64BB6B-BDE5-491E-8215-8506A207E0A7}" sibTransId="{10328C2A-6679-4DB8-B042-5A807570B5AA}"/>
    <dgm:cxn modelId="{5F2A7A27-60EA-4C81-8404-937C9852204A}" srcId="{60D63C8B-78BB-4379-9A24-EAA8E87C003B}" destId="{A088B66D-FD2B-4799-A1E2-6030585CE85B}" srcOrd="0" destOrd="0" parTransId="{2DFD2B8B-9B2C-45FC-BEE6-2C86C5562561}" sibTransId="{5531DADA-5F06-41A2-B340-8E684C1C41EA}"/>
    <dgm:cxn modelId="{EF6C5CCD-AA8A-4EB0-AEA3-5C3D0729C378}" type="presOf" srcId="{E6337309-6AA9-4823-8CFD-662C90669816}" destId="{5F31B41F-FEC7-41AE-96D2-4D242B26503F}" srcOrd="1" destOrd="0" presId="urn:microsoft.com/office/officeart/2005/8/layout/matrix1"/>
    <dgm:cxn modelId="{56EB2673-E3E4-4D31-A10C-BAE41E9D4E51}" type="presOf" srcId="{4C8AAA31-F0EF-4503-8B0A-73BE4ABE4B25}" destId="{0DE5B16C-84D7-467E-9B8E-42819C211B7D}" srcOrd="0" destOrd="0" presId="urn:microsoft.com/office/officeart/2005/8/layout/matrix1"/>
    <dgm:cxn modelId="{51C45883-860E-4DD4-8A55-5E19A0111652}" type="presOf" srcId="{60D63C8B-78BB-4379-9A24-EAA8E87C003B}" destId="{8F431AA8-4170-4EAA-B409-6BC65DAA95D8}" srcOrd="0" destOrd="0" presId="urn:microsoft.com/office/officeart/2005/8/layout/matrix1"/>
    <dgm:cxn modelId="{D8CFD3CC-1AE5-4650-B2E3-1AADDE55A1C9}" type="presOf" srcId="{A088B66D-FD2B-4799-A1E2-6030585CE85B}" destId="{8599C9F3-7A05-44A5-81EC-E8202D74DE55}" srcOrd="0" destOrd="0" presId="urn:microsoft.com/office/officeart/2005/8/layout/matrix1"/>
    <dgm:cxn modelId="{2E8B99BF-7140-4C15-A222-31C2F2D3BC1E}" type="presParOf" srcId="{8F431AA8-4170-4EAA-B409-6BC65DAA95D8}" destId="{5E07D924-F53C-49DB-AE86-AE4520A54822}" srcOrd="0" destOrd="0" presId="urn:microsoft.com/office/officeart/2005/8/layout/matrix1"/>
    <dgm:cxn modelId="{7945D079-A4C2-4E46-A4A4-951BB3F0E232}" type="presParOf" srcId="{5E07D924-F53C-49DB-AE86-AE4520A54822}" destId="{0DE5B16C-84D7-467E-9B8E-42819C211B7D}" srcOrd="0" destOrd="0" presId="urn:microsoft.com/office/officeart/2005/8/layout/matrix1"/>
    <dgm:cxn modelId="{78C53929-098A-497F-A774-01AFCCBAC1EC}" type="presParOf" srcId="{5E07D924-F53C-49DB-AE86-AE4520A54822}" destId="{CDE26C75-EAE1-4E2C-BFF1-65F730602135}" srcOrd="1" destOrd="0" presId="urn:microsoft.com/office/officeart/2005/8/layout/matrix1"/>
    <dgm:cxn modelId="{6F9A8536-6212-4E3E-BFDA-12012E762703}" type="presParOf" srcId="{5E07D924-F53C-49DB-AE86-AE4520A54822}" destId="{53840A5C-AEBD-4887-9E81-488EDF2EA6A3}" srcOrd="2" destOrd="0" presId="urn:microsoft.com/office/officeart/2005/8/layout/matrix1"/>
    <dgm:cxn modelId="{50A7FB41-85AF-4E8B-BEB5-ED20EC3C8698}" type="presParOf" srcId="{5E07D924-F53C-49DB-AE86-AE4520A54822}" destId="{5F31B41F-FEC7-41AE-96D2-4D242B26503F}" srcOrd="3" destOrd="0" presId="urn:microsoft.com/office/officeart/2005/8/layout/matrix1"/>
    <dgm:cxn modelId="{1544DB1F-F517-42AB-B973-C9A6DBD7FF4E}" type="presParOf" srcId="{5E07D924-F53C-49DB-AE86-AE4520A54822}" destId="{634F1F17-988A-4C14-BCE9-0CFB219666AD}" srcOrd="4" destOrd="0" presId="urn:microsoft.com/office/officeart/2005/8/layout/matrix1"/>
    <dgm:cxn modelId="{FC03BE74-2668-4596-8BC2-8F458D2B2B28}" type="presParOf" srcId="{5E07D924-F53C-49DB-AE86-AE4520A54822}" destId="{75C6EBF7-1C5C-46DE-8820-2A01E819BA74}" srcOrd="5" destOrd="0" presId="urn:microsoft.com/office/officeart/2005/8/layout/matrix1"/>
    <dgm:cxn modelId="{FAFD2011-905A-4DE6-97A0-EF86CEF4910C}" type="presParOf" srcId="{5E07D924-F53C-49DB-AE86-AE4520A54822}" destId="{8AAF36A6-967D-43F1-AE8B-21333B6E91BA}" srcOrd="6" destOrd="0" presId="urn:microsoft.com/office/officeart/2005/8/layout/matrix1"/>
    <dgm:cxn modelId="{8D1E9A8E-A90E-4540-83AF-4B79DF9E147F}" type="presParOf" srcId="{5E07D924-F53C-49DB-AE86-AE4520A54822}" destId="{4A9761FC-C45D-4055-97A1-7F4BD1BF7F7B}" srcOrd="7" destOrd="0" presId="urn:microsoft.com/office/officeart/2005/8/layout/matrix1"/>
    <dgm:cxn modelId="{0CB62F99-4513-4CCC-9C89-9C1CF2DA25DD}" type="presParOf" srcId="{8F431AA8-4170-4EAA-B409-6BC65DAA95D8}" destId="{8599C9F3-7A05-44A5-81EC-E8202D74DE55}" srcOrd="1" destOrd="0" presId="urn:microsoft.com/office/officeart/2005/8/layout/matrix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833444-BFDE-47BB-BEAD-281FCD55B80E}" type="doc">
      <dgm:prSet loTypeId="urn:microsoft.com/office/officeart/2005/8/layout/vList2" loCatId="list" qsTypeId="urn:microsoft.com/office/officeart/2005/8/quickstyle/3d1" qsCatId="3D" csTypeId="urn:microsoft.com/office/officeart/2005/8/colors/colorful4" csCatId="colorful" phldr="1"/>
      <dgm:spPr/>
      <dgm:t>
        <a:bodyPr/>
        <a:lstStyle/>
        <a:p>
          <a:endParaRPr lang="uk-UA"/>
        </a:p>
      </dgm:t>
    </dgm:pt>
    <dgm:pt modelId="{FCB75009-F0EF-4C17-B3C7-511128413BF9}">
      <dgm:prSet phldrT="[Текст]" custT="1"/>
      <dgm:spPr/>
      <dgm:t>
        <a:bodyPr/>
        <a:lstStyle/>
        <a:p>
          <a:pPr algn="just"/>
          <a:r>
            <a:rPr lang="uk-UA" sz="2400" dirty="0" smtClean="0"/>
            <a:t>Угода про створення Європейського співтовариства вугілля та сталі (ЄСВС). Підписана 18 квітня 1952 р. в Парижі, набрала чинності 23 липня 1952 року, втратила чинність 23 липня 2002 року; </a:t>
          </a:r>
          <a:endParaRPr lang="uk-UA" sz="2400" dirty="0"/>
        </a:p>
      </dgm:t>
    </dgm:pt>
    <dgm:pt modelId="{6722C6D8-E8C0-4059-80E8-B2F3A637ED50}" type="parTrans" cxnId="{83D2E48E-D80F-4BAC-9DCB-6C4836FE3E63}">
      <dgm:prSet/>
      <dgm:spPr/>
      <dgm:t>
        <a:bodyPr/>
        <a:lstStyle/>
        <a:p>
          <a:endParaRPr lang="uk-UA"/>
        </a:p>
      </dgm:t>
    </dgm:pt>
    <dgm:pt modelId="{0FE85771-33B1-4598-931F-5FCFF07C0011}" type="sibTrans" cxnId="{83D2E48E-D80F-4BAC-9DCB-6C4836FE3E63}">
      <dgm:prSet/>
      <dgm:spPr/>
      <dgm:t>
        <a:bodyPr/>
        <a:lstStyle/>
        <a:p>
          <a:endParaRPr lang="uk-UA"/>
        </a:p>
      </dgm:t>
    </dgm:pt>
    <dgm:pt modelId="{C3033DA6-4FDA-4DB5-8704-E0F48E9E152D}">
      <dgm:prSet phldrT="[Текст]"/>
      <dgm:spPr/>
      <dgm:t>
        <a:bodyPr/>
        <a:lstStyle/>
        <a:p>
          <a:r>
            <a:rPr lang="uk-UA" dirty="0" smtClean="0"/>
            <a:t>Угода про створення Європейського Економічного Співтовариства (ЄЕС) – підписана 25 </a:t>
          </a:r>
          <a:r>
            <a:rPr lang="uk-UA" dirty="0" err="1" smtClean="0"/>
            <a:t>брезеня</a:t>
          </a:r>
          <a:r>
            <a:rPr lang="uk-UA" dirty="0" smtClean="0"/>
            <a:t> 1957 р., набрала чинності з 1 січня 1958 р.; </a:t>
          </a:r>
          <a:endParaRPr lang="uk-UA" dirty="0"/>
        </a:p>
      </dgm:t>
    </dgm:pt>
    <dgm:pt modelId="{706669E3-D92C-463A-9CF2-6629D4A7CEAF}" type="parTrans" cxnId="{A53EA38D-EE12-44A5-93DA-7809E508DAE7}">
      <dgm:prSet/>
      <dgm:spPr/>
      <dgm:t>
        <a:bodyPr/>
        <a:lstStyle/>
        <a:p>
          <a:endParaRPr lang="uk-UA"/>
        </a:p>
      </dgm:t>
    </dgm:pt>
    <dgm:pt modelId="{EB24CD8E-9B9C-45DA-AC45-068A69DFF22A}" type="sibTrans" cxnId="{A53EA38D-EE12-44A5-93DA-7809E508DAE7}">
      <dgm:prSet/>
      <dgm:spPr/>
      <dgm:t>
        <a:bodyPr/>
        <a:lstStyle/>
        <a:p>
          <a:endParaRPr lang="uk-UA"/>
        </a:p>
      </dgm:t>
    </dgm:pt>
    <dgm:pt modelId="{2DB353F5-B017-4540-BFD4-60B6C4EF5EE5}">
      <dgm:prSet phldrT="[Текст]"/>
      <dgm:spPr/>
      <dgm:t>
        <a:bodyPr/>
        <a:lstStyle/>
        <a:p>
          <a:r>
            <a:rPr lang="uk-UA" dirty="0" smtClean="0"/>
            <a:t>Угода про створення Європейської агенції з атомної енергетики (</a:t>
          </a:r>
          <a:r>
            <a:rPr lang="uk-UA" dirty="0" err="1" smtClean="0"/>
            <a:t>Євроатом</a:t>
          </a:r>
          <a:r>
            <a:rPr lang="uk-UA" dirty="0" smtClean="0"/>
            <a:t>), підписана в Римі разом з ЄЕС. На ці дві угоди часто </a:t>
          </a:r>
          <a:r>
            <a:rPr lang="uk-UA" dirty="0" err="1" smtClean="0"/>
            <a:t>посилаютья</a:t>
          </a:r>
          <a:r>
            <a:rPr lang="uk-UA" dirty="0" smtClean="0"/>
            <a:t> як і на «Римські угоди». Коли вживається термін «Римська угода», мається на увазі лише ЄЕС; </a:t>
          </a:r>
          <a:endParaRPr lang="uk-UA" dirty="0"/>
        </a:p>
      </dgm:t>
    </dgm:pt>
    <dgm:pt modelId="{FA866BA9-6DBB-4A1D-A5F7-F26B1F55FB68}" type="parTrans" cxnId="{E65F6A59-53AD-4BB6-B0DE-9DAAE8BF2812}">
      <dgm:prSet/>
      <dgm:spPr/>
      <dgm:t>
        <a:bodyPr/>
        <a:lstStyle/>
        <a:p>
          <a:endParaRPr lang="uk-UA"/>
        </a:p>
      </dgm:t>
    </dgm:pt>
    <dgm:pt modelId="{7F00AB45-DB2C-49C7-9298-A48461FB63BB}" type="sibTrans" cxnId="{E65F6A59-53AD-4BB6-B0DE-9DAAE8BF2812}">
      <dgm:prSet/>
      <dgm:spPr/>
      <dgm:t>
        <a:bodyPr/>
        <a:lstStyle/>
        <a:p>
          <a:endParaRPr lang="uk-UA"/>
        </a:p>
      </dgm:t>
    </dgm:pt>
    <dgm:pt modelId="{094AEB60-E59C-4657-BC0F-56934B99BE09}">
      <dgm:prSet/>
      <dgm:spPr/>
      <dgm:t>
        <a:bodyPr/>
        <a:lstStyle/>
        <a:p>
          <a:r>
            <a:rPr lang="uk-UA" smtClean="0"/>
            <a:t>Угода про Європейський Союз (ЄС), підписана в Маастріхті 7 лютого 1992 р., набрала чинності 1 листопада 1993 р. </a:t>
          </a:r>
          <a:endParaRPr lang="uk-UA"/>
        </a:p>
      </dgm:t>
    </dgm:pt>
    <dgm:pt modelId="{76F9438C-0C62-4A09-97CC-D94152EA5365}" type="parTrans" cxnId="{674A04C5-707A-4DF3-B534-64388A0AF871}">
      <dgm:prSet/>
      <dgm:spPr/>
      <dgm:t>
        <a:bodyPr/>
        <a:lstStyle/>
        <a:p>
          <a:endParaRPr lang="uk-UA"/>
        </a:p>
      </dgm:t>
    </dgm:pt>
    <dgm:pt modelId="{02F4219B-376C-4DB7-B50C-BAFE69DFB70F}" type="sibTrans" cxnId="{674A04C5-707A-4DF3-B534-64388A0AF871}">
      <dgm:prSet/>
      <dgm:spPr/>
      <dgm:t>
        <a:bodyPr/>
        <a:lstStyle/>
        <a:p>
          <a:endParaRPr lang="uk-UA"/>
        </a:p>
      </dgm:t>
    </dgm:pt>
    <dgm:pt modelId="{33742678-4071-4A27-B3A1-B0A379A90E6F}" type="pres">
      <dgm:prSet presAssocID="{AC833444-BFDE-47BB-BEAD-281FCD55B80E}" presName="linear" presStyleCnt="0">
        <dgm:presLayoutVars>
          <dgm:animLvl val="lvl"/>
          <dgm:resizeHandles val="exact"/>
        </dgm:presLayoutVars>
      </dgm:prSet>
      <dgm:spPr/>
      <dgm:t>
        <a:bodyPr/>
        <a:lstStyle/>
        <a:p>
          <a:endParaRPr lang="ru-RU"/>
        </a:p>
      </dgm:t>
    </dgm:pt>
    <dgm:pt modelId="{4BF8D093-B17F-41D2-B58C-03D0A6A8881B}" type="pres">
      <dgm:prSet presAssocID="{FCB75009-F0EF-4C17-B3C7-511128413BF9}" presName="parentText" presStyleLbl="node1" presStyleIdx="0" presStyleCnt="4">
        <dgm:presLayoutVars>
          <dgm:chMax val="0"/>
          <dgm:bulletEnabled val="1"/>
        </dgm:presLayoutVars>
      </dgm:prSet>
      <dgm:spPr/>
      <dgm:t>
        <a:bodyPr/>
        <a:lstStyle/>
        <a:p>
          <a:endParaRPr lang="uk-UA"/>
        </a:p>
      </dgm:t>
    </dgm:pt>
    <dgm:pt modelId="{CD6418F4-A29A-4AE5-9E65-D3BBBCB276C5}" type="pres">
      <dgm:prSet presAssocID="{0FE85771-33B1-4598-931F-5FCFF07C0011}" presName="spacer" presStyleCnt="0"/>
      <dgm:spPr/>
    </dgm:pt>
    <dgm:pt modelId="{E4B1D056-19BC-47DF-B278-3D02EC1A379D}" type="pres">
      <dgm:prSet presAssocID="{C3033DA6-4FDA-4DB5-8704-E0F48E9E152D}" presName="parentText" presStyleLbl="node1" presStyleIdx="1" presStyleCnt="4">
        <dgm:presLayoutVars>
          <dgm:chMax val="0"/>
          <dgm:bulletEnabled val="1"/>
        </dgm:presLayoutVars>
      </dgm:prSet>
      <dgm:spPr/>
      <dgm:t>
        <a:bodyPr/>
        <a:lstStyle/>
        <a:p>
          <a:endParaRPr lang="uk-UA"/>
        </a:p>
      </dgm:t>
    </dgm:pt>
    <dgm:pt modelId="{270CC72A-FE8B-477F-A188-88B5518DF682}" type="pres">
      <dgm:prSet presAssocID="{EB24CD8E-9B9C-45DA-AC45-068A69DFF22A}" presName="spacer" presStyleCnt="0"/>
      <dgm:spPr/>
    </dgm:pt>
    <dgm:pt modelId="{FA7C2168-49E0-450C-9AAD-5D4E9006BCBA}" type="pres">
      <dgm:prSet presAssocID="{2DB353F5-B017-4540-BFD4-60B6C4EF5EE5}" presName="parentText" presStyleLbl="node1" presStyleIdx="2" presStyleCnt="4">
        <dgm:presLayoutVars>
          <dgm:chMax val="0"/>
          <dgm:bulletEnabled val="1"/>
        </dgm:presLayoutVars>
      </dgm:prSet>
      <dgm:spPr/>
      <dgm:t>
        <a:bodyPr/>
        <a:lstStyle/>
        <a:p>
          <a:endParaRPr lang="uk-UA"/>
        </a:p>
      </dgm:t>
    </dgm:pt>
    <dgm:pt modelId="{B02A4D0B-4556-4805-8E4A-F41FC7575F38}" type="pres">
      <dgm:prSet presAssocID="{7F00AB45-DB2C-49C7-9298-A48461FB63BB}" presName="spacer" presStyleCnt="0"/>
      <dgm:spPr/>
    </dgm:pt>
    <dgm:pt modelId="{54CA7D54-4C99-435C-9866-57431D86AAC8}" type="pres">
      <dgm:prSet presAssocID="{094AEB60-E59C-4657-BC0F-56934B99BE09}" presName="parentText" presStyleLbl="node1" presStyleIdx="3" presStyleCnt="4">
        <dgm:presLayoutVars>
          <dgm:chMax val="0"/>
          <dgm:bulletEnabled val="1"/>
        </dgm:presLayoutVars>
      </dgm:prSet>
      <dgm:spPr/>
      <dgm:t>
        <a:bodyPr/>
        <a:lstStyle/>
        <a:p>
          <a:endParaRPr lang="ru-RU"/>
        </a:p>
      </dgm:t>
    </dgm:pt>
  </dgm:ptLst>
  <dgm:cxnLst>
    <dgm:cxn modelId="{E18178B6-8810-47D2-A5C5-E217681D6331}" type="presOf" srcId="{094AEB60-E59C-4657-BC0F-56934B99BE09}" destId="{54CA7D54-4C99-435C-9866-57431D86AAC8}" srcOrd="0" destOrd="0" presId="urn:microsoft.com/office/officeart/2005/8/layout/vList2"/>
    <dgm:cxn modelId="{A53EA38D-EE12-44A5-93DA-7809E508DAE7}" srcId="{AC833444-BFDE-47BB-BEAD-281FCD55B80E}" destId="{C3033DA6-4FDA-4DB5-8704-E0F48E9E152D}" srcOrd="1" destOrd="0" parTransId="{706669E3-D92C-463A-9CF2-6629D4A7CEAF}" sibTransId="{EB24CD8E-9B9C-45DA-AC45-068A69DFF22A}"/>
    <dgm:cxn modelId="{7AFDF394-A2A7-49C3-B018-E844ED80D53E}" type="presOf" srcId="{2DB353F5-B017-4540-BFD4-60B6C4EF5EE5}" destId="{FA7C2168-49E0-450C-9AAD-5D4E9006BCBA}" srcOrd="0" destOrd="0" presId="urn:microsoft.com/office/officeart/2005/8/layout/vList2"/>
    <dgm:cxn modelId="{B2523B85-3570-4237-B19E-632B561B8014}" type="presOf" srcId="{C3033DA6-4FDA-4DB5-8704-E0F48E9E152D}" destId="{E4B1D056-19BC-47DF-B278-3D02EC1A379D}" srcOrd="0" destOrd="0" presId="urn:microsoft.com/office/officeart/2005/8/layout/vList2"/>
    <dgm:cxn modelId="{EB485A5B-7BD2-4AB3-BF30-75B5D37D4E5E}" type="presOf" srcId="{AC833444-BFDE-47BB-BEAD-281FCD55B80E}" destId="{33742678-4071-4A27-B3A1-B0A379A90E6F}" srcOrd="0" destOrd="0" presId="urn:microsoft.com/office/officeart/2005/8/layout/vList2"/>
    <dgm:cxn modelId="{CD89A10C-ECF4-4D41-847F-B3A2E2764D3C}" type="presOf" srcId="{FCB75009-F0EF-4C17-B3C7-511128413BF9}" destId="{4BF8D093-B17F-41D2-B58C-03D0A6A8881B}" srcOrd="0" destOrd="0" presId="urn:microsoft.com/office/officeart/2005/8/layout/vList2"/>
    <dgm:cxn modelId="{E65F6A59-53AD-4BB6-B0DE-9DAAE8BF2812}" srcId="{AC833444-BFDE-47BB-BEAD-281FCD55B80E}" destId="{2DB353F5-B017-4540-BFD4-60B6C4EF5EE5}" srcOrd="2" destOrd="0" parTransId="{FA866BA9-6DBB-4A1D-A5F7-F26B1F55FB68}" sibTransId="{7F00AB45-DB2C-49C7-9298-A48461FB63BB}"/>
    <dgm:cxn modelId="{83D2E48E-D80F-4BAC-9DCB-6C4836FE3E63}" srcId="{AC833444-BFDE-47BB-BEAD-281FCD55B80E}" destId="{FCB75009-F0EF-4C17-B3C7-511128413BF9}" srcOrd="0" destOrd="0" parTransId="{6722C6D8-E8C0-4059-80E8-B2F3A637ED50}" sibTransId="{0FE85771-33B1-4598-931F-5FCFF07C0011}"/>
    <dgm:cxn modelId="{674A04C5-707A-4DF3-B534-64388A0AF871}" srcId="{AC833444-BFDE-47BB-BEAD-281FCD55B80E}" destId="{094AEB60-E59C-4657-BC0F-56934B99BE09}" srcOrd="3" destOrd="0" parTransId="{76F9438C-0C62-4A09-97CC-D94152EA5365}" sibTransId="{02F4219B-376C-4DB7-B50C-BAFE69DFB70F}"/>
    <dgm:cxn modelId="{563B385D-D168-4B66-B2D1-CD8070273B0D}" type="presParOf" srcId="{33742678-4071-4A27-B3A1-B0A379A90E6F}" destId="{4BF8D093-B17F-41D2-B58C-03D0A6A8881B}" srcOrd="0" destOrd="0" presId="urn:microsoft.com/office/officeart/2005/8/layout/vList2"/>
    <dgm:cxn modelId="{F9C2524A-7BE6-4419-B2C9-1A52975A8218}" type="presParOf" srcId="{33742678-4071-4A27-B3A1-B0A379A90E6F}" destId="{CD6418F4-A29A-4AE5-9E65-D3BBBCB276C5}" srcOrd="1" destOrd="0" presId="urn:microsoft.com/office/officeart/2005/8/layout/vList2"/>
    <dgm:cxn modelId="{5879158C-54C3-4BE4-99FA-8129193ABDE5}" type="presParOf" srcId="{33742678-4071-4A27-B3A1-B0A379A90E6F}" destId="{E4B1D056-19BC-47DF-B278-3D02EC1A379D}" srcOrd="2" destOrd="0" presId="urn:microsoft.com/office/officeart/2005/8/layout/vList2"/>
    <dgm:cxn modelId="{7AD66EE0-A093-4311-928E-5B87E5FB7E84}" type="presParOf" srcId="{33742678-4071-4A27-B3A1-B0A379A90E6F}" destId="{270CC72A-FE8B-477F-A188-88B5518DF682}" srcOrd="3" destOrd="0" presId="urn:microsoft.com/office/officeart/2005/8/layout/vList2"/>
    <dgm:cxn modelId="{26B4286E-D609-4AC3-A5F0-A53917DC1C13}" type="presParOf" srcId="{33742678-4071-4A27-B3A1-B0A379A90E6F}" destId="{FA7C2168-49E0-450C-9AAD-5D4E9006BCBA}" srcOrd="4" destOrd="0" presId="urn:microsoft.com/office/officeart/2005/8/layout/vList2"/>
    <dgm:cxn modelId="{8F2A9255-A788-493B-A3D7-4BE26D3D9D25}" type="presParOf" srcId="{33742678-4071-4A27-B3A1-B0A379A90E6F}" destId="{B02A4D0B-4556-4805-8E4A-F41FC7575F38}" srcOrd="5" destOrd="0" presId="urn:microsoft.com/office/officeart/2005/8/layout/vList2"/>
    <dgm:cxn modelId="{878A2F27-4D3F-47C8-AE50-A65F2E58E0BE}" type="presParOf" srcId="{33742678-4071-4A27-B3A1-B0A379A90E6F}" destId="{54CA7D54-4C99-435C-9866-57431D86AAC8}" srcOrd="6"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6ACB66-EAB9-4D45-9F9C-28EA120D791D}" type="datetimeFigureOut">
              <a:rPr lang="ru-RU"/>
              <a:pPr/>
              <a:t>21.01.2014</a:t>
            </a:fld>
            <a:endParaRPr/>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837A6B-DAA4-4C2D-AEAB-4E9E70095794}" type="slidenum">
              <a:rPr/>
              <a:pPr/>
              <a:t>‹#›</a:t>
            </a:fld>
            <a:endParaRPr/>
          </a:p>
        </p:txBody>
      </p:sp>
    </p:spTree>
    <p:extLst>
      <p:ext uri="{BB962C8B-B14F-4D97-AF65-F5344CB8AC3E}">
        <p14:creationId xmlns:p14="http://schemas.microsoft.com/office/powerpoint/2010/main" xmlns="" val="2921545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79D970-AC71-40CF-8717-2E4EAB5207AF}" type="datetimeFigureOut">
              <a:rPr lang="ru-RU"/>
              <a:pPr/>
              <a:t>21.01.2014</a:t>
            </a:fld>
            <a:endParaRPr/>
          </a:p>
        </p:txBody>
      </p:sp>
      <p:sp>
        <p:nvSpPr>
          <p:cNvPr id="4" name="Образ слайда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Образец текста</a:t>
            </a:r>
          </a:p>
          <a:p>
            <a:pPr lvl="1"/>
            <a:r>
              <a:rPr/>
              <a:t>Второй уровень</a:t>
            </a:r>
          </a:p>
          <a:p>
            <a:pPr lvl="2"/>
            <a:r>
              <a:rPr/>
              <a:t>Третий уровень</a:t>
            </a:r>
          </a:p>
          <a:p>
            <a:pPr lvl="3"/>
            <a:r>
              <a:rPr/>
              <a:t>Четвертый уровень</a:t>
            </a:r>
          </a:p>
          <a:p>
            <a:pPr lvl="4"/>
            <a:r>
              <a:rPr/>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266150-FA26-45B5-BF0B-186B42A09DC9}" type="slidenum">
              <a:rPr/>
              <a:pPr/>
              <a:t>‹#›</a:t>
            </a:fld>
            <a:endParaRPr/>
          </a:p>
        </p:txBody>
      </p:sp>
    </p:spTree>
    <p:extLst>
      <p:ext uri="{BB962C8B-B14F-4D97-AF65-F5344CB8AC3E}">
        <p14:creationId xmlns:p14="http://schemas.microsoft.com/office/powerpoint/2010/main" xmlns="" val="145946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Номер слайда 3"/>
          <p:cNvSpPr>
            <a:spLocks noGrp="1"/>
          </p:cNvSpPr>
          <p:nvPr>
            <p:ph type="sldNum" sz="quarter" idx="10"/>
          </p:nvPr>
        </p:nvSpPr>
        <p:spPr/>
        <p:txBody>
          <a:bodyPr/>
          <a:lstStyle/>
          <a:p>
            <a:pPr algn="r" defTabSz="914400">
              <a:buNone/>
            </a:pPr>
            <a:fld id="{3A2CC701-D80A-463B-8415-A85485312088}" type="slidenum">
              <a:rPr lang="en-US" sz="1200" b="0" i="0">
                <a:latin typeface="Corbel"/>
                <a:ea typeface="+mn-ea"/>
                <a:cs typeface="+mn-cs"/>
              </a:rPr>
              <a:pPr algn="r" defTabSz="914400">
                <a:buNone/>
              </a:pPr>
              <a:t>7</a:t>
            </a:fld>
            <a:endParaRPr lang="en-US" sz="1200" b="0" i="0">
              <a:latin typeface="Corbel"/>
              <a:ea typeface="+mn-ea"/>
              <a:cs typeface="+mn-cs"/>
            </a:endParaRPr>
          </a:p>
        </p:txBody>
      </p:sp>
    </p:spTree>
    <p:extLst>
      <p:ext uri="{BB962C8B-B14F-4D97-AF65-F5344CB8AC3E}">
        <p14:creationId xmlns:p14="http://schemas.microsoft.com/office/powerpoint/2010/main" xmlns="" val="169998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Номер слайда 3"/>
          <p:cNvSpPr>
            <a:spLocks noGrp="1"/>
          </p:cNvSpPr>
          <p:nvPr>
            <p:ph type="sldNum" sz="quarter" idx="10"/>
          </p:nvPr>
        </p:nvSpPr>
        <p:spPr/>
        <p:txBody>
          <a:bodyPr/>
          <a:lstStyle/>
          <a:p>
            <a:pPr algn="r" defTabSz="914400">
              <a:buNone/>
            </a:pPr>
            <a:fld id="{3A2CC701-D80A-463B-8415-A85485312088}" type="slidenum">
              <a:rPr lang="en-US" sz="1200" b="0" i="0">
                <a:latin typeface="Corbel"/>
                <a:ea typeface="+mn-ea"/>
                <a:cs typeface="+mn-cs"/>
              </a:rPr>
              <a:pPr algn="r" defTabSz="914400">
                <a:buNone/>
              </a:pPr>
              <a:t>8</a:t>
            </a:fld>
            <a:endParaRPr lang="en-US" sz="1200" b="0" i="0">
              <a:latin typeface="Corbel"/>
              <a:ea typeface="+mn-ea"/>
              <a:cs typeface="+mn-cs"/>
            </a:endParaRPr>
          </a:p>
        </p:txBody>
      </p:sp>
    </p:spTree>
    <p:extLst>
      <p:ext uri="{BB962C8B-B14F-4D97-AF65-F5344CB8AC3E}">
        <p14:creationId xmlns:p14="http://schemas.microsoft.com/office/powerpoint/2010/main" xmlns="" val="7113061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88825"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52466975-C014-42E5-BFA6-B8D5FDD3B81F}" type="datetimeFigureOut">
              <a:rPr lang="ru-RU" noProof="0" smtClean="0"/>
              <a:pPr/>
              <a:t>21.01.2014</a:t>
            </a:fld>
            <a:endParaRPr lang="ru-RU" noProof="0"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RU" noProof="0"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93B167E-EA96-4147-81DE-549160052C22}" type="slidenum">
              <a:rPr lang="ru-RU" noProof="0" smtClean="0"/>
              <a:pPr/>
              <a:t>‹#›</a:t>
            </a:fld>
            <a:endParaRPr lang="ru-RU" noProof="0" dirty="0"/>
          </a:p>
        </p:txBody>
      </p:sp>
      <p:grpSp>
        <p:nvGrpSpPr>
          <p:cNvPr id="8" name="Group 7"/>
          <p:cNvGrpSpPr/>
          <p:nvPr/>
        </p:nvGrpSpPr>
        <p:grpSpPr>
          <a:xfrm>
            <a:off x="1591720" y="2887530"/>
            <a:ext cx="9036459"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8044"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377" y="1387737"/>
            <a:ext cx="9034071"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1828324" y="3767862"/>
            <a:ext cx="8532178"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2466975-C014-42E5-BFA6-B8D5FDD3B81F}" type="datetimeFigureOut">
              <a:rPr lang="ru-RU" noProof="0" smtClean="0"/>
              <a:pPr/>
              <a:t>21.01.2014</a:t>
            </a:fld>
            <a:endParaRPr lang="ru-RU" noProof="0" dirty="0"/>
          </a:p>
        </p:txBody>
      </p:sp>
      <p:sp>
        <p:nvSpPr>
          <p:cNvPr id="5" name="Footer Placeholder 4"/>
          <p:cNvSpPr>
            <a:spLocks noGrp="1"/>
          </p:cNvSpPr>
          <p:nvPr>
            <p:ph type="ftr" sz="quarter" idx="11"/>
          </p:nvPr>
        </p:nvSpPr>
        <p:spPr/>
        <p:txBody>
          <a:bodyPr/>
          <a:lstStyle/>
          <a:p>
            <a:endParaRPr lang="ru-RU" noProof="0" dirty="0"/>
          </a:p>
        </p:txBody>
      </p:sp>
      <p:sp>
        <p:nvSpPr>
          <p:cNvPr id="6" name="Slide Number Placeholder 5"/>
          <p:cNvSpPr>
            <a:spLocks noGrp="1"/>
          </p:cNvSpPr>
          <p:nvPr>
            <p:ph type="sldNum" sz="quarter" idx="12"/>
          </p:nvPr>
        </p:nvSpPr>
        <p:spPr/>
        <p:txBody>
          <a:bodyPr/>
          <a:lstStyle/>
          <a:p>
            <a:fld id="{693B167E-EA96-4147-81DE-549160052C22}" type="slidenum">
              <a:rPr lang="ru-RU" noProof="0" smtClean="0"/>
              <a:pPr/>
              <a:t>‹#›</a:t>
            </a:fld>
            <a:endParaRPr lang="ru-RU" noProof="0" dirty="0"/>
          </a:p>
        </p:txBody>
      </p:sp>
      <p:grpSp>
        <p:nvGrpSpPr>
          <p:cNvPr id="11" name="Group 10"/>
          <p:cNvGrpSpPr/>
          <p:nvPr/>
        </p:nvGrpSpPr>
        <p:grpSpPr>
          <a:xfrm>
            <a:off x="1563038" y="1392217"/>
            <a:ext cx="9036459" cy="923330"/>
            <a:chOff x="1172584" y="1381459"/>
            <a:chExt cx="6779110" cy="923330"/>
          </a:xfrm>
        </p:grpSpPr>
        <p:sp>
          <p:nvSpPr>
            <p:cNvPr id="15" name="TextBox 14"/>
            <p:cNvSpPr txBox="1"/>
            <p:nvPr/>
          </p:nvSpPr>
          <p:spPr>
            <a:xfrm>
              <a:off x="4147073" y="1381459"/>
              <a:ext cx="658044"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19731" y="559399"/>
            <a:ext cx="2237008" cy="556676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7746" y="849855"/>
            <a:ext cx="7341977" cy="502382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2466975-C014-42E5-BFA6-B8D5FDD3B81F}" type="datetimeFigureOut">
              <a:rPr lang="ru-RU" noProof="0" smtClean="0"/>
              <a:pPr/>
              <a:t>21.01.2014</a:t>
            </a:fld>
            <a:endParaRPr lang="ru-RU" noProof="0" dirty="0"/>
          </a:p>
        </p:txBody>
      </p:sp>
      <p:sp>
        <p:nvSpPr>
          <p:cNvPr id="5" name="Footer Placeholder 4"/>
          <p:cNvSpPr>
            <a:spLocks noGrp="1"/>
          </p:cNvSpPr>
          <p:nvPr>
            <p:ph type="ftr" sz="quarter" idx="11"/>
          </p:nvPr>
        </p:nvSpPr>
        <p:spPr/>
        <p:txBody>
          <a:bodyPr/>
          <a:lstStyle/>
          <a:p>
            <a:endParaRPr lang="ru-RU" noProof="0" dirty="0"/>
          </a:p>
        </p:txBody>
      </p:sp>
      <p:sp>
        <p:nvSpPr>
          <p:cNvPr id="6" name="Slide Number Placeholder 5"/>
          <p:cNvSpPr>
            <a:spLocks noGrp="1"/>
          </p:cNvSpPr>
          <p:nvPr>
            <p:ph type="sldNum" sz="quarter" idx="12"/>
          </p:nvPr>
        </p:nvSpPr>
        <p:spPr/>
        <p:txBody>
          <a:bodyPr/>
          <a:lstStyle/>
          <a:p>
            <a:fld id="{693B167E-EA96-4147-81DE-549160052C22}" type="slidenum">
              <a:rPr lang="ru-RU" noProof="0" smtClean="0"/>
              <a:pPr/>
              <a:t>‹#›</a:t>
            </a:fld>
            <a:endParaRPr lang="ru-RU" noProof="0" dirty="0"/>
          </a:p>
        </p:txBody>
      </p:sp>
      <p:grpSp>
        <p:nvGrpSpPr>
          <p:cNvPr id="11" name="Group 10"/>
          <p:cNvGrpSpPr/>
          <p:nvPr/>
        </p:nvGrpSpPr>
        <p:grpSpPr>
          <a:xfrm rot="5400000">
            <a:off x="6123117" y="2880823"/>
            <a:ext cx="5480154" cy="923330"/>
            <a:chOff x="1815339" y="1496785"/>
            <a:chExt cx="5480154" cy="692678"/>
          </a:xfrm>
        </p:grpSpPr>
        <p:sp>
          <p:nvSpPr>
            <p:cNvPr id="12" name="TextBox 11"/>
            <p:cNvSpPr txBox="1"/>
            <p:nvPr/>
          </p:nvSpPr>
          <p:spPr>
            <a:xfrm>
              <a:off x="4147074" y="1496785"/>
              <a:ext cx="877163" cy="692678"/>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2466975-C014-42E5-BFA6-B8D5FDD3B81F}" type="datetimeFigureOut">
              <a:rPr lang="ru-RU" noProof="0" smtClean="0"/>
              <a:pPr/>
              <a:t>21.01.2014</a:t>
            </a:fld>
            <a:endParaRPr lang="ru-RU" noProof="0" dirty="0"/>
          </a:p>
        </p:txBody>
      </p:sp>
      <p:sp>
        <p:nvSpPr>
          <p:cNvPr id="5" name="Footer Placeholder 4"/>
          <p:cNvSpPr>
            <a:spLocks noGrp="1"/>
          </p:cNvSpPr>
          <p:nvPr>
            <p:ph type="ftr" sz="quarter" idx="11"/>
          </p:nvPr>
        </p:nvSpPr>
        <p:spPr/>
        <p:txBody>
          <a:bodyPr/>
          <a:lstStyle/>
          <a:p>
            <a:endParaRPr lang="ru-RU" noProof="0" dirty="0"/>
          </a:p>
        </p:txBody>
      </p:sp>
      <p:sp>
        <p:nvSpPr>
          <p:cNvPr id="6" name="Slide Number Placeholder 5"/>
          <p:cNvSpPr>
            <a:spLocks noGrp="1"/>
          </p:cNvSpPr>
          <p:nvPr>
            <p:ph type="sldNum" sz="quarter" idx="12"/>
          </p:nvPr>
        </p:nvSpPr>
        <p:spPr/>
        <p:txBody>
          <a:bodyPr/>
          <a:lstStyle/>
          <a:p>
            <a:fld id="{693B167E-EA96-4147-81DE-549160052C22}" type="slidenum">
              <a:rPr lang="ru-RU" noProof="0" smtClean="0"/>
              <a:pPr/>
              <a:t>‹#›</a:t>
            </a:fld>
            <a:endParaRPr lang="ru-RU" noProof="0" dirty="0"/>
          </a:p>
        </p:txBody>
      </p:sp>
      <p:sp>
        <p:nvSpPr>
          <p:cNvPr id="11" name="Title 10"/>
          <p:cNvSpPr>
            <a:spLocks noGrp="1"/>
          </p:cNvSpPr>
          <p:nvPr>
            <p:ph type="title"/>
          </p:nvPr>
        </p:nvSpPr>
        <p:spPr/>
        <p:txBody>
          <a:bodyPr/>
          <a:lstStyle/>
          <a:p>
            <a:r>
              <a:rPr lang="ru-RU" smtClean="0"/>
              <a:t>Образец заголовка</a:t>
            </a:r>
            <a:endParaRPr lang="en-US"/>
          </a:p>
        </p:txBody>
      </p:sp>
      <p:grpSp>
        <p:nvGrpSpPr>
          <p:cNvPr id="12" name="Group 11"/>
          <p:cNvGrpSpPr/>
          <p:nvPr/>
        </p:nvGrpSpPr>
        <p:grpSpPr>
          <a:xfrm>
            <a:off x="1563038" y="1392217"/>
            <a:ext cx="9036459" cy="923330"/>
            <a:chOff x="1172584" y="1381459"/>
            <a:chExt cx="6779110" cy="923330"/>
          </a:xfrm>
        </p:grpSpPr>
        <p:sp>
          <p:nvSpPr>
            <p:cNvPr id="13" name="TextBox 12"/>
            <p:cNvSpPr txBox="1"/>
            <p:nvPr/>
          </p:nvSpPr>
          <p:spPr>
            <a:xfrm>
              <a:off x="4147073" y="1381459"/>
              <a:ext cx="658044"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88825" cy="6858000"/>
          </a:xfrm>
          <a:prstGeom prst="rect">
            <a:avLst/>
          </a:prstGeom>
        </p:spPr>
      </p:pic>
      <p:grpSp>
        <p:nvGrpSpPr>
          <p:cNvPr id="7" name="Group 7"/>
          <p:cNvGrpSpPr/>
          <p:nvPr/>
        </p:nvGrpSpPr>
        <p:grpSpPr>
          <a:xfrm>
            <a:off x="1563038" y="2887579"/>
            <a:ext cx="9036459" cy="923330"/>
            <a:chOff x="1172584" y="1381459"/>
            <a:chExt cx="6779110" cy="923330"/>
          </a:xfrm>
        </p:grpSpPr>
        <p:sp>
          <p:nvSpPr>
            <p:cNvPr id="9" name="TextBox 8"/>
            <p:cNvSpPr txBox="1"/>
            <p:nvPr/>
          </p:nvSpPr>
          <p:spPr>
            <a:xfrm>
              <a:off x="4147073" y="1381459"/>
              <a:ext cx="658044"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19814" y="1204857"/>
            <a:ext cx="10336925" cy="1910716"/>
          </a:xfrm>
        </p:spPr>
        <p:txBody>
          <a:bodyPr anchor="b"/>
          <a:lstStyle>
            <a:lvl1pPr algn="ctr">
              <a:defRPr sz="5400" b="0" cap="none"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932089" y="3767317"/>
            <a:ext cx="10310310"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2466975-C014-42E5-BFA6-B8D5FDD3B81F}" type="datetimeFigureOut">
              <a:rPr lang="ru-RU" noProof="0" smtClean="0"/>
              <a:pPr/>
              <a:t>21.01.2014</a:t>
            </a:fld>
            <a:endParaRPr lang="ru-RU" noProof="0" dirty="0"/>
          </a:p>
        </p:txBody>
      </p:sp>
      <p:sp>
        <p:nvSpPr>
          <p:cNvPr id="5" name="Footer Placeholder 4"/>
          <p:cNvSpPr>
            <a:spLocks noGrp="1"/>
          </p:cNvSpPr>
          <p:nvPr>
            <p:ph type="ftr" sz="quarter" idx="11"/>
          </p:nvPr>
        </p:nvSpPr>
        <p:spPr/>
        <p:txBody>
          <a:bodyPr/>
          <a:lstStyle/>
          <a:p>
            <a:endParaRPr lang="ru-RU" noProof="0" dirty="0"/>
          </a:p>
        </p:txBody>
      </p:sp>
      <p:sp>
        <p:nvSpPr>
          <p:cNvPr id="6" name="Slide Number Placeholder 5"/>
          <p:cNvSpPr>
            <a:spLocks noGrp="1"/>
          </p:cNvSpPr>
          <p:nvPr>
            <p:ph type="sldNum" sz="quarter" idx="12"/>
          </p:nvPr>
        </p:nvSpPr>
        <p:spPr/>
        <p:txBody>
          <a:bodyPr/>
          <a:lstStyle/>
          <a:p>
            <a:fld id="{693B167E-EA96-4147-81DE-549160052C22}" type="slidenum">
              <a:rPr lang="ru-RU" noProof="0" smtClean="0"/>
              <a:pPr/>
              <a:t>‹#›</a:t>
            </a:fld>
            <a:endParaRPr lang="ru-RU" noProof="0"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2466975-C014-42E5-BFA6-B8D5FDD3B81F}" type="datetimeFigureOut">
              <a:rPr lang="ru-RU" noProof="0" smtClean="0"/>
              <a:pPr/>
              <a:t>21.01.2014</a:t>
            </a:fld>
            <a:endParaRPr lang="ru-RU" noProof="0" dirty="0"/>
          </a:p>
        </p:txBody>
      </p:sp>
      <p:sp>
        <p:nvSpPr>
          <p:cNvPr id="6" name="Footer Placeholder 5"/>
          <p:cNvSpPr>
            <a:spLocks noGrp="1"/>
          </p:cNvSpPr>
          <p:nvPr>
            <p:ph type="ftr" sz="quarter" idx="11"/>
          </p:nvPr>
        </p:nvSpPr>
        <p:spPr/>
        <p:txBody>
          <a:bodyPr/>
          <a:lstStyle/>
          <a:p>
            <a:endParaRPr lang="ru-RU" noProof="0" dirty="0"/>
          </a:p>
        </p:txBody>
      </p:sp>
      <p:sp>
        <p:nvSpPr>
          <p:cNvPr id="7" name="Slide Number Placeholder 6"/>
          <p:cNvSpPr>
            <a:spLocks noGrp="1"/>
          </p:cNvSpPr>
          <p:nvPr>
            <p:ph type="sldNum" sz="quarter" idx="12"/>
          </p:nvPr>
        </p:nvSpPr>
        <p:spPr/>
        <p:txBody>
          <a:bodyPr/>
          <a:lstStyle/>
          <a:p>
            <a:fld id="{693B167E-EA96-4147-81DE-549160052C22}" type="slidenum">
              <a:rPr lang="ru-RU" noProof="0" smtClean="0"/>
              <a:pPr/>
              <a:t>‹#›</a:t>
            </a:fld>
            <a:endParaRPr lang="ru-RU" noProof="0" dirty="0"/>
          </a:p>
        </p:txBody>
      </p:sp>
      <p:sp>
        <p:nvSpPr>
          <p:cNvPr id="12" name="Title 1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grpSp>
        <p:nvGrpSpPr>
          <p:cNvPr id="13" name="Group 12"/>
          <p:cNvGrpSpPr/>
          <p:nvPr/>
        </p:nvGrpSpPr>
        <p:grpSpPr>
          <a:xfrm>
            <a:off x="1563038" y="1392217"/>
            <a:ext cx="9036459" cy="923330"/>
            <a:chOff x="1172584" y="1381459"/>
            <a:chExt cx="6779110" cy="923330"/>
          </a:xfrm>
        </p:grpSpPr>
        <p:sp>
          <p:nvSpPr>
            <p:cNvPr id="14" name="TextBox 13"/>
            <p:cNvSpPr txBox="1"/>
            <p:nvPr/>
          </p:nvSpPr>
          <p:spPr>
            <a:xfrm>
              <a:off x="4147073" y="1381459"/>
              <a:ext cx="658044"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162" y="2240280"/>
            <a:ext cx="5070551"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0" name="Content Placeholder 9"/>
          <p:cNvSpPr>
            <a:spLocks noGrp="1"/>
          </p:cNvSpPr>
          <p:nvPr>
            <p:ph sz="quarter" idx="14"/>
          </p:nvPr>
        </p:nvSpPr>
        <p:spPr>
          <a:xfrm>
            <a:off x="6191922" y="2240280"/>
            <a:ext cx="5070551"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01715" y="2240280"/>
            <a:ext cx="4588733"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917745" y="2947595"/>
            <a:ext cx="5070551"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668004" y="2240280"/>
            <a:ext cx="4595187"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91755" y="2944368"/>
            <a:ext cx="5064985"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2466975-C014-42E5-BFA6-B8D5FDD3B81F}" type="datetimeFigureOut">
              <a:rPr lang="ru-RU" noProof="0" smtClean="0"/>
              <a:pPr/>
              <a:t>21.01.2014</a:t>
            </a:fld>
            <a:endParaRPr lang="ru-RU" noProof="0" dirty="0"/>
          </a:p>
        </p:txBody>
      </p:sp>
      <p:sp>
        <p:nvSpPr>
          <p:cNvPr id="8" name="Footer Placeholder 7"/>
          <p:cNvSpPr>
            <a:spLocks noGrp="1"/>
          </p:cNvSpPr>
          <p:nvPr>
            <p:ph type="ftr" sz="quarter" idx="11"/>
          </p:nvPr>
        </p:nvSpPr>
        <p:spPr/>
        <p:txBody>
          <a:bodyPr/>
          <a:lstStyle/>
          <a:p>
            <a:endParaRPr lang="ru-RU" noProof="0" dirty="0"/>
          </a:p>
        </p:txBody>
      </p:sp>
      <p:sp>
        <p:nvSpPr>
          <p:cNvPr id="9" name="Slide Number Placeholder 8"/>
          <p:cNvSpPr>
            <a:spLocks noGrp="1"/>
          </p:cNvSpPr>
          <p:nvPr>
            <p:ph type="sldNum" sz="quarter" idx="12"/>
          </p:nvPr>
        </p:nvSpPr>
        <p:spPr/>
        <p:txBody>
          <a:bodyPr/>
          <a:lstStyle/>
          <a:p>
            <a:fld id="{693B167E-EA96-4147-81DE-549160052C22}" type="slidenum">
              <a:rPr lang="ru-RU" noProof="0" smtClean="0"/>
              <a:pPr/>
              <a:t>‹#›</a:t>
            </a:fld>
            <a:endParaRPr lang="ru-RU" noProof="0" dirty="0"/>
          </a:p>
        </p:txBody>
      </p:sp>
      <p:grpSp>
        <p:nvGrpSpPr>
          <p:cNvPr id="14" name="Group 13"/>
          <p:cNvGrpSpPr/>
          <p:nvPr/>
        </p:nvGrpSpPr>
        <p:grpSpPr>
          <a:xfrm>
            <a:off x="1563038" y="1392217"/>
            <a:ext cx="9036459" cy="923330"/>
            <a:chOff x="1172584" y="1381459"/>
            <a:chExt cx="6779110" cy="923330"/>
          </a:xfrm>
        </p:grpSpPr>
        <p:sp>
          <p:nvSpPr>
            <p:cNvPr id="16" name="TextBox 15"/>
            <p:cNvSpPr txBox="1"/>
            <p:nvPr/>
          </p:nvSpPr>
          <p:spPr>
            <a:xfrm>
              <a:off x="4147073" y="1381459"/>
              <a:ext cx="658044"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2466975-C014-42E5-BFA6-B8D5FDD3B81F}" type="datetimeFigureOut">
              <a:rPr lang="ru-RU" noProof="0" smtClean="0"/>
              <a:pPr/>
              <a:t>21.01.2014</a:t>
            </a:fld>
            <a:endParaRPr lang="ru-RU" noProof="0" dirty="0"/>
          </a:p>
        </p:txBody>
      </p:sp>
      <p:sp>
        <p:nvSpPr>
          <p:cNvPr id="4" name="Footer Placeholder 3"/>
          <p:cNvSpPr>
            <a:spLocks noGrp="1"/>
          </p:cNvSpPr>
          <p:nvPr>
            <p:ph type="ftr" sz="quarter" idx="11"/>
          </p:nvPr>
        </p:nvSpPr>
        <p:spPr/>
        <p:txBody>
          <a:bodyPr/>
          <a:lstStyle/>
          <a:p>
            <a:endParaRPr lang="ru-RU" noProof="0" dirty="0"/>
          </a:p>
        </p:txBody>
      </p:sp>
      <p:sp>
        <p:nvSpPr>
          <p:cNvPr id="5" name="Slide Number Placeholder 4"/>
          <p:cNvSpPr>
            <a:spLocks noGrp="1"/>
          </p:cNvSpPr>
          <p:nvPr>
            <p:ph type="sldNum" sz="quarter" idx="12"/>
          </p:nvPr>
        </p:nvSpPr>
        <p:spPr/>
        <p:txBody>
          <a:bodyPr/>
          <a:lstStyle/>
          <a:p>
            <a:fld id="{693B167E-EA96-4147-81DE-549160052C22}" type="slidenum">
              <a:rPr lang="ru-RU" noProof="0" smtClean="0"/>
              <a:pPr/>
              <a:t>‹#›</a:t>
            </a:fld>
            <a:endParaRPr lang="ru-RU" noProof="0" dirty="0"/>
          </a:p>
        </p:txBody>
      </p:sp>
      <p:grpSp>
        <p:nvGrpSpPr>
          <p:cNvPr id="10" name="Group 9"/>
          <p:cNvGrpSpPr/>
          <p:nvPr/>
        </p:nvGrpSpPr>
        <p:grpSpPr>
          <a:xfrm>
            <a:off x="1563038" y="1392217"/>
            <a:ext cx="9036459" cy="923330"/>
            <a:chOff x="1172584" y="1381459"/>
            <a:chExt cx="6779110" cy="923330"/>
          </a:xfrm>
        </p:grpSpPr>
        <p:sp>
          <p:nvSpPr>
            <p:cNvPr id="14" name="TextBox 13"/>
            <p:cNvSpPr txBox="1"/>
            <p:nvPr/>
          </p:nvSpPr>
          <p:spPr>
            <a:xfrm>
              <a:off x="4147073" y="1381459"/>
              <a:ext cx="658044"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466975-C014-42E5-BFA6-B8D5FDD3B81F}" type="datetimeFigureOut">
              <a:rPr lang="ru-RU" noProof="0" smtClean="0"/>
              <a:pPr/>
              <a:t>21.01.2014</a:t>
            </a:fld>
            <a:endParaRPr lang="ru-RU" noProof="0" dirty="0"/>
          </a:p>
        </p:txBody>
      </p:sp>
      <p:sp>
        <p:nvSpPr>
          <p:cNvPr id="3" name="Footer Placeholder 2"/>
          <p:cNvSpPr>
            <a:spLocks noGrp="1"/>
          </p:cNvSpPr>
          <p:nvPr>
            <p:ph type="ftr" sz="quarter" idx="11"/>
          </p:nvPr>
        </p:nvSpPr>
        <p:spPr/>
        <p:txBody>
          <a:bodyPr/>
          <a:lstStyle/>
          <a:p>
            <a:endParaRPr lang="ru-RU" noProof="0" dirty="0"/>
          </a:p>
        </p:txBody>
      </p:sp>
      <p:sp>
        <p:nvSpPr>
          <p:cNvPr id="4" name="Slide Number Placeholder 3"/>
          <p:cNvSpPr>
            <a:spLocks noGrp="1"/>
          </p:cNvSpPr>
          <p:nvPr>
            <p:ph type="sldNum" sz="quarter" idx="12"/>
          </p:nvPr>
        </p:nvSpPr>
        <p:spPr/>
        <p:txBody>
          <a:bodyPr/>
          <a:lstStyle/>
          <a:p>
            <a:fld id="{693B167E-EA96-4147-81DE-549160052C22}" type="slidenum">
              <a:rPr lang="ru-RU" noProof="0" smtClean="0"/>
              <a:pPr/>
              <a:t>‹#›</a:t>
            </a:fld>
            <a:endParaRPr lang="ru-RU" noProof="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11025" y="1678196"/>
            <a:ext cx="4562122" cy="1886921"/>
          </a:xfrm>
        </p:spPr>
        <p:txBody>
          <a:bodyPr anchor="b"/>
          <a:lstStyle>
            <a:lvl1pPr algn="l">
              <a:defRPr sz="2800" b="0"/>
            </a:lvl1pPr>
          </a:lstStyle>
          <a:p>
            <a:r>
              <a:rPr lang="ru-RU" smtClean="0"/>
              <a:t>Образец заголовка</a:t>
            </a:r>
            <a:endParaRPr lang="en-US"/>
          </a:p>
        </p:txBody>
      </p:sp>
      <p:sp>
        <p:nvSpPr>
          <p:cNvPr id="3" name="Content Placeholder 2"/>
          <p:cNvSpPr>
            <a:spLocks noGrp="1"/>
          </p:cNvSpPr>
          <p:nvPr>
            <p:ph idx="1"/>
          </p:nvPr>
        </p:nvSpPr>
        <p:spPr>
          <a:xfrm>
            <a:off x="922428" y="559399"/>
            <a:ext cx="5487460"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11025" y="3603813"/>
            <a:ext cx="4547782"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2466975-C014-42E5-BFA6-B8D5FDD3B81F}" type="datetimeFigureOut">
              <a:rPr lang="ru-RU" noProof="0" smtClean="0"/>
              <a:pPr/>
              <a:t>21.01.2014</a:t>
            </a:fld>
            <a:endParaRPr lang="ru-RU" noProof="0" dirty="0"/>
          </a:p>
        </p:txBody>
      </p:sp>
      <p:sp>
        <p:nvSpPr>
          <p:cNvPr id="6" name="Footer Placeholder 5"/>
          <p:cNvSpPr>
            <a:spLocks noGrp="1"/>
          </p:cNvSpPr>
          <p:nvPr>
            <p:ph type="ftr" sz="quarter" idx="11"/>
          </p:nvPr>
        </p:nvSpPr>
        <p:spPr/>
        <p:txBody>
          <a:bodyPr/>
          <a:lstStyle/>
          <a:p>
            <a:endParaRPr lang="ru-RU" noProof="0" dirty="0"/>
          </a:p>
        </p:txBody>
      </p:sp>
      <p:sp>
        <p:nvSpPr>
          <p:cNvPr id="7" name="Slide Number Placeholder 6"/>
          <p:cNvSpPr>
            <a:spLocks noGrp="1"/>
          </p:cNvSpPr>
          <p:nvPr>
            <p:ph type="sldNum" sz="quarter" idx="12"/>
          </p:nvPr>
        </p:nvSpPr>
        <p:spPr/>
        <p:txBody>
          <a:bodyPr/>
          <a:lstStyle/>
          <a:p>
            <a:fld id="{693B167E-EA96-4147-81DE-549160052C22}" type="slidenum">
              <a:rPr lang="ru-RU" noProof="0" smtClean="0"/>
              <a:pPr/>
              <a:t>‹#›</a:t>
            </a:fld>
            <a:endParaRPr lang="ru-RU" noProof="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3407" y="4668819"/>
            <a:ext cx="10353331" cy="644729"/>
          </a:xfrm>
        </p:spPr>
        <p:txBody>
          <a:bodyPr anchor="b"/>
          <a:lstStyle>
            <a:lvl1pPr algn="ctr">
              <a:defRPr sz="2800" b="0"/>
            </a:lvl1pPr>
          </a:lstStyle>
          <a:p>
            <a:r>
              <a:rPr lang="ru-RU" smtClean="0"/>
              <a:t>Образец заголовка</a:t>
            </a:r>
            <a:endParaRPr lang="en-US"/>
          </a:p>
        </p:txBody>
      </p:sp>
      <p:sp>
        <p:nvSpPr>
          <p:cNvPr id="3" name="Picture Placeholder 2"/>
          <p:cNvSpPr>
            <a:spLocks noGrp="1"/>
          </p:cNvSpPr>
          <p:nvPr>
            <p:ph type="pic" idx="1"/>
          </p:nvPr>
        </p:nvSpPr>
        <p:spPr>
          <a:xfrm rot="240000">
            <a:off x="2910964" y="666965"/>
            <a:ext cx="6361218"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7746" y="5324306"/>
            <a:ext cx="10338992"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2466975-C014-42E5-BFA6-B8D5FDD3B81F}" type="datetimeFigureOut">
              <a:rPr lang="ru-RU" noProof="0" smtClean="0"/>
              <a:pPr/>
              <a:t>21.01.2014</a:t>
            </a:fld>
            <a:endParaRPr lang="ru-RU" noProof="0" dirty="0"/>
          </a:p>
        </p:txBody>
      </p:sp>
      <p:sp>
        <p:nvSpPr>
          <p:cNvPr id="6" name="Footer Placeholder 5"/>
          <p:cNvSpPr>
            <a:spLocks noGrp="1"/>
          </p:cNvSpPr>
          <p:nvPr>
            <p:ph type="ftr" sz="quarter" idx="11"/>
          </p:nvPr>
        </p:nvSpPr>
        <p:spPr/>
        <p:txBody>
          <a:bodyPr/>
          <a:lstStyle/>
          <a:p>
            <a:endParaRPr lang="ru-RU" noProof="0" dirty="0"/>
          </a:p>
        </p:txBody>
      </p:sp>
      <p:sp>
        <p:nvSpPr>
          <p:cNvPr id="7" name="Slide Number Placeholder 6"/>
          <p:cNvSpPr>
            <a:spLocks noGrp="1"/>
          </p:cNvSpPr>
          <p:nvPr>
            <p:ph type="sldNum" sz="quarter" idx="12"/>
          </p:nvPr>
        </p:nvSpPr>
        <p:spPr/>
        <p:txBody>
          <a:bodyPr/>
          <a:lstStyle/>
          <a:p>
            <a:fld id="{693B167E-EA96-4147-81DE-549160052C22}" type="slidenum">
              <a:rPr lang="ru-RU" noProof="0" smtClean="0"/>
              <a:pPr/>
              <a:t>‹#›</a:t>
            </a:fld>
            <a:endParaRPr lang="ru-RU" noProof="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12188825"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7748" y="570156"/>
            <a:ext cx="10338991" cy="105425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932087" y="2248348"/>
            <a:ext cx="10324651" cy="387781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80379" y="6161443"/>
            <a:ext cx="2844059" cy="365125"/>
          </a:xfrm>
          <a:prstGeom prst="rect">
            <a:avLst/>
          </a:prstGeom>
        </p:spPr>
        <p:txBody>
          <a:bodyPr vert="horz" lIns="91440" tIns="45720" rIns="91440" bIns="45720" rtlCol="0" anchor="ctr"/>
          <a:lstStyle>
            <a:lvl1pPr algn="l">
              <a:defRPr sz="1200">
                <a:solidFill>
                  <a:schemeClr val="tx2"/>
                </a:solidFill>
              </a:defRPr>
            </a:lvl1pPr>
          </a:lstStyle>
          <a:p>
            <a:fld id="{52466975-C014-42E5-BFA6-B8D5FDD3B81F}" type="datetimeFigureOut">
              <a:rPr lang="ru-RU" noProof="0" smtClean="0"/>
              <a:pPr/>
              <a:t>21.01.2014</a:t>
            </a:fld>
            <a:endParaRPr lang="ru-RU" noProof="0" dirty="0"/>
          </a:p>
        </p:txBody>
      </p:sp>
      <p:sp>
        <p:nvSpPr>
          <p:cNvPr id="5" name="Footer Placeholder 4"/>
          <p:cNvSpPr>
            <a:spLocks noGrp="1"/>
          </p:cNvSpPr>
          <p:nvPr>
            <p:ph type="ftr" sz="quarter" idx="3"/>
          </p:nvPr>
        </p:nvSpPr>
        <p:spPr>
          <a:xfrm>
            <a:off x="4164515" y="6161443"/>
            <a:ext cx="3859795" cy="365125"/>
          </a:xfrm>
          <a:prstGeom prst="rect">
            <a:avLst/>
          </a:prstGeom>
        </p:spPr>
        <p:txBody>
          <a:bodyPr vert="horz" lIns="91440" tIns="45720" rIns="91440" bIns="45720" rtlCol="0" anchor="ctr"/>
          <a:lstStyle>
            <a:lvl1pPr algn="ctr">
              <a:defRPr sz="1200">
                <a:solidFill>
                  <a:schemeClr val="tx2"/>
                </a:solidFill>
              </a:defRPr>
            </a:lvl1pPr>
          </a:lstStyle>
          <a:p>
            <a:endParaRPr lang="ru-RU" noProof="0" dirty="0"/>
          </a:p>
        </p:txBody>
      </p:sp>
      <p:sp>
        <p:nvSpPr>
          <p:cNvPr id="6" name="Slide Number Placeholder 5"/>
          <p:cNvSpPr>
            <a:spLocks noGrp="1"/>
          </p:cNvSpPr>
          <p:nvPr>
            <p:ph type="sldNum" sz="quarter" idx="4"/>
          </p:nvPr>
        </p:nvSpPr>
        <p:spPr>
          <a:xfrm>
            <a:off x="8850047" y="6161443"/>
            <a:ext cx="2844059" cy="365125"/>
          </a:xfrm>
          <a:prstGeom prst="rect">
            <a:avLst/>
          </a:prstGeom>
        </p:spPr>
        <p:txBody>
          <a:bodyPr vert="horz" lIns="91440" tIns="45720" rIns="91440" bIns="45720" rtlCol="0" anchor="ctr"/>
          <a:lstStyle>
            <a:lvl1pPr algn="r">
              <a:defRPr sz="1200">
                <a:solidFill>
                  <a:schemeClr val="tx2"/>
                </a:solidFill>
              </a:defRPr>
            </a:lvl1pPr>
          </a:lstStyle>
          <a:p>
            <a:fld id="{693B167E-EA96-4147-81DE-549160052C22}" type="slidenum">
              <a:rPr lang="ru-RU" noProof="0" smtClean="0"/>
              <a:pPr/>
              <a:t>‹#›</a:t>
            </a:fld>
            <a:endParaRPr lang="ru-RU" noProof="0" dirty="0"/>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9.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9.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98612" y="609600"/>
            <a:ext cx="9144000" cy="2667000"/>
          </a:xfrm>
        </p:spPr>
        <p:txBody>
          <a:bodyPr/>
          <a:lstStyle/>
          <a:p>
            <a:pPr>
              <a:spcBef>
                <a:spcPts val="0"/>
              </a:spcBef>
            </a:pPr>
            <a:r>
              <a:rPr lang="uk-UA" b="1" dirty="0">
                <a:latin typeface="Times New Roman"/>
                <a:ea typeface="Times New Roman"/>
              </a:rPr>
              <a:t>МІЖНАРОДНІ НОРМИ </a:t>
            </a:r>
            <a:r>
              <a:rPr lang="uk-UA" b="1" dirty="0">
                <a:ea typeface="Times New Roman"/>
              </a:rPr>
              <a:t>ОХОРОНИ </a:t>
            </a:r>
            <a:r>
              <a:rPr lang="uk-UA" b="1" dirty="0" smtClean="0">
                <a:ea typeface="Times New Roman"/>
              </a:rPr>
              <a:t>ПРАЦІ</a:t>
            </a:r>
            <a:r>
              <a:rPr lang="en-US" b="1" dirty="0" smtClean="0">
                <a:ea typeface="Times New Roman"/>
              </a:rPr>
              <a:t> </a:t>
            </a:r>
            <a:r>
              <a:rPr lang="uk-UA" b="1" dirty="0" smtClean="0">
                <a:ea typeface="Times New Roman"/>
              </a:rPr>
              <a:t>В </a:t>
            </a:r>
            <a:r>
              <a:rPr lang="uk-UA" b="1" dirty="0">
                <a:ea typeface="Times New Roman"/>
              </a:rPr>
              <a:t>ГАЛУЗІ</a:t>
            </a:r>
            <a:endParaRPr lang="ru-RU" sz="6000" b="0" i="0" dirty="0">
              <a:solidFill>
                <a:srgbClr val="652825"/>
              </a:solidFill>
              <a:latin typeface="Corbel"/>
              <a:ea typeface="+mj-ea"/>
              <a:cs typeface="+mj-cs"/>
            </a:endParaRPr>
          </a:p>
        </p:txBody>
      </p:sp>
    </p:spTree>
    <p:extLst>
      <p:ext uri="{BB962C8B-B14F-4D97-AF65-F5344CB8AC3E}">
        <p14:creationId xmlns:p14="http://schemas.microsoft.com/office/powerpoint/2010/main" xmlns="" val="1161788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7012" y="304800"/>
            <a:ext cx="11811000" cy="1373156"/>
          </a:xfrm>
        </p:spPr>
        <p:txBody>
          <a:bodyPr>
            <a:normAutofit/>
          </a:bodyPr>
          <a:lstStyle/>
          <a:p>
            <a:pPr algn="ctr"/>
            <a:r>
              <a:rPr lang="uk-UA" b="1" i="1" cap="small" dirty="0" smtClean="0"/>
              <a:t>3. Міжнародні </a:t>
            </a:r>
            <a:r>
              <a:rPr lang="uk-UA" b="1" i="1" cap="small" dirty="0"/>
              <a:t>стандарти SA 8000 «Соціальна відповідальність» і  ISO 26000 «Настанова по соціальній відповідальності»</a:t>
            </a:r>
            <a:r>
              <a:rPr lang="uk-UA" dirty="0"/>
              <a:t/>
            </a:r>
            <a:br>
              <a:rPr lang="uk-UA" dirty="0"/>
            </a:br>
            <a:endParaRPr lang="ru-RU" dirty="0"/>
          </a:p>
        </p:txBody>
      </p:sp>
      <p:sp>
        <p:nvSpPr>
          <p:cNvPr id="4" name="Объект 3"/>
          <p:cNvSpPr>
            <a:spLocks noGrp="1"/>
          </p:cNvSpPr>
          <p:nvPr>
            <p:ph idx="1"/>
          </p:nvPr>
        </p:nvSpPr>
        <p:spPr>
          <a:xfrm>
            <a:off x="150812" y="1676400"/>
            <a:ext cx="11811000" cy="3429000"/>
          </a:xfrm>
        </p:spPr>
        <p:style>
          <a:lnRef idx="0">
            <a:schemeClr val="accent1"/>
          </a:lnRef>
          <a:fillRef idx="3">
            <a:schemeClr val="accent1"/>
          </a:fillRef>
          <a:effectRef idx="3">
            <a:schemeClr val="accent1"/>
          </a:effectRef>
          <a:fontRef idx="minor">
            <a:schemeClr val="lt1"/>
          </a:fontRef>
        </p:style>
        <p:txBody>
          <a:bodyPr>
            <a:normAutofit lnSpcReduction="10000"/>
          </a:bodyPr>
          <a:lstStyle/>
          <a:p>
            <a:pPr algn="just"/>
            <a:r>
              <a:rPr lang="uk-UA" b="1" i="1" dirty="0">
                <a:solidFill>
                  <a:srgbClr val="FF0000"/>
                </a:solidFill>
                <a:effectLst>
                  <a:outerShdw blurRad="38100" dist="38100" dir="2700000" algn="tl">
                    <a:srgbClr val="000000">
                      <a:alpha val="43137"/>
                    </a:srgbClr>
                  </a:outerShdw>
                </a:effectLst>
              </a:rPr>
              <a:t>Стандарт SA 8000 був опублікований у 1997 році, переглянутий – у 2001 році. </a:t>
            </a:r>
            <a:endParaRPr lang="uk-UA" b="1" i="1" dirty="0" smtClean="0">
              <a:solidFill>
                <a:srgbClr val="FF0000"/>
              </a:solidFill>
              <a:effectLst>
                <a:outerShdw blurRad="38100" dist="38100" dir="2700000" algn="tl">
                  <a:srgbClr val="000000">
                    <a:alpha val="43137"/>
                  </a:srgbClr>
                </a:outerShdw>
              </a:effectLst>
            </a:endParaRPr>
          </a:p>
          <a:p>
            <a:pPr algn="just"/>
            <a:r>
              <a:rPr lang="uk-UA" b="1" i="1" dirty="0" smtClean="0">
                <a:solidFill>
                  <a:srgbClr val="FF0000"/>
                </a:solidFill>
                <a:effectLst>
                  <a:outerShdw blurRad="38100" dist="38100" dir="2700000" algn="tl">
                    <a:srgbClr val="000000">
                      <a:alpha val="43137"/>
                    </a:srgbClr>
                  </a:outerShdw>
                </a:effectLst>
              </a:rPr>
              <a:t>Мета </a:t>
            </a:r>
            <a:r>
              <a:rPr lang="uk-UA" b="1" i="1" dirty="0">
                <a:solidFill>
                  <a:srgbClr val="FF0000"/>
                </a:solidFill>
                <a:effectLst>
                  <a:outerShdw blurRad="38100" dist="38100" dir="2700000" algn="tl">
                    <a:srgbClr val="000000">
                      <a:alpha val="43137"/>
                    </a:srgbClr>
                  </a:outerShdw>
                </a:effectLst>
              </a:rPr>
              <a:t>стандарту </a:t>
            </a:r>
            <a:r>
              <a:rPr lang="uk-UA" i="1" dirty="0"/>
              <a:t>– сприяти постійному поліпшенню умов наймання і здійснення трудової діяльності, виконання етичних норм цивілізованого суспільства.</a:t>
            </a:r>
          </a:p>
          <a:p>
            <a:pPr algn="just"/>
            <a:r>
              <a:rPr lang="uk-UA" i="1" dirty="0"/>
              <a:t>Стандарт SA 8000 </a:t>
            </a:r>
            <a:r>
              <a:rPr lang="uk-UA" b="1" i="1" dirty="0">
                <a:solidFill>
                  <a:srgbClr val="FF0000"/>
                </a:solidFill>
                <a:effectLst>
                  <a:outerShdw blurRad="38100" dist="38100" dir="2700000" algn="tl">
                    <a:srgbClr val="000000">
                      <a:alpha val="43137"/>
                    </a:srgbClr>
                  </a:outerShdw>
                </a:effectLst>
              </a:rPr>
              <a:t>спрямований</a:t>
            </a:r>
            <a:r>
              <a:rPr lang="uk-UA" i="1" dirty="0"/>
              <a:t> на забезпечення привабливості умов наймання для співробітників, поліпшення умов їхньої праці і життєвого рівня. Компанії, у яких менеджмент здійснюється відповідно до вимог стандарту SA 8000, мають конкурентну перевагу, яка полягає у високій мотивації персоналу, що у свою чергу дозволяє ефективніше застосовувати сучасні системи менеджменту для досягнення намічених цілей, забезпечуючи при цьому постійну рентабельність.</a:t>
            </a:r>
          </a:p>
          <a:p>
            <a:pPr marL="0" indent="0">
              <a:buNone/>
            </a:pPr>
            <a:endParaRPr lang="ru-RU" dirty="0"/>
          </a:p>
        </p:txBody>
      </p:sp>
      <p:sp>
        <p:nvSpPr>
          <p:cNvPr id="3" name="Текст 2"/>
          <p:cNvSpPr>
            <a:spLocks noGrp="1"/>
          </p:cNvSpPr>
          <p:nvPr>
            <p:ph type="body" sz="half" idx="2"/>
          </p:nvPr>
        </p:nvSpPr>
        <p:spPr>
          <a:xfrm>
            <a:off x="150812" y="5105400"/>
            <a:ext cx="11811000" cy="1524000"/>
          </a:xfrm>
        </p:spPr>
        <p:style>
          <a:lnRef idx="0">
            <a:schemeClr val="accent5"/>
          </a:lnRef>
          <a:fillRef idx="3">
            <a:schemeClr val="accent5"/>
          </a:fillRef>
          <a:effectRef idx="3">
            <a:schemeClr val="accent5"/>
          </a:effectRef>
          <a:fontRef idx="minor">
            <a:schemeClr val="lt1"/>
          </a:fontRef>
        </p:style>
        <p:txBody>
          <a:bodyPr>
            <a:normAutofit fontScale="92500" lnSpcReduction="10000"/>
          </a:bodyPr>
          <a:lstStyle/>
          <a:p>
            <a:pPr algn="just"/>
            <a:r>
              <a:rPr lang="uk-UA" sz="2800" dirty="0" smtClean="0"/>
              <a:t>	</a:t>
            </a:r>
            <a:r>
              <a:rPr lang="uk-UA" sz="2800" i="1" dirty="0" smtClean="0">
                <a:solidFill>
                  <a:schemeClr val="tx1"/>
                </a:solidFill>
                <a:effectLst>
                  <a:outerShdw blurRad="38100" dist="38100" dir="2700000" algn="tl">
                    <a:srgbClr val="000000">
                      <a:alpha val="43137"/>
                    </a:srgbClr>
                  </a:outerShdw>
                </a:effectLst>
              </a:rPr>
              <a:t>Використання </a:t>
            </a:r>
            <a:r>
              <a:rPr lang="uk-UA" sz="2800" i="1" dirty="0">
                <a:solidFill>
                  <a:schemeClr val="tx1"/>
                </a:solidFill>
                <a:effectLst>
                  <a:outerShdw blurRad="38100" dist="38100" dir="2700000" algn="tl">
                    <a:srgbClr val="000000">
                      <a:alpha val="43137"/>
                    </a:srgbClr>
                  </a:outerShdw>
                </a:effectLst>
              </a:rPr>
              <a:t>цього міжнародного стандарту підтримує кожну організацію у прагненні стати більш соціально відповідальною, брати до уваги інтереси її членів, відповідати чинному законодавству та поважати міжнародні норми поведінки. </a:t>
            </a:r>
          </a:p>
          <a:p>
            <a:endParaRPr lang="ru-RU" dirty="0"/>
          </a:p>
        </p:txBody>
      </p:sp>
    </p:spTree>
    <p:extLst>
      <p:ext uri="{BB962C8B-B14F-4D97-AF65-F5344CB8AC3E}">
        <p14:creationId xmlns:p14="http://schemas.microsoft.com/office/powerpoint/2010/main" xmlns="" val="5729549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xmlns="" val="2681136917"/>
              </p:ext>
            </p:extLst>
          </p:nvPr>
        </p:nvGraphicFramePr>
        <p:xfrm>
          <a:off x="6246812" y="1752600"/>
          <a:ext cx="71628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531812" y="152400"/>
            <a:ext cx="11430000" cy="1600200"/>
          </a:xfrm>
        </p:spPr>
        <p:txBody>
          <a:bodyPr>
            <a:normAutofit fontScale="90000"/>
          </a:bodyPr>
          <a:lstStyle/>
          <a:p>
            <a:pPr algn="ctr"/>
            <a:r>
              <a:rPr lang="uk-UA" b="1" i="1" cap="small" dirty="0" smtClean="0"/>
              <a:t/>
            </a:r>
            <a:br>
              <a:rPr lang="uk-UA" b="1" i="1" cap="small" dirty="0" smtClean="0"/>
            </a:br>
            <a:r>
              <a:rPr lang="uk-UA" sz="4400" b="1" i="1" cap="small" dirty="0" smtClean="0">
                <a:effectLst>
                  <a:outerShdw blurRad="38100" dist="38100" dir="2700000" algn="tl">
                    <a:srgbClr val="000000">
                      <a:alpha val="43137"/>
                    </a:srgbClr>
                  </a:outerShdw>
                </a:effectLst>
              </a:rPr>
              <a:t>4. Основні </a:t>
            </a:r>
            <a:r>
              <a:rPr lang="uk-UA" sz="4400" b="1" i="1" cap="small" dirty="0">
                <a:effectLst>
                  <a:outerShdw blurRad="38100" dist="38100" dir="2700000" algn="tl">
                    <a:srgbClr val="000000">
                      <a:alpha val="43137"/>
                    </a:srgbClr>
                  </a:outerShdw>
                </a:effectLst>
              </a:rPr>
              <a:t>принципи та впровадження соціальної відповідальності</a:t>
            </a:r>
            <a:r>
              <a:rPr lang="uk-UA" dirty="0"/>
              <a:t/>
            </a:r>
            <a:br>
              <a:rPr lang="uk-UA" dirty="0"/>
            </a:br>
            <a:endParaRPr lang="ru-RU" dirty="0"/>
          </a:p>
        </p:txBody>
      </p:sp>
      <p:sp>
        <p:nvSpPr>
          <p:cNvPr id="3" name="Текст 2"/>
          <p:cNvSpPr>
            <a:spLocks noGrp="1"/>
          </p:cNvSpPr>
          <p:nvPr>
            <p:ph type="body" sz="half" idx="2"/>
          </p:nvPr>
        </p:nvSpPr>
        <p:spPr>
          <a:xfrm>
            <a:off x="150812" y="1828800"/>
            <a:ext cx="7543800" cy="4800600"/>
          </a:xfrm>
        </p:spPr>
        <p:style>
          <a:lnRef idx="0">
            <a:schemeClr val="dk1"/>
          </a:lnRef>
          <a:fillRef idx="3">
            <a:schemeClr val="dk1"/>
          </a:fillRef>
          <a:effectRef idx="3">
            <a:schemeClr val="dk1"/>
          </a:effectRef>
          <a:fontRef idx="minor">
            <a:schemeClr val="lt1"/>
          </a:fontRef>
        </p:style>
        <p:txBody>
          <a:bodyPr>
            <a:normAutofit fontScale="92500" lnSpcReduction="20000"/>
          </a:bodyPr>
          <a:lstStyle/>
          <a:p>
            <a:pPr algn="just"/>
            <a:endParaRPr lang="uk-UA" sz="2400" i="1" dirty="0" smtClean="0"/>
          </a:p>
          <a:p>
            <a:pPr algn="just"/>
            <a:r>
              <a:rPr lang="uk-UA" sz="2400" i="1" dirty="0" smtClean="0"/>
              <a:t>Одним </a:t>
            </a:r>
            <a:r>
              <a:rPr lang="uk-UA" sz="2400" i="1" dirty="0"/>
              <a:t>із значущих світових орієнтирів в розвитку питань корпоративної соціальної відповідальності стала Міжнародна ініціатива ООН – Глобальний Договір ООН (</a:t>
            </a:r>
            <a:r>
              <a:rPr lang="uk-UA" sz="2400" i="1" dirty="0" err="1"/>
              <a:t>Global</a:t>
            </a:r>
            <a:r>
              <a:rPr lang="uk-UA" sz="2400" i="1" dirty="0"/>
              <a:t> </a:t>
            </a:r>
            <a:r>
              <a:rPr lang="uk-UA" sz="2400" i="1" dirty="0" err="1"/>
              <a:t>Compact</a:t>
            </a:r>
            <a:r>
              <a:rPr lang="uk-UA" sz="2400" i="1" dirty="0"/>
              <a:t>). Ідею Глобального Договору запропонував Генеральний секретар ООН Кофі Аннан на Всесвітньому економічному форумі 1999 року. Дію Договору спрямовано на залучення корпорацій до розв’язання глобальних проблем цивілізації.</a:t>
            </a:r>
          </a:p>
          <a:p>
            <a:pPr algn="just"/>
            <a:r>
              <a:rPr lang="uk-UA" sz="2400" i="1" dirty="0"/>
              <a:t>Глобальний Договір не передбачає якогось «нагляду» чи суворої оцінки діяльності компанії. Він базується виключно на добровільних ініціативах бізнесу щодо підтримки принципів сталого розвитку, прозорої діяльності, публічної звітності, втілення принципів Глобального Договору в ділову стратегію, корпоративну культуру та повсякденну ділову практику</a:t>
            </a:r>
            <a:r>
              <a:rPr lang="uk-UA" i="1" dirty="0"/>
              <a:t>.</a:t>
            </a:r>
          </a:p>
          <a:p>
            <a:pPr algn="just"/>
            <a:r>
              <a:rPr lang="uk-UA" b="1" i="1" dirty="0"/>
              <a:t> </a:t>
            </a:r>
            <a:endParaRPr lang="uk-UA" i="1" dirty="0"/>
          </a:p>
          <a:p>
            <a:endParaRPr lang="ru-RU" dirty="0"/>
          </a:p>
        </p:txBody>
      </p:sp>
    </p:spTree>
    <p:extLst>
      <p:ext uri="{BB962C8B-B14F-4D97-AF65-F5344CB8AC3E}">
        <p14:creationId xmlns:p14="http://schemas.microsoft.com/office/powerpoint/2010/main" xmlns="" val="322059505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Рисунок 4"/>
          <p:cNvGraphicFramePr>
            <a:graphicFrameLocks noGrp="1"/>
          </p:cNvGraphicFramePr>
          <p:nvPr>
            <p:ph type="pic" idx="1"/>
            <p:extLst>
              <p:ext uri="{D42A27DB-BD31-4B8C-83A1-F6EECF244321}">
                <p14:modId xmlns:p14="http://schemas.microsoft.com/office/powerpoint/2010/main" xmlns="" val="547960387"/>
              </p:ext>
            </p:extLst>
          </p:nvPr>
        </p:nvGraphicFramePr>
        <p:xfrm>
          <a:off x="531812" y="1981200"/>
          <a:ext cx="60198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Текст 2"/>
          <p:cNvSpPr>
            <a:spLocks noGrp="1"/>
          </p:cNvSpPr>
          <p:nvPr>
            <p:ph type="body" sz="half" idx="2"/>
          </p:nvPr>
        </p:nvSpPr>
        <p:spPr>
          <a:xfrm>
            <a:off x="227012" y="9896"/>
            <a:ext cx="11811000" cy="2514600"/>
          </a:xfrm>
        </p:spPr>
        <p:txBody>
          <a:bodyPr>
            <a:normAutofit/>
          </a:bodyPr>
          <a:lstStyle/>
          <a:p>
            <a:pPr algn="ctr"/>
            <a:r>
              <a:rPr lang="uk-UA" sz="2400" i="1" dirty="0"/>
              <a:t>В Україні Глобальний Договір був започаткований у квітні 2006 року. Зараз кількість учасників Глобального Договору в Україні перевищує 130, які заснували національну мережу з метою поширювати ініціативи корпоративної соціальної відповідальності в Україні, обміну досвідом, освіти та спільних дій.</a:t>
            </a:r>
          </a:p>
          <a:p>
            <a:endParaRPr lang="uk-UA" dirty="0"/>
          </a:p>
        </p:txBody>
      </p:sp>
      <p:sp>
        <p:nvSpPr>
          <p:cNvPr id="6" name="Прямоугольник 5"/>
          <p:cNvSpPr/>
          <p:nvPr/>
        </p:nvSpPr>
        <p:spPr>
          <a:xfrm>
            <a:off x="6694508" y="2133600"/>
            <a:ext cx="5334000" cy="3785652"/>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just"/>
            <a:r>
              <a:rPr lang="uk-UA" sz="2000" i="1" dirty="0"/>
              <a:t> </a:t>
            </a:r>
            <a:r>
              <a:rPr lang="uk-UA" sz="2000" i="1" dirty="0" smtClean="0"/>
              <a:t>        Кожна </a:t>
            </a:r>
            <a:r>
              <a:rPr lang="uk-UA" sz="2000" i="1" dirty="0"/>
              <a:t>компанія, яка сповідує </a:t>
            </a:r>
            <a:r>
              <a:rPr lang="uk-UA" sz="2000" i="1" dirty="0" smtClean="0"/>
              <a:t>ідеї корпоративної соціальної відповідальності </a:t>
            </a:r>
            <a:r>
              <a:rPr lang="uk-UA" sz="2000" i="1" dirty="0"/>
              <a:t>та вважає її філософією свого бізнесу, розробляє своє бачення сталого розвитку та формулює принципи корпоративної соціальної відповідальності в стратегії розвитку компанії</a:t>
            </a:r>
            <a:r>
              <a:rPr lang="uk-UA" sz="2000" i="1" dirty="0" smtClean="0"/>
              <a:t>.</a:t>
            </a:r>
          </a:p>
          <a:p>
            <a:pPr algn="just"/>
            <a:r>
              <a:rPr lang="uk-UA" sz="2000" i="1" dirty="0" smtClean="0"/>
              <a:t> </a:t>
            </a:r>
            <a:r>
              <a:rPr lang="uk-UA" sz="2000" i="1" dirty="0"/>
              <a:t>Залежно від характеру бізнесу та визначених пріоритетів розвитку компанія формулюють свої принципи корпоративної соціальної відповідальності, що базуються на загальновизнаних поняттях.</a:t>
            </a:r>
          </a:p>
        </p:txBody>
      </p:sp>
    </p:spTree>
    <p:extLst>
      <p:ext uri="{BB962C8B-B14F-4D97-AF65-F5344CB8AC3E}">
        <p14:creationId xmlns:p14="http://schemas.microsoft.com/office/powerpoint/2010/main" xmlns="" val="346876560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2412" y="0"/>
            <a:ext cx="9144000" cy="1677956"/>
          </a:xfrm>
        </p:spPr>
        <p:txBody>
          <a:bodyPr>
            <a:normAutofit fontScale="90000"/>
          </a:bodyPr>
          <a:lstStyle/>
          <a:p>
            <a:pPr algn="ctr"/>
            <a:r>
              <a:rPr lang="uk-UA" sz="4400" b="1" i="1" cap="small" dirty="0" smtClean="0">
                <a:effectLst>
                  <a:outerShdw blurRad="38100" dist="38100" dir="2700000" algn="tl">
                    <a:srgbClr val="000000">
                      <a:alpha val="43137"/>
                    </a:srgbClr>
                  </a:outerShdw>
                </a:effectLst>
              </a:rPr>
              <a:t>5. Європейський </a:t>
            </a:r>
            <a:r>
              <a:rPr lang="uk-UA" sz="4400" b="1" i="1" cap="small" dirty="0">
                <a:effectLst>
                  <a:outerShdw blurRad="38100" dist="38100" dir="2700000" algn="tl">
                    <a:srgbClr val="000000">
                      <a:alpha val="43137"/>
                    </a:srgbClr>
                  </a:outerShdw>
                </a:effectLst>
              </a:rPr>
              <a:t>Союз  і законодавство з охорони праці</a:t>
            </a:r>
            <a:r>
              <a:rPr lang="uk-UA" dirty="0"/>
              <a:t/>
            </a:r>
            <a:br>
              <a:rPr lang="uk-UA" dirty="0"/>
            </a:br>
            <a:endParaRPr lang="uk-UA" dirty="0"/>
          </a:p>
        </p:txBody>
      </p:sp>
      <p:sp>
        <p:nvSpPr>
          <p:cNvPr id="3" name="Текст 2"/>
          <p:cNvSpPr>
            <a:spLocks noGrp="1"/>
          </p:cNvSpPr>
          <p:nvPr>
            <p:ph type="body" sz="half" idx="2"/>
          </p:nvPr>
        </p:nvSpPr>
        <p:spPr>
          <a:xfrm>
            <a:off x="608013" y="1752600"/>
            <a:ext cx="11125200" cy="4800600"/>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just"/>
            <a:r>
              <a:rPr lang="uk-UA" sz="2400" b="1" dirty="0" smtClean="0"/>
              <a:t>	</a:t>
            </a:r>
            <a:r>
              <a:rPr lang="uk-UA" sz="2400" b="1" i="1" dirty="0" smtClean="0">
                <a:solidFill>
                  <a:srgbClr val="C00000"/>
                </a:solidFill>
              </a:rPr>
              <a:t>Європейський </a:t>
            </a:r>
            <a:r>
              <a:rPr lang="uk-UA" sz="2400" b="1" i="1" dirty="0">
                <a:solidFill>
                  <a:srgbClr val="C00000"/>
                </a:solidFill>
              </a:rPr>
              <a:t>Союз</a:t>
            </a:r>
            <a:r>
              <a:rPr lang="uk-UA" sz="2400" i="1" dirty="0">
                <a:solidFill>
                  <a:schemeClr val="tx2"/>
                </a:solidFill>
              </a:rPr>
              <a:t> є результатом </a:t>
            </a:r>
            <a:r>
              <a:rPr lang="uk-UA" sz="2400" i="1" dirty="0" smtClean="0">
                <a:solidFill>
                  <a:schemeClr val="tx2"/>
                </a:solidFill>
              </a:rPr>
              <a:t>кілька десятилітніх </a:t>
            </a:r>
            <a:r>
              <a:rPr lang="uk-UA" sz="2400" i="1" dirty="0">
                <a:solidFill>
                  <a:schemeClr val="tx2"/>
                </a:solidFill>
              </a:rPr>
              <a:t>старань, спрямованих на інтеграцію Європи. Створення Європейського Союзу було затверджено Трактатом 7 лютого1992 року в </a:t>
            </a:r>
            <a:r>
              <a:rPr lang="uk-UA" sz="2400" i="1" dirty="0" err="1">
                <a:solidFill>
                  <a:schemeClr val="tx2"/>
                </a:solidFill>
              </a:rPr>
              <a:t>Маастрих</a:t>
            </a:r>
            <a:r>
              <a:rPr lang="uk-UA" sz="2400" i="1" dirty="0">
                <a:solidFill>
                  <a:schemeClr val="tx2"/>
                </a:solidFill>
              </a:rPr>
              <a:t> (Нідерланди). </a:t>
            </a:r>
          </a:p>
          <a:p>
            <a:pPr algn="just"/>
            <a:r>
              <a:rPr lang="uk-UA" sz="2400" i="1" dirty="0" smtClean="0">
                <a:solidFill>
                  <a:schemeClr val="tx2"/>
                </a:solidFill>
              </a:rPr>
              <a:t>	</a:t>
            </a:r>
            <a:r>
              <a:rPr lang="uk-UA" sz="2400" i="1" dirty="0" smtClean="0">
                <a:solidFill>
                  <a:srgbClr val="C00000"/>
                </a:solidFill>
              </a:rPr>
              <a:t>Європейський </a:t>
            </a:r>
            <a:r>
              <a:rPr lang="uk-UA" sz="2400" i="1" dirty="0">
                <a:solidFill>
                  <a:srgbClr val="C00000"/>
                </a:solidFill>
              </a:rPr>
              <a:t>Союз </a:t>
            </a:r>
            <a:r>
              <a:rPr lang="uk-UA" sz="2400" i="1" dirty="0">
                <a:solidFill>
                  <a:schemeClr val="tx2"/>
                </a:solidFill>
              </a:rPr>
              <a:t>– це об’єднання демократичних європейських країн, які об’єдналися заради миру та розвитку. </a:t>
            </a:r>
          </a:p>
          <a:p>
            <a:pPr algn="just"/>
            <a:r>
              <a:rPr lang="uk-UA" sz="2400" i="1" dirty="0" smtClean="0">
                <a:solidFill>
                  <a:schemeClr val="tx2"/>
                </a:solidFill>
              </a:rPr>
              <a:t>	</a:t>
            </a:r>
            <a:r>
              <a:rPr lang="uk-UA" sz="2400" i="1" dirty="0" smtClean="0">
                <a:solidFill>
                  <a:srgbClr val="C00000"/>
                </a:solidFill>
              </a:rPr>
              <a:t>Європейський </a:t>
            </a:r>
            <a:r>
              <a:rPr lang="uk-UA" sz="2400" i="1" dirty="0">
                <a:solidFill>
                  <a:srgbClr val="C00000"/>
                </a:solidFill>
              </a:rPr>
              <a:t>Союз </a:t>
            </a:r>
            <a:r>
              <a:rPr lang="uk-UA" sz="2400" i="1" dirty="0">
                <a:solidFill>
                  <a:schemeClr val="tx2"/>
                </a:solidFill>
              </a:rPr>
              <a:t>– це міждержавне утворення, країни, що входять до його складу, заснували спільні інституції, яким було делеговано частину їхніх суверенних повноважень, завдяки чому стало можливо демократично приймати рішення з конкретних питань, які становлять спільний інтерес, на європейському рівні. Європейський Союз створив спільну валюту, спільний ринок, в якому люди, послуги, товари і капітал пересуваються вільно. Він намагається зробити так, щоб внаслідок соціального прогресу та справедливої конкуренції якомога більше людей могли скористатися перевагою спільного ринку.</a:t>
            </a:r>
          </a:p>
          <a:p>
            <a:endParaRPr lang="uk-UA" dirty="0"/>
          </a:p>
        </p:txBody>
      </p:sp>
    </p:spTree>
    <p:extLst>
      <p:ext uri="{BB962C8B-B14F-4D97-AF65-F5344CB8AC3E}">
        <p14:creationId xmlns:p14="http://schemas.microsoft.com/office/powerpoint/2010/main" xmlns="" val="251035657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2812" y="381000"/>
            <a:ext cx="9753601" cy="1144556"/>
          </a:xfrm>
        </p:spPr>
        <p:txBody>
          <a:bodyPr>
            <a:normAutofit fontScale="90000"/>
          </a:bodyPr>
          <a:lstStyle/>
          <a:p>
            <a:pPr algn="ctr"/>
            <a:r>
              <a:rPr lang="uk-UA" i="1" dirty="0">
                <a:effectLst>
                  <a:outerShdw blurRad="38100" dist="38100" dir="2700000" algn="tl">
                    <a:srgbClr val="000000">
                      <a:alpha val="43137"/>
                    </a:srgbClr>
                  </a:outerShdw>
                </a:effectLst>
              </a:rPr>
              <a:t>Згідно з Маастрихтським Договором, ЄС базується на трьох стовпах:</a:t>
            </a:r>
            <a:r>
              <a:rPr lang="uk-UA" i="1" dirty="0"/>
              <a:t/>
            </a:r>
            <a:br>
              <a:rPr lang="uk-UA" i="1" dirty="0"/>
            </a:br>
            <a:endParaRPr lang="uk-UA" i="1" dirty="0"/>
          </a:p>
        </p:txBody>
      </p:sp>
      <p:sp>
        <p:nvSpPr>
          <p:cNvPr id="3" name="Текст 2"/>
          <p:cNvSpPr>
            <a:spLocks noGrp="1"/>
          </p:cNvSpPr>
          <p:nvPr>
            <p:ph type="body" sz="half" idx="2"/>
          </p:nvPr>
        </p:nvSpPr>
        <p:spPr>
          <a:xfrm>
            <a:off x="1525587" y="1524001"/>
            <a:ext cx="6132017" cy="1946140"/>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dk1"/>
          </a:lnRef>
          <a:fillRef idx="2">
            <a:schemeClr val="dk1"/>
          </a:fillRef>
          <a:effectRef idx="1">
            <a:schemeClr val="dk1"/>
          </a:effectRef>
          <a:fontRef idx="minor">
            <a:schemeClr val="dk1"/>
          </a:fontRef>
        </p:style>
        <p:txBody>
          <a:bodyPr>
            <a:normAutofit fontScale="92500"/>
          </a:bodyPr>
          <a:lstStyle/>
          <a:p>
            <a:pPr algn="just"/>
            <a:r>
              <a:rPr lang="uk-UA" i="1" dirty="0"/>
              <a:t>1.</a:t>
            </a:r>
            <a:r>
              <a:rPr lang="uk-UA" dirty="0"/>
              <a:t> </a:t>
            </a:r>
            <a:r>
              <a:rPr lang="uk-UA" sz="2000" i="1" dirty="0"/>
              <a:t>Повноваження першого стовпа дуже широкі, а саме: спільний внутрішній ринок, тобто вільний рух осіб, капіталу, товарів та послуг, митний союз, спільна торговельна політика, спільна сільськогоспо­дарська політика та політика рибальства, спільна транспортна та енер­ге­тична </a:t>
            </a:r>
            <a:r>
              <a:rPr lang="uk-UA" sz="2000" i="1" dirty="0" smtClean="0"/>
              <a:t>політика та ін.</a:t>
            </a:r>
            <a:endParaRPr lang="uk-UA" sz="2000" i="1" dirty="0"/>
          </a:p>
        </p:txBody>
      </p:sp>
      <p:sp>
        <p:nvSpPr>
          <p:cNvPr id="7" name="Прямоугольник 6"/>
          <p:cNvSpPr/>
          <p:nvPr/>
        </p:nvSpPr>
        <p:spPr>
          <a:xfrm>
            <a:off x="1525587" y="4209365"/>
            <a:ext cx="6092825" cy="2246769"/>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2">
            <a:schemeClr val="accent1"/>
          </a:fillRef>
          <a:effectRef idx="1">
            <a:schemeClr val="accent1"/>
          </a:effectRef>
          <a:fontRef idx="minor">
            <a:schemeClr val="dk1"/>
          </a:fontRef>
        </p:style>
        <p:txBody>
          <a:bodyPr>
            <a:spAutoFit/>
          </a:bodyPr>
          <a:lstStyle/>
          <a:p>
            <a:pPr algn="just"/>
            <a:r>
              <a:rPr lang="uk-UA" i="1" dirty="0"/>
              <a:t>2. </a:t>
            </a:r>
            <a:r>
              <a:rPr lang="uk-UA" sz="2000" i="1" dirty="0"/>
              <a:t>Другий стовп – це Спільна Зовнішня Політика та Політика Безпеки (СЗППБ).  </a:t>
            </a:r>
            <a:r>
              <a:rPr lang="uk-UA" sz="2000" i="1" dirty="0" smtClean="0"/>
              <a:t>Ї</a:t>
            </a:r>
            <a:r>
              <a:rPr lang="uk-UA" sz="2000" i="1" dirty="0"/>
              <a:t>ї</a:t>
            </a:r>
            <a:r>
              <a:rPr lang="uk-UA" sz="2000" i="1" dirty="0" smtClean="0"/>
              <a:t> </a:t>
            </a:r>
            <a:r>
              <a:rPr lang="uk-UA" sz="2000" i="1" dirty="0"/>
              <a:t>завданням є зміцнення єдності та незалежності Європи, що повинно сприяти збереженню миру, безпеки, прогресу на цілому континенті та в світі. Цілі СЗППБ: охорона спільних цінностей, життєвих інтересів, незалежності та цілісності ЄС</a:t>
            </a:r>
          </a:p>
        </p:txBody>
      </p:sp>
      <p:sp>
        <p:nvSpPr>
          <p:cNvPr id="8" name="Прямоугольник 7"/>
          <p:cNvSpPr/>
          <p:nvPr/>
        </p:nvSpPr>
        <p:spPr>
          <a:xfrm>
            <a:off x="8075611" y="3563034"/>
            <a:ext cx="3806825" cy="646331"/>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uk-UA" i="1" dirty="0"/>
              <a:t>3. Третій стовп – співпраця у сфері юстиції та внутрішніх справ. </a:t>
            </a:r>
          </a:p>
        </p:txBody>
      </p:sp>
      <p:sp>
        <p:nvSpPr>
          <p:cNvPr id="9" name="Стрелка вправо 8"/>
          <p:cNvSpPr/>
          <p:nvPr/>
        </p:nvSpPr>
        <p:spPr>
          <a:xfrm rot="5400000">
            <a:off x="3808412" y="3563034"/>
            <a:ext cx="609600" cy="646331"/>
          </a:xfrm>
          <a:prstGeom prst="rightArrow">
            <a:avLst>
              <a:gd name="adj1" fmla="val 50000"/>
              <a:gd name="adj2" fmla="val 51948"/>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dk1"/>
          </a:lnRef>
          <a:fillRef idx="2">
            <a:schemeClr val="dk1"/>
          </a:fillRef>
          <a:effectRef idx="1">
            <a:schemeClr val="dk1"/>
          </a:effectRef>
          <a:fontRef idx="minor">
            <a:schemeClr val="dk1"/>
          </a:fontRef>
        </p:style>
        <p:txBody>
          <a:bodyPr rtlCol="0" anchor="ctr"/>
          <a:lstStyle/>
          <a:p>
            <a:pPr algn="ctr"/>
            <a:endParaRPr lang="uk-UA"/>
          </a:p>
        </p:txBody>
      </p:sp>
      <p:sp>
        <p:nvSpPr>
          <p:cNvPr id="10" name="Стрелка вправо 9"/>
          <p:cNvSpPr/>
          <p:nvPr/>
        </p:nvSpPr>
        <p:spPr>
          <a:xfrm rot="16200000">
            <a:off x="4817377" y="3581400"/>
            <a:ext cx="609600" cy="646331"/>
          </a:xfrm>
          <a:prstGeom prst="rightArrow">
            <a:avLst>
              <a:gd name="adj1" fmla="val 50000"/>
              <a:gd name="adj2" fmla="val 51948"/>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uk-UA"/>
          </a:p>
        </p:txBody>
      </p:sp>
      <p:sp>
        <p:nvSpPr>
          <p:cNvPr id="11" name="Стрелка вправо 10"/>
          <p:cNvSpPr/>
          <p:nvPr/>
        </p:nvSpPr>
        <p:spPr>
          <a:xfrm rot="2510119">
            <a:off x="7737054" y="2701487"/>
            <a:ext cx="609600" cy="646331"/>
          </a:xfrm>
          <a:prstGeom prst="rightArrow">
            <a:avLst>
              <a:gd name="adj1" fmla="val 50000"/>
              <a:gd name="adj2" fmla="val 51948"/>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uk-UA"/>
          </a:p>
        </p:txBody>
      </p:sp>
      <p:sp>
        <p:nvSpPr>
          <p:cNvPr id="12" name="Стрелка вправо 11"/>
          <p:cNvSpPr/>
          <p:nvPr/>
        </p:nvSpPr>
        <p:spPr>
          <a:xfrm rot="7822521">
            <a:off x="7757253" y="4461780"/>
            <a:ext cx="609600" cy="646331"/>
          </a:xfrm>
          <a:prstGeom prst="rightArrow">
            <a:avLst>
              <a:gd name="adj1" fmla="val 50000"/>
              <a:gd name="adj2" fmla="val 51948"/>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uk-UA"/>
          </a:p>
        </p:txBody>
      </p:sp>
    </p:spTree>
    <p:extLst>
      <p:ext uri="{BB962C8B-B14F-4D97-AF65-F5344CB8AC3E}">
        <p14:creationId xmlns:p14="http://schemas.microsoft.com/office/powerpoint/2010/main" xmlns="" val="215846022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9012" y="609600"/>
            <a:ext cx="10353331" cy="762000"/>
          </a:xfrm>
        </p:spPr>
        <p:txBody>
          <a:bodyPr/>
          <a:lstStyle/>
          <a:p>
            <a:pPr algn="ctr"/>
            <a:r>
              <a:rPr lang="uk-UA" sz="3600" i="1" dirty="0">
                <a:solidFill>
                  <a:srgbClr val="C00000"/>
                </a:solidFill>
                <a:effectLst>
                  <a:outerShdw blurRad="38100" dist="38100" dir="2700000" algn="tl">
                    <a:srgbClr val="000000">
                      <a:alpha val="43137"/>
                    </a:srgbClr>
                  </a:outerShdw>
                </a:effectLst>
              </a:rPr>
              <a:t>Отже, діяльність ЄС базується на 4 угодах:</a:t>
            </a:r>
            <a:r>
              <a:rPr lang="uk-UA" sz="3600" dirty="0">
                <a:solidFill>
                  <a:srgbClr val="C00000"/>
                </a:solidFill>
              </a:rPr>
              <a:t/>
            </a:r>
            <a:br>
              <a:rPr lang="uk-UA" sz="3600" dirty="0">
                <a:solidFill>
                  <a:srgbClr val="C00000"/>
                </a:solidFill>
              </a:rPr>
            </a:br>
            <a:endParaRPr lang="uk-UA" sz="3600" dirty="0">
              <a:solidFill>
                <a:srgbClr val="C00000"/>
              </a:solidFill>
            </a:endParaRPr>
          </a:p>
        </p:txBody>
      </p:sp>
      <p:graphicFrame>
        <p:nvGraphicFramePr>
          <p:cNvPr id="5" name="Схема 4"/>
          <p:cNvGraphicFramePr/>
          <p:nvPr>
            <p:extLst>
              <p:ext uri="{D42A27DB-BD31-4B8C-83A1-F6EECF244321}">
                <p14:modId xmlns:p14="http://schemas.microsoft.com/office/powerpoint/2010/main" xmlns="" val="2586871294"/>
              </p:ext>
            </p:extLst>
          </p:nvPr>
        </p:nvGraphicFramePr>
        <p:xfrm>
          <a:off x="608012" y="1066800"/>
          <a:ext cx="11125199" cy="5417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800289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74612" y="228600"/>
            <a:ext cx="11963400" cy="6400800"/>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a:normAutofit/>
          </a:bodyPr>
          <a:lstStyle/>
          <a:p>
            <a:r>
              <a:rPr lang="uk-UA" sz="2400" b="1" i="1" dirty="0">
                <a:solidFill>
                  <a:srgbClr val="C00000"/>
                </a:solidFill>
              </a:rPr>
              <a:t>Директиви ЄС про ергономічні вимоги</a:t>
            </a:r>
            <a:endParaRPr lang="uk-UA" sz="2400" dirty="0">
              <a:solidFill>
                <a:srgbClr val="C00000"/>
              </a:solidFill>
            </a:endParaRPr>
          </a:p>
          <a:p>
            <a:endParaRPr lang="uk-UA" dirty="0" smtClean="0"/>
          </a:p>
          <a:p>
            <a:pPr algn="just"/>
            <a:r>
              <a:rPr lang="uk-UA" sz="2000" dirty="0" smtClean="0"/>
              <a:t>	Більшість </a:t>
            </a:r>
            <a:r>
              <a:rPr lang="uk-UA" sz="2000" dirty="0"/>
              <a:t>вимог ЄС з охорони праці й здоров’я трудящих викладено у відповідних директивах, які є основою для обов’язкової розробки в країнах Союзу власного законодавства, що забезпечує підтримку єдиного рівня охорони й гігієни праці у країнах ЄС. Це положення стосується й ергономіки, яка є одним із важливих напрямків охорони праці.</a:t>
            </a:r>
          </a:p>
          <a:p>
            <a:pPr algn="just"/>
            <a:r>
              <a:rPr lang="uk-UA" sz="2000" dirty="0" smtClean="0"/>
              <a:t>	Вимоги </a:t>
            </a:r>
            <a:r>
              <a:rPr lang="uk-UA" sz="2000" dirty="0"/>
              <a:t>про те, якою має бути ергономіка в країнах ЄС, закріплено в законодавстві Союзу й, насамперед, у директиві № 89/391 «Про заходи щодо поліпшення безпеки й здоров’я трудящих». Відповідно до неї роботодавці зобов’язані оцінювати виробничі ризики й забезпечувати вжиття адекватних захисних і профілактичних заходів, гарантувати відповідне навчання й інструктаж працівників з дотримання заходів безпеки, а також надавати працівникам інформацію та консультації і дозволяти їм брати участь в обговоренні всіх питань із забезпечення безпеки й гігієни праці. </a:t>
            </a:r>
          </a:p>
          <a:p>
            <a:pPr algn="just"/>
            <a:r>
              <a:rPr lang="uk-UA" sz="2000" dirty="0" smtClean="0"/>
              <a:t>	Досить </a:t>
            </a:r>
            <a:r>
              <a:rPr lang="uk-UA" sz="2000" dirty="0"/>
              <a:t>повно викладено вимоги ергономіки в директиві № 90/270/ЕЄС «Про мінімальні вимоги до безпеки робіт з </a:t>
            </a:r>
            <a:r>
              <a:rPr lang="uk-UA" sz="2000" dirty="0" err="1"/>
              <a:t>відеодисклейними</a:t>
            </a:r>
            <a:r>
              <a:rPr lang="uk-UA" sz="2000" dirty="0"/>
              <a:t> терміналами», присвяченій безпеці працівників, котрі працюють з комп’ютерами. Згідно з нею роботодавець зобов’язаний проводити аналіз стану робочих місць, обладнаних комп’ютерною технікою, оцінювати їх з погляду безпеки, нешкідливості й оснащеності ЗІЗ, які запобігають ризику погіршення зору, появі хворобливих фізичних симптомів або ж розумового стресу. Директива пропонує складати розпорядок робочого дня операторів таким чином, щоб у їх роботі були перерви або переключення на інші види робіт.</a:t>
            </a:r>
          </a:p>
          <a:p>
            <a:pPr algn="just"/>
            <a:endParaRPr lang="uk-UA" sz="2000" dirty="0"/>
          </a:p>
        </p:txBody>
      </p:sp>
    </p:spTree>
    <p:extLst>
      <p:ext uri="{BB962C8B-B14F-4D97-AF65-F5344CB8AC3E}">
        <p14:creationId xmlns:p14="http://schemas.microsoft.com/office/powerpoint/2010/main" xmlns="" val="185326050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0810" y="76200"/>
            <a:ext cx="11358642" cy="1025729"/>
          </a:xfrm>
        </p:spPr>
        <p:txBody>
          <a:bodyPr/>
          <a:lstStyle/>
          <a:p>
            <a:r>
              <a:rPr lang="uk-UA" sz="3600" b="1" i="1" cap="small" dirty="0" smtClean="0">
                <a:solidFill>
                  <a:srgbClr val="C00000"/>
                </a:solidFill>
                <a:effectLst>
                  <a:outerShdw blurRad="38100" dist="38100" dir="2700000" algn="tl">
                    <a:srgbClr val="000000">
                      <a:alpha val="43137"/>
                    </a:srgbClr>
                  </a:outerShdw>
                </a:effectLst>
              </a:rPr>
              <a:t>6. Міжнародні </a:t>
            </a:r>
            <a:r>
              <a:rPr lang="uk-UA" sz="3600" b="1" i="1" cap="small" dirty="0">
                <a:solidFill>
                  <a:srgbClr val="C00000"/>
                </a:solidFill>
                <a:effectLst>
                  <a:outerShdw blurRad="38100" dist="38100" dir="2700000" algn="tl">
                    <a:srgbClr val="000000">
                      <a:alpha val="43137"/>
                    </a:srgbClr>
                  </a:outerShdw>
                </a:effectLst>
              </a:rPr>
              <a:t>організації в сфері охорони праці</a:t>
            </a:r>
            <a:r>
              <a:rPr lang="uk-UA" dirty="0"/>
              <a:t/>
            </a:r>
            <a:br>
              <a:rPr lang="uk-UA" dirty="0"/>
            </a:br>
            <a:endParaRPr lang="uk-UA" dirty="0"/>
          </a:p>
        </p:txBody>
      </p:sp>
      <p:sp>
        <p:nvSpPr>
          <p:cNvPr id="4" name="Текст 3"/>
          <p:cNvSpPr>
            <a:spLocks noGrp="1"/>
          </p:cNvSpPr>
          <p:nvPr>
            <p:ph type="body" sz="half" idx="2"/>
          </p:nvPr>
        </p:nvSpPr>
        <p:spPr>
          <a:xfrm>
            <a:off x="150812" y="990600"/>
            <a:ext cx="11734800" cy="2057400"/>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algn="just"/>
            <a:r>
              <a:rPr lang="uk-UA" sz="2000" b="1" i="1" dirty="0"/>
              <a:t>Міжнародна Організація Праці</a:t>
            </a:r>
            <a:r>
              <a:rPr lang="uk-UA" sz="2000" i="1" dirty="0"/>
              <a:t> </a:t>
            </a:r>
            <a:r>
              <a:rPr lang="uk-UA" sz="2000" b="1" i="1" dirty="0"/>
              <a:t>(МОП)</a:t>
            </a:r>
            <a:r>
              <a:rPr lang="uk-UA" sz="2000" dirty="0"/>
              <a:t> є однією з багатосторонніх структур, що успішно виконують свій мандат з нагляду за безпекою людини та її здоров’ям на виробництві. Вісім десятиліть дозволяють зробити висновок про те, що засадою цього успіху є прагнення до оновлення у відповідь на зміни, що відбуваються. Народжена у дні швидкоплинної надії, вона пережила роки «великої депресії» та світової війни. МОП була створена 1919 року за задумом промислово розвинутих країн для вирішення їх спільних проблем, але її стрімкий розвиток і творчі підходи залучили до неї за два десяти­ліття після Другої світової війни велику кількість нових членів.</a:t>
            </a:r>
          </a:p>
          <a:p>
            <a:endParaRPr lang="uk-UA" dirty="0"/>
          </a:p>
        </p:txBody>
      </p:sp>
      <p:sp>
        <p:nvSpPr>
          <p:cNvPr id="5" name="Прямоугольник 4"/>
          <p:cNvSpPr/>
          <p:nvPr/>
        </p:nvSpPr>
        <p:spPr>
          <a:xfrm>
            <a:off x="303212" y="3276600"/>
            <a:ext cx="6092825" cy="3693319"/>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a:spAutoFit/>
          </a:bodyPr>
          <a:lstStyle/>
          <a:p>
            <a:pPr algn="just"/>
            <a:r>
              <a:rPr lang="uk-UA" dirty="0"/>
              <a:t>Захист працівників від пов’язаних з роботою нездужань, хвороб і травм є частиною історичного мандата МОП. Хвороби і травми не є неми­нучими супутниками трудової діяльності, а бідність не може слугувати виправданням неуваги до безпеки і здоров’я працівників. </a:t>
            </a:r>
            <a:r>
              <a:rPr lang="uk-UA" dirty="0" smtClean="0"/>
              <a:t>Першочергова </a:t>
            </a:r>
            <a:r>
              <a:rPr lang="uk-UA" dirty="0"/>
              <a:t>мета МОП – сприяти створенню можливостей для жінок і чоловіків отримати гідну і продуктивну роботу в умовах свободи, рівності, соціаль­ної захищеності і поваги людської гідності. Ми об’єднали все це у понятті «Гідна робота». Гідна робота – це безпечна робота. А безпечна </a:t>
            </a:r>
            <a:r>
              <a:rPr lang="uk-UA" dirty="0" smtClean="0"/>
              <a:t>робота</a:t>
            </a:r>
            <a:r>
              <a:rPr lang="uk-UA" dirty="0"/>
              <a:t>, зі свого боку, є позитивним чинником підвищення продуктивності й економічного зростання.</a:t>
            </a:r>
          </a:p>
        </p:txBody>
      </p:sp>
      <p:sp>
        <p:nvSpPr>
          <p:cNvPr id="6" name="Прямоугольник 5"/>
          <p:cNvSpPr/>
          <p:nvPr/>
        </p:nvSpPr>
        <p:spPr>
          <a:xfrm>
            <a:off x="6551612" y="3830598"/>
            <a:ext cx="5484812" cy="230832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wrap="square">
            <a:spAutoFit/>
          </a:bodyPr>
          <a:lstStyle/>
          <a:p>
            <a:r>
              <a:rPr lang="uk-UA" dirty="0"/>
              <a:t>МОП завжди була унікальним форумом, на якому уряди та соціальні партнери 175 держав-членів можуть вільно і відкрито обговорювати свою національну політику й прак­тику. Тристороння структура МОП робить її єдиною серед всесвітніх організацій, в якій організації роботодавців і працівників мають однаковий голос з урядом у формуванні її політичного курсу та програм.</a:t>
            </a:r>
          </a:p>
        </p:txBody>
      </p:sp>
    </p:spTree>
    <p:extLst>
      <p:ext uri="{BB962C8B-B14F-4D97-AF65-F5344CB8AC3E}">
        <p14:creationId xmlns:p14="http://schemas.microsoft.com/office/powerpoint/2010/main" xmlns="" val="43630890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227012" y="152400"/>
            <a:ext cx="10287000" cy="2133600"/>
          </a:xfrm>
        </p:spPr>
        <p:style>
          <a:lnRef idx="0">
            <a:schemeClr val="accent1"/>
          </a:lnRef>
          <a:fillRef idx="3">
            <a:schemeClr val="accent1"/>
          </a:fillRef>
          <a:effectRef idx="3">
            <a:schemeClr val="accent1"/>
          </a:effectRef>
          <a:fontRef idx="minor">
            <a:schemeClr val="lt1"/>
          </a:fontRef>
        </p:style>
        <p:txBody>
          <a:bodyPr>
            <a:noAutofit/>
          </a:bodyPr>
          <a:lstStyle/>
          <a:p>
            <a:r>
              <a:rPr lang="uk-UA" sz="2000" b="1" i="1" dirty="0" smtClean="0">
                <a:solidFill>
                  <a:schemeClr val="tx1">
                    <a:lumMod val="95000"/>
                    <a:lumOff val="5000"/>
                  </a:schemeClr>
                </a:solidFill>
                <a:effectLst>
                  <a:outerShdw blurRad="38100" dist="38100" dir="2700000" algn="tl">
                    <a:srgbClr val="000000">
                      <a:alpha val="43137"/>
                    </a:srgbClr>
                  </a:outerShdw>
                </a:effectLst>
              </a:rPr>
              <a:t>Конвенція </a:t>
            </a:r>
            <a:r>
              <a:rPr lang="uk-UA" sz="2000" b="1" i="1" dirty="0">
                <a:solidFill>
                  <a:schemeClr val="tx1">
                    <a:lumMod val="95000"/>
                    <a:lumOff val="5000"/>
                  </a:schemeClr>
                </a:solidFill>
                <a:effectLst>
                  <a:outerShdw blurRad="38100" dist="38100" dir="2700000" algn="tl">
                    <a:srgbClr val="000000">
                      <a:alpha val="43137"/>
                    </a:srgbClr>
                  </a:outerShdw>
                </a:effectLst>
              </a:rPr>
              <a:t>міжнародної організації праці</a:t>
            </a:r>
            <a:endParaRPr lang="uk-UA" sz="2000" i="1" dirty="0">
              <a:solidFill>
                <a:schemeClr val="tx1">
                  <a:lumMod val="95000"/>
                  <a:lumOff val="5000"/>
                </a:schemeClr>
              </a:solidFill>
              <a:effectLst>
                <a:outerShdw blurRad="38100" dist="38100" dir="2700000" algn="tl">
                  <a:srgbClr val="000000">
                    <a:alpha val="43137"/>
                  </a:srgbClr>
                </a:outerShdw>
              </a:effectLst>
            </a:endParaRPr>
          </a:p>
          <a:p>
            <a:r>
              <a:rPr lang="uk-UA" sz="2000" dirty="0"/>
              <a:t>Це міжнародний договір на рівні урядів держав в питаннях </a:t>
            </a:r>
            <a:r>
              <a:rPr lang="uk-UA" sz="2000" dirty="0" smtClean="0"/>
              <a:t>трудових </a:t>
            </a:r>
            <a:r>
              <a:rPr lang="uk-UA" sz="2000" dirty="0"/>
              <a:t>стосунків (включаючи охорону праці), передбачливе дотримання </a:t>
            </a:r>
            <a:r>
              <a:rPr lang="uk-UA" sz="2000" dirty="0" smtClean="0"/>
              <a:t>загальновизнаних</a:t>
            </a:r>
            <a:r>
              <a:rPr lang="uk-UA" sz="2000" dirty="0"/>
              <a:t>, погоджених правил. Конвенція (</a:t>
            </a:r>
            <a:r>
              <a:rPr lang="uk-UA" sz="2000" dirty="0" err="1"/>
              <a:t>франц</a:t>
            </a:r>
            <a:r>
              <a:rPr lang="uk-UA" sz="2000" dirty="0"/>
              <a:t>. </a:t>
            </a:r>
            <a:r>
              <a:rPr lang="uk-UA" sz="2000" dirty="0" err="1"/>
              <a:t>convention</a:t>
            </a:r>
            <a:r>
              <a:rPr lang="uk-UA" sz="2000" dirty="0"/>
              <a:t> (лат. </a:t>
            </a:r>
            <a:r>
              <a:rPr lang="uk-UA" sz="2000" dirty="0" err="1"/>
              <a:t>conventio</a:t>
            </a:r>
            <a:r>
              <a:rPr lang="uk-UA" sz="2000" dirty="0"/>
              <a:t> – договір, погодження) приймається щорічно на Міжнародній конфе­ренції праці, яка є найвищим органом Міжнародної </a:t>
            </a:r>
            <a:r>
              <a:rPr lang="uk-UA" sz="2000" dirty="0" smtClean="0"/>
              <a:t>організації </a:t>
            </a:r>
            <a:r>
              <a:rPr lang="uk-UA" sz="2000" dirty="0"/>
              <a:t>праці (МОП).</a:t>
            </a:r>
          </a:p>
          <a:p>
            <a:endParaRPr lang="uk-UA" sz="1800" dirty="0"/>
          </a:p>
        </p:txBody>
      </p:sp>
      <p:sp>
        <p:nvSpPr>
          <p:cNvPr id="5" name="Прямоугольник 4"/>
          <p:cNvSpPr/>
          <p:nvPr/>
        </p:nvSpPr>
        <p:spPr>
          <a:xfrm>
            <a:off x="1217612" y="2289956"/>
            <a:ext cx="10820400" cy="2554545"/>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ctr"/>
            <a:r>
              <a:rPr lang="uk-UA" sz="2000" b="1" i="1" dirty="0">
                <a:solidFill>
                  <a:srgbClr val="C00000"/>
                </a:solidFill>
                <a:effectLst>
                  <a:outerShdw blurRad="38100" dist="38100" dir="2700000" algn="tl">
                    <a:srgbClr val="000000">
                      <a:alpha val="43137"/>
                    </a:srgbClr>
                  </a:outerShdw>
                </a:effectLst>
              </a:rPr>
              <a:t>Міжнародна агенція з атомної енергії МАГАТЕ </a:t>
            </a:r>
            <a:endParaRPr lang="uk-UA" sz="2000" dirty="0">
              <a:solidFill>
                <a:srgbClr val="C00000"/>
              </a:solidFill>
              <a:effectLst>
                <a:outerShdw blurRad="38100" dist="38100" dir="2700000" algn="tl">
                  <a:srgbClr val="000000">
                    <a:alpha val="43137"/>
                  </a:srgbClr>
                </a:outerShdw>
              </a:effectLst>
            </a:endParaRPr>
          </a:p>
          <a:p>
            <a:pPr algn="ctr"/>
            <a:r>
              <a:rPr lang="uk-UA" sz="2000" b="1" i="1" dirty="0">
                <a:solidFill>
                  <a:srgbClr val="C00000"/>
                </a:solidFill>
                <a:effectLst>
                  <a:outerShdw blurRad="38100" dist="38100" dir="2700000" algn="tl">
                    <a:srgbClr val="000000">
                      <a:alpha val="43137"/>
                    </a:srgbClr>
                  </a:outerShdw>
                </a:effectLst>
              </a:rPr>
              <a:t>(</a:t>
            </a:r>
            <a:r>
              <a:rPr lang="uk-UA" sz="2000" b="1" i="1" dirty="0" err="1">
                <a:solidFill>
                  <a:srgbClr val="C00000"/>
                </a:solidFill>
                <a:effectLst>
                  <a:outerShdw blurRad="38100" dist="38100" dir="2700000" algn="tl">
                    <a:srgbClr val="000000">
                      <a:alpha val="43137"/>
                    </a:srgbClr>
                  </a:outerShdw>
                </a:effectLst>
              </a:rPr>
              <a:t>International</a:t>
            </a:r>
            <a:r>
              <a:rPr lang="uk-UA" sz="2000" b="1" i="1" dirty="0">
                <a:solidFill>
                  <a:srgbClr val="C00000"/>
                </a:solidFill>
                <a:effectLst>
                  <a:outerShdw blurRad="38100" dist="38100" dir="2700000" algn="tl">
                    <a:srgbClr val="000000">
                      <a:alpha val="43137"/>
                    </a:srgbClr>
                  </a:outerShdw>
                </a:effectLst>
              </a:rPr>
              <a:t> </a:t>
            </a:r>
            <a:r>
              <a:rPr lang="uk-UA" sz="2000" b="1" i="1" dirty="0" err="1">
                <a:solidFill>
                  <a:srgbClr val="C00000"/>
                </a:solidFill>
                <a:effectLst>
                  <a:outerShdw blurRad="38100" dist="38100" dir="2700000" algn="tl">
                    <a:srgbClr val="000000">
                      <a:alpha val="43137"/>
                    </a:srgbClr>
                  </a:outerShdw>
                </a:effectLst>
              </a:rPr>
              <a:t>Atomic</a:t>
            </a:r>
            <a:r>
              <a:rPr lang="uk-UA" sz="2000" b="1" i="1" dirty="0">
                <a:solidFill>
                  <a:srgbClr val="C00000"/>
                </a:solidFill>
                <a:effectLst>
                  <a:outerShdw blurRad="38100" dist="38100" dir="2700000" algn="tl">
                    <a:srgbClr val="000000">
                      <a:alpha val="43137"/>
                    </a:srgbClr>
                  </a:outerShdw>
                </a:effectLst>
              </a:rPr>
              <a:t> </a:t>
            </a:r>
            <a:r>
              <a:rPr lang="uk-UA" sz="2000" b="1" i="1" dirty="0" err="1">
                <a:solidFill>
                  <a:srgbClr val="C00000"/>
                </a:solidFill>
                <a:effectLst>
                  <a:outerShdw blurRad="38100" dist="38100" dir="2700000" algn="tl">
                    <a:srgbClr val="000000">
                      <a:alpha val="43137"/>
                    </a:srgbClr>
                  </a:outerShdw>
                </a:effectLst>
              </a:rPr>
              <a:t>Energy</a:t>
            </a:r>
            <a:r>
              <a:rPr lang="uk-UA" sz="2000" b="1" i="1" dirty="0">
                <a:solidFill>
                  <a:srgbClr val="C00000"/>
                </a:solidFill>
                <a:effectLst>
                  <a:outerShdw blurRad="38100" dist="38100" dir="2700000" algn="tl">
                    <a:srgbClr val="000000">
                      <a:alpha val="43137"/>
                    </a:srgbClr>
                  </a:outerShdw>
                </a:effectLst>
              </a:rPr>
              <a:t> </a:t>
            </a:r>
            <a:r>
              <a:rPr lang="uk-UA" sz="2000" b="1" i="1" dirty="0" err="1">
                <a:solidFill>
                  <a:srgbClr val="C00000"/>
                </a:solidFill>
                <a:effectLst>
                  <a:outerShdw blurRad="38100" dist="38100" dir="2700000" algn="tl">
                    <a:srgbClr val="000000">
                      <a:alpha val="43137"/>
                    </a:srgbClr>
                  </a:outerShdw>
                </a:effectLst>
              </a:rPr>
              <a:t>Agency</a:t>
            </a:r>
            <a:r>
              <a:rPr lang="uk-UA" sz="2000" b="1" i="1" dirty="0">
                <a:solidFill>
                  <a:srgbClr val="C00000"/>
                </a:solidFill>
                <a:effectLst>
                  <a:outerShdw blurRad="38100" dist="38100" dir="2700000" algn="tl">
                    <a:srgbClr val="000000">
                      <a:alpha val="43137"/>
                    </a:srgbClr>
                  </a:outerShdw>
                </a:effectLst>
              </a:rPr>
              <a:t> – IAEA)</a:t>
            </a:r>
            <a:endParaRPr lang="uk-UA" sz="2000" dirty="0">
              <a:solidFill>
                <a:srgbClr val="C00000"/>
              </a:solidFill>
              <a:effectLst>
                <a:outerShdw blurRad="38100" dist="38100" dir="2700000" algn="tl">
                  <a:srgbClr val="000000">
                    <a:alpha val="43137"/>
                  </a:srgbClr>
                </a:outerShdw>
              </a:effectLst>
            </a:endParaRPr>
          </a:p>
          <a:p>
            <a:pPr algn="just"/>
            <a:r>
              <a:rPr lang="uk-UA" sz="2000" dirty="0"/>
              <a:t>Заснована в 1956 р., є автономною організацією в системі ООН. Автономний статус надає МАГАТЕ певної самостійності у вирішенні завдань, що постають перед нею.</a:t>
            </a:r>
          </a:p>
          <a:p>
            <a:pPr algn="just"/>
            <a:r>
              <a:rPr lang="uk-UA" sz="2000" dirty="0"/>
              <a:t>Серед функцій МАГАТЕ є також: розроблення планів ядерної безпеки; знешкодження діяльності атомних установок; радіаційний захист; використання атомних матеріалів (ізотопів тощо) в медицині, фармацевтиці, сільському господарстві; теоретичні дослідження в галузі ядерної фізики, радіобіології та ін. </a:t>
            </a:r>
          </a:p>
        </p:txBody>
      </p:sp>
      <p:sp>
        <p:nvSpPr>
          <p:cNvPr id="6" name="Прямоугольник 5"/>
          <p:cNvSpPr/>
          <p:nvPr/>
        </p:nvSpPr>
        <p:spPr>
          <a:xfrm>
            <a:off x="150811" y="4812820"/>
            <a:ext cx="11908373" cy="2031325"/>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algn="ctr"/>
            <a:r>
              <a:rPr lang="uk-UA" b="1" i="1" dirty="0">
                <a:solidFill>
                  <a:schemeClr val="tx1">
                    <a:lumMod val="95000"/>
                    <a:lumOff val="5000"/>
                  </a:schemeClr>
                </a:solidFill>
                <a:effectLst>
                  <a:outerShdw blurRad="38100" dist="38100" dir="2700000" algn="tl">
                    <a:srgbClr val="000000">
                      <a:alpha val="43137"/>
                    </a:srgbClr>
                  </a:outerShdw>
                </a:effectLst>
              </a:rPr>
              <a:t>Всесвітня організація охорони здоров’я </a:t>
            </a:r>
            <a:endParaRPr lang="uk-UA" dirty="0">
              <a:solidFill>
                <a:schemeClr val="tx1">
                  <a:lumMod val="95000"/>
                  <a:lumOff val="5000"/>
                </a:schemeClr>
              </a:solidFill>
              <a:effectLst>
                <a:outerShdw blurRad="38100" dist="38100" dir="2700000" algn="tl">
                  <a:srgbClr val="000000">
                    <a:alpha val="43137"/>
                  </a:srgbClr>
                </a:outerShdw>
              </a:effectLst>
            </a:endParaRPr>
          </a:p>
          <a:p>
            <a:pPr algn="ctr"/>
            <a:r>
              <a:rPr lang="uk-UA" b="1" i="1" dirty="0">
                <a:solidFill>
                  <a:schemeClr val="tx1">
                    <a:lumMod val="95000"/>
                    <a:lumOff val="5000"/>
                  </a:schemeClr>
                </a:solidFill>
                <a:effectLst>
                  <a:outerShdw blurRad="38100" dist="38100" dir="2700000" algn="tl">
                    <a:srgbClr val="000000">
                      <a:alpha val="43137"/>
                    </a:srgbClr>
                  </a:outerShdw>
                </a:effectLst>
              </a:rPr>
              <a:t>(</a:t>
            </a:r>
            <a:r>
              <a:rPr lang="uk-UA" b="1" i="1" dirty="0" err="1">
                <a:solidFill>
                  <a:schemeClr val="tx1">
                    <a:lumMod val="95000"/>
                    <a:lumOff val="5000"/>
                  </a:schemeClr>
                </a:solidFill>
                <a:effectLst>
                  <a:outerShdw blurRad="38100" dist="38100" dir="2700000" algn="tl">
                    <a:srgbClr val="000000">
                      <a:alpha val="43137"/>
                    </a:srgbClr>
                  </a:outerShdw>
                </a:effectLst>
              </a:rPr>
              <a:t>World</a:t>
            </a:r>
            <a:r>
              <a:rPr lang="uk-UA" b="1" i="1" dirty="0">
                <a:solidFill>
                  <a:schemeClr val="tx1">
                    <a:lumMod val="95000"/>
                    <a:lumOff val="5000"/>
                  </a:schemeClr>
                </a:solidFill>
                <a:effectLst>
                  <a:outerShdw blurRad="38100" dist="38100" dir="2700000" algn="tl">
                    <a:srgbClr val="000000">
                      <a:alpha val="43137"/>
                    </a:srgbClr>
                  </a:outerShdw>
                </a:effectLst>
              </a:rPr>
              <a:t> </a:t>
            </a:r>
            <a:r>
              <a:rPr lang="uk-UA" b="1" i="1" dirty="0" err="1">
                <a:solidFill>
                  <a:schemeClr val="tx1">
                    <a:lumMod val="95000"/>
                    <a:lumOff val="5000"/>
                  </a:schemeClr>
                </a:solidFill>
                <a:effectLst>
                  <a:outerShdw blurRad="38100" dist="38100" dir="2700000" algn="tl">
                    <a:srgbClr val="000000">
                      <a:alpha val="43137"/>
                    </a:srgbClr>
                  </a:outerShdw>
                </a:effectLst>
              </a:rPr>
              <a:t>Health</a:t>
            </a:r>
            <a:r>
              <a:rPr lang="uk-UA" b="1" i="1" dirty="0">
                <a:solidFill>
                  <a:schemeClr val="tx1">
                    <a:lumMod val="95000"/>
                    <a:lumOff val="5000"/>
                  </a:schemeClr>
                </a:solidFill>
                <a:effectLst>
                  <a:outerShdw blurRad="38100" dist="38100" dir="2700000" algn="tl">
                    <a:srgbClr val="000000">
                      <a:alpha val="43137"/>
                    </a:srgbClr>
                  </a:outerShdw>
                </a:effectLst>
              </a:rPr>
              <a:t> </a:t>
            </a:r>
            <a:r>
              <a:rPr lang="uk-UA" b="1" i="1" dirty="0" err="1">
                <a:solidFill>
                  <a:schemeClr val="tx1">
                    <a:lumMod val="95000"/>
                    <a:lumOff val="5000"/>
                  </a:schemeClr>
                </a:solidFill>
                <a:effectLst>
                  <a:outerShdw blurRad="38100" dist="38100" dir="2700000" algn="tl">
                    <a:srgbClr val="000000">
                      <a:alpha val="43137"/>
                    </a:srgbClr>
                  </a:outerShdw>
                </a:effectLst>
              </a:rPr>
              <a:t>Organization</a:t>
            </a:r>
            <a:r>
              <a:rPr lang="uk-UA" b="1" i="1" dirty="0">
                <a:solidFill>
                  <a:schemeClr val="tx1">
                    <a:lumMod val="95000"/>
                    <a:lumOff val="5000"/>
                  </a:schemeClr>
                </a:solidFill>
                <a:effectLst>
                  <a:outerShdw blurRad="38100" dist="38100" dir="2700000" algn="tl">
                    <a:srgbClr val="000000">
                      <a:alpha val="43137"/>
                    </a:srgbClr>
                  </a:outerShdw>
                </a:effectLst>
              </a:rPr>
              <a:t> (WHO)</a:t>
            </a:r>
            <a:endParaRPr lang="uk-UA" dirty="0">
              <a:solidFill>
                <a:schemeClr val="tx1">
                  <a:lumMod val="95000"/>
                  <a:lumOff val="5000"/>
                </a:schemeClr>
              </a:solidFill>
              <a:effectLst>
                <a:outerShdw blurRad="38100" dist="38100" dir="2700000" algn="tl">
                  <a:srgbClr val="000000">
                    <a:alpha val="43137"/>
                  </a:srgbClr>
                </a:outerShdw>
              </a:effectLst>
            </a:endParaRPr>
          </a:p>
          <a:p>
            <a:r>
              <a:rPr lang="uk-UA" dirty="0"/>
              <a:t>Всесвітня організація охорони здоров’я (ВООЗ) почала функціонувати       7 квітня 1948 р. після того, як 26 держав – членів ООН ратифікували її статут. Ця дата щорічно відмічається як Всесвітній день здоров’я. Створенню ВООЗ передували багаторічні зусилля, спрямовані на налагодження міжнародного співробітництва в галузі охорони здоров’я.</a:t>
            </a:r>
          </a:p>
          <a:p>
            <a:r>
              <a:rPr lang="uk-UA" dirty="0"/>
              <a:t>Головною метою ВООЗ є сприяння забезпеченню охорони здоров’я населення усіх країн світу. Текст Уставу ВООЗ можна коротко сформулювати як «Право на здоров’я».</a:t>
            </a:r>
          </a:p>
        </p:txBody>
      </p:sp>
    </p:spTree>
    <p:extLst>
      <p:ext uri="{BB962C8B-B14F-4D97-AF65-F5344CB8AC3E}">
        <p14:creationId xmlns:p14="http://schemas.microsoft.com/office/powerpoint/2010/main" xmlns="" val="401502478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227012" y="228600"/>
            <a:ext cx="11582400" cy="5943600"/>
          </a:xfrm>
          <a:ln>
            <a:noFill/>
          </a:ln>
          <a:effectLst>
            <a:outerShdw blurRad="50800" dist="38100" dir="2700000" algn="tl" rotWithShape="0">
              <a:prstClr val="black">
                <a:alpha val="40000"/>
              </a:prstClr>
            </a:outerShdw>
            <a:reflection blurRad="6350" stA="52000" endA="300" endPos="35000" dir="5400000" sy="-100000" algn="bl" rotWithShape="0"/>
          </a:effectLst>
          <a:scene3d>
            <a:camera prst="orthographicFront">
              <a:rot lat="0" lon="0" rev="0"/>
            </a:camera>
            <a:lightRig rig="contrasting" dir="tl">
              <a:rot lat="0" lon="0" rev="1500000"/>
            </a:lightRig>
          </a:scene3d>
          <a:sp3d prstMaterial="metal">
            <a:bevelT w="88900" h="88900"/>
          </a:sp3d>
        </p:spPr>
        <p:style>
          <a:lnRef idx="0">
            <a:schemeClr val="accent5"/>
          </a:lnRef>
          <a:fillRef idx="3">
            <a:schemeClr val="accent5"/>
          </a:fillRef>
          <a:effectRef idx="3">
            <a:schemeClr val="accent5"/>
          </a:effectRef>
          <a:fontRef idx="minor">
            <a:schemeClr val="lt1"/>
          </a:fontRef>
        </p:style>
        <p:txBody>
          <a:bodyPr>
            <a:normAutofit fontScale="92500"/>
          </a:bodyPr>
          <a:lstStyle/>
          <a:p>
            <a:r>
              <a:rPr lang="uk-UA" sz="2400" b="1" i="1" dirty="0">
                <a:solidFill>
                  <a:schemeClr val="tx1"/>
                </a:solidFill>
                <a:effectLst>
                  <a:outerShdw blurRad="38100" dist="38100" dir="2700000" algn="tl">
                    <a:srgbClr val="000000">
                      <a:alpha val="43137"/>
                    </a:srgbClr>
                  </a:outerShdw>
                </a:effectLst>
              </a:rPr>
              <a:t>Співдружність Незалежних Держав – СНД</a:t>
            </a:r>
            <a:endParaRPr lang="uk-UA" sz="2400" dirty="0">
              <a:solidFill>
                <a:schemeClr val="tx1"/>
              </a:solidFill>
              <a:effectLst>
                <a:outerShdw blurRad="38100" dist="38100" dir="2700000" algn="tl">
                  <a:srgbClr val="000000">
                    <a:alpha val="43137"/>
                  </a:srgbClr>
                </a:outerShdw>
              </a:effectLst>
            </a:endParaRPr>
          </a:p>
          <a:p>
            <a:pPr algn="just"/>
            <a:r>
              <a:rPr lang="uk-UA" sz="2000" dirty="0"/>
              <a:t>Співдружність Незалежних Держав (СНД) утворилася в 1991 р. після розпаду Радянського Союзу. До неї увійшло 12 з 15 колишніх радянських республік</a:t>
            </a:r>
            <a:r>
              <a:rPr lang="uk-UA" sz="2000" dirty="0" smtClean="0"/>
              <a:t>:</a:t>
            </a:r>
          </a:p>
          <a:p>
            <a:pPr algn="just"/>
            <a:r>
              <a:rPr lang="uk-UA" sz="2000" dirty="0" smtClean="0"/>
              <a:t>Азербайджан</a:t>
            </a:r>
            <a:r>
              <a:rPr lang="uk-UA" sz="2000" dirty="0"/>
              <a:t>, Білорусь, Вірменія, Грузія, </a:t>
            </a:r>
            <a:r>
              <a:rPr lang="uk-UA" sz="2000" dirty="0" smtClean="0"/>
              <a:t>Казахстан</a:t>
            </a:r>
            <a:r>
              <a:rPr lang="uk-UA" sz="2000" dirty="0"/>
              <a:t>, Киргизстан, Молдова, Росія, Таджикистан, Туркменістан, Узбекистан, Україна. В 1992 р. було підписано Статут СНД, який визначив цілі й принципи діяльності Співдружності. В 2008 р. Грузія вийшла із Співдружності. </a:t>
            </a:r>
          </a:p>
          <a:p>
            <a:pPr algn="just"/>
            <a:r>
              <a:rPr lang="uk-UA" sz="2000" dirty="0">
                <a:solidFill>
                  <a:schemeClr val="tx1"/>
                </a:solidFill>
                <a:effectLst>
                  <a:outerShdw blurRad="38100" dist="38100" dir="2700000" algn="tl">
                    <a:srgbClr val="000000">
                      <a:alpha val="43137"/>
                    </a:srgbClr>
                  </a:outerShdw>
                </a:effectLst>
              </a:rPr>
              <a:t>Головною метою </a:t>
            </a:r>
            <a:r>
              <a:rPr lang="uk-UA" sz="2000" dirty="0"/>
              <a:t>СНД задекларовано співробітництво в політичній, економічній, гуманітарній, екологічній та культурній областях для всебічного й збалансованого економічного й соціального розвитку держав-членів. Таке співробітництво має перетворитися в </a:t>
            </a:r>
            <a:r>
              <a:rPr lang="uk-UA" sz="2000" dirty="0" err="1"/>
              <a:t>мйбутньому</a:t>
            </a:r>
            <a:r>
              <a:rPr lang="uk-UA" sz="2000" dirty="0"/>
              <a:t> на Економічний союз.</a:t>
            </a:r>
          </a:p>
          <a:p>
            <a:pPr algn="just"/>
            <a:r>
              <a:rPr lang="uk-UA" sz="2000" dirty="0">
                <a:solidFill>
                  <a:schemeClr val="tx1"/>
                </a:solidFill>
                <a:effectLst>
                  <a:outerShdw blurRad="38100" dist="38100" dir="2700000" algn="tl">
                    <a:srgbClr val="000000">
                      <a:alpha val="43137"/>
                    </a:srgbClr>
                  </a:outerShdw>
                </a:effectLst>
              </a:rPr>
              <a:t>Принципи СНД: </a:t>
            </a:r>
            <a:r>
              <a:rPr lang="uk-UA" sz="2000" dirty="0"/>
              <a:t>держави-члени суверенні й рівні, держави-члени є самостійними й рівноправними суб’єктами міжнародного права.</a:t>
            </a:r>
          </a:p>
          <a:p>
            <a:pPr algn="just"/>
            <a:r>
              <a:rPr lang="uk-UA" sz="2000" dirty="0"/>
              <a:t>Взаємодія країн у рамках СНД здійснюється через його координуючі інститути: Раду глав держав – учасниць Співдружності, Раду голів урядів, Міжпарламентську Асамблею, Виконавчий комітет СНД, який є правонаступником Виконавчого Секретаріату СНД і Міждержавного економічного комітету Економічного союзу та інші структури. Всього в рамках СНД функціонує біля 70 галузевих структур, які координують взаємодію в форматі зацікавлених держав у сферах економіки, війсь­кового співробітництва, охорони кордонів і боротьби з організованою злочинністю, транспорту, екології, культури, туризму тощо.</a:t>
            </a:r>
          </a:p>
          <a:p>
            <a:pPr algn="just"/>
            <a:r>
              <a:rPr lang="uk-UA" sz="2000" dirty="0"/>
              <a:t> </a:t>
            </a:r>
          </a:p>
          <a:p>
            <a:endParaRPr lang="uk-UA" dirty="0"/>
          </a:p>
        </p:txBody>
      </p:sp>
    </p:spTree>
    <p:extLst>
      <p:ext uri="{BB962C8B-B14F-4D97-AF65-F5344CB8AC3E}">
        <p14:creationId xmlns:p14="http://schemas.microsoft.com/office/powerpoint/2010/main" xmlns="" val="229171609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Объект 13"/>
          <p:cNvSpPr>
            <a:spLocks noGrp="1"/>
          </p:cNvSpPr>
          <p:nvPr>
            <p:ph idx="1"/>
          </p:nvPr>
        </p:nvSpPr>
        <p:spPr>
          <a:xfrm>
            <a:off x="455612" y="1905000"/>
            <a:ext cx="11582400" cy="4953000"/>
          </a:xfrm>
        </p:spPr>
        <p:txBody>
          <a:bodyPr>
            <a:normAutofit/>
          </a:bodyPr>
          <a:lstStyle/>
          <a:p>
            <a:r>
              <a:rPr lang="uk-UA" b="1" i="1" dirty="0"/>
              <a:t>1. Стан безпеки праці в світі</a:t>
            </a:r>
            <a:endParaRPr lang="uk-UA" dirty="0"/>
          </a:p>
          <a:p>
            <a:r>
              <a:rPr lang="uk-UA" b="1" i="1" dirty="0"/>
              <a:t>2. Соціальний діалог в Європейському Союзі й Україна</a:t>
            </a:r>
            <a:endParaRPr lang="uk-UA" dirty="0"/>
          </a:p>
          <a:p>
            <a:r>
              <a:rPr lang="uk-UA" b="1" i="1" dirty="0"/>
              <a:t>3. Міжнародні стандарти SA 8000 «Соціальна відповідальність» і  ISO 26000 «Настанова по соціальній відповідальності»</a:t>
            </a:r>
            <a:endParaRPr lang="uk-UA" dirty="0"/>
          </a:p>
          <a:p>
            <a:r>
              <a:rPr lang="uk-UA" b="1" i="1" dirty="0"/>
              <a:t>4. Основні принципи та впровадження соціальної відповідальності</a:t>
            </a:r>
            <a:endParaRPr lang="uk-UA" dirty="0"/>
          </a:p>
          <a:p>
            <a:r>
              <a:rPr lang="uk-UA" b="1" i="1" dirty="0"/>
              <a:t>5. Європейський Союз і законодавство з охорони праці</a:t>
            </a:r>
            <a:endParaRPr lang="uk-UA" dirty="0"/>
          </a:p>
          <a:p>
            <a:r>
              <a:rPr lang="uk-UA" b="1" i="1" dirty="0"/>
              <a:t>6. Міжнародні організації в сфері охорони праці: МОП, МАГАТЕ, ВООЗ, СНД</a:t>
            </a:r>
            <a:endParaRPr lang="uk-UA" dirty="0"/>
          </a:p>
          <a:p>
            <a:pPr marL="0" indent="0" algn="l" defTabSz="914400">
              <a:lnSpc>
                <a:spcPct val="90000"/>
              </a:lnSpc>
              <a:spcBef>
                <a:spcPts val="1800"/>
              </a:spcBef>
              <a:buClr>
                <a:srgbClr val="652825"/>
              </a:buClr>
              <a:buSzPct val="90000"/>
              <a:buNone/>
            </a:pPr>
            <a:endParaRPr lang="ru-RU" sz="2400" b="0" i="0" dirty="0">
              <a:solidFill>
                <a:srgbClr val="652825"/>
              </a:solidFill>
              <a:latin typeface="Corbel"/>
              <a:ea typeface="+mn-ea"/>
              <a:cs typeface="+mn-cs"/>
            </a:endParaRPr>
          </a:p>
        </p:txBody>
      </p:sp>
      <p:sp>
        <p:nvSpPr>
          <p:cNvPr id="13" name="Заголовок 12"/>
          <p:cNvSpPr>
            <a:spLocks noGrp="1"/>
          </p:cNvSpPr>
          <p:nvPr>
            <p:ph type="title"/>
          </p:nvPr>
        </p:nvSpPr>
        <p:spPr/>
        <p:txBody>
          <a:bodyPr>
            <a:normAutofit/>
          </a:bodyPr>
          <a:lstStyle/>
          <a:p>
            <a:pPr algn="ctr" defTabSz="914400">
              <a:lnSpc>
                <a:spcPct val="90000"/>
              </a:lnSpc>
              <a:spcBef>
                <a:spcPts val="0"/>
              </a:spcBef>
              <a:buNone/>
            </a:pPr>
            <a:r>
              <a:rPr lang="uk-UA" sz="6600" smtClean="0">
                <a:solidFill>
                  <a:srgbClr val="652825"/>
                </a:solidFill>
                <a:latin typeface="Corbel"/>
              </a:rPr>
              <a:t>ПЛАН</a:t>
            </a:r>
            <a:endParaRPr lang="ru-RU" sz="6600" b="0" i="0" dirty="0">
              <a:solidFill>
                <a:srgbClr val="652825"/>
              </a:solidFill>
              <a:latin typeface="Corbel"/>
              <a:ea typeface="+mj-ea"/>
              <a:cs typeface="+mj-cs"/>
            </a:endParaRPr>
          </a:p>
        </p:txBody>
      </p:sp>
    </p:spTree>
    <p:extLst>
      <p:ext uri="{BB962C8B-B14F-4D97-AF65-F5344CB8AC3E}">
        <p14:creationId xmlns:p14="http://schemas.microsoft.com/office/powerpoint/2010/main" xmlns="" val="321187753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7748" y="570156"/>
            <a:ext cx="10748828" cy="5930678"/>
          </a:xfrm>
        </p:spPr>
        <p:txBody>
          <a:bodyPr/>
          <a:lstStyle/>
          <a:p>
            <a:pPr marL="355600" lvl="0" algn="l">
              <a:tabLst>
                <a:tab pos="10320338" algn="l"/>
              </a:tabLst>
            </a:pPr>
            <a:r>
              <a:rPr lang="uk-UA" sz="4800" dirty="0" smtClean="0">
                <a:solidFill>
                  <a:srgbClr val="FF0000"/>
                </a:solidFill>
              </a:rPr>
              <a:t>Література:</a:t>
            </a:r>
            <a:r>
              <a:rPr lang="uk-UA" dirty="0" smtClean="0"/>
              <a:t/>
            </a:r>
            <a:br>
              <a:rPr lang="uk-UA" dirty="0" smtClean="0"/>
            </a:br>
            <a:r>
              <a:rPr lang="uk-UA" dirty="0" smtClean="0"/>
              <a:t/>
            </a:r>
            <a:br>
              <a:rPr lang="uk-UA" dirty="0" smtClean="0"/>
            </a:br>
            <a:r>
              <a:rPr lang="uk-UA" sz="2200" dirty="0" smtClean="0"/>
              <a:t>1. </a:t>
            </a:r>
            <a:r>
              <a:rPr lang="ru-RU" sz="2200" dirty="0" smtClean="0"/>
              <a:t>Закон </a:t>
            </a:r>
            <a:r>
              <a:rPr lang="ru-RU" sz="2200" dirty="0" err="1" smtClean="0"/>
              <a:t>України</a:t>
            </a:r>
            <a:r>
              <a:rPr lang="ru-RU" sz="2200" dirty="0" smtClean="0"/>
              <a:t> «Про </a:t>
            </a:r>
            <a:r>
              <a:rPr lang="ru-RU" sz="2200" dirty="0" err="1" smtClean="0"/>
              <a:t>охорону</a:t>
            </a:r>
            <a:r>
              <a:rPr lang="ru-RU" sz="2200" dirty="0" smtClean="0"/>
              <a:t> </a:t>
            </a:r>
            <a:r>
              <a:rPr lang="ru-RU" sz="2200" dirty="0" err="1" smtClean="0"/>
              <a:t>праці</a:t>
            </a:r>
            <a:r>
              <a:rPr lang="ru-RU" sz="2200" dirty="0" smtClean="0"/>
              <a:t>».</a:t>
            </a:r>
            <a:br>
              <a:rPr lang="ru-RU" sz="2200" dirty="0" smtClean="0"/>
            </a:br>
            <a:r>
              <a:rPr lang="ru-RU" sz="2200" dirty="0" smtClean="0"/>
              <a:t>2. </a:t>
            </a:r>
            <a:r>
              <a:rPr lang="uk-UA" sz="2200" dirty="0" smtClean="0"/>
              <a:t>Бабічев В.В., Сорокін Ґ.Ф. Охорона праці та техніка безпеки в торгівлі і громадському харчуванні : Підручник для студентів торгово-економічних і комерційних вузів. – К. : ІЗМН, 1996. – 224 с.</a:t>
            </a:r>
            <a:r>
              <a:rPr lang="ru-RU" sz="2200" dirty="0" smtClean="0"/>
              <a:t/>
            </a:r>
            <a:br>
              <a:rPr lang="ru-RU" sz="2200" dirty="0" smtClean="0"/>
            </a:br>
            <a:r>
              <a:rPr lang="ru-RU" sz="2200" dirty="0" smtClean="0"/>
              <a:t>3. </a:t>
            </a:r>
            <a:r>
              <a:rPr lang="uk-UA" sz="2200" dirty="0" err="1" smtClean="0"/>
              <a:t>Гандзюк</a:t>
            </a:r>
            <a:r>
              <a:rPr lang="uk-UA" sz="2200" dirty="0" smtClean="0"/>
              <a:t> М.П., </a:t>
            </a:r>
            <a:r>
              <a:rPr lang="uk-UA" sz="2200" dirty="0" err="1" smtClean="0"/>
              <a:t>Желібо</a:t>
            </a:r>
            <a:r>
              <a:rPr lang="uk-UA" sz="2200" dirty="0" smtClean="0"/>
              <a:t> Є.П., </a:t>
            </a:r>
            <a:r>
              <a:rPr lang="uk-UA" sz="2200" dirty="0" err="1" smtClean="0"/>
              <a:t>Халімовський</a:t>
            </a:r>
            <a:r>
              <a:rPr lang="uk-UA" sz="2200" dirty="0" smtClean="0"/>
              <a:t> М.О. Основи охорони праці : Підручник для студентів вищих навчальних закладів / За ред. М.П. </a:t>
            </a:r>
            <a:r>
              <a:rPr lang="uk-UA" sz="2200" dirty="0" err="1" smtClean="0"/>
              <a:t>Гендзюка</a:t>
            </a:r>
            <a:r>
              <a:rPr lang="uk-UA" sz="2200" dirty="0" smtClean="0"/>
              <a:t>. – К. : Каравела, 2003. – 408 с.</a:t>
            </a:r>
            <a:r>
              <a:rPr lang="ru-RU" sz="2200" dirty="0" smtClean="0"/>
              <a:t/>
            </a:r>
            <a:br>
              <a:rPr lang="ru-RU" sz="2200" dirty="0" smtClean="0"/>
            </a:br>
            <a:r>
              <a:rPr lang="ru-RU" sz="2200" dirty="0" smtClean="0"/>
              <a:t>4. </a:t>
            </a:r>
            <a:r>
              <a:rPr lang="uk-UA" sz="2200" dirty="0" err="1" smtClean="0"/>
              <a:t>Керб</a:t>
            </a:r>
            <a:r>
              <a:rPr lang="uk-UA" sz="2200" dirty="0" smtClean="0"/>
              <a:t> Л.П. Основи охорони праці : </a:t>
            </a:r>
            <a:r>
              <a:rPr lang="uk-UA" sz="2200" dirty="0" err="1" smtClean="0"/>
              <a:t>Навч.-метод</a:t>
            </a:r>
            <a:r>
              <a:rPr lang="uk-UA" sz="2200" dirty="0" smtClean="0"/>
              <a:t>. посібник для </a:t>
            </a:r>
            <a:r>
              <a:rPr lang="uk-UA" sz="2200" dirty="0" smtClean="0"/>
              <a:t>самост</a:t>
            </a:r>
            <a:r>
              <a:rPr lang="uk-UA" sz="2200" dirty="0" smtClean="0"/>
              <a:t>ійного</a:t>
            </a:r>
            <a:r>
              <a:rPr lang="uk-UA" sz="2200" dirty="0" smtClean="0"/>
              <a:t> </a:t>
            </a:r>
            <a:r>
              <a:rPr lang="uk-UA" sz="2200" smtClean="0"/>
              <a:t>вивч</a:t>
            </a:r>
            <a:r>
              <a:rPr lang="uk-UA" sz="2200" smtClean="0"/>
              <a:t>ення</a:t>
            </a:r>
            <a:r>
              <a:rPr lang="uk-UA" sz="2200" smtClean="0"/>
              <a:t> дисцип</a:t>
            </a:r>
            <a:r>
              <a:rPr lang="uk-UA" sz="2200" smtClean="0"/>
              <a:t>ліни</a:t>
            </a:r>
            <a:r>
              <a:rPr lang="uk-UA" sz="2200" smtClean="0"/>
              <a:t> </a:t>
            </a:r>
            <a:r>
              <a:rPr lang="uk-UA" sz="2200" dirty="0" smtClean="0"/>
              <a:t>– К. : КНЕУ, 2001. – 252 с.</a:t>
            </a:r>
            <a:r>
              <a:rPr lang="ru-RU" sz="2200" dirty="0" smtClean="0"/>
              <a:t/>
            </a:r>
            <a:br>
              <a:rPr lang="ru-RU" sz="2200" dirty="0" smtClean="0"/>
            </a:br>
            <a:r>
              <a:rPr lang="ru-RU" sz="2200" dirty="0" smtClean="0"/>
              <a:t>5. </a:t>
            </a:r>
            <a:r>
              <a:rPr lang="uk-UA" sz="2200" dirty="0" err="1" smtClean="0"/>
              <a:t>Русаловський</a:t>
            </a:r>
            <a:r>
              <a:rPr lang="uk-UA" sz="2200" dirty="0" smtClean="0"/>
              <a:t> А.В. Правові та організаційні питання охорони праці : </a:t>
            </a:r>
            <a:r>
              <a:rPr lang="uk-UA" sz="2200" dirty="0" err="1" smtClean="0"/>
              <a:t>Навч</a:t>
            </a:r>
            <a:r>
              <a:rPr lang="uk-UA" sz="2200" dirty="0" smtClean="0"/>
              <a:t>.</a:t>
            </a:r>
            <a:r>
              <a:rPr lang="ru-RU" sz="2200" dirty="0" smtClean="0"/>
              <a:t> </a:t>
            </a:r>
            <a:r>
              <a:rPr lang="uk-UA" sz="2200" dirty="0" err="1" smtClean="0"/>
              <a:t>посіб</a:t>
            </a:r>
            <a:r>
              <a:rPr lang="uk-UA" sz="2200" dirty="0" smtClean="0"/>
              <a:t>. –    4-те вид., </a:t>
            </a:r>
            <a:r>
              <a:rPr lang="uk-UA" sz="2200" dirty="0" err="1" smtClean="0"/>
              <a:t>допов</a:t>
            </a:r>
            <a:r>
              <a:rPr lang="uk-UA" sz="2200" dirty="0" smtClean="0"/>
              <a:t>. і перероб. – К. : Університет «Україна», 2009. – 295</a:t>
            </a:r>
            <a:r>
              <a:rPr lang="ru-RU" sz="2200" dirty="0" smtClean="0"/>
              <a:t> </a:t>
            </a:r>
            <a:r>
              <a:rPr lang="uk-UA" sz="2200" dirty="0" smtClean="0"/>
              <a:t>с.</a:t>
            </a:r>
            <a:r>
              <a:rPr lang="ru-RU" sz="2200" dirty="0" smtClean="0"/>
              <a:t/>
            </a:r>
            <a:br>
              <a:rPr lang="ru-RU" sz="2200" dirty="0" smtClean="0"/>
            </a:br>
            <a:r>
              <a:rPr lang="ru-RU" sz="2200" dirty="0" smtClean="0"/>
              <a:t>6. </a:t>
            </a:r>
            <a:r>
              <a:rPr lang="uk-UA" sz="2200" dirty="0" smtClean="0"/>
              <a:t>Ткачук К.Н., </a:t>
            </a:r>
            <a:r>
              <a:rPr lang="uk-UA" sz="2200" dirty="0" err="1" smtClean="0"/>
              <a:t>Халімовський</a:t>
            </a:r>
            <a:r>
              <a:rPr lang="uk-UA" sz="2200" dirty="0" smtClean="0"/>
              <a:t> М.О., </a:t>
            </a:r>
            <a:r>
              <a:rPr lang="uk-UA" sz="2200" dirty="0" err="1" smtClean="0"/>
              <a:t>Зацарний</a:t>
            </a:r>
            <a:r>
              <a:rPr lang="uk-UA" sz="2200" dirty="0" smtClean="0"/>
              <a:t> В.В. та ін. </a:t>
            </a:r>
            <a:r>
              <a:rPr lang="ru-RU" sz="2200" dirty="0" err="1" smtClean="0"/>
              <a:t>Основи</a:t>
            </a:r>
            <a:r>
              <a:rPr lang="ru-RU" sz="2200" dirty="0" smtClean="0"/>
              <a:t> </a:t>
            </a:r>
            <a:r>
              <a:rPr lang="ru-RU" sz="2200" dirty="0" err="1" smtClean="0"/>
              <a:t>охорони</a:t>
            </a:r>
            <a:r>
              <a:rPr lang="ru-RU" sz="2200" dirty="0" smtClean="0"/>
              <a:t> </a:t>
            </a:r>
            <a:r>
              <a:rPr lang="ru-RU" sz="2200" dirty="0" err="1" smtClean="0"/>
              <a:t>праці</a:t>
            </a:r>
            <a:r>
              <a:rPr lang="ru-RU" sz="2200" dirty="0" smtClean="0"/>
              <a:t> : </a:t>
            </a:r>
            <a:r>
              <a:rPr lang="ru-RU" sz="2200" dirty="0" err="1" smtClean="0"/>
              <a:t>Підручник</a:t>
            </a:r>
            <a:r>
              <a:rPr lang="ru-RU" sz="2200" dirty="0" smtClean="0"/>
              <a:t>. – 2-ге вид., доп. </a:t>
            </a:r>
            <a:r>
              <a:rPr lang="ru-RU" sz="2200" dirty="0" err="1" smtClean="0"/>
              <a:t>і</a:t>
            </a:r>
            <a:r>
              <a:rPr lang="ru-RU" sz="2200" dirty="0" smtClean="0"/>
              <a:t> </a:t>
            </a:r>
            <a:r>
              <a:rPr lang="ru-RU" sz="2200" dirty="0" err="1" smtClean="0"/>
              <a:t>перероб</a:t>
            </a:r>
            <a:r>
              <a:rPr lang="ru-RU" sz="2200" dirty="0" smtClean="0"/>
              <a:t>. – К. : Основа, 2006. – 444 с.</a:t>
            </a:r>
            <a:br>
              <a:rPr lang="ru-RU" sz="2200" dirty="0" smtClean="0"/>
            </a:br>
            <a:endParaRPr lang="ru-RU" sz="220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9412" y="1143000"/>
            <a:ext cx="11201400" cy="1219200"/>
          </a:xfrm>
          <a:effectLst>
            <a:reflection blurRad="6350" stA="50000" endA="300" endPos="55000" dir="5400000" sy="-100000" algn="bl" rotWithShape="0"/>
          </a:effectLst>
        </p:spPr>
        <p:style>
          <a:lnRef idx="3">
            <a:schemeClr val="lt1"/>
          </a:lnRef>
          <a:fillRef idx="1">
            <a:schemeClr val="accent3"/>
          </a:fillRef>
          <a:effectRef idx="1">
            <a:schemeClr val="accent3"/>
          </a:effectRef>
          <a:fontRef idx="minor">
            <a:schemeClr val="lt1"/>
          </a:fontRef>
        </p:style>
        <p:txBody>
          <a:bodyPr>
            <a:normAutofit/>
          </a:bodyPr>
          <a:lstStyle/>
          <a:p>
            <a:pPr marL="0" indent="0">
              <a:buNone/>
            </a:pPr>
            <a:r>
              <a:rPr lang="uk-UA" i="1" dirty="0" smtClean="0"/>
              <a:t>Стан справ з охороною праці у світі стає все більш актуальною проблемою як для профспілок, так і для міждержавних структур, на­самперед Міжнародної організації праці. МОП розглядає цю тему як частину своєї Програми гідної праці. </a:t>
            </a:r>
            <a:endParaRPr lang="uk-UA" i="1" dirty="0"/>
          </a:p>
        </p:txBody>
      </p:sp>
      <p:sp>
        <p:nvSpPr>
          <p:cNvPr id="2" name="Заголовок 1"/>
          <p:cNvSpPr>
            <a:spLocks noGrp="1"/>
          </p:cNvSpPr>
          <p:nvPr>
            <p:ph type="title"/>
          </p:nvPr>
        </p:nvSpPr>
        <p:spPr>
          <a:xfrm>
            <a:off x="1293812" y="9896"/>
            <a:ext cx="9372601" cy="1258077"/>
          </a:xfrm>
        </p:spPr>
        <p:txBody>
          <a:bodyPr>
            <a:normAutofit/>
          </a:bodyPr>
          <a:lstStyle/>
          <a:p>
            <a:pPr algn="ctr"/>
            <a:r>
              <a:rPr lang="uk-UA" sz="4800" b="1" i="1" cap="small" dirty="0" smtClean="0"/>
              <a:t>1. Стан </a:t>
            </a:r>
            <a:r>
              <a:rPr lang="uk-UA" sz="4800" b="1" i="1" cap="small" dirty="0"/>
              <a:t>безпеки праці в світі</a:t>
            </a:r>
            <a:endParaRPr lang="uk-UA" sz="4800" dirty="0"/>
          </a:p>
        </p:txBody>
      </p:sp>
      <p:sp>
        <p:nvSpPr>
          <p:cNvPr id="4" name="Прямоугольник 3"/>
          <p:cNvSpPr/>
          <p:nvPr/>
        </p:nvSpPr>
        <p:spPr>
          <a:xfrm>
            <a:off x="129824" y="2514600"/>
            <a:ext cx="11919465" cy="2585323"/>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l">
              <a:rot lat="0" lon="0" rev="8700000"/>
            </a:lightRig>
          </a:scene3d>
          <a:sp3d>
            <a:bevelT w="190500" h="38100"/>
          </a:sp3d>
        </p:spPr>
        <p:style>
          <a:lnRef idx="0">
            <a:schemeClr val="accent4"/>
          </a:lnRef>
          <a:fillRef idx="3">
            <a:schemeClr val="accent4"/>
          </a:fillRef>
          <a:effectRef idx="3">
            <a:schemeClr val="accent4"/>
          </a:effectRef>
          <a:fontRef idx="minor">
            <a:schemeClr val="lt1"/>
          </a:fontRef>
        </p:style>
        <p:txBody>
          <a:bodyPr wrap="square">
            <a:spAutoFit/>
          </a:bodyPr>
          <a:lstStyle/>
          <a:p>
            <a:pPr indent="540385" algn="just">
              <a:lnSpc>
                <a:spcPct val="150000"/>
              </a:lnSpc>
              <a:spcAft>
                <a:spcPts val="0"/>
              </a:spcAft>
            </a:pPr>
            <a:r>
              <a:rPr lang="uk-UA" i="1" dirty="0">
                <a:ea typeface="Times New Roman"/>
              </a:rPr>
              <a:t>Згідно з даними МОП, щороку в світі реєструється приблизно 270 млн. нещасних випадків, пов’язаних з трудовою діяльністю людини, і 160 млн. </a:t>
            </a:r>
            <a:r>
              <a:rPr lang="uk-UA" i="1" dirty="0" smtClean="0">
                <a:ea typeface="Times New Roman"/>
              </a:rPr>
              <a:t>професійних </a:t>
            </a:r>
            <a:r>
              <a:rPr lang="uk-UA" i="1" dirty="0">
                <a:ea typeface="Times New Roman"/>
              </a:rPr>
              <a:t>захворювань. На виробництві гине майже 354 тис. працівників, з них у країнах з розвиненою ринковою економікою – 16,2 тис, у колишніх </a:t>
            </a:r>
            <a:r>
              <a:rPr lang="uk-UA" i="1" dirty="0" err="1">
                <a:ea typeface="Times New Roman"/>
              </a:rPr>
              <a:t>соцкраїнах</a:t>
            </a:r>
            <a:r>
              <a:rPr lang="uk-UA" i="1" dirty="0">
                <a:ea typeface="Times New Roman"/>
              </a:rPr>
              <a:t> – 21,4 тис, у Китаї – 73,6 тис, в Індії – 48,2 тис, в інших країнах Азії і Тихого   океану – 83 тис, у країнах Близького Сходу – 28 тис, у країнах Африки південніше Сахари – 54,7 тис, у країнах Латинської Аме­рики та Карибського басейну –      28,6 тис. Близько 12 тис. загиблих – діти.</a:t>
            </a:r>
            <a:endParaRPr lang="uk-UA" sz="1600" i="1" dirty="0">
              <a:effectLst/>
              <a:ea typeface="Times New Roman"/>
            </a:endParaRPr>
          </a:p>
        </p:txBody>
      </p:sp>
      <p:sp>
        <p:nvSpPr>
          <p:cNvPr id="5" name="Прямоугольник 4"/>
          <p:cNvSpPr/>
          <p:nvPr/>
        </p:nvSpPr>
        <p:spPr>
          <a:xfrm>
            <a:off x="118547" y="5257800"/>
            <a:ext cx="11919465" cy="1338828"/>
          </a:xfrm>
          <a:prstGeom prst="rect">
            <a:avLst/>
          </a:prstGeom>
          <a:ln>
            <a:noFill/>
          </a:ln>
          <a:effectLst>
            <a:outerShdw blurRad="107950" dist="12700" dir="5400000" algn="ctr">
              <a:srgbClr val="000000"/>
            </a:outerShdw>
          </a:effectLst>
          <a:scene3d>
            <a:camera prst="orthographicFront">
              <a:rot lat="0" lon="0" rev="0"/>
            </a:camera>
            <a:lightRig rig="soft" dir="l">
              <a:rot lat="0" lon="0" rev="0"/>
            </a:lightRig>
          </a:scene3d>
          <a:sp3d contourW="44450" prstMaterial="matte">
            <a:bevelT w="63500" h="63500" prst="artDeco"/>
            <a:contourClr>
              <a:srgbClr val="FFFFFF"/>
            </a:contourClr>
          </a:sp3d>
        </p:spPr>
        <p:style>
          <a:lnRef idx="0">
            <a:schemeClr val="accent2"/>
          </a:lnRef>
          <a:fillRef idx="3">
            <a:schemeClr val="accent2"/>
          </a:fillRef>
          <a:effectRef idx="3">
            <a:schemeClr val="accent2"/>
          </a:effectRef>
          <a:fontRef idx="minor">
            <a:schemeClr val="lt1"/>
          </a:fontRef>
        </p:style>
        <p:txBody>
          <a:bodyPr wrap="square">
            <a:spAutoFit/>
          </a:bodyPr>
          <a:lstStyle/>
          <a:p>
            <a:pPr indent="540385" algn="just">
              <a:lnSpc>
                <a:spcPct val="150000"/>
              </a:lnSpc>
              <a:spcAft>
                <a:spcPts val="0"/>
              </a:spcAft>
            </a:pPr>
            <a:r>
              <a:rPr lang="uk-UA" i="1" dirty="0">
                <a:ea typeface="Times New Roman"/>
              </a:rPr>
              <a:t>До цих даних необхідно додати кількість тих, хто одержав </a:t>
            </a:r>
            <a:r>
              <a:rPr lang="uk-UA" i="1" dirty="0" smtClean="0">
                <a:ea typeface="Times New Roman"/>
              </a:rPr>
              <a:t>профзахворювання </a:t>
            </a:r>
            <a:r>
              <a:rPr lang="uk-UA" i="1" dirty="0">
                <a:ea typeface="Times New Roman"/>
              </a:rPr>
              <a:t>і вибув з виробничого процесу, – цей показник у 2004 р. становив 2,2 млн. осіб, причому серед захворювань 32 % становили онкологічні, 23 % – серцево-судинні, 19 % – травматологічні, 17 % – інфекційні</a:t>
            </a:r>
            <a:r>
              <a:rPr lang="uk-UA" dirty="0">
                <a:latin typeface="Times New Roman"/>
                <a:ea typeface="Times New Roman"/>
              </a:rPr>
              <a:t>.</a:t>
            </a:r>
            <a:endParaRPr lang="uk-UA" sz="1600" dirty="0">
              <a:effectLst/>
              <a:latin typeface="Times New Roman"/>
              <a:ea typeface="Times New Roman"/>
            </a:endParaRPr>
          </a:p>
        </p:txBody>
      </p:sp>
    </p:spTree>
    <p:extLst>
      <p:ext uri="{BB962C8B-B14F-4D97-AF65-F5344CB8AC3E}">
        <p14:creationId xmlns:p14="http://schemas.microsoft.com/office/powerpoint/2010/main" xmlns="" val="320061612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sz="quarter" idx="13"/>
          </p:nvPr>
        </p:nvSpPr>
        <p:spPr>
          <a:xfrm>
            <a:off x="569912" y="228600"/>
            <a:ext cx="5410200" cy="2895600"/>
          </a:xfrm>
          <a:ln>
            <a:noFill/>
          </a:ln>
          <a:effectLst>
            <a:outerShdw blurRad="149987" dist="250190" dir="8460000" algn="ctr">
              <a:srgbClr val="000000">
                <a:alpha val="28000"/>
              </a:srgbClr>
            </a:outerShdw>
          </a:effectLst>
          <a:scene3d>
            <a:camera prst="orthographicFront">
              <a:rot lat="0" lon="0" rev="0"/>
            </a:camera>
            <a:lightRig rig="contrasting" dir="l">
              <a:rot lat="0" lon="0" rev="1500000"/>
            </a:lightRig>
          </a:scene3d>
          <a:sp3d prstMaterial="metal">
            <a:bevelT w="88900" h="88900"/>
          </a:sp3d>
        </p:spPr>
        <p:style>
          <a:lnRef idx="0">
            <a:schemeClr val="accent1"/>
          </a:lnRef>
          <a:fillRef idx="3">
            <a:schemeClr val="accent1"/>
          </a:fillRef>
          <a:effectRef idx="3">
            <a:schemeClr val="accent1"/>
          </a:effectRef>
          <a:fontRef idx="minor">
            <a:schemeClr val="lt1"/>
          </a:fontRef>
        </p:style>
        <p:txBody>
          <a:bodyPr>
            <a:normAutofit fontScale="92500" lnSpcReduction="10000"/>
          </a:bodyPr>
          <a:lstStyle/>
          <a:p>
            <a:pPr marL="0" indent="0" algn="just">
              <a:buClr>
                <a:srgbClr val="652825"/>
              </a:buClr>
              <a:buNone/>
            </a:pPr>
            <a:r>
              <a:rPr lang="uk-UA" i="1" dirty="0" smtClean="0">
                <a:ea typeface="Times New Roman"/>
              </a:rPr>
              <a:t>Багато уваги </a:t>
            </a:r>
            <a:r>
              <a:rPr lang="uk-UA" i="1" dirty="0">
                <a:ea typeface="Times New Roman"/>
              </a:rPr>
              <a:t>приділяється питанням охорони праці та здоров’я на виробництві у Європейському Союзі і країнах, що входять до нього. У структурі ЄС є кілька органів, які спеціально займаються проблемами трудового життя. З числа тем, що особливо досліджуються у ЄС, відзначимо пробле­му стресів на робочому місці.</a:t>
            </a:r>
            <a:endParaRPr lang="ru-RU" sz="2400" b="0" i="1" dirty="0">
              <a:solidFill>
                <a:srgbClr val="652825"/>
              </a:solidFill>
            </a:endParaRPr>
          </a:p>
        </p:txBody>
      </p:sp>
      <p:sp>
        <p:nvSpPr>
          <p:cNvPr id="4" name="Объект 3"/>
          <p:cNvSpPr>
            <a:spLocks noGrp="1"/>
          </p:cNvSpPr>
          <p:nvPr>
            <p:ph sz="quarter" idx="14"/>
          </p:nvPr>
        </p:nvSpPr>
        <p:spPr>
          <a:xfrm>
            <a:off x="6551612" y="1143000"/>
            <a:ext cx="5486400" cy="4267200"/>
          </a:xfrm>
          <a:ln>
            <a:noFill/>
          </a:ln>
          <a:effectLst>
            <a:outerShdw blurRad="149987" dist="250190" dir="8460000" algn="ctr">
              <a:srgbClr val="000000">
                <a:alpha val="28000"/>
              </a:srgbClr>
            </a:outerShdw>
          </a:effectLst>
          <a:scene3d>
            <a:camera prst="orthographicFront">
              <a:rot lat="0" lon="0" rev="0"/>
            </a:camera>
            <a:lightRig rig="contrasting" dir="l">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a:normAutofit fontScale="92500" lnSpcReduction="10000"/>
          </a:bodyPr>
          <a:lstStyle/>
          <a:p>
            <a:pPr marL="0" indent="0" algn="just">
              <a:buNone/>
            </a:pPr>
            <a:r>
              <a:rPr lang="uk-UA" i="1" dirty="0"/>
              <a:t>Комісія ЄС прийняла рішення розробити Європейську стратегію з питань трудового середовища на період до 2012 р. Європейська конфедерація профспілок (ЄКП) запропонувала включити до неї превентивні заходи в галузі безпеки праці, ввести в країнах ЄС регіональних уповноважених з охорони праці та посилити санкції стосовно роботодавців, винних у порушенні правил безпеки на виробництві, а також поширити положення цієї стратегії на працюючих у рамках нетипової зайнятості. </a:t>
            </a:r>
          </a:p>
          <a:p>
            <a:endParaRPr lang="uk-UA" dirty="0"/>
          </a:p>
        </p:txBody>
      </p:sp>
      <p:sp>
        <p:nvSpPr>
          <p:cNvPr id="6" name="Прямоугольник 5"/>
          <p:cNvSpPr/>
          <p:nvPr/>
        </p:nvSpPr>
        <p:spPr>
          <a:xfrm>
            <a:off x="227013" y="3276600"/>
            <a:ext cx="6095999" cy="3416320"/>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algn="just"/>
            <a:r>
              <a:rPr lang="uk-UA" sz="2400" i="1" dirty="0"/>
              <a:t>Серйозно ставляться у ЄС до проблеми вживання алкоголю і нар­котиків як до фактора, що негативно впливає на продуктивність і безпеку праці. Хоча в країнах ЄС </a:t>
            </a:r>
            <a:r>
              <a:rPr lang="uk-UA" sz="2400" i="1" dirty="0" err="1" smtClean="0"/>
              <a:t>алкогольнозалежними</a:t>
            </a:r>
            <a:r>
              <a:rPr lang="uk-UA" sz="2400" i="1" dirty="0" smtClean="0"/>
              <a:t> </a:t>
            </a:r>
            <a:r>
              <a:rPr lang="uk-UA" sz="2400" i="1" dirty="0" err="1" smtClean="0"/>
              <a:t>вважа</a:t>
            </a:r>
            <a:r>
              <a:rPr lang="en-US" sz="2400" i="1" dirty="0" smtClean="0"/>
              <a:t>-</a:t>
            </a:r>
            <a:r>
              <a:rPr lang="uk-UA" sz="2400" i="1" dirty="0" err="1" smtClean="0"/>
              <a:t>ються</a:t>
            </a:r>
            <a:r>
              <a:rPr lang="uk-UA" sz="2400" i="1" dirty="0" smtClean="0"/>
              <a:t> </a:t>
            </a:r>
            <a:r>
              <a:rPr lang="uk-UA" sz="2400" i="1" dirty="0"/>
              <a:t>лише 5 % працівників, зловживання алкоголем є головною причиною смерті молоді у віці 15 – 19 років і 30 – 50 % дорожньо-транспортних подій</a:t>
            </a:r>
            <a:r>
              <a:rPr lang="uk-UA" i="1" dirty="0"/>
              <a:t>.</a:t>
            </a:r>
          </a:p>
        </p:txBody>
      </p:sp>
    </p:spTree>
    <p:extLst>
      <p:ext uri="{BB962C8B-B14F-4D97-AF65-F5344CB8AC3E}">
        <p14:creationId xmlns:p14="http://schemas.microsoft.com/office/powerpoint/2010/main" xmlns="" val="85366186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sz="quarter" idx="13"/>
          </p:nvPr>
        </p:nvSpPr>
        <p:spPr>
          <a:xfrm>
            <a:off x="6932612" y="1447800"/>
            <a:ext cx="5029200" cy="4800600"/>
          </a:xfrm>
          <a:ln>
            <a:noFill/>
          </a:ln>
          <a:effectLst>
            <a:outerShdw blurRad="149987" dist="250190" dir="8460000" algn="ctr">
              <a:srgbClr val="000000">
                <a:alpha val="28000"/>
              </a:srgbClr>
            </a:outerShdw>
          </a:effectLst>
          <a:scene3d>
            <a:camera prst="orthographicFront">
              <a:rot lat="0" lon="0" rev="0"/>
            </a:camera>
            <a:lightRig rig="contrasting" dir="l">
              <a:rot lat="0" lon="0" rev="1500000"/>
            </a:lightRig>
          </a:scene3d>
          <a:sp3d prstMaterial="metal">
            <a:bevelT w="88900" h="88900"/>
          </a:sp3d>
        </p:spPr>
        <p:style>
          <a:lnRef idx="0">
            <a:schemeClr val="accent4"/>
          </a:lnRef>
          <a:fillRef idx="3">
            <a:schemeClr val="accent4"/>
          </a:fillRef>
          <a:effectRef idx="3">
            <a:schemeClr val="accent4"/>
          </a:effectRef>
          <a:fontRef idx="minor">
            <a:schemeClr val="lt1"/>
          </a:fontRef>
        </p:style>
        <p:txBody>
          <a:bodyPr>
            <a:normAutofit fontScale="85000" lnSpcReduction="10000"/>
          </a:bodyPr>
          <a:lstStyle/>
          <a:p>
            <a:pPr marL="0" indent="0" algn="just">
              <a:lnSpc>
                <a:spcPct val="120000"/>
              </a:lnSpc>
              <a:buClr>
                <a:srgbClr val="652825"/>
              </a:buClr>
              <a:buNone/>
            </a:pPr>
            <a:r>
              <a:rPr lang="uk-UA" i="1" dirty="0" smtClean="0"/>
              <a:t>Найбільш </a:t>
            </a:r>
            <a:r>
              <a:rPr lang="uk-UA" i="1" dirty="0"/>
              <a:t>«питущими» країнами визнано Ірландію (12,3 л чистого алкоголю на рік на одного дорослого жителя), Румунію (11,7 л) і Швецію (10 л). </a:t>
            </a:r>
            <a:endParaRPr lang="uk-UA" i="1" dirty="0" smtClean="0"/>
          </a:p>
          <a:p>
            <a:pPr marL="0" indent="0" algn="just">
              <a:lnSpc>
                <a:spcPct val="120000"/>
              </a:lnSpc>
              <a:buClr>
                <a:srgbClr val="652825"/>
              </a:buClr>
              <a:buNone/>
            </a:pPr>
            <a:r>
              <a:rPr lang="uk-UA" i="1" dirty="0" smtClean="0"/>
              <a:t>У </a:t>
            </a:r>
            <a:r>
              <a:rPr lang="uk-UA" i="1" dirty="0"/>
              <a:t>Фінляндії з причин, пов’язаних із вживанням алкоголю, щороку втрачається близько 5 млн. робочих годин, або 2,5 робочого дня на одного працівника. За даними ВООЗ, у 2002 р. у країнах ЄС із вживанням алкоголю було пов’язано 600 тис. нещасних випадків на виробництві зі смертельними наслідками, їх середньорічне зростання перевищує 7 %.</a:t>
            </a:r>
          </a:p>
          <a:p>
            <a:pPr marL="0" indent="0" algn="l" defTabSz="914400">
              <a:lnSpc>
                <a:spcPct val="90000"/>
              </a:lnSpc>
              <a:spcBef>
                <a:spcPts val="1800"/>
              </a:spcBef>
              <a:buClr>
                <a:srgbClr val="652825"/>
              </a:buClr>
              <a:buSzPct val="90000"/>
              <a:buNone/>
            </a:pPr>
            <a:endParaRPr lang="ru-RU" sz="2400" b="0" i="0" dirty="0">
              <a:solidFill>
                <a:srgbClr val="652825"/>
              </a:solidFill>
              <a:latin typeface="Corbel"/>
              <a:ea typeface="+mn-ea"/>
              <a:cs typeface="+mn-cs"/>
            </a:endParaRPr>
          </a:p>
        </p:txBody>
      </p:sp>
      <p:graphicFrame>
        <p:nvGraphicFramePr>
          <p:cNvPr id="9" name="Объект 8"/>
          <p:cNvGraphicFramePr>
            <a:graphicFrameLocks noGrp="1"/>
          </p:cNvGraphicFramePr>
          <p:nvPr>
            <p:ph sz="quarter" idx="14"/>
            <p:extLst>
              <p:ext uri="{D42A27DB-BD31-4B8C-83A1-F6EECF244321}">
                <p14:modId xmlns:p14="http://schemas.microsoft.com/office/powerpoint/2010/main" xmlns="" val="285067933"/>
              </p:ext>
            </p:extLst>
          </p:nvPr>
        </p:nvGraphicFramePr>
        <p:xfrm>
          <a:off x="455612" y="609600"/>
          <a:ext cx="6324600" cy="6019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63358579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2412" y="19792"/>
            <a:ext cx="9142999" cy="1676400"/>
          </a:xfrm>
        </p:spPr>
        <p:txBody>
          <a:bodyPr/>
          <a:lstStyle/>
          <a:p>
            <a:pPr algn="ctr"/>
            <a:r>
              <a:rPr lang="uk-UA" sz="4400" b="1" i="1" cap="small" dirty="0" smtClean="0"/>
              <a:t>2. Соціальний </a:t>
            </a:r>
            <a:r>
              <a:rPr lang="uk-UA" sz="4400" b="1" i="1" cap="small" dirty="0"/>
              <a:t>діалог в Європейському Союзі й Україна</a:t>
            </a:r>
            <a:endParaRPr lang="ru-RU" sz="4400" dirty="0"/>
          </a:p>
        </p:txBody>
      </p:sp>
      <p:sp>
        <p:nvSpPr>
          <p:cNvPr id="3" name="Текст 2"/>
          <p:cNvSpPr>
            <a:spLocks noGrp="1"/>
          </p:cNvSpPr>
          <p:nvPr>
            <p:ph type="body" idx="1"/>
          </p:nvPr>
        </p:nvSpPr>
        <p:spPr>
          <a:xfrm>
            <a:off x="150812" y="1905000"/>
            <a:ext cx="11811000" cy="2667000"/>
          </a:xfrm>
        </p:spPr>
        <p:style>
          <a:lnRef idx="0">
            <a:schemeClr val="accent6"/>
          </a:lnRef>
          <a:fillRef idx="3">
            <a:schemeClr val="accent6"/>
          </a:fillRef>
          <a:effectRef idx="3">
            <a:schemeClr val="accent6"/>
          </a:effectRef>
          <a:fontRef idx="minor">
            <a:schemeClr val="lt1"/>
          </a:fontRef>
        </p:style>
        <p:txBody>
          <a:bodyPr>
            <a:normAutofit/>
          </a:bodyPr>
          <a:lstStyle/>
          <a:p>
            <a:pPr algn="just"/>
            <a:r>
              <a:rPr lang="uk-UA" dirty="0" smtClean="0"/>
              <a:t>	</a:t>
            </a:r>
            <a:r>
              <a:rPr lang="uk-UA" i="1" dirty="0" smtClean="0">
                <a:solidFill>
                  <a:schemeClr val="bg1"/>
                </a:solidFill>
              </a:rPr>
              <a:t>У </a:t>
            </a:r>
            <a:r>
              <a:rPr lang="uk-UA" i="1" dirty="0">
                <a:solidFill>
                  <a:schemeClr val="bg1"/>
                </a:solidFill>
              </a:rPr>
              <a:t>Європейському Союзі соціальний діалог став прогресивною частиною загальної стратегії, яка забезпечила </a:t>
            </a:r>
            <a:r>
              <a:rPr lang="uk-UA" i="1" dirty="0" err="1">
                <a:solidFill>
                  <a:schemeClr val="bg1"/>
                </a:solidFill>
              </a:rPr>
              <a:t>конкурентоспроможнішу</a:t>
            </a:r>
            <a:r>
              <a:rPr lang="uk-UA" i="1" dirty="0">
                <a:solidFill>
                  <a:schemeClr val="bg1"/>
                </a:solidFill>
              </a:rPr>
              <a:t> позицію Європи у стосунках з основними партнерами у світі. </a:t>
            </a:r>
          </a:p>
          <a:p>
            <a:pPr algn="just"/>
            <a:r>
              <a:rPr lang="uk-UA" i="1" dirty="0">
                <a:solidFill>
                  <a:schemeClr val="bg1"/>
                </a:solidFill>
              </a:rPr>
              <a:t>Однією з найхарактерніших особливостей розвитку політичних і </a:t>
            </a:r>
            <a:r>
              <a:rPr lang="uk-UA" i="1" dirty="0" smtClean="0">
                <a:solidFill>
                  <a:schemeClr val="bg1"/>
                </a:solidFill>
              </a:rPr>
              <a:t>соціальних </a:t>
            </a:r>
            <a:r>
              <a:rPr lang="uk-UA" i="1" dirty="0">
                <a:solidFill>
                  <a:schemeClr val="bg1"/>
                </a:solidFill>
              </a:rPr>
              <a:t>процесів у країнах, які взяли орієнтацію на членство в ЄС, стало широке застосування вже успішно випробуваних на практиці форм соціальної демократії з участю громадян в ухваленні політичних і економічних рішень, контролю за їх реалізацією у важливих напрямах політичної діяльності владних інститутів.</a:t>
            </a:r>
          </a:p>
          <a:p>
            <a:endParaRPr lang="ru-RU" dirty="0">
              <a:solidFill>
                <a:schemeClr val="bg1"/>
              </a:solidFill>
            </a:endParaRPr>
          </a:p>
        </p:txBody>
      </p:sp>
      <p:sp>
        <p:nvSpPr>
          <p:cNvPr id="4" name="Прямоугольник 3"/>
          <p:cNvSpPr/>
          <p:nvPr/>
        </p:nvSpPr>
        <p:spPr>
          <a:xfrm>
            <a:off x="186231" y="4648200"/>
            <a:ext cx="11882643" cy="1938992"/>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l">
              <a:rot lat="0" lon="0" rev="1500000"/>
            </a:lightRig>
          </a:scene3d>
          <a:sp3d prstMaterial="metal">
            <a:bevelT w="88900" h="88900"/>
          </a:sp3d>
        </p:spPr>
        <p:style>
          <a:lnRef idx="0">
            <a:schemeClr val="accent5"/>
          </a:lnRef>
          <a:fillRef idx="3">
            <a:schemeClr val="accent5"/>
          </a:fillRef>
          <a:effectRef idx="3">
            <a:schemeClr val="accent5"/>
          </a:effectRef>
          <a:fontRef idx="minor">
            <a:schemeClr val="lt1"/>
          </a:fontRef>
        </p:style>
        <p:txBody>
          <a:bodyPr wrap="square">
            <a:spAutoFit/>
          </a:bodyPr>
          <a:lstStyle/>
          <a:p>
            <a:pPr algn="just"/>
            <a:r>
              <a:rPr lang="uk-UA" sz="2400" i="1" dirty="0"/>
              <a:t>Проблеми форм регулювання відносин у суспільстві найбільше зосереджуються сьогодні у сфері економіки, адже в основі добробуту мають бути такі механізми регуляції, які сприяли б ефективному розв’язанню економічних питань в інтересах усього суспільства. У сфері соціально-трудових відносин такою формою демократичного регулювання, прийнятою для всіх її суб’єктів, став соціальний діалог.</a:t>
            </a:r>
          </a:p>
        </p:txBody>
      </p:sp>
    </p:spTree>
    <p:extLst>
      <p:ext uri="{BB962C8B-B14F-4D97-AF65-F5344CB8AC3E}">
        <p14:creationId xmlns:p14="http://schemas.microsoft.com/office/powerpoint/2010/main" xmlns="" val="157203102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sz="half" idx="2"/>
          </p:nvPr>
        </p:nvSpPr>
        <p:spPr>
          <a:xfrm>
            <a:off x="455612" y="152400"/>
            <a:ext cx="11049000" cy="6553200"/>
          </a:xfrm>
        </p:spPr>
        <p:txBody>
          <a:bodyPr>
            <a:normAutofit lnSpcReduction="10000"/>
          </a:bodyPr>
          <a:lstStyle/>
          <a:p>
            <a:pPr marL="0" indent="0" algn="ctr">
              <a:buNone/>
            </a:pPr>
            <a:r>
              <a:rPr lang="uk-UA" sz="3300" b="1" i="1" dirty="0">
                <a:solidFill>
                  <a:srgbClr val="FF0000"/>
                </a:solidFill>
                <a:effectLst>
                  <a:outerShdw blurRad="38100" dist="38100" dir="2700000" algn="tl">
                    <a:srgbClr val="000000">
                      <a:alpha val="43137"/>
                    </a:srgbClr>
                  </a:outerShdw>
                </a:effectLst>
              </a:rPr>
              <a:t>Структура та діяльність національних тристоронніх </a:t>
            </a:r>
            <a:r>
              <a:rPr lang="uk-UA" sz="3300" b="1" i="1" dirty="0" smtClean="0">
                <a:solidFill>
                  <a:srgbClr val="FF0000"/>
                </a:solidFill>
                <a:effectLst>
                  <a:outerShdw blurRad="38100" dist="38100" dir="2700000" algn="tl">
                    <a:srgbClr val="000000">
                      <a:alpha val="43137"/>
                    </a:srgbClr>
                  </a:outerShdw>
                </a:effectLst>
              </a:rPr>
              <a:t>органів </a:t>
            </a:r>
            <a:r>
              <a:rPr lang="uk-UA" sz="3300" b="1" i="1" dirty="0">
                <a:solidFill>
                  <a:srgbClr val="FF0000"/>
                </a:solidFill>
                <a:effectLst>
                  <a:outerShdw blurRad="38100" dist="38100" dir="2700000" algn="tl">
                    <a:srgbClr val="000000">
                      <a:alpha val="43137"/>
                    </a:srgbClr>
                  </a:outerShdw>
                </a:effectLst>
              </a:rPr>
              <a:t>у країнах Європейського Союзу</a:t>
            </a:r>
            <a:endParaRPr lang="uk-UA" sz="3300" i="1" dirty="0">
              <a:solidFill>
                <a:srgbClr val="FF0000"/>
              </a:solidFill>
              <a:effectLst>
                <a:outerShdw blurRad="38100" dist="38100" dir="2700000" algn="tl">
                  <a:srgbClr val="000000">
                    <a:alpha val="43137"/>
                  </a:srgbClr>
                </a:outerShdw>
              </a:effectLst>
            </a:endParaRPr>
          </a:p>
          <a:p>
            <a:pPr marL="0" indent="0" algn="just">
              <a:buNone/>
            </a:pPr>
            <a:r>
              <a:rPr lang="uk-UA" i="1" dirty="0" smtClean="0"/>
              <a:t>	</a:t>
            </a:r>
          </a:p>
          <a:p>
            <a:pPr marL="0" indent="0" algn="just">
              <a:buNone/>
            </a:pPr>
            <a:r>
              <a:rPr lang="uk-UA" i="1" dirty="0"/>
              <a:t>	</a:t>
            </a:r>
            <a:r>
              <a:rPr lang="uk-UA" i="1" dirty="0" smtClean="0"/>
              <a:t>В </a:t>
            </a:r>
            <a:r>
              <a:rPr lang="uk-UA" i="1" dirty="0"/>
              <a:t>Україні, згідно з законом «Про соціальний діалог в Україні», який набрав чинність з 18.01.2011 р., передбачено формування порядку утворення, склад та організацію роботи Національної тристоронньої соціально-економічної ради та територіальних соціально-економічних рад у регіонах. </a:t>
            </a:r>
          </a:p>
          <a:p>
            <a:pPr marL="0" indent="0" algn="just">
              <a:buNone/>
            </a:pPr>
            <a:r>
              <a:rPr lang="uk-UA" i="1" dirty="0" smtClean="0"/>
              <a:t>	</a:t>
            </a:r>
            <a:r>
              <a:rPr lang="uk-UA" sz="3300" b="1" i="1" dirty="0" smtClean="0">
                <a:solidFill>
                  <a:srgbClr val="FF0000"/>
                </a:solidFill>
                <a:effectLst>
                  <a:outerShdw blurRad="38100" dist="38100" dir="2700000" algn="tl">
                    <a:srgbClr val="000000">
                      <a:alpha val="43137"/>
                    </a:srgbClr>
                  </a:outerShdw>
                </a:effectLst>
              </a:rPr>
              <a:t>Соціальний </a:t>
            </a:r>
            <a:r>
              <a:rPr lang="uk-UA" sz="3300" b="1" i="1" dirty="0">
                <a:solidFill>
                  <a:srgbClr val="FF0000"/>
                </a:solidFill>
                <a:effectLst>
                  <a:outerShdw blurRad="38100" dist="38100" dir="2700000" algn="tl">
                    <a:srgbClr val="000000">
                      <a:alpha val="43137"/>
                    </a:srgbClr>
                  </a:outerShdw>
                </a:effectLst>
              </a:rPr>
              <a:t>діалог</a:t>
            </a:r>
            <a:r>
              <a:rPr lang="uk-UA" i="1" dirty="0"/>
              <a:t>,</a:t>
            </a:r>
            <a:r>
              <a:rPr lang="uk-UA" b="1" i="1" dirty="0"/>
              <a:t> </a:t>
            </a:r>
            <a:r>
              <a:rPr lang="uk-UA" i="1" dirty="0"/>
              <a:t>згідно з </a:t>
            </a:r>
            <a:r>
              <a:rPr lang="uk-UA" i="1" dirty="0" smtClean="0"/>
              <a:t>законом </a:t>
            </a:r>
            <a:r>
              <a:rPr lang="uk-UA" i="1" dirty="0"/>
              <a:t>– процес визначення та зближення позицій, досягнення спільних домовленостей та прийняття узгоджених рішень сторонами соціального діалогу, які представляють інтереси працівників, роботодавців та органів виконавчої влади і органів місцевого самоврядування, з питань формування та реалізації державної соціальної та економічної політики, регулювання трудових, соціальних, економічних відносин. </a:t>
            </a:r>
          </a:p>
          <a:p>
            <a:pPr marL="0" indent="0" algn="just">
              <a:buNone/>
            </a:pPr>
            <a:r>
              <a:rPr lang="uk-UA" i="1" dirty="0" smtClean="0"/>
              <a:t>	Однією </a:t>
            </a:r>
            <a:r>
              <a:rPr lang="uk-UA" i="1" dirty="0"/>
              <a:t>з їх характеристик є розвиток демократії в основних сферах соціально-економічного життя держави, систематична участь громадян у розробці пріоритетних для регіону рішень та контроль за їх реалі­зацією у важливих, з погляду інтересів громадян, напрямах діяльності.</a:t>
            </a:r>
          </a:p>
          <a:p>
            <a:pPr algn="just"/>
            <a:endParaRPr lang="ru-RU" i="1" dirty="0"/>
          </a:p>
        </p:txBody>
      </p:sp>
    </p:spTree>
    <p:extLst>
      <p:ext uri="{BB962C8B-B14F-4D97-AF65-F5344CB8AC3E}">
        <p14:creationId xmlns:p14="http://schemas.microsoft.com/office/powerpoint/2010/main" xmlns="" val="47816077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3212" y="152400"/>
            <a:ext cx="5562600" cy="6555641"/>
          </a:xfrm>
          <a:prstGeom prst="rect">
            <a:avLst/>
          </a:prstGeom>
          <a:solidFill>
            <a:schemeClr val="accent4">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l">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uk-UA" sz="2000" b="1" i="1" dirty="0">
                <a:solidFill>
                  <a:srgbClr val="FF0000"/>
                </a:solidFill>
              </a:rPr>
              <a:t>Політика зайнятості</a:t>
            </a:r>
            <a:endParaRPr lang="uk-UA" sz="2000" dirty="0">
              <a:solidFill>
                <a:srgbClr val="FF0000"/>
              </a:solidFill>
            </a:endParaRPr>
          </a:p>
          <a:p>
            <a:pPr algn="just"/>
            <a:r>
              <a:rPr lang="uk-UA" sz="2000" dirty="0" smtClean="0"/>
              <a:t>	</a:t>
            </a:r>
            <a:r>
              <a:rPr lang="uk-UA" sz="2000" i="1" dirty="0" smtClean="0"/>
              <a:t>Роль </a:t>
            </a:r>
            <a:r>
              <a:rPr lang="uk-UA" sz="2000" i="1" dirty="0"/>
              <a:t>соціальних партнерів у реалізації стратегії зайнятості є вирішальною. Вони несуть головну відповідальність за проведення модернізації методів організації праці: ведення переговорів і виконання на всіх відповідних рівнях угод, спрямованих на модернізацію методів організації праці, сприяння досяг­не­нню необхідного балансу між гнучкістю та гарантією роботи, підвищення якості робочих місць (запровадження нових технологій, нових форм роботи тощо).</a:t>
            </a:r>
          </a:p>
          <a:p>
            <a:pPr algn="just"/>
            <a:r>
              <a:rPr lang="uk-UA" sz="2000" i="1" dirty="0" smtClean="0"/>
              <a:t>	Соціальні </a:t>
            </a:r>
            <a:r>
              <a:rPr lang="uk-UA" sz="2000" i="1" dirty="0"/>
              <a:t>партнери завжди володіють інформацією про ринок праці, що дуже важливо для успішного проведення політики зайня­тості, і є головними учасниками ефективного виконання погодженої політики. Всі залучені сторони мають доступ до надійних статистичних даних, іншої потрібної інформації та технічні можливості для виконання покладених на них завдань.</a:t>
            </a:r>
          </a:p>
        </p:txBody>
      </p:sp>
      <p:sp>
        <p:nvSpPr>
          <p:cNvPr id="3" name="Прямоугольник 2"/>
          <p:cNvSpPr/>
          <p:nvPr/>
        </p:nvSpPr>
        <p:spPr>
          <a:xfrm>
            <a:off x="6246812" y="152400"/>
            <a:ext cx="5715000" cy="6555641"/>
          </a:xfrm>
          <a:prstGeom prst="rect">
            <a:avLst/>
          </a:prstGeom>
          <a:solidFill>
            <a:schemeClr val="tx1">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l">
              <a:rot lat="0" lon="0" rev="1500000"/>
            </a:lightRig>
          </a:scene3d>
          <a:sp3d prstMaterial="metal">
            <a:bevelT w="88900" h="88900"/>
          </a:sp3d>
        </p:spPr>
        <p:style>
          <a:lnRef idx="0">
            <a:schemeClr val="accent2"/>
          </a:lnRef>
          <a:fillRef idx="3">
            <a:schemeClr val="accent2"/>
          </a:fillRef>
          <a:effectRef idx="3">
            <a:schemeClr val="accent2"/>
          </a:effectRef>
          <a:fontRef idx="minor">
            <a:schemeClr val="lt1"/>
          </a:fontRef>
        </p:style>
        <p:txBody>
          <a:bodyPr wrap="square">
            <a:spAutoFit/>
          </a:bodyPr>
          <a:lstStyle/>
          <a:p>
            <a:pPr algn="ctr"/>
            <a:r>
              <a:rPr lang="uk-UA" sz="2000" b="1" i="1" dirty="0">
                <a:solidFill>
                  <a:srgbClr val="FF0000"/>
                </a:solidFill>
              </a:rPr>
              <a:t>Політика оплати праці</a:t>
            </a:r>
          </a:p>
          <a:p>
            <a:pPr algn="just"/>
            <a:r>
              <a:rPr lang="uk-UA" sz="2000" dirty="0" smtClean="0"/>
              <a:t>	</a:t>
            </a:r>
            <a:r>
              <a:rPr lang="uk-UA" sz="2000" i="1" dirty="0" smtClean="0"/>
              <a:t>Оскільки </a:t>
            </a:r>
            <a:r>
              <a:rPr lang="uk-UA" sz="2000" i="1" dirty="0"/>
              <a:t>заробітна плата визнана основою забезпечення сім’ї годувальника, одним із традиційних засобів соціального захисту най­маних працівників, є конвенції, спрямовані на захист їхніх вимог у разі неплатоспроможності </a:t>
            </a:r>
            <a:r>
              <a:rPr lang="uk-UA" sz="2000" i="1" dirty="0" smtClean="0"/>
              <a:t>роботодавця</a:t>
            </a:r>
            <a:r>
              <a:rPr lang="uk-UA" sz="2000" i="1" dirty="0"/>
              <a:t>. Запроваджено новий інстру­мент захисту таких вимог – гарантійні фонди. </a:t>
            </a:r>
          </a:p>
          <a:p>
            <a:pPr algn="just"/>
            <a:r>
              <a:rPr lang="uk-UA" sz="2000" i="1" dirty="0" smtClean="0"/>
              <a:t>	Політику </a:t>
            </a:r>
            <a:r>
              <a:rPr lang="uk-UA" sz="2000" i="1" dirty="0"/>
              <a:t>оплати праці ЄС розглядає як частину макроекономічної політики, спрямованої на збереження стабільності цін, особливо із запровадженням </a:t>
            </a:r>
            <a:r>
              <a:rPr lang="uk-UA" sz="2000" i="1" dirty="0" err="1"/>
              <a:t>єврозони</a:t>
            </a:r>
            <a:r>
              <a:rPr lang="uk-UA" sz="2000" i="1" dirty="0"/>
              <a:t>. Зростання заробітної плати в зазначених державах має відображати різні економічні ситуації та ситуації у сфері зайнятості. Уряд зобов’язаний створювати сприятливі умови для ведення соціальними партнерами переговорів про заробітну плату, які мусять надзвичайно відповідально діяти і укладати угоди відповідно до загальних принципів, передбачених засадами економічної політики.</a:t>
            </a:r>
          </a:p>
        </p:txBody>
      </p:sp>
    </p:spTree>
    <p:extLst>
      <p:ext uri="{BB962C8B-B14F-4D97-AF65-F5344CB8AC3E}">
        <p14:creationId xmlns:p14="http://schemas.microsoft.com/office/powerpoint/2010/main" xmlns="" val="172831217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618" y="151157"/>
            <a:ext cx="5677993" cy="6555641"/>
          </a:xfrm>
          <a:prstGeom prst="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uk-UA" sz="2400" b="1" i="1" dirty="0" smtClean="0">
                <a:solidFill>
                  <a:srgbClr val="FF0000"/>
                </a:solidFill>
              </a:rPr>
              <a:t>Трудове </a:t>
            </a:r>
            <a:r>
              <a:rPr lang="uk-UA" sz="2400" b="1" i="1" dirty="0">
                <a:solidFill>
                  <a:srgbClr val="FF0000"/>
                </a:solidFill>
              </a:rPr>
              <a:t>законодавство</a:t>
            </a:r>
          </a:p>
          <a:p>
            <a:pPr algn="just"/>
            <a:r>
              <a:rPr lang="uk-UA" i="1" dirty="0"/>
              <a:t>Членство в ЄС і економічна глобалізація означають, що працівники підприємств та їхнє керівництво мають швидко пристосовуватися до вимог міжнародної конкуренції, а також до циклічних та структурних змін. Мобільність робочої сили і нові моделі організації праці повною мірою впливають на гарантію зайнятості. </a:t>
            </a:r>
          </a:p>
          <a:p>
            <a:pPr algn="just"/>
            <a:r>
              <a:rPr lang="uk-UA" i="1" dirty="0"/>
              <a:t>Ще одним важливим питанням для соціального діалогу є запровадження і широке використання так званих нетипових трудових відносин, таких, як неповний робочий день/тиждень, контракти зайнятості з визначеним строком дії, випробні контракти. Правові рамки таких видів трудових відносин визначаються після консультацій та за погодженням із соціальними партнерами для узгодження інтересів сторін. Такі системи, в разі їх належного використання, також можуть слугувати корисним інструментом для узгодження професійних та сімейних обов’язків або для полегшення охоплення тих категорій працівників, які перебувають у несприятливому становищі (молодь, працівники похилого віку, інваліди тощо) на ринку праці.</a:t>
            </a:r>
          </a:p>
        </p:txBody>
      </p:sp>
      <p:sp>
        <p:nvSpPr>
          <p:cNvPr id="3" name="Прямоугольник 2"/>
          <p:cNvSpPr/>
          <p:nvPr/>
        </p:nvSpPr>
        <p:spPr>
          <a:xfrm>
            <a:off x="5770211" y="146945"/>
            <a:ext cx="6341054" cy="3231654"/>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ctr"/>
            <a:r>
              <a:rPr lang="uk-UA" sz="2400" b="1" i="1" dirty="0">
                <a:solidFill>
                  <a:srgbClr val="FF0000"/>
                </a:solidFill>
              </a:rPr>
              <a:t>Безпека та гігієна праці</a:t>
            </a:r>
          </a:p>
          <a:p>
            <a:pPr algn="just"/>
            <a:r>
              <a:rPr lang="uk-UA" dirty="0"/>
              <a:t>В ЄС близько 50 відсотків міжнародних норм МОП, прийнятих Міжнарод­ною конфедерацією праці, так чи інакше стосуються охорони здоров’я. В 1974 році створено Консультативний комітет з питань безпеки, гігієни праці та охорони здоров’я на робочих місцях, що має тристоронню структуру, завдання якого полягає у наданні допомоги Європейській комісії та активізації співпраці між національною адміністрацією, профспілками й організаціями роботодавців.</a:t>
            </a:r>
          </a:p>
          <a:p>
            <a:r>
              <a:rPr lang="uk-UA" b="1" i="1" dirty="0"/>
              <a:t> </a:t>
            </a:r>
            <a:endParaRPr lang="uk-UA" dirty="0"/>
          </a:p>
        </p:txBody>
      </p:sp>
      <p:sp>
        <p:nvSpPr>
          <p:cNvPr id="4" name="Прямоугольник 3"/>
          <p:cNvSpPr/>
          <p:nvPr/>
        </p:nvSpPr>
        <p:spPr>
          <a:xfrm>
            <a:off x="5789612" y="3415446"/>
            <a:ext cx="6399214" cy="341632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just"/>
            <a:r>
              <a:rPr lang="uk-UA" b="1" i="1" dirty="0" smtClean="0">
                <a:solidFill>
                  <a:srgbClr val="FF0000"/>
                </a:solidFill>
              </a:rPr>
              <a:t>Соціальний </a:t>
            </a:r>
            <a:r>
              <a:rPr lang="uk-UA" b="1" i="1" dirty="0">
                <a:solidFill>
                  <a:srgbClr val="FF0000"/>
                </a:solidFill>
              </a:rPr>
              <a:t>діалог на рівні секторів відіграв істотну роль у проведенні реструктуризації багатьох галузей економіки, які зіткнулись із серйозними </a:t>
            </a:r>
            <a:r>
              <a:rPr lang="uk-UA" b="1" i="1" dirty="0" smtClean="0">
                <a:solidFill>
                  <a:srgbClr val="FF0000"/>
                </a:solidFill>
              </a:rPr>
              <a:t>викликами </a:t>
            </a:r>
            <a:r>
              <a:rPr lang="uk-UA" b="1" i="1" dirty="0">
                <a:solidFill>
                  <a:srgbClr val="FF0000"/>
                </a:solidFill>
              </a:rPr>
              <a:t>нових технологій та сильним конкурентним тиском внаслідок глобалізації. Тому альтернативи соціальному діалогу у сфері соціально-трудових відносин для держави, що просувається на шляху соціальної ринкової економіки, немає.</a:t>
            </a:r>
          </a:p>
          <a:p>
            <a:pPr algn="just"/>
            <a:r>
              <a:rPr lang="uk-UA" b="1" i="1" dirty="0">
                <a:solidFill>
                  <a:srgbClr val="FF0000"/>
                </a:solidFill>
              </a:rPr>
              <a:t>Україна є членом Міжнародної організації праці. Вона ратифікувала 63 конвенції МОП, із них 14 – за роки незалежності. Положення цих конвенцій лягли в основу чинного в Україні законодавства, що регулює соціально-трудові відносини. </a:t>
            </a:r>
          </a:p>
        </p:txBody>
      </p:sp>
    </p:spTree>
    <p:extLst>
      <p:ext uri="{BB962C8B-B14F-4D97-AF65-F5344CB8AC3E}">
        <p14:creationId xmlns:p14="http://schemas.microsoft.com/office/powerpoint/2010/main" xmlns="" val="71145979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ема 1 (Дублевська Н.)">
  <a:themeElements>
    <a:clrScheme name="Твердый переплет">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Твердый переплет">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Earthtones_16x9">
      <a:dk1>
        <a:srgbClr val="652825"/>
      </a:dk1>
      <a:lt1>
        <a:sysClr val="window" lastClr="FFFFFF"/>
      </a:lt1>
      <a:dk2>
        <a:srgbClr val="000000"/>
      </a:dk2>
      <a:lt2>
        <a:srgbClr val="F5DD8F"/>
      </a:lt2>
      <a:accent1>
        <a:srgbClr val="A2C838"/>
      </a:accent1>
      <a:accent2>
        <a:srgbClr val="F68E20"/>
      </a:accent2>
      <a:accent3>
        <a:srgbClr val="38B0B6"/>
      </a:accent3>
      <a:accent4>
        <a:srgbClr val="E95020"/>
      </a:accent4>
      <a:accent5>
        <a:srgbClr val="E0B12C"/>
      </a:accent5>
      <a:accent6>
        <a:srgbClr val="985A34"/>
      </a:accent6>
      <a:hlink>
        <a:srgbClr val="F68E20"/>
      </a:hlink>
      <a:folHlink>
        <a:srgbClr val="727272"/>
      </a:folHlink>
    </a:clrScheme>
    <a:fontScheme name="Earthtones_16x9">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miter lim="800000"/>
        </a:ln>
        <a:ln w="28575" cap="flat" cmpd="sng" algn="ctr">
          <a:solidFill>
            <a:schemeClr val="phClr"/>
          </a:solidFill>
          <a:miter lim="800000"/>
        </a:ln>
        <a:ln w="41275" cap="flat" cmpd="sng" algn="ctr">
          <a:solidFill>
            <a:schemeClr val="phClr"/>
          </a:solidFill>
          <a:miter lim="800000"/>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Earthtones_16x9">
      <a:dk1>
        <a:srgbClr val="652825"/>
      </a:dk1>
      <a:lt1>
        <a:sysClr val="window" lastClr="FFFFFF"/>
      </a:lt1>
      <a:dk2>
        <a:srgbClr val="000000"/>
      </a:dk2>
      <a:lt2>
        <a:srgbClr val="F5DD8F"/>
      </a:lt2>
      <a:accent1>
        <a:srgbClr val="A2C838"/>
      </a:accent1>
      <a:accent2>
        <a:srgbClr val="F68E20"/>
      </a:accent2>
      <a:accent3>
        <a:srgbClr val="38B0B6"/>
      </a:accent3>
      <a:accent4>
        <a:srgbClr val="E95020"/>
      </a:accent4>
      <a:accent5>
        <a:srgbClr val="E0B12C"/>
      </a:accent5>
      <a:accent6>
        <a:srgbClr val="985A34"/>
      </a:accent6>
      <a:hlink>
        <a:srgbClr val="F68E20"/>
      </a:hlink>
      <a:folHlink>
        <a:srgbClr val="727272"/>
      </a:folHlink>
    </a:clrScheme>
    <a:fontScheme name="Earthtones_16x9">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miter lim="800000"/>
        </a:ln>
        <a:ln w="28575" cap="flat" cmpd="sng" algn="ctr">
          <a:solidFill>
            <a:schemeClr val="phClr"/>
          </a:solidFill>
          <a:miter lim="800000"/>
        </a:ln>
        <a:ln w="41275" cap="flat" cmpd="sng" algn="ctr">
          <a:solidFill>
            <a:schemeClr val="phClr"/>
          </a:solidFill>
          <a:miter lim="800000"/>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D8BBA81-7B49-4987-A5B2-DF5B7D8F12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Тема 1 (Дублевська Н.)</Template>
  <TotalTime>0</TotalTime>
  <Words>2294</Words>
  <Application>Microsoft Office PowerPoint</Application>
  <PresentationFormat>Произвольный</PresentationFormat>
  <Paragraphs>110</Paragraphs>
  <Slides>20</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1 (Дублевська Н.)</vt:lpstr>
      <vt:lpstr>МІЖНАРОДНІ НОРМИ ОХОРОНИ ПРАЦІ В ГАЛУЗІ</vt:lpstr>
      <vt:lpstr>ПЛАН</vt:lpstr>
      <vt:lpstr>1. Стан безпеки праці в світі</vt:lpstr>
      <vt:lpstr>Слайд 4</vt:lpstr>
      <vt:lpstr>Слайд 5</vt:lpstr>
      <vt:lpstr>2. Соціальний діалог в Європейському Союзі й Україна</vt:lpstr>
      <vt:lpstr>Слайд 7</vt:lpstr>
      <vt:lpstr>Слайд 8</vt:lpstr>
      <vt:lpstr>Слайд 9</vt:lpstr>
      <vt:lpstr>3. Міжнародні стандарти SA 8000 «Соціальна відповідальність» і  ISO 26000 «Настанова по соціальній відповідальності» </vt:lpstr>
      <vt:lpstr> 4. Основні принципи та впровадження соціальної відповідальності </vt:lpstr>
      <vt:lpstr>Слайд 12</vt:lpstr>
      <vt:lpstr>5. Європейський Союз  і законодавство з охорони праці </vt:lpstr>
      <vt:lpstr>Згідно з Маастрихтським Договором, ЄС базується на трьох стовпах: </vt:lpstr>
      <vt:lpstr>Отже, діяльність ЄС базується на 4 угодах: </vt:lpstr>
      <vt:lpstr>Слайд 16</vt:lpstr>
      <vt:lpstr>6. Міжнародні організації в сфері охорони праці </vt:lpstr>
      <vt:lpstr>Слайд 18</vt:lpstr>
      <vt:lpstr>Слайд 19</vt:lpstr>
      <vt:lpstr>Література:  1. Закон України «Про охорону праці». 2. Бабічев В.В., Сорокін Ґ.Ф. Охорона праці та техніка безпеки в торгівлі і громадському харчуванні : Підручник для студентів торгово-економічних і комерційних вузів. – К. : ІЗМН, 1996. – 224 с. 3. Гандзюк М.П., Желібо Є.П., Халімовський М.О. Основи охорони праці : Підручник для студентів вищих навчальних закладів / За ред. М.П. Гендзюка. – К. : Каравела, 2003. – 408 с. 4. Керб Л.П. Основи охорони праці : Навч.-метод. посібник для самостійного вивчення дисципліни – К. : КНЕУ, 2001. – 252 с. 5. Русаловський А.В. Правові та організаційні питання охорони праці : Навч. посіб. –    4-те вид., допов. і перероб. – К. : Університет «Україна», 2009. – 295 с. 6. Ткачук К.Н., Халімовський М.О., Зацарний В.В. та ін. Основи охорони праці : Підручник. – 2-ге вид., доп. і перероб. – К. : Основа, 2006. – 444 с.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2013-12-15T19:07:34Z</dcterms:created>
  <dcterms:modified xsi:type="dcterms:W3CDTF">2014-01-21T11:59:22Z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TC028010659991</vt:lpwstr>
  </property>
</Properties>
</file>