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42"/>
  </p:notesMasterIdLst>
  <p:handoutMasterIdLst>
    <p:handoutMasterId r:id="rId43"/>
  </p:handoutMasterIdLst>
  <p:sldIdLst>
    <p:sldId id="256" r:id="rId2"/>
    <p:sldId id="323" r:id="rId3"/>
    <p:sldId id="324" r:id="rId4"/>
    <p:sldId id="289" r:id="rId5"/>
    <p:sldId id="290" r:id="rId6"/>
    <p:sldId id="325" r:id="rId7"/>
    <p:sldId id="326" r:id="rId8"/>
    <p:sldId id="339" r:id="rId9"/>
    <p:sldId id="286" r:id="rId10"/>
    <p:sldId id="281" r:id="rId11"/>
    <p:sldId id="355" r:id="rId12"/>
    <p:sldId id="356" r:id="rId13"/>
    <p:sldId id="357" r:id="rId14"/>
    <p:sldId id="358" r:id="rId15"/>
    <p:sldId id="329" r:id="rId16"/>
    <p:sldId id="332" r:id="rId17"/>
    <p:sldId id="359" r:id="rId18"/>
    <p:sldId id="360" r:id="rId19"/>
    <p:sldId id="287" r:id="rId20"/>
    <p:sldId id="288" r:id="rId21"/>
    <p:sldId id="366" r:id="rId22"/>
    <p:sldId id="365" r:id="rId23"/>
    <p:sldId id="367" r:id="rId24"/>
    <p:sldId id="368" r:id="rId25"/>
    <p:sldId id="350" r:id="rId26"/>
    <p:sldId id="340" r:id="rId27"/>
    <p:sldId id="348" r:id="rId28"/>
    <p:sldId id="347" r:id="rId29"/>
    <p:sldId id="349" r:id="rId30"/>
    <p:sldId id="362" r:id="rId31"/>
    <p:sldId id="352" r:id="rId32"/>
    <p:sldId id="353" r:id="rId33"/>
    <p:sldId id="351" r:id="rId34"/>
    <p:sldId id="354" r:id="rId35"/>
    <p:sldId id="341" r:id="rId36"/>
    <p:sldId id="342" r:id="rId37"/>
    <p:sldId id="343" r:id="rId38"/>
    <p:sldId id="344" r:id="rId39"/>
    <p:sldId id="345" r:id="rId40"/>
    <p:sldId id="346" r:id="rId41"/>
  </p:sldIdLst>
  <p:sldSz cx="9144000" cy="72009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4" autoAdjust="0"/>
  </p:normalViewPr>
  <p:slideViewPr>
    <p:cSldViewPr>
      <p:cViewPr varScale="1">
        <p:scale>
          <a:sx n="61" d="100"/>
          <a:sy n="61" d="100"/>
        </p:scale>
        <p:origin x="1104" y="58"/>
      </p:cViewPr>
      <p:guideLst>
        <p:guide orient="horz" pos="226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140"/>
    </p:cViewPr>
  </p:sorter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DF8B93-DA59-4156-ACB9-0450704B967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3F74FD-8E22-4463-908B-C7499F59A188}">
      <dgm:prSet custT="1"/>
      <dgm:spPr/>
      <dgm:t>
        <a:bodyPr vert="horz" anchor="ctr" anchorCtr="1"/>
        <a:lstStyle/>
        <a:p>
          <a:pPr rtl="0"/>
          <a:r>
            <a:rPr lang="uk-UA" sz="4800" dirty="0" smtClean="0"/>
            <a:t>Тема 5 Технологія виготовлення деталей типу «Вал» і «Фланець»</a:t>
          </a:r>
          <a:endParaRPr lang="ru-RU" sz="4800" dirty="0"/>
        </a:p>
      </dgm:t>
    </dgm:pt>
    <dgm:pt modelId="{6FE546B7-0782-47C4-8DC0-7BB5F78E2377}" type="parTrans" cxnId="{9CA383F3-5E15-44DE-9C55-D1DE8221EB55}">
      <dgm:prSet/>
      <dgm:spPr/>
      <dgm:t>
        <a:bodyPr/>
        <a:lstStyle/>
        <a:p>
          <a:endParaRPr lang="ru-RU"/>
        </a:p>
      </dgm:t>
    </dgm:pt>
    <dgm:pt modelId="{AFFA1096-E3BE-4324-840C-CC256260D9F7}" type="sibTrans" cxnId="{9CA383F3-5E15-44DE-9C55-D1DE8221EB55}">
      <dgm:prSet/>
      <dgm:spPr/>
      <dgm:t>
        <a:bodyPr/>
        <a:lstStyle/>
        <a:p>
          <a:endParaRPr lang="ru-RU"/>
        </a:p>
      </dgm:t>
    </dgm:pt>
    <dgm:pt modelId="{35F8E220-F8AF-4B92-9110-DD4C18EECF8E}" type="pres">
      <dgm:prSet presAssocID="{0EDF8B93-DA59-4156-ACB9-0450704B967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4A0D8E-56BC-47DB-868A-0992539B7C1B}" type="pres">
      <dgm:prSet presAssocID="{313F74FD-8E22-4463-908B-C7499F59A18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E5DF01-91DF-4F34-9952-E13926CCD759}" type="presOf" srcId="{0EDF8B93-DA59-4156-ACB9-0450704B9673}" destId="{35F8E220-F8AF-4B92-9110-DD4C18EECF8E}" srcOrd="0" destOrd="0" presId="urn:microsoft.com/office/officeart/2005/8/layout/vList2"/>
    <dgm:cxn modelId="{21DF4FB4-50EA-4BC4-81F0-DFCC639DAA5B}" type="presOf" srcId="{313F74FD-8E22-4463-908B-C7499F59A188}" destId="{7C4A0D8E-56BC-47DB-868A-0992539B7C1B}" srcOrd="0" destOrd="0" presId="urn:microsoft.com/office/officeart/2005/8/layout/vList2"/>
    <dgm:cxn modelId="{9CA383F3-5E15-44DE-9C55-D1DE8221EB55}" srcId="{0EDF8B93-DA59-4156-ACB9-0450704B9673}" destId="{313F74FD-8E22-4463-908B-C7499F59A188}" srcOrd="0" destOrd="0" parTransId="{6FE546B7-0782-47C4-8DC0-7BB5F78E2377}" sibTransId="{AFFA1096-E3BE-4324-840C-CC256260D9F7}"/>
    <dgm:cxn modelId="{DDBB3A1E-2A68-4867-A937-CF591672C9E9}" type="presParOf" srcId="{35F8E220-F8AF-4B92-9110-DD4C18EECF8E}" destId="{7C4A0D8E-56BC-47DB-868A-0992539B7C1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A0D8E-56BC-47DB-868A-0992539B7C1B}">
      <dsp:nvSpPr>
        <dsp:cNvPr id="0" name=""/>
        <dsp:cNvSpPr/>
      </dsp:nvSpPr>
      <dsp:spPr>
        <a:xfrm>
          <a:off x="0" y="62"/>
          <a:ext cx="6840759" cy="17115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1">
          <a:noAutofit/>
        </a:bodyPr>
        <a:lstStyle/>
        <a:p>
          <a:pPr lvl="0" algn="l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kern="1200" dirty="0" smtClean="0"/>
            <a:t>Тема 5 Технологія виготовлення деталей типу «Вал» і «Фланець»</a:t>
          </a:r>
          <a:endParaRPr lang="ru-RU" sz="4800" kern="1200" dirty="0"/>
        </a:p>
      </dsp:txBody>
      <dsp:txXfrm>
        <a:off x="83550" y="83612"/>
        <a:ext cx="6673659" cy="15444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1CDE0-E4F9-4D24-90BE-3B1F2B8A5361}" type="datetimeFigureOut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9323BD-40B6-456E-819C-280E6DF0F2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5429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F3C20-DA7A-44E5-B015-5D29313BB338}" type="datetimeFigureOut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52538" y="685800"/>
            <a:ext cx="43529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5EA29E-741E-4E92-AD86-346036C08F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95520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36949"/>
            <a:ext cx="7772400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80510"/>
            <a:ext cx="640080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C3C4-C938-4B1B-BCD8-A371D9FAC592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1FD0B-2170-4133-BBFD-A36201CFF1B3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03374"/>
            <a:ext cx="2057400" cy="645080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3374"/>
            <a:ext cx="6019800" cy="645080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8C64-B121-4D9B-903E-28B5611A2629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627248"/>
            <a:ext cx="7772400" cy="143017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052049"/>
            <a:ext cx="7772400" cy="15751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98245-3AD1-4DA3-8451-7543F453F04B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63554"/>
            <a:ext cx="4038600" cy="49906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63554"/>
            <a:ext cx="4038600" cy="49906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5E033-389C-4092-8AFB-518C4626B057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11869"/>
            <a:ext cx="4040188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283619"/>
            <a:ext cx="4040188" cy="41488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611869"/>
            <a:ext cx="4041775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2283619"/>
            <a:ext cx="4041775" cy="41488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35CB-4E74-4FA3-B4A0-4132D6A28A48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D8702-CA9F-450E-A3B1-B90BFECB83E3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687C0-7DF1-479F-B225-E9D7F8F821A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86702"/>
            <a:ext cx="3008313" cy="12201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86705"/>
            <a:ext cx="5111750" cy="61457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506858"/>
            <a:ext cx="3008313" cy="49256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BE2F-3D1E-43F0-8AF1-EE515FDFBA21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5040631"/>
            <a:ext cx="5486400" cy="595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43414"/>
            <a:ext cx="5486400" cy="4320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635706"/>
            <a:ext cx="5486400" cy="8451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C62A-5069-484E-BFBE-01EA4A5FD3C4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2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80213"/>
            <a:ext cx="8229600" cy="4752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674170"/>
            <a:ext cx="2133600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CFEF1-D24A-474C-975D-E3E1297B824D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674170"/>
            <a:ext cx="2895600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674170"/>
            <a:ext cx="2133600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EC7FA-3EEE-4D98-A47C-B417D77E45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>
    <p:cover dir="ld"/>
  </p:transition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42930"/>
            <a:ext cx="8001056" cy="31432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endParaRPr lang="ru-RU" sz="4000" dirty="0"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86268"/>
            <a:ext cx="6400800" cy="1285884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lvl="0"/>
            <a:r>
              <a:rPr lang="uk-UA" sz="2800" b="1" dirty="0" smtClean="0">
                <a:latin typeface="Cambria" pitchFamily="18" charset="0"/>
              </a:rPr>
              <a:t>  </a:t>
            </a:r>
            <a:r>
              <a:rPr lang="uk-UA" sz="2800" dirty="0"/>
              <a:t>Технологія виготовлення деталей типу «Вал»</a:t>
            </a:r>
            <a:endParaRPr lang="ru-RU" sz="280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DD57F-4938-48F2-B085-4C846FB83041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571472" y="742930"/>
            <a:ext cx="8072494" cy="3143272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</a:t>
            </a:r>
            <a:r>
              <a:rPr lang="uk-UA" dirty="0" smtClean="0"/>
              <a:t>виготовлення Ввалів і фланців</a:t>
            </a:r>
            <a:endParaRPr lang="ru-RU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315848250"/>
              </p:ext>
            </p:extLst>
          </p:nvPr>
        </p:nvGraphicFramePr>
        <p:xfrm>
          <a:off x="1115616" y="1528748"/>
          <a:ext cx="6840759" cy="17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439872"/>
          </a:xfrm>
        </p:spPr>
        <p:txBody>
          <a:bodyPr anchor="t">
            <a:normAutofit fontScale="90000"/>
          </a:bodyPr>
          <a:lstStyle/>
          <a:p>
            <a:r>
              <a:rPr lang="uk-UA" sz="3100" b="1" dirty="0" smtClean="0"/>
              <a:t>Операція 010.  Термічна  обробка  (без ескізу)</a:t>
            </a:r>
            <a:br>
              <a:rPr lang="uk-UA" sz="3100" b="1" dirty="0" smtClean="0"/>
            </a:br>
            <a:r>
              <a:rPr lang="uk-UA" sz="3100" b="1" dirty="0" smtClean="0"/>
              <a:t>Операція 015.  Фрезерно-центрувальна.</a:t>
            </a:r>
            <a:br>
              <a:rPr lang="uk-UA" sz="3100" b="1" dirty="0" smtClean="0"/>
            </a:br>
            <a:r>
              <a:rPr lang="uk-UA" sz="3100" b="1" dirty="0" smtClean="0"/>
              <a:t>Верстат моделі МР-77</a:t>
            </a:r>
            <a:br>
              <a:rPr lang="uk-UA" sz="3100" b="1" dirty="0" smtClean="0"/>
            </a:br>
            <a:r>
              <a:rPr lang="uk-UA" sz="3200" dirty="0" smtClean="0"/>
              <a:t/>
            </a:r>
            <a:br>
              <a:rPr lang="uk-UA" sz="3200" dirty="0" smtClean="0"/>
            </a:br>
            <a:endParaRPr lang="ru-RU" sz="3200" dirty="0"/>
          </a:p>
        </p:txBody>
      </p:sp>
      <p:pic>
        <p:nvPicPr>
          <p:cNvPr id="4" name="Содержимое 3" descr="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01" y="2520330"/>
            <a:ext cx="8643998" cy="3357587"/>
          </a:xfrm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651A-1559-46BC-9A0C-CAE6498581B2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29EC7FA-3EEE-4D98-A47C-B417D77E4557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079832"/>
          </a:xfrm>
        </p:spPr>
        <p:txBody>
          <a:bodyPr anchor="t"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Операція 020. Токарна з ЧПК.</a:t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Верстат моделі 16Б16Т1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А. оп.020 (Токарная с ЧПУ)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294" y="1728242"/>
            <a:ext cx="8209413" cy="4853861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97436"/>
          </a:xfrm>
        </p:spPr>
        <p:txBody>
          <a:bodyPr anchor="t"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Операція 020. Токарна з ЧПК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Б. оп.020 (Токарная с ЧПУ)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217484"/>
            <a:ext cx="8229600" cy="5337432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668874"/>
          </a:xfrm>
        </p:spPr>
        <p:txBody>
          <a:bodyPr anchor="t"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Операція 025. Токарна з ЧПК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В. оп.030 (Токарная с ЧПУ)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2750" y="1152178"/>
            <a:ext cx="7778500" cy="5643562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97436"/>
          </a:xfrm>
        </p:spPr>
        <p:txBody>
          <a:bodyPr anchor="t"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Операція 025. Токарна з ЧПК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Г. оп.030 (Токарная с ЧПУ)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2272" y="1217770"/>
            <a:ext cx="7799456" cy="5335007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25998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Операція 030.  Горизонтально-фрезерна</a:t>
            </a:r>
            <a:endParaRPr lang="ru-RU" sz="2800" b="1" dirty="0"/>
          </a:p>
        </p:txBody>
      </p:sp>
      <p:pic>
        <p:nvPicPr>
          <p:cNvPr id="7" name="Содержимое 6" descr="0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008029"/>
            <a:ext cx="7715304" cy="5590022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25998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Операція 035.  Зубчасто-фрезерувальна</a:t>
            </a:r>
            <a:endParaRPr lang="ru-RU" sz="2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957245"/>
            <a:ext cx="3786214" cy="500066"/>
          </a:xfrm>
        </p:spPr>
        <p:txBody>
          <a:bodyPr anchor="t">
            <a:normAutofit/>
          </a:bodyPr>
          <a:lstStyle/>
          <a:p>
            <a:pPr algn="ctr"/>
            <a:r>
              <a:rPr lang="uk-UA" b="0" dirty="0" smtClean="0"/>
              <a:t>Ескіз  заготовки</a:t>
            </a:r>
            <a:endParaRPr lang="ru-RU" b="0" dirty="0"/>
          </a:p>
        </p:txBody>
      </p:sp>
      <p:pic>
        <p:nvPicPr>
          <p:cNvPr id="16" name="Содержимое 15" descr="Фрагмент Оп. 035 ВАЛ ВЕДУЩИЙ  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95140" y="2284413"/>
            <a:ext cx="2764308" cy="414813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957245"/>
            <a:ext cx="4041775" cy="357189"/>
          </a:xfrm>
        </p:spPr>
        <p:txBody>
          <a:bodyPr anchor="t">
            <a:noAutofit/>
          </a:bodyPr>
          <a:lstStyle/>
          <a:p>
            <a:pPr algn="ctr"/>
            <a:r>
              <a:rPr lang="uk-UA" sz="2000" b="0" dirty="0" smtClean="0"/>
              <a:t>Технічні вимоги до зубців </a:t>
            </a:r>
            <a:endParaRPr lang="ru-RU" sz="2000" b="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4500563" y="1314435"/>
          <a:ext cx="4286250" cy="5429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73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048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Модуль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48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Кількість</a:t>
                      </a:r>
                      <a:r>
                        <a:rPr lang="uk-UA" sz="1600" baseline="0" dirty="0" smtClean="0"/>
                        <a:t> зубців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Z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20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48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Кут нахилу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ym typeface="Symbol"/>
                        </a:rPr>
                        <a:t>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8</a:t>
                      </a:r>
                      <a:r>
                        <a:rPr lang="uk-UA" sz="1600" dirty="0" smtClean="0">
                          <a:sym typeface="Symbol"/>
                        </a:rPr>
                        <a:t>634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048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Напрям лінії зубця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-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ліве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792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Нормальний вихідний контур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_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ДСТУ  13755-81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48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Коефіцієнт зміщення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Х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792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Ступень точності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-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9-В ДСТУ 1643-81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792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Довжина загальної нормалі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15,337(-0,11;-0,25)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66547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Допуск на радіальне биття</a:t>
                      </a:r>
                      <a:r>
                        <a:rPr lang="uk-UA" sz="1600" baseline="0" dirty="0" smtClean="0"/>
                        <a:t> зубчастого контуру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Fr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0,071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048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Ділильний діаметр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40,4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0481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Рух</a:t>
                      </a:r>
                      <a:r>
                        <a:rPr lang="uk-UA" sz="1600" baseline="0" dirty="0" smtClean="0"/>
                        <a:t> зубця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Р</a:t>
                      </a:r>
                      <a:r>
                        <a:rPr lang="en-US" sz="1600" dirty="0" smtClean="0"/>
                        <a:t>z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881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35CB-4E74-4FA3-B4A0-4132D6A28A48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25998"/>
          </a:xfrm>
        </p:spPr>
        <p:txBody>
          <a:bodyPr anchor="t">
            <a:no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Операція 045.  Круглошліфувальна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Д. оп.050  (Круглошлифовальная)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671623"/>
            <a:ext cx="8524805" cy="3875069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25998"/>
          </a:xfrm>
        </p:spPr>
        <p:txBody>
          <a:bodyPr anchor="t"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Операція 045.  Круглошліфувальна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Е. оп.050  (Круглошлифовальная)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8139" y="1133136"/>
            <a:ext cx="7701513" cy="5224325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454560"/>
          </a:xfrm>
        </p:spPr>
        <p:txBody>
          <a:bodyPr anchor="t">
            <a:noAutofit/>
          </a:bodyPr>
          <a:lstStyle/>
          <a:p>
            <a:r>
              <a:rPr lang="uk-UA" sz="2800" b="1" dirty="0" smtClean="0"/>
              <a:t>Налагодження на операцію 015</a:t>
            </a:r>
            <a:endParaRPr lang="ru-RU" sz="2800" b="1" dirty="0"/>
          </a:p>
        </p:txBody>
      </p:sp>
      <p:pic>
        <p:nvPicPr>
          <p:cNvPr id="4" name="Содержимое 3" descr="Наладка на операцию 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7579" y="814368"/>
            <a:ext cx="8608843" cy="5859801"/>
          </a:xfrm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05F85-3687-42E5-A833-6425D8AA463D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29EC7FA-3EEE-4D98-A47C-B417D77E4557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97436"/>
          </a:xfrm>
        </p:spPr>
        <p:txBody>
          <a:bodyPr anchor="t">
            <a:normAutofit/>
          </a:bodyPr>
          <a:lstStyle/>
          <a:p>
            <a:r>
              <a:rPr lang="uk-UA" sz="3200" b="1" dirty="0" smtClean="0"/>
              <a:t>Виготовлення східчастих валів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57244"/>
            <a:ext cx="8229600" cy="5475229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Типові конструкції східчастих валів: </a:t>
            </a:r>
          </a:p>
          <a:p>
            <a:pPr algn="ctr"/>
            <a:r>
              <a:rPr lang="uk-UA" sz="2400" dirty="0" smtClean="0"/>
              <a:t>а) вал без шліців та зубчастих коліс;</a:t>
            </a:r>
          </a:p>
          <a:p>
            <a:pPr algn="ctr"/>
            <a:r>
              <a:rPr lang="uk-UA" sz="2400" dirty="0" smtClean="0"/>
              <a:t>б) вал із шліцом; в) вал-шестерня без шліців</a:t>
            </a:r>
          </a:p>
          <a:p>
            <a:pPr algn="ctr"/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6" name="Рисунок 5" descr="Фрагмент ВАЛИ (А, Б, В)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4892" y="2528880"/>
            <a:ext cx="5068876" cy="4143404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8370"/>
            <a:ext cx="7929618" cy="454560"/>
          </a:xfrm>
        </p:spPr>
        <p:txBody>
          <a:bodyPr anchor="t">
            <a:noAutofit/>
          </a:bodyPr>
          <a:lstStyle/>
          <a:p>
            <a:r>
              <a:rPr lang="uk-UA" sz="2800" b="1" dirty="0" smtClean="0"/>
              <a:t>Налагодження на операцію 020</a:t>
            </a:r>
            <a:endParaRPr lang="ru-RU" sz="2800" b="1" dirty="0"/>
          </a:p>
        </p:txBody>
      </p:sp>
      <p:pic>
        <p:nvPicPr>
          <p:cNvPr id="4" name="Содержимое 3" descr="Наладка на операцию 0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814368"/>
            <a:ext cx="8715436" cy="6161528"/>
          </a:xfrm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98491-5E8A-4BCF-B563-171A44C9A1A3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29EC7FA-3EEE-4D98-A47C-B417D77E4557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03768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>Налагодження на операцію 030</a:t>
            </a:r>
            <a:endParaRPr lang="ru-RU" sz="28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41" y="896760"/>
            <a:ext cx="8298319" cy="5872041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487378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43728"/>
          </a:xfrm>
        </p:spPr>
        <p:txBody>
          <a:bodyPr>
            <a:normAutofit fontScale="90000"/>
          </a:bodyPr>
          <a:lstStyle/>
          <a:p>
            <a:endParaRPr lang="ru-RU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68843"/>
            <a:ext cx="4573488" cy="6464159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933412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03768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/>
              <a:t>Налагодження на операцію 040</a:t>
            </a:r>
            <a:endParaRPr lang="ru-RU" sz="28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67" y="929170"/>
            <a:ext cx="8355266" cy="591164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012699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75776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Налагодження на операцію 025</a:t>
            </a:r>
            <a:endParaRPr lang="ru-RU" sz="28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50" y="864146"/>
            <a:ext cx="8484301" cy="6003645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449204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478405"/>
          </a:xfrm>
        </p:spPr>
        <p:txBody>
          <a:bodyPr anchor="t">
            <a:normAutofit fontScale="90000"/>
          </a:bodyPr>
          <a:lstStyle/>
          <a:p>
            <a:r>
              <a:rPr lang="uk-UA" sz="2800" b="1" dirty="0" smtClean="0"/>
              <a:t>Налагодження на операцію 045</a:t>
            </a:r>
            <a:endParaRPr lang="ru-RU" sz="2800" b="1" dirty="0"/>
          </a:p>
        </p:txBody>
      </p:sp>
      <p:pic>
        <p:nvPicPr>
          <p:cNvPr id="6" name="Содержимое 5" descr="Операционная наладка 0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2139" y="864146"/>
            <a:ext cx="8379723" cy="593148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2159952"/>
          </a:xfrm>
        </p:spPr>
        <p:txBody>
          <a:bodyPr anchor="t">
            <a:normAutofit fontScale="90000"/>
          </a:bodyPr>
          <a:lstStyle/>
          <a:p>
            <a:r>
              <a:rPr lang="uk-UA" sz="3600" b="1" dirty="0" smtClean="0"/>
              <a:t>Обробка східчастих поверхонь валів оздоблювальними методами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uk-UA" sz="3600" b="1" dirty="0" smtClean="0"/>
              <a:t/>
            </a:r>
            <a:br>
              <a:rPr lang="uk-UA" sz="3600" b="1" dirty="0" smtClean="0"/>
            </a:br>
            <a:r>
              <a:rPr lang="uk-UA" sz="3100" b="1" i="1" dirty="0" smtClean="0"/>
              <a:t>Обробка поверхонь методом суперфінішування</a:t>
            </a:r>
            <a:endParaRPr lang="ru-RU" sz="3100" b="1" i="1" dirty="0"/>
          </a:p>
        </p:txBody>
      </p:sp>
      <p:pic>
        <p:nvPicPr>
          <p:cNvPr id="6" name="Содержимое 5" descr="Рис. 13 - Суперфініш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0735" y="2664346"/>
            <a:ext cx="7302531" cy="3073843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25998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Суперфінішна головка для обробки валів</a:t>
            </a:r>
            <a:endParaRPr lang="ru-RU" sz="2800" b="1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9124" y="1096084"/>
            <a:ext cx="8525753" cy="538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97436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Суперфінішна головка для обробки валів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57244"/>
            <a:ext cx="8229600" cy="547522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28</a:t>
            </a:fld>
            <a:endParaRPr lang="ru-RU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640" y="1024001"/>
            <a:ext cx="6480720" cy="593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026064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Профілограми поверхонь оброблених суперфінішуванням</a:t>
            </a:r>
            <a:endParaRPr lang="ru-RU" sz="2800" b="1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32220"/>
            <a:ext cx="8229600" cy="468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311816"/>
          </a:xfrm>
        </p:spPr>
        <p:txBody>
          <a:bodyPr anchor="t">
            <a:normAutofit fontScale="90000"/>
          </a:bodyPr>
          <a:lstStyle/>
          <a:p>
            <a:r>
              <a:rPr lang="uk-UA" sz="3100" b="1" dirty="0" smtClean="0"/>
              <a:t>Типові конструкції східчастих валів: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>а) вал-шестерня із шліцами; б) конічний вал-шестерня із шліцами;</a:t>
            </a:r>
            <a:br>
              <a:rPr lang="uk-UA" sz="2400" dirty="0" smtClean="0"/>
            </a:br>
            <a:r>
              <a:rPr lang="uk-UA" sz="2400" dirty="0" smtClean="0"/>
              <a:t>в) вал-шестерня із шліцами та центровим отвором</a:t>
            </a:r>
            <a:br>
              <a:rPr lang="uk-UA" sz="2400" dirty="0" smtClean="0"/>
            </a:br>
            <a:endParaRPr lang="ru-RU" sz="2400" dirty="0"/>
          </a:p>
        </p:txBody>
      </p:sp>
      <p:pic>
        <p:nvPicPr>
          <p:cNvPr id="6" name="Содержимое 5" descr="Фрагмент ВАЛЫ (3,4,5)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93722" y="1679575"/>
            <a:ext cx="4956555" cy="4752975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uk-UA" sz="2800" b="1" i="1" dirty="0" smtClean="0"/>
              <a:t>Режими, що рекомендуються для обробки поверхонь суперфінішуванням</a:t>
            </a:r>
            <a:endParaRPr lang="ru-RU" sz="2800" b="1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uk-UA" sz="2400" dirty="0" smtClean="0"/>
                  <a:t>Швидкість коливального руху брусків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uk-UA" sz="2400" b="0" i="1" smtClean="0">
                            <a:latin typeface="Cambria Math"/>
                          </a:rPr>
                          <m:t>кол</m:t>
                        </m:r>
                      </m:sub>
                    </m:sSub>
                    <m:r>
                      <a:rPr lang="uk-UA" sz="2400" b="0" i="1" smtClean="0">
                        <a:latin typeface="Cambria Math"/>
                      </a:rPr>
                      <m:t>=8−15 м/хв</m:t>
                    </m:r>
                  </m:oMath>
                </a14:m>
                <a:endParaRPr lang="uk-UA" sz="2400" dirty="0"/>
              </a:p>
              <a:p>
                <a:r>
                  <a:rPr lang="uk-UA" sz="2400" dirty="0" smtClean="0"/>
                  <a:t>Амплітуда коливань брусків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uk-UA" sz="2400" b="0" i="1" smtClean="0">
                            <a:latin typeface="Cambria Math"/>
                          </a:rPr>
                          <m:t>А</m:t>
                        </m:r>
                      </m:e>
                      <m:sub>
                        <m:r>
                          <a:rPr lang="uk-UA" sz="2400" b="0" i="1" smtClean="0">
                            <a:latin typeface="Cambria Math"/>
                          </a:rPr>
                          <m:t>кол</m:t>
                        </m:r>
                      </m:sub>
                    </m:sSub>
                    <m:r>
                      <a:rPr lang="uk-UA" sz="2400" i="1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uk-UA" sz="2400" b="0" i="1" smtClean="0">
                        <a:latin typeface="Cambria Math"/>
                        <a:ea typeface="Cambria Math"/>
                      </a:rPr>
                      <m:t>6 мм</m:t>
                    </m:r>
                  </m:oMath>
                </a14:m>
                <a:endParaRPr lang="uk-UA" sz="2400" dirty="0" smtClean="0"/>
              </a:p>
              <a:p>
                <a:r>
                  <a:rPr lang="uk-UA" sz="2400" dirty="0" smtClean="0"/>
                  <a:t>Лінійна швидкість обертання заготовки </a:t>
                </a:r>
              </a:p>
              <a:p>
                <a:r>
                  <a:rPr lang="uk-UA" sz="2400" dirty="0"/>
                  <a:t>а</a:t>
                </a:r>
                <a:r>
                  <a:rPr lang="uk-UA" sz="2400" dirty="0" smtClean="0"/>
                  <a:t>) для абразивних брусків на початку циклу</a:t>
                </a:r>
              </a:p>
              <a:p>
                <a:r>
                  <a:rPr lang="uk-UA" sz="2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uk-UA" sz="2400" b="0" i="1" smtClean="0">
                            <a:latin typeface="Cambria Math"/>
                          </a:rPr>
                          <m:t>об</m:t>
                        </m:r>
                      </m:sub>
                    </m:sSub>
                    <m:r>
                      <a:rPr lang="uk-UA" sz="2400" b="0" i="1" smtClean="0">
                        <a:latin typeface="Cambria Math"/>
                      </a:rPr>
                      <m:t>=(2−4)</m:t>
                    </m:r>
                    <m:r>
                      <a:rPr lang="uk-UA" sz="2400" b="0" i="1" smtClean="0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uk-UA" sz="24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𝑉</m:t>
                        </m:r>
                      </m:e>
                      <m:sub>
                        <m:r>
                          <a:rPr lang="uk-UA" sz="2400" b="0" i="1" smtClean="0">
                            <a:latin typeface="Cambria Math"/>
                            <a:ea typeface="Cambria Math"/>
                          </a:rPr>
                          <m:t>кол</m:t>
                        </m:r>
                      </m:sub>
                    </m:sSub>
                  </m:oMath>
                </a14:m>
                <a:r>
                  <a:rPr lang="ru-RU" sz="2400" dirty="0" smtClean="0"/>
                  <a:t>   у кінці циклу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uk-UA" sz="2400" i="1">
                            <a:latin typeface="Cambria Math"/>
                          </a:rPr>
                          <m:t>об</m:t>
                        </m:r>
                      </m:sub>
                    </m:sSub>
                    <m:r>
                      <a:rPr lang="uk-UA" sz="2400" i="1">
                        <a:latin typeface="Cambria Math"/>
                      </a:rPr>
                      <m:t>=(</m:t>
                    </m:r>
                    <m:r>
                      <a:rPr lang="uk-UA" sz="2400" b="0" i="1" smtClean="0">
                        <a:latin typeface="Cambria Math"/>
                      </a:rPr>
                      <m:t>8</m:t>
                    </m:r>
                    <m:r>
                      <a:rPr lang="uk-UA" sz="2400" i="1">
                        <a:latin typeface="Cambria Math"/>
                      </a:rPr>
                      <m:t>−</m:t>
                    </m:r>
                    <m:r>
                      <a:rPr lang="uk-UA" sz="2400" b="0" i="1" smtClean="0">
                        <a:latin typeface="Cambria Math"/>
                      </a:rPr>
                      <m:t>16</m:t>
                    </m:r>
                    <m:r>
                      <a:rPr lang="uk-UA" sz="2400" i="1">
                        <a:latin typeface="Cambria Math"/>
                      </a:rPr>
                      <m:t>)</m:t>
                    </m:r>
                    <m:r>
                      <a:rPr lang="uk-UA" sz="2400" i="1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uk-UA" sz="24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𝑉</m:t>
                        </m:r>
                      </m:e>
                      <m:sub>
                        <m:r>
                          <a:rPr lang="uk-UA" sz="2400" i="1">
                            <a:latin typeface="Cambria Math"/>
                            <a:ea typeface="Cambria Math"/>
                          </a:rPr>
                          <m:t>кол</m:t>
                        </m:r>
                      </m:sub>
                    </m:sSub>
                  </m:oMath>
                </a14:m>
                <a:endParaRPr lang="ru-RU" sz="2400" dirty="0" smtClean="0"/>
              </a:p>
              <a:p>
                <a:r>
                  <a:rPr lang="uk-UA" sz="2400" dirty="0"/>
                  <a:t>б</a:t>
                </a:r>
                <a:r>
                  <a:rPr lang="uk-UA" sz="2400" dirty="0" smtClean="0"/>
                  <a:t>) для ельборових брусків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uk-UA" sz="2400" b="0" i="1" smtClean="0">
                            <a:latin typeface="Cambria Math"/>
                          </a:rPr>
                          <m:t>об</m:t>
                        </m:r>
                      </m:sub>
                    </m:sSub>
                    <m:r>
                      <a:rPr lang="uk-UA" sz="2400" i="1" smtClean="0">
                        <a:latin typeface="Cambria Math"/>
                        <a:ea typeface="Cambria Math"/>
                      </a:rPr>
                      <m:t>≥</m:t>
                    </m:r>
                    <m:r>
                      <a:rPr lang="uk-UA" sz="2400" b="0" i="1" smtClean="0">
                        <a:latin typeface="Cambria Math"/>
                        <a:ea typeface="Cambria Math"/>
                      </a:rPr>
                      <m:t>20</m:t>
                    </m:r>
                    <m:sSub>
                      <m:sSubPr>
                        <m:ctrlPr>
                          <a:rPr lang="uk-UA" sz="24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𝑉</m:t>
                        </m:r>
                      </m:e>
                      <m:sub>
                        <m:r>
                          <a:rPr lang="uk-UA" sz="2400" b="0" i="1" smtClean="0">
                            <a:latin typeface="Cambria Math"/>
                            <a:ea typeface="Cambria Math"/>
                          </a:rPr>
                          <m:t>кол</m:t>
                        </m:r>
                      </m:sub>
                    </m:sSub>
                    <m:r>
                      <a:rPr lang="uk-UA" sz="2400" b="0" i="0" smtClean="0">
                        <a:latin typeface="Cambria Math"/>
                        <a:ea typeface="Cambria Math"/>
                      </a:rPr>
                      <m:t> ,</m:t>
                    </m:r>
                  </m:oMath>
                </a14:m>
                <a:r>
                  <a:rPr lang="ru-RU" sz="2400" dirty="0" smtClean="0"/>
                  <a:t> але не більше      3-40 м/хв</a:t>
                </a:r>
              </a:p>
              <a:p>
                <a:r>
                  <a:rPr lang="uk-UA" sz="2400" dirty="0" smtClean="0"/>
                  <a:t>Тиск брусків </a:t>
                </a:r>
                <a:r>
                  <a:rPr lang="ru-RU" sz="2400" dirty="0" smtClean="0"/>
                  <a:t>протягом усього циклу обробки поверхні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𝑝</m:t>
                    </m:r>
                    <m:r>
                      <a:rPr lang="en-US" sz="2400" i="1">
                        <a:latin typeface="Cambria Math"/>
                      </a:rPr>
                      <m:t>=0,05−0,3 МПа</m:t>
                    </m:r>
                  </m:oMath>
                </a14:m>
                <a:endParaRPr lang="ru-RU" sz="2400" dirty="0" smtClean="0"/>
              </a:p>
              <a:p>
                <a:r>
                  <a:rPr lang="uk-UA" sz="2400" dirty="0" smtClean="0"/>
                  <a:t>Обробка ведеться із застосуванням ЗОР (змащувально-охолоджувальної рідини)</a:t>
                </a:r>
                <a:endParaRPr lang="ru-RU" sz="2400" dirty="0" smtClean="0"/>
              </a:p>
              <a:p>
                <a:endParaRPr lang="ru-RU" sz="24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63" t="-1027" b="-3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4092430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97436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Спосіб подвійної осціляції брусків</a:t>
            </a:r>
            <a:endParaRPr lang="ru-RU" sz="2800" b="1" dirty="0"/>
          </a:p>
        </p:txBody>
      </p:sp>
      <p:pic>
        <p:nvPicPr>
          <p:cNvPr id="6" name="Содержимое 5" descr="Фрагмент Рис.3.3 Расч. схема СДО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710" y="1579706"/>
            <a:ext cx="8009164" cy="4592512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954626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Сліди одиничного зерна бруска на</a:t>
            </a:r>
            <a:br>
              <a:rPr lang="uk-UA" sz="2800" b="1" dirty="0" smtClean="0"/>
            </a:br>
            <a:r>
              <a:rPr lang="uk-UA" sz="2800" b="1" dirty="0" smtClean="0"/>
              <a:t> оброблюваної поверхні</a:t>
            </a:r>
            <a:endParaRPr lang="ru-RU" sz="2800" dirty="0"/>
          </a:p>
        </p:txBody>
      </p:sp>
      <p:pic>
        <p:nvPicPr>
          <p:cNvPr id="6" name="Содержимое 3" descr="Фрагмент.3.2 След зерна... fr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385872"/>
            <a:ext cx="7662721" cy="4826317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863808"/>
          </a:xfrm>
        </p:spPr>
        <p:txBody>
          <a:bodyPr anchor="t">
            <a:noAutofit/>
          </a:bodyPr>
          <a:lstStyle/>
          <a:p>
            <a:r>
              <a:rPr lang="uk-UA" sz="2400" b="1" dirty="0" smtClean="0"/>
              <a:t>Пристрій для обробки хромованої поверхні штоків способом подвійної осциляції брусків</a:t>
            </a:r>
            <a:endParaRPr lang="ru-RU" sz="2400" b="1" dirty="0"/>
          </a:p>
        </p:txBody>
      </p:sp>
      <p:pic>
        <p:nvPicPr>
          <p:cNvPr id="6" name="Содержимое 5" descr="Устройство для суперфиниширования МАГИСТР (ШТОК)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5059" y="1152178"/>
            <a:ext cx="8093882" cy="5571793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8370"/>
            <a:ext cx="8186766" cy="1026064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Формули для визначення загального руху абразивного бруска та часу контакту</a:t>
            </a:r>
            <a:endParaRPr lang="ru-RU" sz="2800" b="1" dirty="0"/>
          </a:p>
        </p:txBody>
      </p:sp>
      <p:pic>
        <p:nvPicPr>
          <p:cNvPr id="8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099" t="-3571" b="-3571"/>
          <a:stretch>
            <a:fillRect/>
          </a:stretch>
        </p:blipFill>
        <p:spPr bwMode="auto">
          <a:xfrm>
            <a:off x="857224" y="1743062"/>
            <a:ext cx="7541774" cy="2357454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34</a:t>
            </a:fld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561" t="-7143"/>
          <a:stretch>
            <a:fillRect/>
          </a:stretch>
        </p:blipFill>
        <p:spPr bwMode="auto">
          <a:xfrm>
            <a:off x="1321571" y="4600582"/>
            <a:ext cx="6500858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655896"/>
          </a:xfrm>
        </p:spPr>
        <p:txBody>
          <a:bodyPr anchor="t">
            <a:normAutofit fontScale="90000"/>
          </a:bodyPr>
          <a:lstStyle/>
          <a:p>
            <a:r>
              <a:rPr lang="uk-UA" sz="2800" b="1" i="1" dirty="0" smtClean="0"/>
              <a:t>Обробка поверхонь методом зовнішнього хонінгування</a:t>
            </a:r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700" b="1" dirty="0" smtClean="0"/>
              <a:t>Схема зовнішнього хонінгування: </a:t>
            </a:r>
            <a:r>
              <a:rPr lang="en-US" sz="2700" b="1" dirty="0" smtClean="0"/>
              <a:t>V</a:t>
            </a:r>
            <a:r>
              <a:rPr lang="uk-UA" sz="2700" b="1" dirty="0" smtClean="0"/>
              <a:t>д – колова швидкість заготовки;</a:t>
            </a:r>
            <a:r>
              <a:rPr lang="en-US" sz="2700" b="1" dirty="0"/>
              <a:t> V</a:t>
            </a:r>
            <a:r>
              <a:rPr lang="uk-UA" sz="2700" b="1" dirty="0"/>
              <a:t>зп – швидкість зворотно-поступального руху хонінгувальної головки</a:t>
            </a:r>
            <a:br>
              <a:rPr lang="uk-UA" sz="2700" b="1" dirty="0"/>
            </a:br>
            <a:r>
              <a:rPr lang="uk-UA" sz="2700" b="1" dirty="0"/>
              <a:t>  </a:t>
            </a:r>
            <a:br>
              <a:rPr lang="uk-UA" sz="2700" b="1" dirty="0"/>
            </a:br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b="1" dirty="0"/>
          </a:p>
        </p:txBody>
      </p:sp>
      <p:pic>
        <p:nvPicPr>
          <p:cNvPr id="6" name="Содержимое 5" descr="Рис.14 - Наружное хонингование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81697" y="2376314"/>
            <a:ext cx="2686448" cy="3618692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97436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Режими обробки при абразивному хонінгуванні</a:t>
            </a:r>
            <a:endParaRPr lang="ru-RU" sz="2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8869893"/>
              </p:ext>
            </p:extLst>
          </p:nvPr>
        </p:nvGraphicFramePr>
        <p:xfrm>
          <a:off x="571471" y="1314434"/>
          <a:ext cx="8143934" cy="471490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20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85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85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4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006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96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2865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Оброблений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матеріал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/>
                        <a:t>V</a:t>
                      </a:r>
                      <a:r>
                        <a:rPr lang="en-US" sz="1800" baseline="-25000" dirty="0"/>
                        <a:t>o</a:t>
                      </a:r>
                      <a:r>
                        <a:rPr lang="en-US" sz="1800" dirty="0"/>
                        <a:t>,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м/хв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Попереднє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хонінгування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Кінцеве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хонінгування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Питомий тиск р</a:t>
                      </a:r>
                      <a:r>
                        <a:rPr lang="uk-UA" sz="1800" baseline="-25000" dirty="0"/>
                        <a:t>о</a:t>
                      </a:r>
                      <a:r>
                        <a:rPr lang="uk-UA" sz="1800" dirty="0"/>
                        <a:t>,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МПа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7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/>
                        <a:t>V</a:t>
                      </a:r>
                      <a:r>
                        <a:rPr lang="uk-UA" sz="1800" baseline="-25000" dirty="0"/>
                        <a:t>зп</a:t>
                      </a:r>
                      <a:r>
                        <a:rPr lang="uk-UA" sz="1800" dirty="0"/>
                        <a:t>, м/хв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sym typeface="Symbol"/>
                        </a:rPr>
                        <a:t>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/>
                        <a:t>V</a:t>
                      </a:r>
                      <a:r>
                        <a:rPr lang="uk-UA" sz="1800" baseline="-25000" dirty="0"/>
                        <a:t>зп</a:t>
                      </a:r>
                      <a:r>
                        <a:rPr lang="uk-UA" sz="1800" dirty="0"/>
                        <a:t>, м/хв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sym typeface="Symbol"/>
                        </a:rPr>
                        <a:t>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попереднє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хонін-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гування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кінцеве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хонін-гування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Чавун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60-75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15-20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3-5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9-12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5-8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0,8-1,2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0,3-0,5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86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Сталь неза-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гартована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45-60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15-20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1,5-3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9-12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2,5-4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0,5-0,8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0,2-0,5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86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Сталь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загартована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20-35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5-10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2-4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5-10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2-4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0,8-1,2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0,3-0,5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7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Сплави: алюмінієві, бронзові,</a:t>
                      </a:r>
                      <a:endParaRPr lang="ru-RU" sz="18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латунні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65-80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15-20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3-5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9-12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5-8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0,2-0,3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/>
                        <a:t>0,05-0,15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25998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Режими обробки при алмазному хонінгуванні</a:t>
            </a:r>
            <a:endParaRPr lang="ru-RU" sz="2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4936716"/>
              </p:ext>
            </p:extLst>
          </p:nvPr>
        </p:nvGraphicFramePr>
        <p:xfrm>
          <a:off x="785786" y="1242995"/>
          <a:ext cx="7715304" cy="5143536"/>
        </p:xfrm>
        <a:graphic>
          <a:graphicData uri="http://schemas.openxmlformats.org/drawingml/2006/table">
            <a:tbl>
              <a:tblPr/>
              <a:tblGrid>
                <a:gridCol w="1543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7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24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35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45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52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4294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Оброблений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матеріал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Попереднє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хонінгування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Чистове (однократне)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хонінгування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Питомий тиск р</a:t>
                      </a:r>
                      <a:r>
                        <a:rPr lang="uk-UA" sz="1800" b="0" i="0" baseline="-25000" dirty="0">
                          <a:latin typeface="Times New Roman"/>
                          <a:ea typeface="Times New Roman"/>
                        </a:rPr>
                        <a:t>о</a:t>
                      </a: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МПа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4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i="0" dirty="0"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en-US" sz="1800" b="0" i="0" baseline="-25000" dirty="0">
                          <a:latin typeface="Times New Roman"/>
                          <a:ea typeface="Times New Roman"/>
                        </a:rPr>
                        <a:t>o</a:t>
                      </a:r>
                      <a:r>
                        <a:rPr lang="en-US" sz="1800" b="0" i="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м/хв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i="0" dirty="0"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uk-UA" sz="1800" b="0" i="0" baseline="-25000" dirty="0">
                          <a:latin typeface="Times New Roman"/>
                          <a:ea typeface="Times New Roman"/>
                        </a:rPr>
                        <a:t>зп</a:t>
                      </a: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, м/хв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i="0" dirty="0"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en-US" sz="1800" b="0" i="0" baseline="-25000" dirty="0">
                          <a:latin typeface="Times New Roman"/>
                          <a:ea typeface="Times New Roman"/>
                        </a:rPr>
                        <a:t>o</a:t>
                      </a:r>
                      <a:r>
                        <a:rPr lang="en-US" sz="1800" b="0" i="0" dirty="0">
                          <a:latin typeface="Times New Roman"/>
                          <a:ea typeface="Times New Roman"/>
                        </a:rPr>
                        <a:t>,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м/хв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i="0" dirty="0"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uk-UA" sz="1800" b="0" i="0" baseline="-25000" dirty="0">
                          <a:latin typeface="Times New Roman"/>
                          <a:ea typeface="Times New Roman"/>
                        </a:rPr>
                        <a:t>зп</a:t>
                      </a: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, м/хв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попереднє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хонінгування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кінцеве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0" i="0" dirty="0">
                          <a:latin typeface="Times New Roman"/>
                          <a:ea typeface="Times New Roman"/>
                        </a:rPr>
                        <a:t>хонінгу-вання</a:t>
                      </a:r>
                      <a:endParaRPr lang="ru-RU" sz="1800" b="0" i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Чавун НВ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sym typeface="Symbol"/>
                        </a:rPr>
                        <a:t></a:t>
                      </a: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250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60-80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15-20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25-40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10-15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0,8-1,2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0,3-0,6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Сталь неза-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гартована НВ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sym typeface="Symbol"/>
                        </a:rPr>
                        <a:t></a:t>
                      </a: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290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30-40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8-12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25-40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5-8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0,4-0,8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0,2-0,5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Сталь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загартована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40-60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10-18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25-40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6-10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1,2-1,5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0,2-0,5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85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Сплави виливні та деформовані, алюмінієві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40-60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10-12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40-60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10-12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0,6-0,9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</a:rPr>
                        <a:t>0,3-0,35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223848"/>
          </a:xfrm>
        </p:spPr>
        <p:txBody>
          <a:bodyPr anchor="t">
            <a:normAutofit fontScale="90000"/>
          </a:bodyPr>
          <a:lstStyle/>
          <a:p>
            <a:r>
              <a:rPr lang="uk-UA" sz="3100" b="1" i="1" dirty="0" smtClean="0"/>
              <a:t>Обробка поверхонь методом полірування</a:t>
            </a:r>
            <a:br>
              <a:rPr lang="uk-UA" sz="3100" b="1" i="1" dirty="0" smtClean="0"/>
            </a:br>
            <a:r>
              <a:rPr lang="uk-UA" sz="2700" b="1" dirty="0" smtClean="0"/>
              <a:t>Схема шліфування абразивною стрічкою:</a:t>
            </a:r>
            <a:br>
              <a:rPr lang="uk-UA" sz="2700" b="1" dirty="0" smtClean="0"/>
            </a:br>
            <a:r>
              <a:rPr lang="uk-UA" sz="2700" b="1" dirty="0" smtClean="0"/>
              <a:t>1 – стрічка;  2 – деталь;  3 – пружний елемент</a:t>
            </a:r>
            <a:endParaRPr lang="ru-RU" sz="27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2352337"/>
              </p:ext>
            </p:extLst>
          </p:nvPr>
        </p:nvGraphicFramePr>
        <p:xfrm>
          <a:off x="857224" y="4386268"/>
          <a:ext cx="7500990" cy="2071701"/>
        </p:xfrm>
        <a:graphic>
          <a:graphicData uri="http://schemas.openxmlformats.org/drawingml/2006/table">
            <a:tbl>
              <a:tblPr/>
              <a:tblGrid>
                <a:gridCol w="2713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6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61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8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Обробний матеріал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Зернистість стрічки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Швидкість різання, м/с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Питомий тиск, МПа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Сталь загартована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M28-M14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25-32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0,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15-</a:t>
                      </a: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0,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Чавун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М28-М14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25-30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0,15-0,3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Алюміній і його сплави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М40-М-28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30-40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До 0,1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38</a:t>
            </a:fld>
            <a:endParaRPr lang="ru-RU" dirty="0"/>
          </a:p>
        </p:txBody>
      </p:sp>
      <p:pic>
        <p:nvPicPr>
          <p:cNvPr id="7" name="Рисунок 6" descr="Рис.15 - Полирование лентой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1656234"/>
            <a:ext cx="3357586" cy="2592288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583888"/>
          </a:xfrm>
        </p:spPr>
        <p:txBody>
          <a:bodyPr anchor="t">
            <a:normAutofit fontScale="90000"/>
          </a:bodyPr>
          <a:lstStyle/>
          <a:p>
            <a:r>
              <a:rPr lang="uk-UA" sz="2700" b="1" i="1" dirty="0" smtClean="0"/>
              <a:t>Обробка поверхонь методом притирання</a:t>
            </a:r>
            <a:br>
              <a:rPr lang="uk-UA" sz="2700" b="1" i="1" dirty="0" smtClean="0"/>
            </a:br>
            <a:r>
              <a:rPr lang="uk-UA" sz="2700" b="1" dirty="0" smtClean="0"/>
              <a:t>Кільце-притир для зовнішніх поверхонь:</a:t>
            </a:r>
            <a:br>
              <a:rPr lang="uk-UA" sz="2700" b="1" dirty="0" smtClean="0"/>
            </a:br>
            <a:r>
              <a:rPr lang="uk-UA" sz="2700" b="1" dirty="0" smtClean="0"/>
              <a:t>а) розрізний для притирання гладких поверхонь;</a:t>
            </a:r>
            <a:br>
              <a:rPr lang="uk-UA" sz="2700" b="1" dirty="0" smtClean="0"/>
            </a:br>
            <a:r>
              <a:rPr lang="uk-UA" sz="2700" b="1" dirty="0" smtClean="0"/>
              <a:t>б) для притирання різі</a:t>
            </a:r>
            <a:endParaRPr lang="ru-RU" sz="2700" b="1" dirty="0"/>
          </a:p>
        </p:txBody>
      </p:sp>
      <p:pic>
        <p:nvPicPr>
          <p:cNvPr id="6" name="Содержимое 5" descr="Рис.22 - Притиры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8567" y="2088282"/>
            <a:ext cx="3166866" cy="4364933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461704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>Форми центрових отворів згідно ДСТУ 14034-74</a:t>
            </a:r>
            <a:endParaRPr lang="ru-RU" sz="2800" b="1" dirty="0"/>
          </a:p>
        </p:txBody>
      </p:sp>
      <p:pic>
        <p:nvPicPr>
          <p:cNvPr id="4" name="Содержимое 3" descr="Фрагмент 0 Цент. отв. А,В,Т,С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1" y="1028682"/>
            <a:ext cx="6786611" cy="5572164"/>
          </a:xfrm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89DBC-2E4C-4387-A079-9361BCE2FE01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29EC7FA-3EEE-4D98-A47C-B417D77E4557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799912"/>
          </a:xfrm>
        </p:spPr>
        <p:txBody>
          <a:bodyPr anchor="t">
            <a:normAutofit/>
          </a:bodyPr>
          <a:lstStyle/>
          <a:p>
            <a:r>
              <a:rPr lang="uk-UA" sz="2800" b="1" i="1" dirty="0" smtClean="0"/>
              <a:t>Обробка поверхонь методом ППД</a:t>
            </a:r>
            <a:br>
              <a:rPr lang="uk-UA" sz="2800" b="1" i="1" dirty="0" smtClean="0"/>
            </a:br>
            <a:r>
              <a:rPr lang="uk-UA" sz="2400" b="1" dirty="0" smtClean="0"/>
              <a:t>Схема обробки поверхні кульковим обкатником:</a:t>
            </a:r>
            <a:br>
              <a:rPr lang="uk-UA" sz="2400" b="1" dirty="0" smtClean="0"/>
            </a:br>
            <a:r>
              <a:rPr lang="en-US" sz="2400" b="1" dirty="0" smtClean="0"/>
              <a:t>D – </a:t>
            </a:r>
            <a:r>
              <a:rPr lang="uk-UA" sz="2400" b="1" dirty="0" smtClean="0"/>
              <a:t>діаметр деталі;  </a:t>
            </a:r>
            <a:r>
              <a:rPr lang="en-US" sz="2400" b="1" dirty="0" smtClean="0"/>
              <a:t>d – </a:t>
            </a:r>
            <a:r>
              <a:rPr lang="uk-UA" sz="2400" b="1" dirty="0" smtClean="0"/>
              <a:t>діаметр кульки обкатника;</a:t>
            </a:r>
            <a:br>
              <a:rPr lang="uk-UA" sz="2400" b="1" dirty="0" smtClean="0"/>
            </a:br>
            <a:r>
              <a:rPr lang="en-US" sz="2400" b="1" dirty="0" smtClean="0"/>
              <a:t>S – </a:t>
            </a:r>
            <a:r>
              <a:rPr lang="uk-UA" sz="2400" b="1" dirty="0" smtClean="0"/>
              <a:t>поздовжня подача обкатника</a:t>
            </a:r>
            <a:endParaRPr lang="ru-RU" sz="2400" b="1" dirty="0"/>
          </a:p>
        </p:txBody>
      </p:sp>
      <p:pic>
        <p:nvPicPr>
          <p:cNvPr id="6" name="Содержимое 5" descr="Рис.21 - ППД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520330"/>
            <a:ext cx="7898315" cy="3069651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461704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>Форми центрових отворів згідно ДСТУ 14034-74</a:t>
            </a:r>
            <a:endParaRPr lang="ru-RU" sz="2800" b="1" dirty="0"/>
          </a:p>
        </p:txBody>
      </p:sp>
      <p:pic>
        <p:nvPicPr>
          <p:cNvPr id="4" name="Содержимое 3" descr="Фрагмент 00 Цент.отв. Е,R,F,H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997925"/>
            <a:ext cx="6929486" cy="5745797"/>
          </a:xfrm>
        </p:spPr>
      </p:pic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42DF4-367D-4FA6-BA6D-55BECA98BE95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29EC7FA-3EEE-4D98-A47C-B417D77E4557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525998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Рекомендації з використання центрових отворів</a:t>
            </a:r>
            <a:endParaRPr lang="ru-RU" sz="2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8824542"/>
              </p:ext>
            </p:extLst>
          </p:nvPr>
        </p:nvGraphicFramePr>
        <p:xfrm>
          <a:off x="457200" y="1296194"/>
          <a:ext cx="8229600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3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Форма центрових отворів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Примітка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А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Якщо після обробки потреба у центрових отворів відпадає.</a:t>
                      </a:r>
                    </a:p>
                    <a:p>
                      <a:r>
                        <a:rPr lang="uk-UA" sz="2000" dirty="0" smtClean="0"/>
                        <a:t>Якщо збереження центрових отворів при експлуатації гарантується термічною</a:t>
                      </a:r>
                      <a:r>
                        <a:rPr lang="uk-UA" sz="2000" baseline="0" dirty="0" smtClean="0"/>
                        <a:t> обробкою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В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000" dirty="0" smtClean="0"/>
                        <a:t>Коли центрові отвори використовуються багато</a:t>
                      </a:r>
                      <a:r>
                        <a:rPr lang="uk-UA" sz="2000" baseline="0" dirty="0" smtClean="0"/>
                        <a:t> разів.</a:t>
                      </a:r>
                    </a:p>
                    <a:p>
                      <a:pPr algn="just"/>
                      <a:r>
                        <a:rPr lang="uk-UA" sz="2000" baseline="0" dirty="0" smtClean="0"/>
                        <a:t>Коли центрові отвори зберігаються у готових виробах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Т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000" dirty="0" smtClean="0"/>
                        <a:t>Для оправок і калібрів-пробок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С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Для великих валів  (як і форма А)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Е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Для великих валів  (як і форма В)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Коли потрібна завищена</a:t>
                      </a:r>
                      <a:r>
                        <a:rPr lang="uk-UA" sz="2000" baseline="0" dirty="0" smtClean="0"/>
                        <a:t> точність обробки  виробу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F,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en-US" sz="2000" b="1" baseline="0" dirty="0" smtClean="0"/>
                        <a:t>H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Для монтажних робіт, транспортування,  зберігання</a:t>
                      </a:r>
                      <a:r>
                        <a:rPr lang="uk-UA" sz="2000" baseline="0" dirty="0" smtClean="0"/>
                        <a:t> і термічної  обробки  деталей  у  вертикальному  положенні</a:t>
                      </a:r>
                      <a:endParaRPr lang="ru-RU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0090"/>
            <a:ext cx="8229600" cy="792088"/>
          </a:xfrm>
        </p:spPr>
        <p:txBody>
          <a:bodyPr anchor="ctr">
            <a:noAutofit/>
          </a:bodyPr>
          <a:lstStyle/>
          <a:p>
            <a:r>
              <a:rPr lang="uk-UA" sz="3200" b="1" dirty="0" smtClean="0"/>
              <a:t>Вибір  центрових  отворів залежно від  маси</a:t>
            </a:r>
            <a:endParaRPr lang="ru-RU" sz="32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860705"/>
              </p:ext>
            </p:extLst>
          </p:nvPr>
        </p:nvGraphicFramePr>
        <p:xfrm>
          <a:off x="478617" y="1872258"/>
          <a:ext cx="8186766" cy="3517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3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5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7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4176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Маса виробу, кг, не більше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d,</a:t>
                      </a:r>
                      <a:r>
                        <a:rPr lang="uk-UA" sz="3200" dirty="0" smtClean="0"/>
                        <a:t> мм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Форма центрових отворів</a:t>
                      </a:r>
                      <a:endParaRPr lang="ru-RU" sz="3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50  -  20000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2 - 25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А,  В,  Т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634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1500</a:t>
                      </a:r>
                      <a:r>
                        <a:rPr lang="uk-UA" sz="3200" b="1" baseline="0" dirty="0" smtClean="0"/>
                        <a:t>  -  120000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8</a:t>
                      </a:r>
                      <a:r>
                        <a:rPr lang="uk-UA" sz="3200" b="1" baseline="0" dirty="0" smtClean="0"/>
                        <a:t>  -  63</a:t>
                      </a:r>
                      <a:endParaRPr lang="ru-RU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С,  Е</a:t>
                      </a:r>
                      <a:endParaRPr lang="ru-RU" sz="3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8370"/>
            <a:ext cx="8229600" cy="1097502"/>
          </a:xfrm>
        </p:spPr>
        <p:txBody>
          <a:bodyPr anchor="t">
            <a:normAutofit/>
          </a:bodyPr>
          <a:lstStyle/>
          <a:p>
            <a:r>
              <a:rPr lang="uk-UA" sz="2800" b="1" dirty="0" smtClean="0"/>
              <a:t>Технологічний процес виготовлення валів.</a:t>
            </a:r>
            <a:br>
              <a:rPr lang="uk-UA" sz="2800" b="1" dirty="0" smtClean="0"/>
            </a:br>
            <a:r>
              <a:rPr lang="uk-UA" sz="2800" b="1" dirty="0" smtClean="0"/>
              <a:t>Креслення деталі «Вал ведучий»</a:t>
            </a:r>
            <a:endParaRPr lang="ru-RU" sz="2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4D02E-71CE-49EC-95DD-E518DE1DB836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C7FA-3EEE-4D98-A47C-B417D77E4557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38" y="1368425"/>
            <a:ext cx="7696325" cy="5064125"/>
          </a:xfr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8370"/>
            <a:ext cx="7929618" cy="1511880"/>
          </a:xfrm>
        </p:spPr>
        <p:txBody>
          <a:bodyPr anchor="ctr">
            <a:normAutofit/>
          </a:bodyPr>
          <a:lstStyle/>
          <a:p>
            <a:r>
              <a:rPr lang="uk-UA" sz="2800" b="1" dirty="0" smtClean="0"/>
              <a:t>Операція 005.   Обробка тиском.</a:t>
            </a:r>
            <a:br>
              <a:rPr lang="uk-UA" sz="2800" b="1" dirty="0" smtClean="0"/>
            </a:br>
            <a:r>
              <a:rPr lang="uk-UA" sz="2800" b="1" dirty="0" smtClean="0"/>
              <a:t>Технологічне обладнання - КГШП</a:t>
            </a:r>
            <a:endParaRPr lang="ru-RU" sz="2800" b="1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229AD-D2AC-4E2D-82CA-D58F0FFE6A02}" type="datetime1">
              <a:rPr lang="ru-RU" smtClean="0"/>
              <a:pPr/>
              <a:t>11.03.2023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29EC7FA-3EEE-4D98-A47C-B417D77E4557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84" y="2232297"/>
            <a:ext cx="8648432" cy="2779261"/>
          </a:xfr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1634</TotalTime>
  <Words>701</Words>
  <Application>Microsoft Office PowerPoint</Application>
  <PresentationFormat>Произвольный</PresentationFormat>
  <Paragraphs>312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7" baseType="lpstr">
      <vt:lpstr>Arial</vt:lpstr>
      <vt:lpstr>Calibri</vt:lpstr>
      <vt:lpstr>Cambria</vt:lpstr>
      <vt:lpstr>Cambria Math</vt:lpstr>
      <vt:lpstr>Symbol</vt:lpstr>
      <vt:lpstr>Times New Roman</vt:lpstr>
      <vt:lpstr>Тема Office</vt:lpstr>
      <vt:lpstr>Презентация PowerPoint</vt:lpstr>
      <vt:lpstr>Виготовлення східчастих валів</vt:lpstr>
      <vt:lpstr>Типові конструкції східчастих валів: а) вал-шестерня із шліцами; б) конічний вал-шестерня із шліцами; в) вал-шестерня із шліцами та центровим отвором </vt:lpstr>
      <vt:lpstr>Форми центрових отворів згідно ДСТУ 14034-74</vt:lpstr>
      <vt:lpstr>Форми центрових отворів згідно ДСТУ 14034-74</vt:lpstr>
      <vt:lpstr>Рекомендації з використання центрових отворів</vt:lpstr>
      <vt:lpstr>Вибір  центрових  отворів залежно від  маси</vt:lpstr>
      <vt:lpstr>Технологічний процес виготовлення валів. Креслення деталі «Вал ведучий»</vt:lpstr>
      <vt:lpstr>Операція 005.   Обробка тиском. Технологічне обладнання - КГШП</vt:lpstr>
      <vt:lpstr>Операція 010.  Термічна  обробка  (без ескізу) Операція 015.  Фрезерно-центрувальна. Верстат моделі МР-77  </vt:lpstr>
      <vt:lpstr>Операція 020. Токарна з ЧПК. Верстат моделі 16Б16Т1</vt:lpstr>
      <vt:lpstr>Операція 020. Токарна з ЧПК</vt:lpstr>
      <vt:lpstr>Операція 025. Токарна з ЧПК</vt:lpstr>
      <vt:lpstr>Операція 025. Токарна з ЧПК</vt:lpstr>
      <vt:lpstr>Операція 030.  Горизонтально-фрезерна</vt:lpstr>
      <vt:lpstr>Операція 035.  Зубчасто-фрезерувальна</vt:lpstr>
      <vt:lpstr>Операція 045.  Круглошліфувальна</vt:lpstr>
      <vt:lpstr>Операція 045.  Круглошліфувальна </vt:lpstr>
      <vt:lpstr>Налагодження на операцію 015</vt:lpstr>
      <vt:lpstr>Налагодження на операцію 020</vt:lpstr>
      <vt:lpstr>Налагодження на операцію 030</vt:lpstr>
      <vt:lpstr>Презентация PowerPoint</vt:lpstr>
      <vt:lpstr>Налагодження на операцію 040</vt:lpstr>
      <vt:lpstr>Налагодження на операцію 025</vt:lpstr>
      <vt:lpstr>Налагодження на операцію 045</vt:lpstr>
      <vt:lpstr>Обробка східчастих поверхонь валів оздоблювальними методами  Обробка поверхонь методом суперфінішування</vt:lpstr>
      <vt:lpstr>Суперфінішна головка для обробки валів</vt:lpstr>
      <vt:lpstr>Суперфінішна головка для обробки валів</vt:lpstr>
      <vt:lpstr>Профілограми поверхонь оброблених суперфінішуванням</vt:lpstr>
      <vt:lpstr>Режими, що рекомендуються для обробки поверхонь суперфінішуванням</vt:lpstr>
      <vt:lpstr>Спосіб подвійної осціляції брусків</vt:lpstr>
      <vt:lpstr>Сліди одиничного зерна бруска на  оброблюваної поверхні</vt:lpstr>
      <vt:lpstr>Пристрій для обробки хромованої поверхні штоків способом подвійної осциляції брусків</vt:lpstr>
      <vt:lpstr>Формули для визначення загального руху абразивного бруска та часу контакту</vt:lpstr>
      <vt:lpstr>Обробка поверхонь методом зовнішнього хонінгування Схема зовнішнього хонінгування: Vд – колова швидкість заготовки; Vзп – швидкість зворотно-поступального руху хонінгувальної головки     </vt:lpstr>
      <vt:lpstr>Режими обробки при абразивному хонінгуванні</vt:lpstr>
      <vt:lpstr>Режими обробки при алмазному хонінгуванні</vt:lpstr>
      <vt:lpstr>Обробка поверхонь методом полірування Схема шліфування абразивною стрічкою: 1 – стрічка;  2 – деталь;  3 – пружний елемент</vt:lpstr>
      <vt:lpstr>Обробка поверхонь методом притирання Кільце-притир для зовнішніх поверхонь: а) розрізний для притирання гладких поверхонь; б) для притирання різі</vt:lpstr>
      <vt:lpstr>Обробка поверхонь методом ППД Схема обробки поверхні кульковим обкатником: D – діаметр деталі;  d – діаметр кульки обкатника; S – поздовжня подача обкатника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Виготовлення корпусних деталей Тема: “Основні вимоги до корпусних деталей”</dc:title>
  <dc:creator>Admin</dc:creator>
  <cp:lastModifiedBy>Оксана</cp:lastModifiedBy>
  <cp:revision>356</cp:revision>
  <dcterms:created xsi:type="dcterms:W3CDTF">2010-02-02T08:59:35Z</dcterms:created>
  <dcterms:modified xsi:type="dcterms:W3CDTF">2023-03-11T15:20:32Z</dcterms:modified>
</cp:coreProperties>
</file>