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8" r:id="rId20"/>
    <p:sldId id="276" r:id="rId2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2" d="100"/>
          <a:sy n="92"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02744A9E-1ABB-45A1-99A1-31397509CC32}" type="datetimeFigureOut">
              <a:rPr lang="uk-UA" smtClean="0"/>
              <a:pPr/>
              <a:t>04.03.2015</a:t>
            </a:fld>
            <a:endParaRPr lang="uk-UA"/>
          </a:p>
        </p:txBody>
      </p:sp>
      <p:sp>
        <p:nvSpPr>
          <p:cNvPr id="17" name="Нижний колонтитул 16"/>
          <p:cNvSpPr>
            <a:spLocks noGrp="1"/>
          </p:cNvSpPr>
          <p:nvPr>
            <p:ph type="ftr" sz="quarter" idx="11"/>
          </p:nvPr>
        </p:nvSpPr>
        <p:spPr>
          <a:xfrm>
            <a:off x="5410200" y="4205288"/>
            <a:ext cx="1295400" cy="457200"/>
          </a:xfrm>
        </p:spPr>
        <p:txBody>
          <a:bodyPr/>
          <a:lstStyle/>
          <a:p>
            <a:endParaRPr lang="uk-UA"/>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A038ACA-5B7B-45A2-A998-3EBF8EA5E46E}"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02744A9E-1ABB-45A1-99A1-31397509CC32}" type="datetimeFigureOut">
              <a:rPr lang="uk-UA" smtClean="0"/>
              <a:pPr/>
              <a:t>04.03.2015</a:t>
            </a:fld>
            <a:endParaRPr lang="uk-UA"/>
          </a:p>
        </p:txBody>
      </p:sp>
      <p:sp>
        <p:nvSpPr>
          <p:cNvPr id="27" name="Номер слайда 26"/>
          <p:cNvSpPr>
            <a:spLocks noGrp="1"/>
          </p:cNvSpPr>
          <p:nvPr>
            <p:ph type="sldNum" sz="quarter" idx="11"/>
          </p:nvPr>
        </p:nvSpPr>
        <p:spPr/>
        <p:txBody>
          <a:bodyPr rtlCol="0"/>
          <a:lstStyle/>
          <a:p>
            <a:fld id="{4A038ACA-5B7B-45A2-A998-3EBF8EA5E46E}" type="slidenum">
              <a:rPr lang="uk-UA" smtClean="0"/>
              <a:pPr/>
              <a:t>‹#›</a:t>
            </a:fld>
            <a:endParaRPr lang="uk-UA"/>
          </a:p>
        </p:txBody>
      </p:sp>
      <p:sp>
        <p:nvSpPr>
          <p:cNvPr id="28" name="Нижний колонтитул 27"/>
          <p:cNvSpPr>
            <a:spLocks noGrp="1"/>
          </p:cNvSpPr>
          <p:nvPr>
            <p:ph type="ftr" sz="quarter" idx="12"/>
          </p:nvPr>
        </p:nvSpPr>
        <p:spPr/>
        <p:txBody>
          <a:bodyPr rtlCol="0"/>
          <a:lstStyle/>
          <a:p>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02744A9E-1ABB-45A1-99A1-31397509CC32}" type="datetimeFigureOut">
              <a:rPr lang="uk-UA" smtClean="0"/>
              <a:pPr/>
              <a:t>04.03.2015</a:t>
            </a:fld>
            <a:endParaRPr lang="uk-UA"/>
          </a:p>
        </p:txBody>
      </p:sp>
      <p:sp>
        <p:nvSpPr>
          <p:cNvPr id="4" name="Нижний колонтитул 3"/>
          <p:cNvSpPr>
            <a:spLocks noGrp="1"/>
          </p:cNvSpPr>
          <p:nvPr>
            <p:ph type="ftr" sz="quarter" idx="11"/>
          </p:nvPr>
        </p:nvSpPr>
        <p:spPr>
          <a:xfrm>
            <a:off x="5257800" y="612648"/>
            <a:ext cx="1325880" cy="457200"/>
          </a:xfrm>
        </p:spPr>
        <p:txBody>
          <a:bodyPr/>
          <a:lstStyle/>
          <a:p>
            <a:endParaRPr lang="uk-UA"/>
          </a:p>
        </p:txBody>
      </p:sp>
      <p:sp>
        <p:nvSpPr>
          <p:cNvPr id="5" name="Номер слайда 4"/>
          <p:cNvSpPr>
            <a:spLocks noGrp="1"/>
          </p:cNvSpPr>
          <p:nvPr>
            <p:ph type="sldNum" sz="quarter" idx="12"/>
          </p:nvPr>
        </p:nvSpPr>
        <p:spPr>
          <a:xfrm>
            <a:off x="8174736" y="2272"/>
            <a:ext cx="762000" cy="365760"/>
          </a:xfrm>
        </p:spPr>
        <p:txBody>
          <a:bodyPr/>
          <a:lstStyle/>
          <a:p>
            <a:fld id="{4A038ACA-5B7B-45A2-A998-3EBF8EA5E46E}"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2744A9E-1ABB-45A1-99A1-31397509CC32}" type="datetimeFigureOut">
              <a:rPr lang="uk-UA" smtClean="0"/>
              <a:pPr/>
              <a:t>04.03.2015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A038ACA-5B7B-45A2-A998-3EBF8EA5E46E}"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2744A9E-1ABB-45A1-99A1-31397509CC32}" type="datetimeFigureOut">
              <a:rPr lang="uk-UA" smtClean="0"/>
              <a:pPr/>
              <a:t>04.03.2015</a:t>
            </a:fld>
            <a:endParaRPr lang="uk-UA"/>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uk-UA"/>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A038ACA-5B7B-45A2-A998-3EBF8EA5E46E}"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7200" dirty="0" smtClean="0"/>
              <a:t>Соціальний інститут релігії</a:t>
            </a:r>
            <a:endParaRPr lang="uk-UA" sz="7200" dirty="0"/>
          </a:p>
        </p:txBody>
      </p:sp>
      <p:sp>
        <p:nvSpPr>
          <p:cNvPr id="3" name="Подзаголовок 2"/>
          <p:cNvSpPr>
            <a:spLocks noGrp="1"/>
          </p:cNvSpPr>
          <p:nvPr>
            <p:ph type="subTitle" idx="1"/>
          </p:nvPr>
        </p:nvSpPr>
        <p:spPr>
          <a:xfrm>
            <a:off x="3419872" y="4365104"/>
            <a:ext cx="5529064" cy="1752600"/>
          </a:xfrm>
        </p:spPr>
        <p:txBody>
          <a:bodyPr>
            <a:normAutofit/>
          </a:bodyPr>
          <a:lstStyle/>
          <a:p>
            <a:r>
              <a:rPr lang="ru-RU" dirty="0" err="1" smtClean="0"/>
              <a:t>Розроб</a:t>
            </a:r>
            <a:r>
              <a:rPr lang="uk-UA" dirty="0" err="1" smtClean="0"/>
              <a:t>ив</a:t>
            </a:r>
            <a:r>
              <a:rPr lang="uk-UA" dirty="0" smtClean="0"/>
              <a:t>: </a:t>
            </a:r>
            <a:r>
              <a:rPr lang="uk-UA" dirty="0" err="1" smtClean="0"/>
              <a:t>Котляров</a:t>
            </a:r>
            <a:r>
              <a:rPr lang="uk-UA" dirty="0" smtClean="0"/>
              <a:t>  </a:t>
            </a:r>
            <a:r>
              <a:rPr lang="uk-UA" dirty="0" smtClean="0"/>
              <a:t>С. </a:t>
            </a:r>
            <a:r>
              <a:rPr lang="uk-UA" smtClean="0"/>
              <a:t>Е.</a:t>
            </a:r>
            <a:endParaRPr lang="uk-UA" dirty="0" smtClean="0"/>
          </a:p>
          <a:p>
            <a:r>
              <a:rPr lang="uk-UA" dirty="0" smtClean="0"/>
              <a:t> студент 131 групи</a:t>
            </a:r>
          </a:p>
          <a:p>
            <a:r>
              <a:rPr lang="uk-UA" dirty="0"/>
              <a:t> </a:t>
            </a:r>
            <a:r>
              <a:rPr lang="uk-UA" dirty="0" smtClean="0"/>
              <a:t>Перевірив</a:t>
            </a:r>
            <a:r>
              <a:rPr lang="uk-UA" dirty="0" smtClean="0"/>
              <a:t>: </a:t>
            </a:r>
            <a:r>
              <a:rPr lang="uk-UA" dirty="0" err="1" smtClean="0"/>
              <a:t>Очкасов</a:t>
            </a:r>
            <a:r>
              <a:rPr lang="uk-UA" dirty="0" smtClean="0"/>
              <a:t>  В. І.</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idx="2"/>
          </p:nvPr>
        </p:nvSpPr>
        <p:spPr/>
        <p:txBody>
          <a:bodyPr/>
          <a:lstStyle/>
          <a:p>
            <a:endParaRPr lang="uk-UA" dirty="0"/>
          </a:p>
        </p:txBody>
      </p:sp>
      <p:sp>
        <p:nvSpPr>
          <p:cNvPr id="8" name="Заголовок 7"/>
          <p:cNvSpPr>
            <a:spLocks noGrp="1"/>
          </p:cNvSpPr>
          <p:nvPr>
            <p:ph type="title"/>
          </p:nvPr>
        </p:nvSpPr>
        <p:spPr>
          <a:xfrm>
            <a:off x="5353496" y="1101970"/>
            <a:ext cx="3383280" cy="469642"/>
          </a:xfrm>
        </p:spPr>
        <p:txBody>
          <a:bodyPr>
            <a:noAutofit/>
          </a:bodyPr>
          <a:lstStyle/>
          <a:p>
            <a:pPr algn="ctr"/>
            <a:r>
              <a:rPr lang="uk-UA" sz="3200" i="1" u="sng" dirty="0" smtClean="0">
                <a:solidFill>
                  <a:schemeClr val="accent2">
                    <a:lumMod val="75000"/>
                  </a:schemeClr>
                </a:solidFill>
              </a:rPr>
              <a:t>Е.Дюркгейм</a:t>
            </a:r>
            <a:endParaRPr lang="uk-UA" sz="3200" i="1" u="sng" dirty="0">
              <a:solidFill>
                <a:schemeClr val="accent2">
                  <a:lumMod val="75000"/>
                </a:schemeClr>
              </a:solidFill>
            </a:endParaRPr>
          </a:p>
        </p:txBody>
      </p:sp>
      <p:pic>
        <p:nvPicPr>
          <p:cNvPr id="9218" name="Picture 2" descr="C:\Documents and Settings\work\Рабочий стол\150px-emile_durkheim.jpg"/>
          <p:cNvPicPr>
            <a:picLocks noChangeAspect="1" noChangeArrowheads="1"/>
          </p:cNvPicPr>
          <p:nvPr/>
        </p:nvPicPr>
        <p:blipFill>
          <a:blip r:embed="rId2" cstate="print"/>
          <a:srcRect/>
          <a:stretch>
            <a:fillRect/>
          </a:stretch>
        </p:blipFill>
        <p:spPr bwMode="auto">
          <a:xfrm>
            <a:off x="5500694" y="1714488"/>
            <a:ext cx="3068815" cy="4357718"/>
          </a:xfrm>
          <a:prstGeom prst="rect">
            <a:avLst/>
          </a:prstGeom>
          <a:noFill/>
        </p:spPr>
      </p:pic>
      <p:sp>
        <p:nvSpPr>
          <p:cNvPr id="11" name="Содержимое 10"/>
          <p:cNvSpPr>
            <a:spLocks noGrp="1"/>
          </p:cNvSpPr>
          <p:nvPr>
            <p:ph sz="half" idx="1"/>
          </p:nvPr>
        </p:nvSpPr>
        <p:spPr/>
        <p:txBody>
          <a:bodyPr>
            <a:normAutofit lnSpcReduction="10000"/>
          </a:bodyPr>
          <a:lstStyle/>
          <a:p>
            <a:r>
              <a:rPr lang="uk-UA" dirty="0" smtClean="0"/>
              <a:t>Е. Дюркгейм у праці «Елементарні форми релігійного життя. </a:t>
            </a:r>
            <a:r>
              <a:rPr lang="uk-UA" dirty="0" err="1" smtClean="0"/>
              <a:t>Тотемічна</a:t>
            </a:r>
            <a:r>
              <a:rPr lang="uk-UA" dirty="0" smtClean="0"/>
              <a:t> система в Австралії» (1912) аргументовано </a:t>
            </a:r>
            <a:r>
              <a:rPr lang="uk-UA" dirty="0" err="1" smtClean="0"/>
              <a:t>обгрунтував</a:t>
            </a:r>
            <a:r>
              <a:rPr lang="uk-UA" dirty="0" smtClean="0"/>
              <a:t> свій висновок, що релігія як чинник соціальної інтеграції, виконує в суспільстві певні необхідні для його існування функції.</a:t>
            </a:r>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heel(4)">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57158" y="1071546"/>
            <a:ext cx="3214710" cy="500066"/>
          </a:xfrm>
        </p:spPr>
        <p:txBody>
          <a:bodyPr>
            <a:noAutofit/>
          </a:bodyPr>
          <a:lstStyle/>
          <a:p>
            <a:pPr algn="ctr"/>
            <a:r>
              <a:rPr lang="uk-UA" sz="3200" i="1" u="sng" dirty="0" smtClean="0">
                <a:solidFill>
                  <a:schemeClr val="accent2">
                    <a:lumMod val="75000"/>
                  </a:schemeClr>
                </a:solidFill>
              </a:rPr>
              <a:t>К.Маркс</a:t>
            </a:r>
            <a:endParaRPr lang="uk-UA" sz="3200" i="1" u="sng" dirty="0">
              <a:solidFill>
                <a:schemeClr val="accent2">
                  <a:lumMod val="75000"/>
                </a:schemeClr>
              </a:solidFill>
            </a:endParaRPr>
          </a:p>
        </p:txBody>
      </p:sp>
      <p:sp>
        <p:nvSpPr>
          <p:cNvPr id="7" name="Текст 6"/>
          <p:cNvSpPr>
            <a:spLocks noGrp="1"/>
          </p:cNvSpPr>
          <p:nvPr>
            <p:ph type="body" idx="2"/>
          </p:nvPr>
        </p:nvSpPr>
        <p:spPr>
          <a:xfrm>
            <a:off x="357158" y="2000240"/>
            <a:ext cx="3143272" cy="4643470"/>
          </a:xfrm>
        </p:spPr>
        <p:txBody>
          <a:bodyPr/>
          <a:lstStyle/>
          <a:p>
            <a:endParaRPr lang="uk-UA" dirty="0"/>
          </a:p>
        </p:txBody>
      </p:sp>
      <p:sp>
        <p:nvSpPr>
          <p:cNvPr id="6" name="Содержимое 5"/>
          <p:cNvSpPr>
            <a:spLocks noGrp="1"/>
          </p:cNvSpPr>
          <p:nvPr>
            <p:ph sz="half" idx="1"/>
          </p:nvPr>
        </p:nvSpPr>
        <p:spPr>
          <a:xfrm>
            <a:off x="3929058" y="928670"/>
            <a:ext cx="4714908" cy="5572164"/>
          </a:xfrm>
        </p:spPr>
        <p:txBody>
          <a:bodyPr>
            <a:normAutofit fontScale="85000" lnSpcReduction="20000"/>
          </a:bodyPr>
          <a:lstStyle/>
          <a:p>
            <a:r>
              <a:rPr lang="ru-RU" dirty="0" smtClean="0"/>
              <a:t>К. Маркс уважав </a:t>
            </a:r>
            <a:r>
              <a:rPr lang="ru-RU" dirty="0" err="1" smtClean="0"/>
              <a:t>релігію</a:t>
            </a:r>
            <a:r>
              <a:rPr lang="ru-RU" dirty="0" smtClean="0"/>
              <a:t> </a:t>
            </a:r>
            <a:r>
              <a:rPr lang="ru-RU" dirty="0" err="1" smtClean="0"/>
              <a:t>важливим</a:t>
            </a:r>
            <a:r>
              <a:rPr lang="ru-RU" dirty="0" smtClean="0"/>
              <a:t> </a:t>
            </a:r>
            <a:r>
              <a:rPr lang="ru-RU" dirty="0" err="1" smtClean="0"/>
              <a:t>соціальним</a:t>
            </a:r>
            <a:r>
              <a:rPr lang="ru-RU" dirty="0" smtClean="0"/>
              <a:t> </a:t>
            </a:r>
            <a:r>
              <a:rPr lang="ru-RU" dirty="0" err="1" smtClean="0"/>
              <a:t>чинником</a:t>
            </a:r>
            <a:r>
              <a:rPr lang="ru-RU" dirty="0" smtClean="0"/>
              <a:t>, </a:t>
            </a:r>
            <a:r>
              <a:rPr lang="ru-RU" dirty="0" err="1" smtClean="0"/>
              <a:t>бо</a:t>
            </a:r>
            <a:r>
              <a:rPr lang="ru-RU" dirty="0" smtClean="0"/>
              <a:t> вона </a:t>
            </a:r>
            <a:r>
              <a:rPr lang="ru-RU" dirty="0" err="1" smtClean="0"/>
              <a:t>виконує</a:t>
            </a:r>
            <a:r>
              <a:rPr lang="ru-RU" dirty="0" smtClean="0"/>
              <a:t> </a:t>
            </a:r>
            <a:r>
              <a:rPr lang="ru-RU" dirty="0" err="1" smtClean="0"/>
              <a:t>досить</a:t>
            </a:r>
            <a:r>
              <a:rPr lang="ru-RU" dirty="0" smtClean="0"/>
              <a:t> </a:t>
            </a:r>
            <a:r>
              <a:rPr lang="ru-RU" dirty="0" err="1" smtClean="0"/>
              <a:t>реальні</a:t>
            </a:r>
            <a:r>
              <a:rPr lang="ru-RU" dirty="0" smtClean="0"/>
              <a:t> </a:t>
            </a:r>
            <a:r>
              <a:rPr lang="ru-RU" dirty="0" err="1" smtClean="0"/>
              <a:t>функції</a:t>
            </a:r>
            <a:r>
              <a:rPr lang="ru-RU" dirty="0" smtClean="0"/>
              <a:t> в </a:t>
            </a:r>
            <a:r>
              <a:rPr lang="ru-RU" dirty="0" err="1" smtClean="0"/>
              <a:t>суспільстві</a:t>
            </a:r>
            <a:r>
              <a:rPr lang="ru-RU" dirty="0" smtClean="0"/>
              <a:t>:</a:t>
            </a:r>
          </a:p>
          <a:p>
            <a:r>
              <a:rPr lang="uk-UA" dirty="0" smtClean="0"/>
              <a:t>ідеологічну, бо виправдовує існуючі соціальні порядки;</a:t>
            </a:r>
          </a:p>
          <a:p>
            <a:r>
              <a:rPr lang="ru-RU" dirty="0" err="1" smtClean="0"/>
              <a:t>компенсаторну</a:t>
            </a:r>
            <a:r>
              <a:rPr lang="ru-RU" dirty="0" smtClean="0"/>
              <a:t>, </a:t>
            </a:r>
            <a:r>
              <a:rPr lang="ru-RU" dirty="0" err="1" smtClean="0"/>
              <a:t>бо</a:t>
            </a:r>
            <a:r>
              <a:rPr lang="ru-RU" dirty="0" smtClean="0"/>
              <a:t> </a:t>
            </a:r>
            <a:r>
              <a:rPr lang="ru-RU" dirty="0" err="1" smtClean="0"/>
              <a:t>є</a:t>
            </a:r>
            <a:r>
              <a:rPr lang="ru-RU" dirty="0" smtClean="0"/>
              <a:t> «</a:t>
            </a:r>
            <a:r>
              <a:rPr lang="ru-RU" dirty="0" err="1" smtClean="0"/>
              <a:t>серцем</a:t>
            </a:r>
            <a:r>
              <a:rPr lang="ru-RU" dirty="0" smtClean="0"/>
              <a:t> </a:t>
            </a:r>
            <a:r>
              <a:rPr lang="ru-RU" dirty="0" err="1" smtClean="0"/>
              <a:t>безсердечного</a:t>
            </a:r>
            <a:r>
              <a:rPr lang="ru-RU" dirty="0" smtClean="0"/>
              <a:t> </a:t>
            </a:r>
            <a:r>
              <a:rPr lang="ru-RU" dirty="0" err="1" smtClean="0"/>
              <a:t>світу</a:t>
            </a:r>
            <a:r>
              <a:rPr lang="ru-RU" dirty="0" smtClean="0"/>
              <a:t>» (</a:t>
            </a:r>
            <a:r>
              <a:rPr lang="ru-RU" dirty="0" err="1" smtClean="0"/>
              <a:t>страждання</a:t>
            </a:r>
            <a:r>
              <a:rPr lang="ru-RU" dirty="0" smtClean="0"/>
              <a:t> на </a:t>
            </a:r>
            <a:r>
              <a:rPr lang="ru-RU" dirty="0" err="1" smtClean="0"/>
              <a:t>цьому</a:t>
            </a:r>
            <a:r>
              <a:rPr lang="ru-RU" dirty="0" smtClean="0"/>
              <a:t> </a:t>
            </a:r>
            <a:r>
              <a:rPr lang="ru-RU" dirty="0" err="1" smtClean="0"/>
              <a:t>світі</a:t>
            </a:r>
            <a:r>
              <a:rPr lang="ru-RU" dirty="0" smtClean="0"/>
              <a:t> не </a:t>
            </a:r>
            <a:r>
              <a:rPr lang="ru-RU" dirty="0" err="1" smtClean="0"/>
              <a:t>даремні</a:t>
            </a:r>
            <a:r>
              <a:rPr lang="ru-RU" dirty="0" smtClean="0"/>
              <a:t>, вони </a:t>
            </a:r>
            <a:r>
              <a:rPr lang="ru-RU" dirty="0" err="1" smtClean="0"/>
              <a:t>матимуть</a:t>
            </a:r>
            <a:r>
              <a:rPr lang="ru-RU" dirty="0" smtClean="0"/>
              <a:t> </a:t>
            </a:r>
            <a:r>
              <a:rPr lang="ru-RU" dirty="0" err="1" smtClean="0"/>
              <a:t>винагороду</a:t>
            </a:r>
            <a:r>
              <a:rPr lang="ru-RU" dirty="0" smtClean="0"/>
              <a:t> в </a:t>
            </a:r>
            <a:r>
              <a:rPr lang="ru-RU" dirty="0" err="1" smtClean="0"/>
              <a:t>майбутньому</a:t>
            </a:r>
            <a:r>
              <a:rPr lang="ru-RU" dirty="0" smtClean="0"/>
              <a:t> </a:t>
            </a:r>
            <a:r>
              <a:rPr lang="ru-RU" dirty="0" err="1" smtClean="0"/>
              <a:t>житті</a:t>
            </a:r>
            <a:r>
              <a:rPr lang="ru-RU" dirty="0" smtClean="0"/>
              <a:t>).</a:t>
            </a:r>
            <a:endParaRPr lang="uk-UA" dirty="0" smtClean="0"/>
          </a:p>
          <a:p>
            <a:endParaRPr lang="uk-UA" dirty="0"/>
          </a:p>
        </p:txBody>
      </p:sp>
      <p:pic>
        <p:nvPicPr>
          <p:cNvPr id="10242" name="Picture 2" descr="C:\Documents and Settings\work\Рабочий стол\640.Marx.jpg"/>
          <p:cNvPicPr>
            <a:picLocks noChangeAspect="1" noChangeArrowheads="1"/>
          </p:cNvPicPr>
          <p:nvPr/>
        </p:nvPicPr>
        <p:blipFill>
          <a:blip r:embed="rId2" cstate="print"/>
          <a:srcRect/>
          <a:stretch>
            <a:fillRect/>
          </a:stretch>
        </p:blipFill>
        <p:spPr bwMode="auto">
          <a:xfrm>
            <a:off x="285720" y="1643050"/>
            <a:ext cx="3714744" cy="463922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6">
                                            <p:txEl>
                                              <p:pRg st="0" end="0"/>
                                            </p:txEl>
                                          </p:spTgt>
                                        </p:tgtEl>
                                        <p:attrNameLst>
                                          <p:attrName>ppt_x</p:attrName>
                                        </p:attrNameLst>
                                      </p:cBhvr>
                                    </p:anim>
                                    <p:anim from="0" to="-1.0" calcmode="lin" valueType="num">
                                      <p:cBhvr>
                                        <p:cTn id="8" dur="200" decel="50000" autoRev="1" fill="hold">
                                          <p:stCondLst>
                                            <p:cond delay="600"/>
                                          </p:stCondLst>
                                        </p:cTn>
                                        <p:tgtEl>
                                          <p:spTgt spid="6">
                                            <p:txEl>
                                              <p:pRg st="0" end="0"/>
                                            </p:txEl>
                                          </p:spTgt>
                                        </p:tgtEl>
                                        <p:attrNameLst>
                                          <p:attrName>xshear</p:attrName>
                                        </p:attrNameLst>
                                      </p:cBhvr>
                                    </p:anim>
                                    <p:animScale>
                                      <p:cBhvr>
                                        <p:cTn id="9" dur="200" decel="100000" autoRev="1" fill="hold">
                                          <p:stCondLst>
                                            <p:cond delay="600"/>
                                          </p:stCondLst>
                                        </p:cTn>
                                        <p:tgtEl>
                                          <p:spTgt spid="6">
                                            <p:txEl>
                                              <p:pRg st="0" end="0"/>
                                            </p:txEl>
                                          </p:spTgt>
                                        </p:tgtEl>
                                      </p:cBhvr>
                                      <p:from x="100000" y="100000"/>
                                      <p:to x="80000" y="100000"/>
                                    </p:animScale>
                                    <p:anim by="(#ppt_h/3+#ppt_w*0.1)" calcmode="lin" valueType="num">
                                      <p:cBhvr additive="sum">
                                        <p:cTn id="10" dur="200" decel="100000" autoRev="1" fill="hold">
                                          <p:stCondLst>
                                            <p:cond delay="600"/>
                                          </p:stCondLst>
                                        </p:cTn>
                                        <p:tgtEl>
                                          <p:spTgt spid="6">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500" fill="hold"/>
                                        <p:tgtEl>
                                          <p:spTgt spid="6">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500" fill="hold"/>
                                        <p:tgtEl>
                                          <p:spTgt spid="6">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6">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6">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219032" cy="398204"/>
          </a:xfrm>
        </p:spPr>
        <p:txBody>
          <a:bodyPr>
            <a:noAutofit/>
          </a:bodyPr>
          <a:lstStyle/>
          <a:p>
            <a:pPr algn="ctr"/>
            <a:r>
              <a:rPr lang="uk-UA" sz="3600" i="1" u="sng" dirty="0" smtClean="0">
                <a:solidFill>
                  <a:schemeClr val="accent2">
                    <a:lumMod val="75000"/>
                  </a:schemeClr>
                </a:solidFill>
              </a:rPr>
              <a:t>М.Вебер</a:t>
            </a:r>
            <a:endParaRPr lang="uk-UA" sz="3600" i="1" u="sng" dirty="0">
              <a:solidFill>
                <a:schemeClr val="accent2">
                  <a:lumMod val="75000"/>
                </a:schemeClr>
              </a:solidFill>
            </a:endParaRPr>
          </a:p>
        </p:txBody>
      </p:sp>
      <p:sp>
        <p:nvSpPr>
          <p:cNvPr id="3" name="Текст 2"/>
          <p:cNvSpPr>
            <a:spLocks noGrp="1"/>
          </p:cNvSpPr>
          <p:nvPr>
            <p:ph type="body" idx="2"/>
          </p:nvPr>
        </p:nvSpPr>
        <p:spPr/>
        <p:txBody>
          <a:bodyPr/>
          <a:lstStyle/>
          <a:p>
            <a:endParaRPr lang="uk-UA" dirty="0"/>
          </a:p>
        </p:txBody>
      </p:sp>
      <p:sp>
        <p:nvSpPr>
          <p:cNvPr id="4" name="Содержимое 3"/>
          <p:cNvSpPr>
            <a:spLocks noGrp="1"/>
          </p:cNvSpPr>
          <p:nvPr>
            <p:ph sz="half" idx="1"/>
          </p:nvPr>
        </p:nvSpPr>
        <p:spPr>
          <a:xfrm>
            <a:off x="152400" y="785793"/>
            <a:ext cx="4776790" cy="5842653"/>
          </a:xfrm>
        </p:spPr>
        <p:txBody>
          <a:bodyPr>
            <a:normAutofit fontScale="77500" lnSpcReduction="20000"/>
          </a:bodyPr>
          <a:lstStyle/>
          <a:p>
            <a:r>
              <a:rPr lang="uk-UA" dirty="0" smtClean="0"/>
              <a:t>М. Вебер уважав, що головна функція релігії — визначення сенсу раціоналізації людської діяльності. У праці «Протестант­ська етика і дух капіталізму» він довів, що протестантизм сприяв раціоналізації економічної діяльності і вихованню аскетизму, що його ідеологія привела до вершин успіху саме представників протестантизму, який проповідує аскетизм, утримання, вимогливість до себе і свого оточення.</a:t>
            </a:r>
            <a:endParaRPr lang="uk-UA" dirty="0"/>
          </a:p>
        </p:txBody>
      </p:sp>
      <p:pic>
        <p:nvPicPr>
          <p:cNvPr id="11266" name="Picture 2" descr="C:\Documents and Settings\work\Рабочий стол\soc\Max_Weber_1894.jpg"/>
          <p:cNvPicPr>
            <a:picLocks noChangeAspect="1" noChangeArrowheads="1"/>
          </p:cNvPicPr>
          <p:nvPr/>
        </p:nvPicPr>
        <p:blipFill>
          <a:blip r:embed="rId2" cstate="print"/>
          <a:srcRect/>
          <a:stretch>
            <a:fillRect/>
          </a:stretch>
        </p:blipFill>
        <p:spPr bwMode="auto">
          <a:xfrm>
            <a:off x="5000628" y="1428736"/>
            <a:ext cx="3749675" cy="50053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animEffect transition="in" filter="fade">
                                      <p:cBhvr>
                                        <p:cTn id="9" dur="500"/>
                                        <p:tgtEl>
                                          <p:spTgt spid="1126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Autofit/>
          </a:bodyPr>
          <a:lstStyle/>
          <a:p>
            <a:r>
              <a:rPr lang="uk-UA" sz="3200" dirty="0" smtClean="0"/>
              <a:t>Більшість вітчизняних соціологів дотримується думки, що соціальний інститут релігії виконує такі функції:</a:t>
            </a:r>
            <a:endParaRPr lang="uk-UA" sz="3200" dirty="0"/>
          </a:p>
        </p:txBody>
      </p:sp>
      <p:sp>
        <p:nvSpPr>
          <p:cNvPr id="8" name="Скругленный прямоугольник 7"/>
          <p:cNvSpPr/>
          <p:nvPr/>
        </p:nvSpPr>
        <p:spPr>
          <a:xfrm>
            <a:off x="5000628" y="3071810"/>
            <a:ext cx="3571900" cy="15001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smtClean="0"/>
              <a:t>інтегруючу</a:t>
            </a:r>
            <a:endParaRPr lang="uk-UA" sz="2800" dirty="0"/>
          </a:p>
        </p:txBody>
      </p:sp>
      <p:sp>
        <p:nvSpPr>
          <p:cNvPr id="9" name="Содержимое 8"/>
          <p:cNvSpPr>
            <a:spLocks noGrp="1"/>
          </p:cNvSpPr>
          <p:nvPr>
            <p:ph idx="1"/>
          </p:nvPr>
        </p:nvSpPr>
        <p:spPr>
          <a:xfrm>
            <a:off x="5000628" y="4929198"/>
            <a:ext cx="3643338"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uk-UA" dirty="0" smtClean="0"/>
              <a:t>регулятивну</a:t>
            </a:r>
            <a:endParaRPr lang="uk-UA" dirty="0"/>
          </a:p>
        </p:txBody>
      </p:sp>
      <p:sp>
        <p:nvSpPr>
          <p:cNvPr id="10" name="Скругленный прямоугольник 9"/>
          <p:cNvSpPr/>
          <p:nvPr/>
        </p:nvSpPr>
        <p:spPr>
          <a:xfrm>
            <a:off x="642910" y="4929198"/>
            <a:ext cx="3571900"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smtClean="0"/>
              <a:t>психотерапевтичну</a:t>
            </a:r>
            <a:endParaRPr lang="uk-UA" sz="2800" dirty="0"/>
          </a:p>
        </p:txBody>
      </p:sp>
      <p:sp>
        <p:nvSpPr>
          <p:cNvPr id="11" name="Скругленный прямоугольник 10"/>
          <p:cNvSpPr/>
          <p:nvPr/>
        </p:nvSpPr>
        <p:spPr>
          <a:xfrm>
            <a:off x="642910" y="3143248"/>
            <a:ext cx="3571900"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smtClean="0"/>
              <a:t>комунікативну</a:t>
            </a:r>
            <a:endParaRPr lang="uk-U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9">
                                            <p:bg/>
                                          </p:spTgt>
                                        </p:tgtEl>
                                        <p:attrNameLst>
                                          <p:attrName>style.visibility</p:attrName>
                                        </p:attrNameLst>
                                      </p:cBhvr>
                                      <p:to>
                                        <p:strVal val="visible"/>
                                      </p:to>
                                    </p:set>
                                    <p:animEffect transition="in" filter="box(in)">
                                      <p:cBhvr>
                                        <p:cTn id="28" dur="500"/>
                                        <p:tgtEl>
                                          <p:spTgt spid="9">
                                            <p:bg/>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Effect transition="in" filter="box(in)">
                                      <p:cBhvr>
                                        <p:cTn id="33"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build="p"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00034" y="785794"/>
            <a:ext cx="8229600" cy="1066800"/>
          </a:xfrm>
        </p:spPr>
        <p:txBody>
          <a:bodyPr/>
          <a:lstStyle/>
          <a:p>
            <a:r>
              <a:rPr lang="uk-UA" dirty="0" smtClean="0"/>
              <a:t>Інтегруюча функція</a:t>
            </a:r>
            <a:endParaRPr lang="uk-UA" dirty="0"/>
          </a:p>
        </p:txBody>
      </p:sp>
      <p:sp>
        <p:nvSpPr>
          <p:cNvPr id="6" name="Содержимое 5"/>
          <p:cNvSpPr>
            <a:spLocks noGrp="1"/>
          </p:cNvSpPr>
          <p:nvPr>
            <p:ph idx="1"/>
          </p:nvPr>
        </p:nvSpPr>
        <p:spPr>
          <a:xfrm>
            <a:off x="457200" y="2000240"/>
            <a:ext cx="8229600" cy="4574296"/>
          </a:xfrm>
        </p:spPr>
        <p:txBody>
          <a:bodyPr>
            <a:normAutofit fontScale="85000" lnSpcReduction="20000"/>
          </a:bodyPr>
          <a:lstStyle/>
          <a:p>
            <a:r>
              <a:rPr lang="uk-UA" dirty="0" smtClean="0"/>
              <a:t>притаманна всім релігіям. Її глибоко вивчив Е. Дюркгейм. Прийняття певної релігії, її символів, цінностей включає людину в певну спільноту, а спільне виконання обрядів об’єднує людей, стабілізуючи цю спільноту.</a:t>
            </a:r>
          </a:p>
          <a:p>
            <a:r>
              <a:rPr lang="uk-UA" dirty="0" smtClean="0"/>
              <a:t>поширюється на конкретну конфесію, а коли їх у суспільстві є кілька, то можливі міжконфесійні конфлікти. Проте релігія завдяки своєму гуманістичному спрямуванню виконує загальну стабілізуючу роль. Окрім того, як </a:t>
            </a:r>
            <a:r>
              <a:rPr lang="uk-UA" dirty="0" err="1" smtClean="0"/>
              <a:t>інституалізована</a:t>
            </a:r>
            <a:r>
              <a:rPr lang="uk-UA" dirty="0" smtClean="0"/>
              <a:t>, офіційно визнана система ідей та цінностей, вона намагається підтримати порядок в усій тій суспільній системі, до якої вона входить, виконуючи регулятивну функцію.</a:t>
            </a:r>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Left)">
                                      <p:cBhvr>
                                        <p:cTn id="7" dur="500"/>
                                        <p:tgtEl>
                                          <p:spTgt spid="6">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strips(downLeft)">
                                      <p:cBhvr>
                                        <p:cTn id="1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dirty="0" smtClean="0"/>
              <a:t>Регулятивна функція</a:t>
            </a:r>
            <a:endParaRPr lang="uk-UA" dirty="0"/>
          </a:p>
        </p:txBody>
      </p:sp>
      <p:sp>
        <p:nvSpPr>
          <p:cNvPr id="6" name="Содержимое 5"/>
          <p:cNvSpPr>
            <a:spLocks noGrp="1"/>
          </p:cNvSpPr>
          <p:nvPr>
            <p:ph idx="1"/>
          </p:nvPr>
        </p:nvSpPr>
        <p:spPr/>
        <p:txBody>
          <a:bodyPr>
            <a:normAutofit fontScale="92500" lnSpcReduction="20000"/>
          </a:bodyPr>
          <a:lstStyle/>
          <a:p>
            <a:r>
              <a:rPr lang="uk-UA" dirty="0" smtClean="0"/>
              <a:t>полягає у підтримуванні й посиленні дії традиційних для спільноти норм поведінки та у здійсненні соціального контролю. Соціальний контроль соціальним інститутом релігії здійснюється як формально — через заохочування й покарання віруючих церковними організаціями, так і неформально — самими віруючими як носіями моральних норм стосовно свого оточення. Досліджуючи різні сфери людського й суспільного життя, М. Вебер виявив причинно-наслідковий зв’язок, за яким релігійно-етичні цінності є причиною, а поведінка людини — наслідком.</a:t>
            </a:r>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85794"/>
            <a:ext cx="8229600" cy="1066800"/>
          </a:xfrm>
        </p:spPr>
        <p:txBody>
          <a:bodyPr/>
          <a:lstStyle/>
          <a:p>
            <a:r>
              <a:rPr lang="uk-UA" dirty="0" smtClean="0"/>
              <a:t>Психотерапевтична функція</a:t>
            </a:r>
            <a:endParaRPr lang="uk-UA" dirty="0"/>
          </a:p>
        </p:txBody>
      </p:sp>
      <p:sp>
        <p:nvSpPr>
          <p:cNvPr id="3" name="Содержимое 2"/>
          <p:cNvSpPr>
            <a:spLocks noGrp="1"/>
          </p:cNvSpPr>
          <p:nvPr>
            <p:ph idx="1"/>
          </p:nvPr>
        </p:nvSpPr>
        <p:spPr>
          <a:xfrm>
            <a:off x="428596" y="1857364"/>
            <a:ext cx="8229600" cy="4645734"/>
          </a:xfrm>
        </p:spPr>
        <p:txBody>
          <a:bodyPr>
            <a:noAutofit/>
          </a:bodyPr>
          <a:lstStyle/>
          <a:p>
            <a:r>
              <a:rPr lang="uk-UA" sz="2100" dirty="0" smtClean="0"/>
              <a:t>полягає в тім, що різні релігійні дійства — богослужіння, молитви, ритуали заспокійливо діють на людей, породжують позитивні емоції, вселяють упевненість, захищають від стресів. Зрозуміло, чому до релігії часто звертаються люди, обтяжені земними негараздами, хворобами, особистими трагедіями, бо навіть сам характер проведення культових дійств заспокійливо діє на людину.</a:t>
            </a:r>
          </a:p>
          <a:p>
            <a:r>
              <a:rPr lang="uk-UA" sz="2100" dirty="0" smtClean="0"/>
              <a:t>Наприклад, поховальні та поминальні обряди здатні затамувати біль утрати. Більше того, вони згуртовують людей, організують їх для моральної і матеріальної підтримки тих, хто зазнав трагедії. Під час Великої Вітчизняної війни навіть радянська влада згадала про психотерапевтичну функцію релігії, значно послабивши боротьбу з церквою. </a:t>
            </a:r>
            <a:endParaRPr lang="uk-UA" sz="2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Комунікативна функція</a:t>
            </a:r>
            <a:endParaRPr lang="uk-UA" dirty="0"/>
          </a:p>
        </p:txBody>
      </p:sp>
      <p:sp>
        <p:nvSpPr>
          <p:cNvPr id="3" name="Содержимое 2"/>
          <p:cNvSpPr>
            <a:spLocks noGrp="1"/>
          </p:cNvSpPr>
          <p:nvPr>
            <p:ph idx="1"/>
          </p:nvPr>
        </p:nvSpPr>
        <p:spPr/>
        <p:txBody>
          <a:bodyPr/>
          <a:lstStyle/>
          <a:p>
            <a:r>
              <a:rPr lang="uk-UA" dirty="0" smtClean="0"/>
              <a:t>реалізується в процесі взаємного спілкування віруючих. Засобами спілкування є різні релігійні дійства, колективні моління тощо.</a:t>
            </a:r>
            <a:endParaRPr lang="uk-UA" dirty="0"/>
          </a:p>
        </p:txBody>
      </p:sp>
      <p:pic>
        <p:nvPicPr>
          <p:cNvPr id="12290" name="Picture 2" descr="C:\Program Files\Microsoft Office\MEDIA\CAGCAT10\j0233018.wmf"/>
          <p:cNvPicPr>
            <a:picLocks noChangeAspect="1" noChangeArrowheads="1"/>
          </p:cNvPicPr>
          <p:nvPr/>
        </p:nvPicPr>
        <p:blipFill>
          <a:blip r:embed="rId2" cstate="print"/>
          <a:srcRect/>
          <a:stretch>
            <a:fillRect/>
          </a:stretch>
        </p:blipFill>
        <p:spPr bwMode="auto">
          <a:xfrm>
            <a:off x="2000232" y="3643314"/>
            <a:ext cx="5143536" cy="292895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2290"/>
                                        </p:tgtEl>
                                        <p:attrNameLst>
                                          <p:attrName>style.visibility</p:attrName>
                                        </p:attrNameLst>
                                      </p:cBhvr>
                                      <p:to>
                                        <p:strVal val="visible"/>
                                      </p:to>
                                    </p:set>
                                    <p:anim calcmode="lin" valueType="num">
                                      <p:cBhvr>
                                        <p:cTn id="12" dur="500" fill="hold"/>
                                        <p:tgtEl>
                                          <p:spTgt spid="12290"/>
                                        </p:tgtEl>
                                        <p:attrNameLst>
                                          <p:attrName>ppt_w</p:attrName>
                                        </p:attrNameLst>
                                      </p:cBhvr>
                                      <p:tavLst>
                                        <p:tav tm="0">
                                          <p:val>
                                            <p:fltVal val="0"/>
                                          </p:val>
                                        </p:tav>
                                        <p:tav tm="100000">
                                          <p:val>
                                            <p:strVal val="#ppt_w"/>
                                          </p:val>
                                        </p:tav>
                                      </p:tavLst>
                                    </p:anim>
                                    <p:anim calcmode="lin" valueType="num">
                                      <p:cBhvr>
                                        <p:cTn id="13" dur="500" fill="hold"/>
                                        <p:tgtEl>
                                          <p:spTgt spid="12290"/>
                                        </p:tgtEl>
                                        <p:attrNameLst>
                                          <p:attrName>ppt_h</p:attrName>
                                        </p:attrNameLst>
                                      </p:cBhvr>
                                      <p:tavLst>
                                        <p:tav tm="0">
                                          <p:val>
                                            <p:fltVal val="0"/>
                                          </p:val>
                                        </p:tav>
                                        <p:tav tm="100000">
                                          <p:val>
                                            <p:strVal val="#ppt_h"/>
                                          </p:val>
                                        </p:tav>
                                      </p:tavLst>
                                    </p:anim>
                                    <p:animEffect transition="in" filter="fade">
                                      <p:cBhvr>
                                        <p:cTn id="14"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Церква як соціальний інститут</a:t>
            </a:r>
            <a:endParaRPr lang="uk-UA" dirty="0"/>
          </a:p>
        </p:txBody>
      </p:sp>
      <p:sp>
        <p:nvSpPr>
          <p:cNvPr id="3" name="Содержимое 2"/>
          <p:cNvSpPr>
            <a:spLocks noGrp="1"/>
          </p:cNvSpPr>
          <p:nvPr>
            <p:ph idx="1"/>
          </p:nvPr>
        </p:nvSpPr>
        <p:spPr>
          <a:xfrm>
            <a:off x="214282" y="2214554"/>
            <a:ext cx="5786478" cy="4286280"/>
          </a:xfrm>
        </p:spPr>
        <p:txBody>
          <a:bodyPr>
            <a:normAutofit fontScale="70000" lnSpcReduction="20000"/>
          </a:bodyPr>
          <a:lstStyle/>
          <a:p>
            <a:r>
              <a:rPr lang="uk-UA" dirty="0" smtClean="0"/>
              <a:t>Всі функції релігії виконуються церквою, проте їх не слід змішувати з функціями церкви. Церква не тільки релігійний заклад, а й соціальний інститут. Тому займається вона вирішенням не лише релігійних проблем, а й соціальних. Підтримуючи правлячий режим, церква виконує свою основну функцію-соціально-політичну; проводить активну боротьбу за мир і безпеку в цьому вияв миротворчої функції; утримує за свій рахунок дитячі будинки, лікарні, старечі пансіонати тощо і цим виконує благодійну функцію. Окрім того, церква виконує функції управління церковними парафіями, підготовки кадрів священиків, економічні, культурно-просвітницькі, зовнішніх зв’язків тощо.</a:t>
            </a:r>
            <a:endParaRPr lang="uk-UA" dirty="0"/>
          </a:p>
        </p:txBody>
      </p:sp>
      <p:pic>
        <p:nvPicPr>
          <p:cNvPr id="13314" name="Picture 2" descr="C:\Program Files\Microsoft Office\MEDIA\CAGCAT10\j0149407.wmf"/>
          <p:cNvPicPr>
            <a:picLocks noChangeAspect="1" noChangeArrowheads="1"/>
          </p:cNvPicPr>
          <p:nvPr/>
        </p:nvPicPr>
        <p:blipFill>
          <a:blip r:embed="rId2" cstate="print"/>
          <a:srcRect/>
          <a:stretch>
            <a:fillRect/>
          </a:stretch>
        </p:blipFill>
        <p:spPr bwMode="auto">
          <a:xfrm>
            <a:off x="5857884" y="2428868"/>
            <a:ext cx="3120318" cy="37147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from="(-#ppt_w/2)" to="(#ppt_x)" calcmode="lin" valueType="num">
                                      <p:cBhvr>
                                        <p:cTn id="7" dur="600" fill="hold">
                                          <p:stCondLst>
                                            <p:cond delay="0"/>
                                          </p:stCondLst>
                                        </p:cTn>
                                        <p:tgtEl>
                                          <p:spTgt spid="13314"/>
                                        </p:tgtEl>
                                        <p:attrNameLst>
                                          <p:attrName>ppt_x</p:attrName>
                                        </p:attrNameLst>
                                      </p:cBhvr>
                                    </p:anim>
                                    <p:anim from="0" to="-1.0" calcmode="lin" valueType="num">
                                      <p:cBhvr>
                                        <p:cTn id="8" dur="200" decel="50000" autoRev="1" fill="hold">
                                          <p:stCondLst>
                                            <p:cond delay="600"/>
                                          </p:stCondLst>
                                        </p:cTn>
                                        <p:tgtEl>
                                          <p:spTgt spid="13314"/>
                                        </p:tgtEl>
                                        <p:attrNameLst>
                                          <p:attrName>xshear</p:attrName>
                                        </p:attrNameLst>
                                      </p:cBhvr>
                                    </p:anim>
                                    <p:animScale>
                                      <p:cBhvr>
                                        <p:cTn id="9" dur="200" decel="100000" autoRev="1" fill="hold">
                                          <p:stCondLst>
                                            <p:cond delay="600"/>
                                          </p:stCondLst>
                                        </p:cTn>
                                        <p:tgtEl>
                                          <p:spTgt spid="13314"/>
                                        </p:tgtEl>
                                      </p:cBhvr>
                                      <p:from x="100000" y="100000"/>
                                      <p:to x="80000" y="100000"/>
                                    </p:animScale>
                                    <p:anim by="(#ppt_h/3+#ppt_w*0.1)" calcmode="lin" valueType="num">
                                      <p:cBhvr additive="sum">
                                        <p:cTn id="10" dur="200" decel="100000" autoRev="1" fill="hold">
                                          <p:stCondLst>
                                            <p:cond delay="600"/>
                                          </p:stCondLst>
                                        </p:cTn>
                                        <p:tgtEl>
                                          <p:spTgt spid="1331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linds(horizont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000108"/>
            <a:ext cx="8229600" cy="1066800"/>
          </a:xfrm>
        </p:spPr>
        <p:txBody>
          <a:bodyPr/>
          <a:lstStyle/>
          <a:p>
            <a:r>
              <a:rPr lang="uk-UA" dirty="0" smtClean="0"/>
              <a:t>Секуляризація</a:t>
            </a:r>
            <a:endParaRPr lang="uk-UA" dirty="0"/>
          </a:p>
        </p:txBody>
      </p:sp>
      <p:sp>
        <p:nvSpPr>
          <p:cNvPr id="3" name="Содержимое 2"/>
          <p:cNvSpPr>
            <a:spLocks noGrp="1"/>
          </p:cNvSpPr>
          <p:nvPr>
            <p:ph idx="1"/>
          </p:nvPr>
        </p:nvSpPr>
        <p:spPr/>
        <p:txBody>
          <a:bodyPr>
            <a:normAutofit lnSpcReduction="10000"/>
          </a:bodyPr>
          <a:lstStyle/>
          <a:p>
            <a:r>
              <a:rPr lang="uk-UA" dirty="0" smtClean="0"/>
              <a:t>Усі ці функції є універсальними і притаманні кожному типу релігії. Проте загальною особливістю розвитку релігії в ХХ ст. є її </a:t>
            </a:r>
            <a:r>
              <a:rPr lang="uk-UA" i="1" u="sng" dirty="0" smtClean="0"/>
              <a:t>секуляризація</a:t>
            </a:r>
            <a:r>
              <a:rPr lang="uk-UA" dirty="0" smtClean="0"/>
              <a:t> — процес витіснення релігійно-міфологічних пояснень світу науково-раціональними, що послабило вплив релігії на інші соціальні інститути — освіту, економіку, політику, сім’ю тощо. Наслідком цього процесу, відокремлення церкви від держави стало поширення атеїзму, а відтак послаблення всіх розглянутих функцій.</a:t>
            </a:r>
            <a:endParaRPr lang="uk-UA" dirty="0"/>
          </a:p>
        </p:txBody>
      </p:sp>
      <p:sp>
        <p:nvSpPr>
          <p:cNvPr id="4" name="Прямоугольник 3"/>
          <p:cNvSpPr/>
          <p:nvPr/>
        </p:nvSpPr>
        <p:spPr>
          <a:xfrm>
            <a:off x="5286380" y="1000108"/>
            <a:ext cx="3357586" cy="923330"/>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200025" dir="15000000" sy="30000" kx="-1800000" algn="bl" rotWithShape="0">
                    <a:prstClr val="black">
                      <a:alpha val="32000"/>
                    </a:prstClr>
                  </a:outerShdw>
                </a:effectLst>
              </a:rPr>
              <a:t>XXI </a:t>
            </a:r>
            <a:r>
              <a:rPr lang="ru-RU"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200025" dir="15000000" sy="30000" kx="-1800000" algn="bl" rotWithShape="0">
                    <a:prstClr val="black">
                      <a:alpha val="32000"/>
                    </a:prstClr>
                  </a:outerShdw>
                </a:effectLst>
              </a:rPr>
              <a:t>ст.</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200025" dir="15000000" sy="30000" kx="-1800000" algn="bl" rotWithShape="0">
                  <a:prstClr val="black">
                    <a:alpha val="32000"/>
                  </a:prst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Релігія</a:t>
            </a:r>
            <a:endParaRPr lang="uk-UA" dirty="0"/>
          </a:p>
        </p:txBody>
      </p:sp>
      <p:sp>
        <p:nvSpPr>
          <p:cNvPr id="3" name="Содержимое 2"/>
          <p:cNvSpPr>
            <a:spLocks noGrp="1"/>
          </p:cNvSpPr>
          <p:nvPr>
            <p:ph idx="1"/>
          </p:nvPr>
        </p:nvSpPr>
        <p:spPr>
          <a:xfrm>
            <a:off x="457200" y="2249424"/>
            <a:ext cx="5900750" cy="4325112"/>
          </a:xfrm>
        </p:spPr>
        <p:txBody>
          <a:bodyPr>
            <a:normAutofit fontScale="92500" lnSpcReduction="10000"/>
          </a:bodyPr>
          <a:lstStyle/>
          <a:p>
            <a:r>
              <a:rPr lang="uk-UA" i="1" u="sng" dirty="0" smtClean="0"/>
              <a:t>Релігія як соціальний інститут </a:t>
            </a:r>
            <a:r>
              <a:rPr lang="uk-UA" dirty="0" smtClean="0"/>
              <a:t>є системою соціальних норм, ролей історично сформованим комплексом вірувань і звичаїв, ритуалів (культів), стандартів поведінки, духовних цінностей і заповідей, що містяться у духовних текстах, за допомогою яких організується, спрямовується і контролюється релігійна діяльність людей.</a:t>
            </a:r>
            <a:endParaRPr lang="uk-UA" dirty="0"/>
          </a:p>
        </p:txBody>
      </p:sp>
      <p:pic>
        <p:nvPicPr>
          <p:cNvPr id="1028" name="Picture 4" descr="C:\Program Files\Microsoft Office\MEDIA\CAGCAT10\j0301252.wmf"/>
          <p:cNvPicPr>
            <a:picLocks noChangeAspect="1" noChangeArrowheads="1"/>
          </p:cNvPicPr>
          <p:nvPr/>
        </p:nvPicPr>
        <p:blipFill>
          <a:blip r:embed="rId2" cstate="print"/>
          <a:srcRect/>
          <a:stretch>
            <a:fillRect/>
          </a:stretch>
        </p:blipFill>
        <p:spPr bwMode="auto">
          <a:xfrm>
            <a:off x="6286512" y="3357562"/>
            <a:ext cx="2504920" cy="214314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from="(-#ppt_w/2)" to="(#ppt_x)" calcmode="lin" valueType="num">
                                      <p:cBhvr>
                                        <p:cTn id="7" dur="600" fill="hold">
                                          <p:stCondLst>
                                            <p:cond delay="0"/>
                                          </p:stCondLst>
                                        </p:cTn>
                                        <p:tgtEl>
                                          <p:spTgt spid="1028"/>
                                        </p:tgtEl>
                                        <p:attrNameLst>
                                          <p:attrName>ppt_x</p:attrName>
                                        </p:attrNameLst>
                                      </p:cBhvr>
                                    </p:anim>
                                    <p:anim from="0" to="-1.0" calcmode="lin" valueType="num">
                                      <p:cBhvr>
                                        <p:cTn id="8" dur="200" decel="50000" autoRev="1" fill="hold">
                                          <p:stCondLst>
                                            <p:cond delay="600"/>
                                          </p:stCondLst>
                                        </p:cTn>
                                        <p:tgtEl>
                                          <p:spTgt spid="1028"/>
                                        </p:tgtEl>
                                        <p:attrNameLst>
                                          <p:attrName>xshear</p:attrName>
                                        </p:attrNameLst>
                                      </p:cBhvr>
                                    </p:anim>
                                    <p:animScale>
                                      <p:cBhvr>
                                        <p:cTn id="9" dur="200" decel="100000" autoRev="1" fill="hold">
                                          <p:stCondLst>
                                            <p:cond delay="600"/>
                                          </p:stCondLst>
                                        </p:cTn>
                                        <p:tgtEl>
                                          <p:spTgt spid="1028"/>
                                        </p:tgtEl>
                                      </p:cBhvr>
                                      <p:from x="100000" y="100000"/>
                                      <p:to x="80000" y="100000"/>
                                    </p:animScale>
                                    <p:anim by="(#ppt_h/3+#ppt_w*0.1)" calcmode="lin" valueType="num">
                                      <p:cBhvr additive="sum">
                                        <p:cTn id="10" dur="200" decel="100000" autoRev="1" fill="hold">
                                          <p:stCondLst>
                                            <p:cond delay="600"/>
                                          </p:stCondLst>
                                        </p:cTn>
                                        <p:tgtEl>
                                          <p:spTgt spid="102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57158" y="642918"/>
            <a:ext cx="8229600" cy="1066800"/>
          </a:xfrm>
        </p:spPr>
        <p:txBody>
          <a:bodyPr/>
          <a:lstStyle/>
          <a:p>
            <a:r>
              <a:rPr lang="uk-UA" dirty="0" smtClean="0"/>
              <a:t>Висновок</a:t>
            </a:r>
            <a:endParaRPr lang="uk-UA" dirty="0"/>
          </a:p>
        </p:txBody>
      </p:sp>
      <p:sp>
        <p:nvSpPr>
          <p:cNvPr id="5" name="Содержимое 4"/>
          <p:cNvSpPr>
            <a:spLocks noGrp="1"/>
          </p:cNvSpPr>
          <p:nvPr>
            <p:ph sz="half" idx="1"/>
          </p:nvPr>
        </p:nvSpPr>
        <p:spPr>
          <a:xfrm>
            <a:off x="457200" y="1571612"/>
            <a:ext cx="5972188" cy="5203775"/>
          </a:xfrm>
        </p:spPr>
        <p:txBody>
          <a:bodyPr>
            <a:normAutofit lnSpcReduction="10000"/>
          </a:bodyPr>
          <a:lstStyle/>
          <a:p>
            <a:r>
              <a:rPr lang="uk-UA" dirty="0" smtClean="0"/>
              <a:t>Релігія є необхідним складовим елементом громадського життя, у тому числі і духовної культури суспільства. Її головна функція полягає в тому, щоб допомогти людині переборювати історично мінливі, короткочасні, відносні сторони його буття і піднімати людину до чогось абсолютного, незмінного, вічного. Виражаючись філософською мовою, релігія покликана укорінити людину в </a:t>
            </a:r>
            <a:r>
              <a:rPr lang="uk-UA" b="1" i="1" dirty="0" smtClean="0"/>
              <a:t>трансцендентне </a:t>
            </a:r>
            <a:r>
              <a:rPr lang="uk-UA" dirty="0" smtClean="0"/>
              <a:t>(тобто таке, що знаходиться «по той бік» людського досвіду). У суспільстві як соціокультурній системі це вдивляється в наданні цінностям, ідеалам, нормам і зразкам поведінки абсолютної цінності, їхньої незалежності від історично минущих просторово-тимчасових координат людського буття.</a:t>
            </a:r>
          </a:p>
          <a:p>
            <a:pPr>
              <a:buNone/>
            </a:pPr>
            <a:endParaRPr lang="uk-UA" dirty="0"/>
          </a:p>
        </p:txBody>
      </p:sp>
      <p:pic>
        <p:nvPicPr>
          <p:cNvPr id="14338" name="Picture 2" descr="C:\Program Files\Microsoft Office\MEDIA\CAGCAT10\j0299125.wmf"/>
          <p:cNvPicPr>
            <a:picLocks noChangeAspect="1" noChangeArrowheads="1"/>
          </p:cNvPicPr>
          <p:nvPr/>
        </p:nvPicPr>
        <p:blipFill>
          <a:blip r:embed="rId2" cstate="print"/>
          <a:srcRect/>
          <a:stretch>
            <a:fillRect/>
          </a:stretch>
        </p:blipFill>
        <p:spPr bwMode="auto">
          <a:xfrm>
            <a:off x="6500826" y="2214554"/>
            <a:ext cx="2350940" cy="385765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4338"/>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4338"/>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4338"/>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Релігія</a:t>
            </a:r>
            <a:r>
              <a:rPr lang="ru-RU" dirty="0" smtClean="0"/>
              <a:t> як </a:t>
            </a:r>
            <a:r>
              <a:rPr lang="ru-RU" dirty="0" err="1" smtClean="0"/>
              <a:t>соціальний</a:t>
            </a:r>
            <a:r>
              <a:rPr lang="ru-RU" dirty="0" smtClean="0"/>
              <a:t> </a:t>
            </a:r>
            <a:r>
              <a:rPr lang="ru-RU" dirty="0" err="1" smtClean="0"/>
              <a:t>інститут</a:t>
            </a:r>
            <a:r>
              <a:rPr lang="ru-RU" dirty="0" smtClean="0"/>
              <a:t> </a:t>
            </a:r>
            <a:r>
              <a:rPr lang="ru-RU" dirty="0" err="1" smtClean="0"/>
              <a:t>існує</a:t>
            </a:r>
            <a:r>
              <a:rPr lang="ru-RU" dirty="0" smtClean="0"/>
              <a:t> на </a:t>
            </a:r>
            <a:r>
              <a:rPr lang="ru-RU" dirty="0" err="1" smtClean="0"/>
              <a:t>двох</a:t>
            </a:r>
            <a:r>
              <a:rPr lang="ru-RU" dirty="0" smtClean="0"/>
              <a:t> </a:t>
            </a:r>
            <a:r>
              <a:rPr lang="ru-RU" dirty="0" err="1" smtClean="0"/>
              <a:t>рівнях</a:t>
            </a:r>
            <a:r>
              <a:rPr lang="ru-RU" dirty="0" smtClean="0"/>
              <a:t>:</a:t>
            </a:r>
            <a:endParaRPr lang="uk-UA" dirty="0"/>
          </a:p>
        </p:txBody>
      </p:sp>
      <p:sp>
        <p:nvSpPr>
          <p:cNvPr id="3" name="Содержимое 2"/>
          <p:cNvSpPr>
            <a:spLocks noGrp="1"/>
          </p:cNvSpPr>
          <p:nvPr>
            <p:ph idx="1"/>
          </p:nvPr>
        </p:nvSpPr>
        <p:spPr>
          <a:xfrm>
            <a:off x="457200" y="2000240"/>
            <a:ext cx="8115328" cy="4857760"/>
          </a:xfrm>
        </p:spPr>
        <p:txBody>
          <a:bodyPr>
            <a:normAutofit fontScale="47500" lnSpcReduction="20000"/>
          </a:bodyPr>
          <a:lstStyle/>
          <a:p>
            <a:endParaRPr lang="uk-UA" dirty="0" smtClean="0"/>
          </a:p>
          <a:p>
            <a:endParaRPr lang="uk-UA" dirty="0" smtClean="0"/>
          </a:p>
          <a:p>
            <a:endParaRPr lang="uk-UA" dirty="0" smtClean="0"/>
          </a:p>
          <a:p>
            <a:endParaRPr lang="uk-UA" sz="3300" dirty="0" smtClean="0"/>
          </a:p>
          <a:p>
            <a:r>
              <a:rPr lang="uk-UA" sz="3800" dirty="0" smtClean="0"/>
              <a:t>є складною системою вірувань, символів, цінностей, духовних заповідей, які містяться у релігійних текстах (у християн — Біблія, у мусульман — Коран). З них віруючі дізнаються про релігійні тлумачення будови світу, природи, черпають інформацію про космос, людину, суспільство. Із цих знань формуються поняття та ідеї, що справляють сильний вплив на психіку та емоції віруючих, породжуючи страх, радість, любов до Бога. Релігійні знання й вірування можна розглядати як ціннісні системи, котрі займають неабияке місце в духовній культурі суспільства, бо вони здатні змінювати поведінку людини. Вони вміщають моральні цінності й установки, які акумулюють у собі норми і правила людського співіснування, що вироблялися протягом віків. Так, в українському православ’ї виокремлюються сім дарів Святого Духа: мудрість, розум, порада, мужність, знання, побожність, страх Божий, а звідси дев’ять дарів Святого Духа, які мають визначити сенс життя віруючого. Це любов, радість, спокій, довготерпіння, добродушність, милосердя, віра, покірливість, стриманість;</a:t>
            </a:r>
            <a:endParaRPr lang="uk-UA" sz="3800" dirty="0"/>
          </a:p>
        </p:txBody>
      </p:sp>
      <p:sp>
        <p:nvSpPr>
          <p:cNvPr id="7" name="Багетная рамка 6"/>
          <p:cNvSpPr/>
          <p:nvPr/>
        </p:nvSpPr>
        <p:spPr>
          <a:xfrm>
            <a:off x="4000496" y="1714488"/>
            <a:ext cx="3500462" cy="107157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smtClean="0"/>
              <a:t>1) ціннісно-нормативному</a:t>
            </a:r>
            <a:endParaRPr lang="uk-UA" sz="2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blinds(horizontal)">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Релігія</a:t>
            </a:r>
            <a:r>
              <a:rPr lang="ru-RU" dirty="0" smtClean="0"/>
              <a:t> як </a:t>
            </a:r>
            <a:r>
              <a:rPr lang="ru-RU" dirty="0" err="1" smtClean="0"/>
              <a:t>соціальний</a:t>
            </a:r>
            <a:r>
              <a:rPr lang="ru-RU" dirty="0" smtClean="0"/>
              <a:t> </a:t>
            </a:r>
            <a:r>
              <a:rPr lang="ru-RU" dirty="0" err="1" smtClean="0"/>
              <a:t>інститут</a:t>
            </a:r>
            <a:r>
              <a:rPr lang="ru-RU" dirty="0" smtClean="0"/>
              <a:t> </a:t>
            </a:r>
            <a:r>
              <a:rPr lang="ru-RU" dirty="0" err="1" smtClean="0"/>
              <a:t>існує</a:t>
            </a:r>
            <a:r>
              <a:rPr lang="ru-RU" dirty="0" smtClean="0"/>
              <a:t> на </a:t>
            </a:r>
            <a:r>
              <a:rPr lang="ru-RU" dirty="0" err="1" smtClean="0"/>
              <a:t>двох</a:t>
            </a:r>
            <a:r>
              <a:rPr lang="ru-RU" dirty="0" smtClean="0"/>
              <a:t> </a:t>
            </a:r>
            <a:r>
              <a:rPr lang="ru-RU" dirty="0" err="1" smtClean="0"/>
              <a:t>рівнях</a:t>
            </a:r>
            <a:r>
              <a:rPr lang="ru-RU" dirty="0" smtClean="0"/>
              <a:t>:</a:t>
            </a:r>
            <a:endParaRPr lang="uk-UA" dirty="0"/>
          </a:p>
        </p:txBody>
      </p:sp>
      <p:sp>
        <p:nvSpPr>
          <p:cNvPr id="3" name="Содержимое 2"/>
          <p:cNvSpPr>
            <a:spLocks noGrp="1"/>
          </p:cNvSpPr>
          <p:nvPr>
            <p:ph idx="1"/>
          </p:nvPr>
        </p:nvSpPr>
        <p:spPr>
          <a:xfrm>
            <a:off x="457200" y="2928934"/>
            <a:ext cx="8229600" cy="3645602"/>
          </a:xfrm>
        </p:spPr>
        <p:txBody>
          <a:bodyPr/>
          <a:lstStyle/>
          <a:p>
            <a:r>
              <a:rPr lang="uk-UA" dirty="0" smtClean="0"/>
              <a:t>тобто церковному. За релігійно-етично-господарського підходу, розробленого М. Вебером, усю людську спільноту умовно поділяють на народи </a:t>
            </a:r>
            <a:r>
              <a:rPr lang="uk-UA" dirty="0" err="1" smtClean="0"/>
              <a:t>іудео-християнсько-мусульманських</a:t>
            </a:r>
            <a:r>
              <a:rPr lang="uk-UA" dirty="0" smtClean="0"/>
              <a:t> традицій (Захід) і презентованих індуїзмом, буддизмом, конфуціанством і даосизмом (Схід — індійці, китайці та </a:t>
            </a:r>
            <a:r>
              <a:rPr lang="uk-UA" dirty="0" err="1" smtClean="0"/>
              <a:t>інш</a:t>
            </a:r>
            <a:r>
              <a:rPr lang="uk-UA" dirty="0" smtClean="0"/>
              <a:t>.).</a:t>
            </a:r>
            <a:endParaRPr lang="uk-UA" dirty="0"/>
          </a:p>
        </p:txBody>
      </p:sp>
      <p:sp>
        <p:nvSpPr>
          <p:cNvPr id="4" name="Багетная рамка 3"/>
          <p:cNvSpPr/>
          <p:nvPr/>
        </p:nvSpPr>
        <p:spPr>
          <a:xfrm>
            <a:off x="3857620" y="1714488"/>
            <a:ext cx="3786214" cy="121444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smtClean="0"/>
              <a:t>2) організаційному</a:t>
            </a:r>
            <a:endParaRPr lang="uk-U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32"/>
            <a:ext cx="8229600" cy="1214446"/>
          </a:xfrm>
        </p:spPr>
        <p:txBody>
          <a:bodyPr>
            <a:normAutofit/>
          </a:bodyPr>
          <a:lstStyle/>
          <a:p>
            <a:r>
              <a:rPr lang="uk-UA" sz="2400" dirty="0" smtClean="0"/>
              <a:t>Розглядаючи світогляд </a:t>
            </a:r>
            <a:r>
              <a:rPr lang="uk-UA" sz="2400" dirty="0" err="1" smtClean="0"/>
              <a:t>іудео-християнсько-мусульманських</a:t>
            </a:r>
            <a:r>
              <a:rPr lang="uk-UA" sz="2400" dirty="0" smtClean="0"/>
              <a:t> народів, виділяють притаманні їм переконання:</a:t>
            </a:r>
            <a:endParaRPr lang="uk-UA" sz="2400" dirty="0"/>
          </a:p>
        </p:txBody>
      </p:sp>
      <p:sp>
        <p:nvSpPr>
          <p:cNvPr id="3" name="Содержимое 2"/>
          <p:cNvSpPr>
            <a:spLocks noGrp="1"/>
          </p:cNvSpPr>
          <p:nvPr>
            <p:ph idx="1"/>
          </p:nvPr>
        </p:nvSpPr>
        <p:spPr>
          <a:xfrm>
            <a:off x="428596" y="2000240"/>
            <a:ext cx="8429684" cy="3000396"/>
          </a:xfrm>
        </p:spPr>
        <p:txBody>
          <a:bodyPr>
            <a:noAutofit/>
          </a:bodyPr>
          <a:lstStyle/>
          <a:p>
            <a:r>
              <a:rPr lang="uk-UA" sz="2000" dirty="0" smtClean="0"/>
              <a:t> розуміння духовної основи буття як особистого Бога, творця і судді видимого світу;</a:t>
            </a:r>
          </a:p>
          <a:p>
            <a:r>
              <a:rPr lang="uk-UA" sz="2000" dirty="0" smtClean="0"/>
              <a:t> уявлення про людину як істоту, створену Богом за своїм образом і подобою, наділену, відповідно, розумом, почуттям, вільною волею і </a:t>
            </a:r>
            <a:r>
              <a:rPr lang="uk-UA" sz="2000" dirty="0" err="1" smtClean="0"/>
              <a:t>діяльнісною</a:t>
            </a:r>
            <a:r>
              <a:rPr lang="uk-UA" sz="2000" dirty="0" smtClean="0"/>
              <a:t> природою; цим людина принципово вирізняється з-поміж безлічі інших живих істот;</a:t>
            </a:r>
          </a:p>
          <a:p>
            <a:r>
              <a:rPr lang="uk-UA" sz="2000" dirty="0" smtClean="0"/>
              <a:t> погляд на світ як на творіння (а не прояв або породження) Бога, принципово відмінне по суті від Бога і передане в користування людині, для задоволення її природних потреб, як предмет праці;</a:t>
            </a:r>
          </a:p>
        </p:txBody>
      </p:sp>
      <p:pic>
        <p:nvPicPr>
          <p:cNvPr id="3075" name="Picture 3" descr="C:\Documents and Settings\work\Рабочий стол\Bibl_foto.jpg"/>
          <p:cNvPicPr>
            <a:picLocks noChangeAspect="1" noChangeArrowheads="1"/>
          </p:cNvPicPr>
          <p:nvPr/>
        </p:nvPicPr>
        <p:blipFill>
          <a:blip r:embed="rId2" cstate="print"/>
          <a:srcRect/>
          <a:stretch>
            <a:fillRect/>
          </a:stretch>
        </p:blipFill>
        <p:spPr bwMode="auto">
          <a:xfrm>
            <a:off x="1357290" y="4929198"/>
            <a:ext cx="3143272" cy="1928802"/>
          </a:xfrm>
          <a:prstGeom prst="rect">
            <a:avLst/>
          </a:prstGeom>
          <a:noFill/>
        </p:spPr>
      </p:pic>
      <p:sp>
        <p:nvSpPr>
          <p:cNvPr id="6" name="Стрелка влево 5"/>
          <p:cNvSpPr/>
          <p:nvPr/>
        </p:nvSpPr>
        <p:spPr>
          <a:xfrm>
            <a:off x="4929190" y="5214950"/>
            <a:ext cx="2286016" cy="121444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smtClean="0"/>
              <a:t>БІБЛІЯ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from="(-#ppt_w/2)" to="(#ppt_x)" calcmode="lin" valueType="num">
                                      <p:cBhvr>
                                        <p:cTn id="31" dur="600" fill="hold">
                                          <p:stCondLst>
                                            <p:cond delay="0"/>
                                          </p:stCondLst>
                                        </p:cTn>
                                        <p:tgtEl>
                                          <p:spTgt spid="6"/>
                                        </p:tgtEl>
                                        <p:attrNameLst>
                                          <p:attrName>ppt_x</p:attrName>
                                        </p:attrNameLst>
                                      </p:cBhvr>
                                    </p:anim>
                                    <p:anim from="0" to="-1.0" calcmode="lin" valueType="num">
                                      <p:cBhvr>
                                        <p:cTn id="32" dur="200" decel="50000" autoRev="1" fill="hold">
                                          <p:stCondLst>
                                            <p:cond delay="600"/>
                                          </p:stCondLst>
                                        </p:cTn>
                                        <p:tgtEl>
                                          <p:spTgt spid="6"/>
                                        </p:tgtEl>
                                        <p:attrNameLst>
                                          <p:attrName>xshear</p:attrName>
                                        </p:attrNameLst>
                                      </p:cBhvr>
                                    </p:anim>
                                    <p:animScale>
                                      <p:cBhvr>
                                        <p:cTn id="33" dur="200" decel="100000" autoRev="1" fill="hold">
                                          <p:stCondLst>
                                            <p:cond delay="600"/>
                                          </p:stCondLst>
                                        </p:cTn>
                                        <p:tgtEl>
                                          <p:spTgt spid="6"/>
                                        </p:tgtEl>
                                      </p:cBhvr>
                                      <p:from x="100000" y="100000"/>
                                      <p:to x="80000" y="100000"/>
                                    </p:animScale>
                                    <p:anim by="(#ppt_h/3+#ppt_w*0.1)" calcmode="lin" valueType="num">
                                      <p:cBhvr additive="sum">
                                        <p:cTn id="34" dur="200" decel="100000" autoRev="1" fill="hold">
                                          <p:stCondLst>
                                            <p:cond delay="600"/>
                                          </p:stCondLst>
                                        </p:cTn>
                                        <p:tgtEl>
                                          <p:spTgt spid="6"/>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3075"/>
                                        </p:tgtEl>
                                        <p:attrNameLst>
                                          <p:attrName>style.visibility</p:attrName>
                                        </p:attrNameLst>
                                      </p:cBhvr>
                                      <p:to>
                                        <p:strVal val="visible"/>
                                      </p:to>
                                    </p:set>
                                    <p:anim from="(-#ppt_w/2)" to="(#ppt_x)" calcmode="lin" valueType="num">
                                      <p:cBhvr>
                                        <p:cTn id="39" dur="600" fill="hold">
                                          <p:stCondLst>
                                            <p:cond delay="0"/>
                                          </p:stCondLst>
                                        </p:cTn>
                                        <p:tgtEl>
                                          <p:spTgt spid="3075"/>
                                        </p:tgtEl>
                                        <p:attrNameLst>
                                          <p:attrName>ppt_x</p:attrName>
                                        </p:attrNameLst>
                                      </p:cBhvr>
                                    </p:anim>
                                    <p:anim from="0" to="-1.0" calcmode="lin" valueType="num">
                                      <p:cBhvr>
                                        <p:cTn id="40" dur="200" decel="50000" autoRev="1" fill="hold">
                                          <p:stCondLst>
                                            <p:cond delay="600"/>
                                          </p:stCondLst>
                                        </p:cTn>
                                        <p:tgtEl>
                                          <p:spTgt spid="3075"/>
                                        </p:tgtEl>
                                        <p:attrNameLst>
                                          <p:attrName>xshear</p:attrName>
                                        </p:attrNameLst>
                                      </p:cBhvr>
                                    </p:anim>
                                    <p:animScale>
                                      <p:cBhvr>
                                        <p:cTn id="41" dur="200" decel="100000" autoRev="1" fill="hold">
                                          <p:stCondLst>
                                            <p:cond delay="600"/>
                                          </p:stCondLst>
                                        </p:cTn>
                                        <p:tgtEl>
                                          <p:spTgt spid="3075"/>
                                        </p:tgtEl>
                                      </p:cBhvr>
                                      <p:from x="100000" y="100000"/>
                                      <p:to x="80000" y="100000"/>
                                    </p:animScale>
                                    <p:anim by="(#ppt_h/3+#ppt_w*0.1)" calcmode="lin" valueType="num">
                                      <p:cBhvr additive="sum">
                                        <p:cTn id="42" dur="200" decel="100000" autoRev="1" fill="hold">
                                          <p:stCondLst>
                                            <p:cond delay="600"/>
                                          </p:stCondLst>
                                        </p:cTn>
                                        <p:tgtEl>
                                          <p:spTgt spid="307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32"/>
            <a:ext cx="8229600" cy="1352568"/>
          </a:xfrm>
        </p:spPr>
        <p:txBody>
          <a:bodyPr>
            <a:normAutofit fontScale="90000"/>
          </a:bodyPr>
          <a:lstStyle/>
          <a:p>
            <a:r>
              <a:rPr lang="uk-UA" sz="3100" dirty="0" smtClean="0"/>
              <a:t>Розглядаючи світогляд </a:t>
            </a:r>
            <a:r>
              <a:rPr lang="uk-UA" sz="3100" dirty="0" err="1" smtClean="0"/>
              <a:t>іудео-християнсько-мусульманських</a:t>
            </a:r>
            <a:r>
              <a:rPr lang="uk-UA" sz="3100" dirty="0" smtClean="0"/>
              <a:t> народів, виділяють притаманні їм переконання:</a:t>
            </a:r>
            <a:endParaRPr lang="uk-UA" sz="3100" dirty="0"/>
          </a:p>
        </p:txBody>
      </p:sp>
      <p:sp>
        <p:nvSpPr>
          <p:cNvPr id="3" name="Содержимое 2"/>
          <p:cNvSpPr>
            <a:spLocks noGrp="1"/>
          </p:cNvSpPr>
          <p:nvPr>
            <p:ph idx="1"/>
          </p:nvPr>
        </p:nvSpPr>
        <p:spPr>
          <a:xfrm>
            <a:off x="2786050" y="2249424"/>
            <a:ext cx="5900750" cy="4325112"/>
          </a:xfrm>
        </p:spPr>
        <p:txBody>
          <a:bodyPr>
            <a:normAutofit fontScale="85000" lnSpcReduction="20000"/>
          </a:bodyPr>
          <a:lstStyle/>
          <a:p>
            <a:r>
              <a:rPr lang="uk-UA" dirty="0" smtClean="0"/>
              <a:t>віра в одиничність життя кожної конкретної людини, відсутність однозначної відповіді на питання, чи існувала душа до народження в тілі й очікування вічної відплати (у Пеклі або в Раю) за вчиненні на протязі життя діяння;</a:t>
            </a:r>
          </a:p>
          <a:p>
            <a:r>
              <a:rPr lang="uk-UA" dirty="0" err="1" smtClean="0"/>
              <a:t>гіпостазування</a:t>
            </a:r>
            <a:r>
              <a:rPr lang="uk-UA" dirty="0" smtClean="0"/>
              <a:t> добра(блага) і зла, однозначно </a:t>
            </a:r>
            <a:r>
              <a:rPr lang="uk-UA" dirty="0" err="1" smtClean="0"/>
              <a:t>пов’язуваних</a:t>
            </a:r>
            <a:r>
              <a:rPr lang="uk-UA" dirty="0" smtClean="0"/>
              <a:t> з Богом і Дияволом, у чому не важко розглядіти вплив </a:t>
            </a:r>
            <a:r>
              <a:rPr lang="uk-UA" dirty="0" err="1" smtClean="0"/>
              <a:t>зороастристського</a:t>
            </a:r>
            <a:r>
              <a:rPr lang="uk-UA" dirty="0" smtClean="0"/>
              <a:t> (зокрема й через гностицизм і </a:t>
            </a:r>
            <a:r>
              <a:rPr lang="uk-UA" dirty="0" err="1" smtClean="0"/>
              <a:t>маніхейство</a:t>
            </a:r>
            <a:r>
              <a:rPr lang="uk-UA" dirty="0" smtClean="0"/>
              <a:t>) дуалізму.</a:t>
            </a:r>
          </a:p>
          <a:p>
            <a:endParaRPr lang="uk-UA" dirty="0"/>
          </a:p>
        </p:txBody>
      </p:sp>
      <p:pic>
        <p:nvPicPr>
          <p:cNvPr id="5" name="Picture 5" descr="C:\WINDOWS\Temp\golub.gif"/>
          <p:cNvPicPr>
            <a:picLocks noChangeAspect="1" noChangeArrowheads="1" noCrop="1"/>
          </p:cNvPicPr>
          <p:nvPr/>
        </p:nvPicPr>
        <p:blipFill>
          <a:blip r:embed="rId2" cstate="print"/>
          <a:srcRect/>
          <a:stretch>
            <a:fillRect/>
          </a:stretch>
        </p:blipFill>
        <p:spPr bwMode="auto">
          <a:xfrm>
            <a:off x="428596" y="2071678"/>
            <a:ext cx="1933877" cy="1428760"/>
          </a:xfrm>
          <a:prstGeom prst="rect">
            <a:avLst/>
          </a:prstGeom>
          <a:noFill/>
        </p:spPr>
      </p:pic>
      <p:pic>
        <p:nvPicPr>
          <p:cNvPr id="5123" name="Picture 3" descr="C:\Documents and Settings\work\Рабочий стол\Vl2-217-.jpg"/>
          <p:cNvPicPr>
            <a:picLocks noChangeAspect="1" noChangeArrowheads="1"/>
          </p:cNvPicPr>
          <p:nvPr/>
        </p:nvPicPr>
        <p:blipFill>
          <a:blip r:embed="rId3" cstate="print"/>
          <a:srcRect/>
          <a:stretch>
            <a:fillRect/>
          </a:stretch>
        </p:blipFill>
        <p:spPr bwMode="auto">
          <a:xfrm>
            <a:off x="357158" y="3500438"/>
            <a:ext cx="2428892" cy="2786082"/>
          </a:xfrm>
          <a:prstGeom prst="rect">
            <a:avLst/>
          </a:prstGeom>
          <a:noFill/>
        </p:spPr>
      </p:pic>
      <p:sp>
        <p:nvSpPr>
          <p:cNvPr id="7" name="Заголовок 6"/>
          <p:cNvSpPr txBox="1">
            <a:spLocks/>
          </p:cNvSpPr>
          <p:nvPr/>
        </p:nvSpPr>
        <p:spPr>
          <a:xfrm>
            <a:off x="357158" y="6143644"/>
            <a:ext cx="2286016" cy="479620"/>
          </a:xfrm>
          <a:prstGeom prst="rect">
            <a:avLst/>
          </a:prstGeom>
        </p:spPr>
        <p:txBody>
          <a:bodyPr vert="horz" anchor="ctr">
            <a:normAutofit fontScale="4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uk-UA" sz="4000" b="0" i="0" u="none" strike="noStrike" kern="1200" cap="none" spc="0" normalizeH="0" baseline="0" noProof="0" dirty="0" smtClean="0">
                <a:ln>
                  <a:noFill/>
                </a:ln>
                <a:solidFill>
                  <a:schemeClr val="tx2"/>
                </a:solidFill>
                <a:effectLst/>
                <a:uLnTx/>
                <a:uFillTx/>
                <a:latin typeface="+mj-lt"/>
                <a:ea typeface="+mj-ea"/>
                <a:cs typeface="+mj-cs"/>
              </a:rPr>
              <a:t>Коран(рукописи)</a:t>
            </a:r>
            <a:endParaRPr kumimoji="0" lang="uk-UA" sz="4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5123"/>
                                        </p:tgtEl>
                                        <p:attrNameLst>
                                          <p:attrName>style.visibility</p:attrName>
                                        </p:attrNameLst>
                                      </p:cBhvr>
                                      <p:to>
                                        <p:strVal val="visible"/>
                                      </p:to>
                                    </p:set>
                                    <p:anim calcmode="lin" valueType="num">
                                      <p:cBhvr>
                                        <p:cTn id="17" dur="500" fill="hold"/>
                                        <p:tgtEl>
                                          <p:spTgt spid="5123"/>
                                        </p:tgtEl>
                                        <p:attrNameLst>
                                          <p:attrName>ppt_w</p:attrName>
                                        </p:attrNameLst>
                                      </p:cBhvr>
                                      <p:tavLst>
                                        <p:tav tm="0">
                                          <p:val>
                                            <p:fltVal val="0"/>
                                          </p:val>
                                        </p:tav>
                                        <p:tav tm="100000">
                                          <p:val>
                                            <p:strVal val="#ppt_w"/>
                                          </p:val>
                                        </p:tav>
                                      </p:tavLst>
                                    </p:anim>
                                    <p:anim calcmode="lin" valueType="num">
                                      <p:cBhvr>
                                        <p:cTn id="18" dur="500" fill="hold"/>
                                        <p:tgtEl>
                                          <p:spTgt spid="5123"/>
                                        </p:tgtEl>
                                        <p:attrNameLst>
                                          <p:attrName>ppt_h</p:attrName>
                                        </p:attrNameLst>
                                      </p:cBhvr>
                                      <p:tavLst>
                                        <p:tav tm="0">
                                          <p:val>
                                            <p:fltVal val="0"/>
                                          </p:val>
                                        </p:tav>
                                        <p:tav tm="100000">
                                          <p:val>
                                            <p:strVal val="#ppt_h"/>
                                          </p:val>
                                        </p:tav>
                                      </p:tavLst>
                                    </p:anim>
                                    <p:animEffect transition="in" filter="fade">
                                      <p:cBhvr>
                                        <p:cTn id="19" dur="500"/>
                                        <p:tgtEl>
                                          <p:spTgt spid="5123"/>
                                        </p:tgtEl>
                                      </p:cBhvr>
                                    </p:animEffect>
                                  </p:childTnLst>
                                </p:cTn>
                              </p:par>
                            </p:childTnLst>
                          </p:cTn>
                        </p:par>
                      </p:childTnLst>
                    </p:cTn>
                  </p:par>
                  <p:par>
                    <p:cTn id="20" fill="hold">
                      <p:stCondLst>
                        <p:cond delay="indefinite"/>
                      </p:stCondLst>
                      <p:childTnLst>
                        <p:par>
                          <p:cTn id="21" fill="hold">
                            <p:stCondLst>
                              <p:cond delay="0"/>
                            </p:stCondLst>
                            <p:childTnLst>
                              <p:par>
                                <p:cTn id="22" presetID="34" presetClass="entr" presetSubtype="0" fill="hold" nodeType="click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 from="(-#ppt_w/2)" to="(#ppt_x)" calcmode="lin" valueType="num">
                                      <p:cBhvr>
                                        <p:cTn id="24" dur="600" fill="hold">
                                          <p:stCondLst>
                                            <p:cond delay="0"/>
                                          </p:stCondLst>
                                        </p:cTn>
                                        <p:tgtEl>
                                          <p:spTgt spid="7">
                                            <p:txEl>
                                              <p:pRg st="0" end="0"/>
                                            </p:txEl>
                                          </p:spTgt>
                                        </p:tgtEl>
                                        <p:attrNameLst>
                                          <p:attrName>ppt_x</p:attrName>
                                        </p:attrNameLst>
                                      </p:cBhvr>
                                    </p:anim>
                                    <p:anim from="0" to="-1.0" calcmode="lin" valueType="num">
                                      <p:cBhvr>
                                        <p:cTn id="25" dur="200" decel="50000" autoRev="1" fill="hold">
                                          <p:stCondLst>
                                            <p:cond delay="600"/>
                                          </p:stCondLst>
                                        </p:cTn>
                                        <p:tgtEl>
                                          <p:spTgt spid="7">
                                            <p:txEl>
                                              <p:pRg st="0" end="0"/>
                                            </p:txEl>
                                          </p:spTgt>
                                        </p:tgtEl>
                                        <p:attrNameLst>
                                          <p:attrName>xshear</p:attrName>
                                        </p:attrNameLst>
                                      </p:cBhvr>
                                    </p:anim>
                                    <p:animScale>
                                      <p:cBhvr>
                                        <p:cTn id="26" dur="200" decel="100000" autoRev="1" fill="hold">
                                          <p:stCondLst>
                                            <p:cond delay="600"/>
                                          </p:stCondLst>
                                        </p:cTn>
                                        <p:tgtEl>
                                          <p:spTgt spid="7">
                                            <p:txEl>
                                              <p:pRg st="0" end="0"/>
                                            </p:txEl>
                                          </p:spTgt>
                                        </p:tgtEl>
                                      </p:cBhvr>
                                      <p:from x="100000" y="100000"/>
                                      <p:to x="80000" y="100000"/>
                                    </p:animScale>
                                    <p:anim by="(#ppt_h/3+#ppt_w*0.1)" calcmode="lin" valueType="num">
                                      <p:cBhvr additive="sum">
                                        <p:cTn id="27" dur="200" decel="100000" autoRev="1" fill="hold">
                                          <p:stCondLst>
                                            <p:cond delay="600"/>
                                          </p:stCondLst>
                                        </p:cTn>
                                        <p:tgtEl>
                                          <p:spTgt spid="7">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928670"/>
            <a:ext cx="8229600" cy="1066800"/>
          </a:xfrm>
        </p:spPr>
        <p:txBody>
          <a:bodyPr>
            <a:normAutofit/>
          </a:bodyPr>
          <a:lstStyle/>
          <a:p>
            <a:r>
              <a:rPr lang="uk-UA" sz="3200" dirty="0" smtClean="0"/>
              <a:t>Індуїзму, буддизму, конфуціанству і даосизму притаманні інші переконання:</a:t>
            </a:r>
            <a:endParaRPr lang="uk-UA" sz="3200" dirty="0"/>
          </a:p>
        </p:txBody>
      </p:sp>
      <p:sp>
        <p:nvSpPr>
          <p:cNvPr id="3" name="Содержимое 2"/>
          <p:cNvSpPr>
            <a:spLocks noGrp="1"/>
          </p:cNvSpPr>
          <p:nvPr>
            <p:ph idx="1"/>
          </p:nvPr>
        </p:nvSpPr>
        <p:spPr>
          <a:xfrm>
            <a:off x="500034" y="2285992"/>
            <a:ext cx="5257808" cy="4325112"/>
          </a:xfrm>
        </p:spPr>
        <p:txBody>
          <a:bodyPr>
            <a:normAutofit fontScale="85000" lnSpcReduction="20000"/>
          </a:bodyPr>
          <a:lstStyle/>
          <a:p>
            <a:r>
              <a:rPr lang="uk-UA" dirty="0" smtClean="0"/>
              <a:t>божество уявляють як імперсональну, ірраціональну або, принаймні, абсолютно незбагненну </a:t>
            </a:r>
            <a:r>
              <a:rPr lang="uk-UA" dirty="0" err="1" smtClean="0"/>
              <a:t>першореальність</a:t>
            </a:r>
            <a:r>
              <a:rPr lang="uk-UA" dirty="0" smtClean="0"/>
              <a:t>, що являє себе або розкривається в явищах видимого світу (</a:t>
            </a:r>
            <a:r>
              <a:rPr lang="uk-UA" dirty="0" err="1" smtClean="0"/>
              <a:t>Брахма</a:t>
            </a:r>
            <a:r>
              <a:rPr lang="uk-UA" dirty="0" smtClean="0"/>
              <a:t>, </a:t>
            </a:r>
            <a:r>
              <a:rPr lang="uk-UA" dirty="0" err="1" smtClean="0"/>
              <a:t>Дао</a:t>
            </a:r>
            <a:r>
              <a:rPr lang="uk-UA" dirty="0" smtClean="0"/>
              <a:t> та </a:t>
            </a:r>
            <a:r>
              <a:rPr lang="uk-UA" dirty="0" err="1" smtClean="0"/>
              <a:t>інш</a:t>
            </a:r>
            <a:r>
              <a:rPr lang="uk-UA" dirty="0" smtClean="0"/>
              <a:t>.);</a:t>
            </a:r>
          </a:p>
          <a:p>
            <a:r>
              <a:rPr lang="uk-UA" dirty="0" smtClean="0"/>
              <a:t>уявлення про людину як прояв цієї божественної трансцендентності, у своїй основі тотожній їй, але, по суті, таким же чином і такою мірою, як і все живе, як і всі феномени видимого світу;</a:t>
            </a:r>
          </a:p>
        </p:txBody>
      </p:sp>
      <p:pic>
        <p:nvPicPr>
          <p:cNvPr id="6147" name="Picture 3" descr="C:\Program Files\Microsoft Office\MEDIA\CAGCAT10\j0300912.wmf"/>
          <p:cNvPicPr>
            <a:picLocks noChangeAspect="1" noChangeArrowheads="1"/>
          </p:cNvPicPr>
          <p:nvPr/>
        </p:nvPicPr>
        <p:blipFill>
          <a:blip r:embed="rId2" cstate="print"/>
          <a:srcRect/>
          <a:stretch>
            <a:fillRect/>
          </a:stretch>
        </p:blipFill>
        <p:spPr bwMode="auto">
          <a:xfrm>
            <a:off x="5643569" y="2643182"/>
            <a:ext cx="3311631" cy="314327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6147"/>
                                        </p:tgtEl>
                                        <p:attrNameLst>
                                          <p:attrName>style.visibility</p:attrName>
                                        </p:attrNameLst>
                                      </p:cBhvr>
                                      <p:to>
                                        <p:strVal val="visible"/>
                                      </p:to>
                                    </p:set>
                                    <p:anim calcmode="lin" valueType="num">
                                      <p:cBhvr>
                                        <p:cTn id="25" dur="500" fill="hold"/>
                                        <p:tgtEl>
                                          <p:spTgt spid="6147"/>
                                        </p:tgtEl>
                                        <p:attrNameLst>
                                          <p:attrName>ppt_w</p:attrName>
                                        </p:attrNameLst>
                                      </p:cBhvr>
                                      <p:tavLst>
                                        <p:tav tm="0">
                                          <p:val>
                                            <p:fltVal val="0"/>
                                          </p:val>
                                        </p:tav>
                                        <p:tav tm="100000">
                                          <p:val>
                                            <p:strVal val="#ppt_w"/>
                                          </p:val>
                                        </p:tav>
                                      </p:tavLst>
                                    </p:anim>
                                    <p:anim calcmode="lin" valueType="num">
                                      <p:cBhvr>
                                        <p:cTn id="26" dur="500" fill="hold"/>
                                        <p:tgtEl>
                                          <p:spTgt spid="6147"/>
                                        </p:tgtEl>
                                        <p:attrNameLst>
                                          <p:attrName>ppt_h</p:attrName>
                                        </p:attrNameLst>
                                      </p:cBhvr>
                                      <p:tavLst>
                                        <p:tav tm="0">
                                          <p:val>
                                            <p:fltVal val="0"/>
                                          </p:val>
                                        </p:tav>
                                        <p:tav tm="100000">
                                          <p:val>
                                            <p:strVal val="#ppt_h"/>
                                          </p:val>
                                        </p:tav>
                                      </p:tavLst>
                                    </p:anim>
                                    <p:animEffect transition="in" filter="fade">
                                      <p:cBhvr>
                                        <p:cTn id="27"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Індуїзму, буддизму, конфуціанству і даосизму притаманні інші переконання:</a:t>
            </a:r>
            <a:endParaRPr lang="uk-UA" sz="3200" dirty="0"/>
          </a:p>
        </p:txBody>
      </p:sp>
      <p:sp>
        <p:nvSpPr>
          <p:cNvPr id="3" name="Содержимое 2"/>
          <p:cNvSpPr>
            <a:spLocks noGrp="1"/>
          </p:cNvSpPr>
          <p:nvPr>
            <p:ph idx="1"/>
          </p:nvPr>
        </p:nvSpPr>
        <p:spPr>
          <a:xfrm>
            <a:off x="457200" y="2249424"/>
            <a:ext cx="7615262" cy="4251410"/>
          </a:xfrm>
        </p:spPr>
        <p:txBody>
          <a:bodyPr>
            <a:normAutofit fontScale="92500" lnSpcReduction="20000"/>
          </a:bodyPr>
          <a:lstStyle/>
          <a:p>
            <a:r>
              <a:rPr lang="uk-UA" dirty="0" smtClean="0"/>
              <a:t>погляд на світ як на «позірний» (а в деяких доктринах взагалі ілюзорний), та в будь-якому разі не адекватний його сутності прояв (еманацію) божественної основи буття (</a:t>
            </a:r>
            <a:r>
              <a:rPr lang="uk-UA" dirty="0" err="1" smtClean="0"/>
              <a:t>Майа</a:t>
            </a:r>
            <a:r>
              <a:rPr lang="uk-UA" dirty="0" smtClean="0"/>
              <a:t> та ін.);</a:t>
            </a:r>
          </a:p>
          <a:p>
            <a:r>
              <a:rPr lang="uk-UA" dirty="0" smtClean="0"/>
              <a:t>віра в нескінченність феноменальних проявів індивідуального духу через множинність перевтілювань, що означає заперечення унікальності власного «Я» і його потенційну тотожність з усіма іншими, явленими у світі, явищами, принаймні з живими істотами;</a:t>
            </a:r>
          </a:p>
          <a:p>
            <a:endParaRPr lang="uk-UA" dirty="0" smtClean="0"/>
          </a:p>
          <a:p>
            <a:endParaRPr lang="uk-UA" dirty="0"/>
          </a:p>
        </p:txBody>
      </p:sp>
      <p:pic>
        <p:nvPicPr>
          <p:cNvPr id="8194" name="Picture 2" descr="C:\Documents and Settings\work\Рабочий стол\trumb_072007184100.jpg"/>
          <p:cNvPicPr>
            <a:picLocks noChangeAspect="1" noChangeArrowheads="1"/>
          </p:cNvPicPr>
          <p:nvPr/>
        </p:nvPicPr>
        <p:blipFill>
          <a:blip r:embed="rId2" cstate="print"/>
          <a:srcRect/>
          <a:stretch>
            <a:fillRect/>
          </a:stretch>
        </p:blipFill>
        <p:spPr bwMode="auto">
          <a:xfrm>
            <a:off x="7429520" y="5214950"/>
            <a:ext cx="1261762"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8" presetClass="entr" presetSubtype="0" accel="10000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anim calcmode="lin" valueType="num">
                                      <p:cBhvr>
                                        <p:cTn id="15" dur="500" fill="hold"/>
                                        <p:tgtEl>
                                          <p:spTgt spid="8194"/>
                                        </p:tgtEl>
                                        <p:attrNameLst>
                                          <p:attrName>ppt_w</p:attrName>
                                        </p:attrNameLst>
                                      </p:cBhvr>
                                      <p:tavLst>
                                        <p:tav tm="0">
                                          <p:val>
                                            <p:strVal val="#ppt_w*2.5"/>
                                          </p:val>
                                        </p:tav>
                                        <p:tav tm="100000">
                                          <p:val>
                                            <p:strVal val="#ppt_w"/>
                                          </p:val>
                                        </p:tav>
                                      </p:tavLst>
                                    </p:anim>
                                    <p:anim calcmode="lin" valueType="num">
                                      <p:cBhvr>
                                        <p:cTn id="16" dur="500" fill="hold"/>
                                        <p:tgtEl>
                                          <p:spTgt spid="8194"/>
                                        </p:tgtEl>
                                        <p:attrNameLst>
                                          <p:attrName>ppt_h</p:attrName>
                                        </p:attrNameLst>
                                      </p:cBhvr>
                                      <p:tavLst>
                                        <p:tav tm="0">
                                          <p:val>
                                            <p:strVal val="#ppt_h*0.01"/>
                                          </p:val>
                                        </p:tav>
                                        <p:tav tm="100000">
                                          <p:val>
                                            <p:strVal val="#ppt_h"/>
                                          </p:val>
                                        </p:tav>
                                      </p:tavLst>
                                    </p:anim>
                                    <p:anim calcmode="lin" valueType="num">
                                      <p:cBhvr>
                                        <p:cTn id="17" dur="500" fill="hold"/>
                                        <p:tgtEl>
                                          <p:spTgt spid="8194"/>
                                        </p:tgtEl>
                                        <p:attrNameLst>
                                          <p:attrName>ppt_x</p:attrName>
                                        </p:attrNameLst>
                                      </p:cBhvr>
                                      <p:tavLst>
                                        <p:tav tm="0">
                                          <p:val>
                                            <p:strVal val="#ppt_x"/>
                                          </p:val>
                                        </p:tav>
                                        <p:tav tm="100000">
                                          <p:val>
                                            <p:strVal val="#ppt_x"/>
                                          </p:val>
                                        </p:tav>
                                      </p:tavLst>
                                    </p:anim>
                                    <p:anim calcmode="lin" valueType="num">
                                      <p:cBhvr>
                                        <p:cTn id="18" dur="500" fill="hold"/>
                                        <p:tgtEl>
                                          <p:spTgt spid="8194"/>
                                        </p:tgtEl>
                                        <p:attrNameLst>
                                          <p:attrName>ppt_y</p:attrName>
                                        </p:attrNameLst>
                                      </p:cBhvr>
                                      <p:tavLst>
                                        <p:tav tm="0">
                                          <p:val>
                                            <p:strVal val="#ppt_h+1"/>
                                          </p:val>
                                        </p:tav>
                                        <p:tav tm="100000">
                                          <p:val>
                                            <p:strVal val="#ppt_y"/>
                                          </p:val>
                                        </p:tav>
                                      </p:tavLst>
                                    </p:anim>
                                    <p:animEffect transition="in" filter="fade">
                                      <p:cBhvr>
                                        <p:cTn id="19"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Індуїзму, буддизму, конфуціанству і даосизму притаманні інші переконання:</a:t>
            </a:r>
            <a:endParaRPr lang="uk-UA" sz="3200" dirty="0"/>
          </a:p>
        </p:txBody>
      </p:sp>
      <p:sp>
        <p:nvSpPr>
          <p:cNvPr id="3" name="Содержимое 2"/>
          <p:cNvSpPr>
            <a:spLocks noGrp="1"/>
          </p:cNvSpPr>
          <p:nvPr>
            <p:ph idx="1"/>
          </p:nvPr>
        </p:nvSpPr>
        <p:spPr>
          <a:xfrm>
            <a:off x="457200" y="2249424"/>
            <a:ext cx="5400684" cy="4325112"/>
          </a:xfrm>
        </p:spPr>
        <p:txBody>
          <a:bodyPr>
            <a:normAutofit fontScale="85000" lnSpcReduction="20000"/>
          </a:bodyPr>
          <a:lstStyle/>
          <a:p>
            <a:r>
              <a:rPr lang="uk-UA" dirty="0" smtClean="0"/>
              <a:t>етичний релятивізм, що виходить із відносності моральних норм не універсальних, які стосуються всіх людей, а таких, що мають сенс лише стосовно конкурентних груп людей; </a:t>
            </a:r>
            <a:endParaRPr lang="ru-RU" dirty="0" smtClean="0"/>
          </a:p>
          <a:p>
            <a:r>
              <a:rPr lang="ru-RU" dirty="0" err="1" smtClean="0"/>
              <a:t>людина</a:t>
            </a:r>
            <a:r>
              <a:rPr lang="ru-RU" dirty="0" smtClean="0"/>
              <a:t> </a:t>
            </a:r>
            <a:r>
              <a:rPr lang="ru-RU" dirty="0" err="1" smtClean="0"/>
              <a:t>зобов’язана</a:t>
            </a:r>
            <a:r>
              <a:rPr lang="ru-RU" dirty="0" smtClean="0"/>
              <a:t> </a:t>
            </a:r>
            <a:r>
              <a:rPr lang="ru-RU" dirty="0" err="1" smtClean="0"/>
              <a:t>жити</a:t>
            </a:r>
            <a:r>
              <a:rPr lang="ru-RU" dirty="0" smtClean="0"/>
              <a:t> за </a:t>
            </a:r>
            <a:r>
              <a:rPr lang="ru-RU" dirty="0" err="1" smtClean="0"/>
              <a:t>певними</a:t>
            </a:r>
            <a:r>
              <a:rPr lang="ru-RU" dirty="0" smtClean="0"/>
              <a:t> правилами </a:t>
            </a:r>
            <a:r>
              <a:rPr lang="ru-RU" dirty="0" err="1" smtClean="0"/>
              <a:t>лише</a:t>
            </a:r>
            <a:r>
              <a:rPr lang="ru-RU" dirty="0" smtClean="0"/>
              <a:t> </a:t>
            </a:r>
            <a:r>
              <a:rPr lang="ru-RU" dirty="0" err="1" smtClean="0"/>
              <a:t>тією</a:t>
            </a:r>
            <a:r>
              <a:rPr lang="ru-RU" dirty="0" smtClean="0"/>
              <a:t> </a:t>
            </a:r>
            <a:r>
              <a:rPr lang="ru-RU" dirty="0" err="1" smtClean="0"/>
              <a:t>мірою</a:t>
            </a:r>
            <a:r>
              <a:rPr lang="ru-RU" dirty="0" smtClean="0"/>
              <a:t>, </a:t>
            </a:r>
            <a:r>
              <a:rPr lang="ru-RU" dirty="0" err="1" smtClean="0"/>
              <a:t>якою</a:t>
            </a:r>
            <a:r>
              <a:rPr lang="ru-RU" dirty="0" smtClean="0"/>
              <a:t> вони </a:t>
            </a:r>
            <a:r>
              <a:rPr lang="ru-RU" dirty="0" err="1" smtClean="0"/>
              <a:t>визначені</a:t>
            </a:r>
            <a:r>
              <a:rPr lang="ru-RU" dirty="0" smtClean="0"/>
              <a:t> для </a:t>
            </a:r>
            <a:r>
              <a:rPr lang="ru-RU" dirty="0" err="1" smtClean="0"/>
              <a:t>всієї</a:t>
            </a:r>
            <a:r>
              <a:rPr lang="ru-RU" dirty="0" smtClean="0"/>
              <a:t> </a:t>
            </a:r>
            <a:r>
              <a:rPr lang="ru-RU" dirty="0" err="1" smtClean="0"/>
              <a:t>множини</a:t>
            </a:r>
            <a:r>
              <a:rPr lang="ru-RU" dirty="0" smtClean="0"/>
              <a:t> людей </a:t>
            </a:r>
            <a:r>
              <a:rPr lang="ru-RU" dirty="0" err="1" smtClean="0"/>
              <a:t>відповідного</a:t>
            </a:r>
            <a:r>
              <a:rPr lang="ru-RU" dirty="0" smtClean="0"/>
              <a:t> статусу, </a:t>
            </a:r>
            <a:r>
              <a:rPr lang="ru-RU" dirty="0" err="1" smtClean="0"/>
              <a:t>але</a:t>
            </a:r>
            <a:r>
              <a:rPr lang="ru-RU" dirty="0" smtClean="0"/>
              <a:t> при </a:t>
            </a:r>
            <a:r>
              <a:rPr lang="ru-RU" dirty="0" err="1" smtClean="0"/>
              <a:t>цьому</a:t>
            </a:r>
            <a:r>
              <a:rPr lang="ru-RU" dirty="0" smtClean="0"/>
              <a:t> не </a:t>
            </a:r>
            <a:r>
              <a:rPr lang="ru-RU" dirty="0" err="1" smtClean="0"/>
              <a:t>є</a:t>
            </a:r>
            <a:r>
              <a:rPr lang="ru-RU" dirty="0" smtClean="0"/>
              <a:t> </a:t>
            </a:r>
            <a:r>
              <a:rPr lang="ru-RU" dirty="0" err="1" smtClean="0"/>
              <a:t>обов’язковими</a:t>
            </a:r>
            <a:r>
              <a:rPr lang="ru-RU" dirty="0" smtClean="0"/>
              <a:t> для людей </a:t>
            </a:r>
            <a:r>
              <a:rPr lang="ru-RU" dirty="0" err="1" smtClean="0"/>
              <a:t>інших</a:t>
            </a:r>
            <a:r>
              <a:rPr lang="ru-RU" dirty="0" smtClean="0"/>
              <a:t> </a:t>
            </a:r>
            <a:r>
              <a:rPr lang="ru-RU" dirty="0" err="1" smtClean="0"/>
              <a:t>статусів</a:t>
            </a:r>
            <a:r>
              <a:rPr lang="ru-RU" dirty="0" smtClean="0"/>
              <a:t>.</a:t>
            </a:r>
            <a:endParaRPr lang="uk-UA" dirty="0"/>
          </a:p>
        </p:txBody>
      </p:sp>
      <p:pic>
        <p:nvPicPr>
          <p:cNvPr id="7170" name="Picture 2" descr="C:\Documents and Settings\work\Рабочий стол\Confucius.jpg"/>
          <p:cNvPicPr>
            <a:picLocks noChangeAspect="1" noChangeArrowheads="1"/>
          </p:cNvPicPr>
          <p:nvPr/>
        </p:nvPicPr>
        <p:blipFill>
          <a:blip r:embed="rId2" cstate="print"/>
          <a:srcRect/>
          <a:stretch>
            <a:fillRect/>
          </a:stretch>
        </p:blipFill>
        <p:spPr bwMode="auto">
          <a:xfrm>
            <a:off x="5786446" y="2285993"/>
            <a:ext cx="2857521" cy="3643338"/>
          </a:xfrm>
          <a:prstGeom prst="rect">
            <a:avLst/>
          </a:prstGeom>
          <a:noFill/>
        </p:spPr>
      </p:pic>
      <p:sp>
        <p:nvSpPr>
          <p:cNvPr id="5" name="Заголовок 3"/>
          <p:cNvSpPr txBox="1">
            <a:spLocks/>
          </p:cNvSpPr>
          <p:nvPr/>
        </p:nvSpPr>
        <p:spPr>
          <a:xfrm>
            <a:off x="6215074" y="6072206"/>
            <a:ext cx="1928826" cy="551058"/>
          </a:xfrm>
          <a:prstGeom prst="rect">
            <a:avLst/>
          </a:prstGeom>
        </p:spPr>
        <p:txBody>
          <a:bodyPr vert="horz"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4000" b="0" i="0" u="sng" strike="noStrike" kern="1200" cap="none" spc="0" normalizeH="0" baseline="0" noProof="0" dirty="0" smtClean="0">
                <a:ln>
                  <a:noFill/>
                </a:ln>
                <a:solidFill>
                  <a:schemeClr val="tx2"/>
                </a:solidFill>
                <a:effectLst/>
                <a:uLnTx/>
                <a:uFillTx/>
                <a:latin typeface="+mj-lt"/>
                <a:ea typeface="+mj-ea"/>
                <a:cs typeface="+mj-cs"/>
              </a:rPr>
              <a:t>Конфуцій</a:t>
            </a:r>
            <a:endParaRPr kumimoji="0" lang="uk-UA" sz="4000" b="0"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par>
                                <p:cTn id="8" presetID="21"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4)">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animEffect transition="in" filter="strips(downLeft)">
                                      <p:cBhvr>
                                        <p:cTn id="15" dur="500"/>
                                        <p:tgtEl>
                                          <p:spTgt spid="7170"/>
                                        </p:tgtEl>
                                      </p:cBhvr>
                                    </p:animEffect>
                                  </p:childTnLst>
                                </p:cTn>
                              </p:par>
                            </p:childTnLst>
                          </p:cTn>
                        </p:par>
                      </p:childTnLst>
                    </p:cTn>
                  </p:par>
                  <p:par>
                    <p:cTn id="16" fill="hold">
                      <p:stCondLst>
                        <p:cond delay="indefinite"/>
                      </p:stCondLst>
                      <p:childTnLst>
                        <p:par>
                          <p:cTn id="17" fill="hold">
                            <p:stCondLst>
                              <p:cond delay="0"/>
                            </p:stCondLst>
                            <p:childTnLst>
                              <p:par>
                                <p:cTn id="18" presetID="34"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from="(-#ppt_w/2)" to="(#ppt_x)" calcmode="lin" valueType="num">
                                      <p:cBhvr>
                                        <p:cTn id="20" dur="600" fill="hold">
                                          <p:stCondLst>
                                            <p:cond delay="0"/>
                                          </p:stCondLst>
                                        </p:cTn>
                                        <p:tgtEl>
                                          <p:spTgt spid="5"/>
                                        </p:tgtEl>
                                        <p:attrNameLst>
                                          <p:attrName>ppt_x</p:attrName>
                                        </p:attrNameLst>
                                      </p:cBhvr>
                                    </p:anim>
                                    <p:anim from="0" to="-1.0" calcmode="lin" valueType="num">
                                      <p:cBhvr>
                                        <p:cTn id="21" dur="200" decel="50000" autoRev="1" fill="hold">
                                          <p:stCondLst>
                                            <p:cond delay="600"/>
                                          </p:stCondLst>
                                        </p:cTn>
                                        <p:tgtEl>
                                          <p:spTgt spid="5"/>
                                        </p:tgtEl>
                                        <p:attrNameLst>
                                          <p:attrName>xshear</p:attrName>
                                        </p:attrNameLst>
                                      </p:cBhvr>
                                    </p:anim>
                                    <p:animScale>
                                      <p:cBhvr>
                                        <p:cTn id="22" dur="200" decel="100000" autoRev="1" fill="hold">
                                          <p:stCondLst>
                                            <p:cond delay="600"/>
                                          </p:stCondLst>
                                        </p:cTn>
                                        <p:tgtEl>
                                          <p:spTgt spid="5"/>
                                        </p:tgtEl>
                                      </p:cBhvr>
                                      <p:from x="100000" y="100000"/>
                                      <p:to x="80000" y="100000"/>
                                    </p:animScale>
                                    <p:anim by="(#ppt_h/3+#ppt_w*0.1)" calcmode="lin" valueType="num">
                                      <p:cBhvr additive="sum">
                                        <p:cTn id="23"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287</TotalTime>
  <Words>1200</Words>
  <Application>Microsoft Office PowerPoint</Application>
  <PresentationFormat>Экран (4:3)</PresentationFormat>
  <Paragraphs>65</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Городская</vt:lpstr>
      <vt:lpstr>Соціальний інститут релігії</vt:lpstr>
      <vt:lpstr>Релігія</vt:lpstr>
      <vt:lpstr>Релігія як соціальний інститут існує на двох рівнях:</vt:lpstr>
      <vt:lpstr>Релігія як соціальний інститут існує на двох рівнях:</vt:lpstr>
      <vt:lpstr>Розглядаючи світогляд іудео-християнсько-мусульманських народів, виділяють притаманні їм переконання:</vt:lpstr>
      <vt:lpstr>Розглядаючи світогляд іудео-християнсько-мусульманських народів, виділяють притаманні їм переконання:</vt:lpstr>
      <vt:lpstr>Індуїзму, буддизму, конфуціанству і даосизму притаманні інші переконання:</vt:lpstr>
      <vt:lpstr>Індуїзму, буддизму, конфуціанству і даосизму притаманні інші переконання:</vt:lpstr>
      <vt:lpstr>Індуїзму, буддизму, конфуціанству і даосизму притаманні інші переконання:</vt:lpstr>
      <vt:lpstr>Е.Дюркгейм</vt:lpstr>
      <vt:lpstr>К.Маркс</vt:lpstr>
      <vt:lpstr>М.Вебер</vt:lpstr>
      <vt:lpstr>Більшість вітчизняних соціологів дотримується думки, що соціальний інститут релігії виконує такі функції:</vt:lpstr>
      <vt:lpstr>Інтегруюча функція</vt:lpstr>
      <vt:lpstr>Регулятивна функція</vt:lpstr>
      <vt:lpstr>Психотерапевтична функція</vt:lpstr>
      <vt:lpstr>Комунікативна функція</vt:lpstr>
      <vt:lpstr>Церква як соціальний інститут</vt:lpstr>
      <vt:lpstr>Секуляризація</vt:lpstr>
      <vt:lpstr>Висновок</vt:lpstr>
    </vt:vector>
  </TitlesOfParts>
  <Company>WareZ Provider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Соціальний інститут релігії</dc:title>
  <dc:creator>Куля Олена(ФАНб 2 08 4 д)</dc:creator>
  <cp:lastModifiedBy>1</cp:lastModifiedBy>
  <cp:revision>37</cp:revision>
  <dcterms:created xsi:type="dcterms:W3CDTF">2009-11-12T09:23:02Z</dcterms:created>
  <dcterms:modified xsi:type="dcterms:W3CDTF">2015-03-04T05:57:29Z</dcterms:modified>
</cp:coreProperties>
</file>