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DBC09-4FCC-4AF3-92BD-E66E5047B09D}" type="datetimeFigureOut">
              <a:rPr lang="ru-RU" smtClean="0"/>
              <a:t>11.10.2021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84B13-A6F6-4DBD-B8FE-197695860EB0}" type="slidenum">
              <a:rPr lang="ru-RU" smtClean="0"/>
              <a:t>‹#›</a:t>
            </a:fld>
            <a:endParaRPr lang="ru-RU"/>
          </a:p>
        </p:txBody>
      </p:sp>
    </p:spTree>
    <p:extLst>
      <p:ext uri="{BB962C8B-B14F-4D97-AF65-F5344CB8AC3E}">
        <p14:creationId xmlns:p14="http://schemas.microsoft.com/office/powerpoint/2010/main" val="205507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495E8A52-1DD7-40D1-84E3-49688DF99BAC}" type="slidenum">
              <a:rPr lang="en-US" altLang="ru-RU" sz="800" b="0"/>
              <a:pPr/>
              <a:t>1</a:t>
            </a:fld>
            <a:endParaRPr lang="en-US" altLang="ru-RU" sz="800" b="0"/>
          </a:p>
        </p:txBody>
      </p:sp>
      <p:sp>
        <p:nvSpPr>
          <p:cNvPr id="192515" name="Rectangle 2"/>
          <p:cNvSpPr>
            <a:spLocks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18 – Internal Components</a:t>
            </a:r>
          </a:p>
          <a:p>
            <a:pPr eaLnBrk="1" hangingPunct="1">
              <a:buFontTx/>
              <a:buNone/>
            </a:pPr>
            <a:r>
              <a:rPr lang="en-US" altLang="ja-JP" smtClean="0"/>
              <a:t>1.4 Identify the names, purposes, and characteristics of internal components </a:t>
            </a:r>
          </a:p>
          <a:p>
            <a:pPr eaLnBrk="1" hangingPunct="1">
              <a:buFontTx/>
              <a:buNone/>
            </a:pPr>
            <a:r>
              <a:rPr lang="en-US" altLang="ru-RU" smtClean="0"/>
              <a:t>This section discusses the names, purposes, and characteristics of the internal components of a computer. After completing this section, you will meet these objectives:</a:t>
            </a:r>
          </a:p>
          <a:p>
            <a:pPr eaLnBrk="1" hangingPunct="1"/>
            <a:r>
              <a:rPr lang="en-US" altLang="ru-RU" smtClean="0"/>
              <a:t>Identify the names, purposes, and characteristics of motherboards </a:t>
            </a:r>
          </a:p>
          <a:p>
            <a:pPr eaLnBrk="1" hangingPunct="1"/>
            <a:r>
              <a:rPr lang="en-US" altLang="ru-RU" smtClean="0"/>
              <a:t>Explain the names, purposes, and characteristics of CPUs </a:t>
            </a:r>
          </a:p>
          <a:p>
            <a:pPr eaLnBrk="1" hangingPunct="1"/>
            <a:r>
              <a:rPr lang="en-US" altLang="ru-RU" smtClean="0"/>
              <a:t>Identify the names, purposes, and characteristics of cooling systems </a:t>
            </a:r>
          </a:p>
          <a:p>
            <a:pPr eaLnBrk="1" hangingPunct="1"/>
            <a:r>
              <a:rPr lang="en-US" altLang="ru-RU" smtClean="0"/>
              <a:t>Identify the names, purposes, and characteristics of ROM and RAM </a:t>
            </a:r>
          </a:p>
          <a:p>
            <a:pPr eaLnBrk="1" hangingPunct="1"/>
            <a:r>
              <a:rPr lang="en-US" altLang="ru-RU" smtClean="0"/>
              <a:t>Identify the names, purposes, and characteristics of adapter cards </a:t>
            </a:r>
          </a:p>
          <a:p>
            <a:pPr eaLnBrk="1" hangingPunct="1"/>
            <a:r>
              <a:rPr lang="en-US" altLang="ru-RU" smtClean="0"/>
              <a:t>Identify the names, purposes, and characteristics of storage drives </a:t>
            </a:r>
          </a:p>
          <a:p>
            <a:pPr eaLnBrk="1" hangingPunct="1"/>
            <a:r>
              <a:rPr lang="en-US" altLang="ru-RU" smtClean="0"/>
              <a:t>Identify the names, purposes, and characteristics of internal cables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F2952405-4066-4FA1-9759-8D5C19A0CC42}" type="slidenum">
              <a:rPr lang="en-US" altLang="ru-RU" sz="800" b="0"/>
              <a:pPr/>
              <a:t>2</a:t>
            </a:fld>
            <a:endParaRPr lang="en-US" altLang="ru-RU" sz="800" b="0"/>
          </a:p>
        </p:txBody>
      </p:sp>
      <p:sp>
        <p:nvSpPr>
          <p:cNvPr id="193539" name="Rectangle 2"/>
          <p:cNvSpPr>
            <a:spLocks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19 – Motherboards</a:t>
            </a:r>
          </a:p>
          <a:p>
            <a:pPr eaLnBrk="1" hangingPunct="1">
              <a:buFontTx/>
              <a:buNone/>
            </a:pPr>
            <a:r>
              <a:rPr lang="en-US" altLang="ja-JP" smtClean="0"/>
              <a:t>1.4.1 Identify the names, purposes, and characteristics of motherboards </a:t>
            </a:r>
          </a:p>
          <a:p>
            <a:pPr eaLnBrk="1" hangingPunct="1"/>
            <a:r>
              <a:rPr lang="en-US" altLang="ja-JP" smtClean="0"/>
              <a:t>The motherboard is the main printed circuit board and contains the buses, or electrical pathways, found in a computer. These buses allow data to travel between the various components that comprise a computer. A motherboard is also known as the system board, the backplane, or the main board.</a:t>
            </a:r>
          </a:p>
          <a:p>
            <a:pPr eaLnBrk="1" hangingPunct="1"/>
            <a:r>
              <a:rPr lang="en-US" altLang="ja-JP" smtClean="0"/>
              <a:t>The motherboard accommodates the central processing unit (CPU), RAM, expansion slots, heat sink/fan assembly, BIOS chip, chip set, and the embedded wires that interconnect the motherboard components. Sockets, internal and external connectors, and various ports are also placed on the motherboard.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F9266FDC-299A-4057-8412-6E1EFD615AA0}" type="slidenum">
              <a:rPr lang="en-US" altLang="ru-RU" sz="800" b="0"/>
              <a:pPr/>
              <a:t>7</a:t>
            </a:fld>
            <a:endParaRPr lang="en-US" altLang="ru-RU" sz="800" b="0"/>
          </a:p>
        </p:txBody>
      </p:sp>
      <p:sp>
        <p:nvSpPr>
          <p:cNvPr id="194563" name="Rectangle 2"/>
          <p:cNvSpPr>
            <a:spLocks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20 – Motherboards</a:t>
            </a:r>
          </a:p>
          <a:p>
            <a:pPr eaLnBrk="1" hangingPunct="1">
              <a:buFontTx/>
              <a:buNone/>
            </a:pPr>
            <a:r>
              <a:rPr lang="en-US" altLang="ja-JP" smtClean="0"/>
              <a:t>1.4.1 Identify the names, purposes, and characteristics of motherboards </a:t>
            </a:r>
          </a:p>
          <a:p>
            <a:pPr eaLnBrk="1" hangingPunct="1"/>
            <a:r>
              <a:rPr lang="en-US" altLang="ja-JP" smtClean="0"/>
              <a:t>The form factor of motherboards pertains to the size and shape of the board. It also describes the physical layout of the different components and devices on the motherboard. Various form factors exist for motherboards.</a:t>
            </a:r>
          </a:p>
          <a:p>
            <a:pPr eaLnBrk="1" hangingPunct="1"/>
            <a:r>
              <a:rPr lang="en-US" altLang="ja-JP" smtClean="0"/>
              <a:t>An important set of components on the motherboard is the chip set. The chip set is composed of various integrated circuits attached to the motherboard that control how system hardware interacts with the CPU and motherboard. The CPU is installed into a slot or socket on the motherboard. The socket on the motherboard determines the type of CPU that can be installed.</a:t>
            </a:r>
          </a:p>
          <a:p>
            <a:pPr eaLnBrk="1" hangingPunct="1"/>
            <a:r>
              <a:rPr lang="en-US" altLang="ja-JP" smtClean="0"/>
              <a:t>The chip set of a motherboard allows the CPU to communicate and interact with the other components of the computer, and to exchange data with system memory, or RAM, hard disk drives, video cards, and other output devices. The chip set establishes how much memory can be added to a motherboard. The chip set also determines the type of connectors on the motherboard.</a:t>
            </a:r>
          </a:p>
          <a:p>
            <a:pPr eaLnBrk="1" hangingPunct="1"/>
            <a:r>
              <a:rPr lang="en-US" altLang="ja-JP" smtClean="0"/>
              <a:t>Most chip sets are divided into two distinct components, Northbridge and Southbridge. What each component does varies from manufacturer to manufacturer, but in general the Northbridge controls access to the RAM, video card, and the speeds at which the CPU can communicate with them. The video card is sometimes integrated into the Northbridge. The Southbridge, in most cases, allows the CPU to communicate with the hard drives, sound card, USB ports, and other I/O ports.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C1E850-FB63-4D8F-BFC9-C295401B34C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151521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C1E850-FB63-4D8F-BFC9-C295401B34C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200144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C1E850-FB63-4D8F-BFC9-C295401B34C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364857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p:txBody>
          <a:bodyPr/>
          <a:lstStyle>
            <a:lvl1pPr>
              <a:defRPr/>
            </a:lvl1pPr>
          </a:lstStyle>
          <a:p>
            <a:pPr>
              <a:defRPr/>
            </a:pPr>
            <a:fld id="{49A199D9-52F6-4C07-B0C1-1ECAF2AECE28}" type="datetimeFigureOut">
              <a:rPr lang="ru-RU"/>
              <a:pPr>
                <a:defRPr/>
              </a:pPr>
              <a:t>11.10.2021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29C4351-2C73-4F93-BABE-509F08127B85}" type="slidenum">
              <a:rPr lang="ru-RU"/>
              <a:pPr>
                <a:defRPr/>
              </a:pPr>
              <a:t>‹#›</a:t>
            </a:fld>
            <a:endParaRPr lang="ru-RU"/>
          </a:p>
        </p:txBody>
      </p:sp>
    </p:spTree>
    <p:extLst>
      <p:ext uri="{BB962C8B-B14F-4D97-AF65-F5344CB8AC3E}">
        <p14:creationId xmlns:p14="http://schemas.microsoft.com/office/powerpoint/2010/main" val="264366163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p:txBody>
          <a:bodyPr/>
          <a:lstStyle>
            <a:lvl1pPr>
              <a:defRPr/>
            </a:lvl1pPr>
          </a:lstStyle>
          <a:p>
            <a:pPr>
              <a:defRPr/>
            </a:pPr>
            <a:fld id="{DA2DA987-206F-4FDB-B011-27CAAD9713D1}" type="datetimeFigureOut">
              <a:rPr lang="ru-RU"/>
              <a:pPr>
                <a:defRPr/>
              </a:pPr>
              <a:t>11.10.2021</a:t>
            </a:fld>
            <a:endParaRPr lang="ru-RU"/>
          </a:p>
        </p:txBody>
      </p:sp>
      <p:sp>
        <p:nvSpPr>
          <p:cNvPr id="7" name="Нижний колонтитул 6"/>
          <p:cNvSpPr>
            <a:spLocks noGrp="1"/>
          </p:cNvSpPr>
          <p:nvPr>
            <p:ph type="ftr" sz="quarter" idx="11"/>
          </p:nvPr>
        </p:nvSpPr>
        <p:spPr/>
        <p:txBody>
          <a:bodyPr/>
          <a:lstStyle>
            <a:lvl1pPr>
              <a:defRPr/>
            </a:lvl1pPr>
          </a:lstStyle>
          <a:p>
            <a:pPr>
              <a:defRPr/>
            </a:pPr>
            <a:endParaRPr lang="ru-RU"/>
          </a:p>
        </p:txBody>
      </p:sp>
      <p:sp>
        <p:nvSpPr>
          <p:cNvPr id="8" name="Номер слайда 7"/>
          <p:cNvSpPr>
            <a:spLocks noGrp="1"/>
          </p:cNvSpPr>
          <p:nvPr>
            <p:ph type="sldNum" sz="quarter" idx="12"/>
          </p:nvPr>
        </p:nvSpPr>
        <p:spPr/>
        <p:txBody>
          <a:bodyPr/>
          <a:lstStyle>
            <a:lvl1pPr>
              <a:defRPr/>
            </a:lvl1pPr>
          </a:lstStyle>
          <a:p>
            <a:pPr>
              <a:defRPr/>
            </a:pPr>
            <a:fld id="{28E96803-08EC-4B55-8DBF-CA61A4B11EC5}" type="slidenum">
              <a:rPr lang="ru-RU"/>
              <a:pPr>
                <a:defRPr/>
              </a:pPr>
              <a:t>‹#›</a:t>
            </a:fld>
            <a:endParaRPr lang="ru-RU"/>
          </a:p>
        </p:txBody>
      </p:sp>
    </p:spTree>
    <p:extLst>
      <p:ext uri="{BB962C8B-B14F-4D97-AF65-F5344CB8AC3E}">
        <p14:creationId xmlns:p14="http://schemas.microsoft.com/office/powerpoint/2010/main" val="1707321209"/>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8753F3ED-0B33-4743-9A18-AC21732DA595}" type="datetimeFigureOut">
              <a:rPr lang="ru-RU"/>
              <a:pPr>
                <a:defRPr/>
              </a:pPr>
              <a:t>11.10.2021</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AEBA6EEF-D658-4DAA-A0B3-7E62B3BE99EA}" type="slidenum">
              <a:rPr lang="ru-RU"/>
              <a:pPr>
                <a:defRPr/>
              </a:pPr>
              <a:t>‹#›</a:t>
            </a:fld>
            <a:endParaRPr lang="ru-RU"/>
          </a:p>
        </p:txBody>
      </p:sp>
    </p:spTree>
    <p:extLst>
      <p:ext uri="{BB962C8B-B14F-4D97-AF65-F5344CB8AC3E}">
        <p14:creationId xmlns:p14="http://schemas.microsoft.com/office/powerpoint/2010/main" val="3791210157"/>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16E7FD11-CB6B-4430-852A-A7D580E2D982}" type="datetimeFigureOut">
              <a:rPr lang="ru-RU"/>
              <a:pPr>
                <a:defRPr/>
              </a:pPr>
              <a:t>11.10.2021</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F081FC16-5FBC-494F-91B2-D2826AF637DC}" type="slidenum">
              <a:rPr lang="ru-RU"/>
              <a:pPr>
                <a:defRPr/>
              </a:pPr>
              <a:t>‹#›</a:t>
            </a:fld>
            <a:endParaRPr lang="ru-RU"/>
          </a:p>
        </p:txBody>
      </p:sp>
    </p:spTree>
    <p:extLst>
      <p:ext uri="{BB962C8B-B14F-4D97-AF65-F5344CB8AC3E}">
        <p14:creationId xmlns:p14="http://schemas.microsoft.com/office/powerpoint/2010/main" val="237377311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C1E850-FB63-4D8F-BFC9-C295401B34C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414224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C1E850-FB63-4D8F-BFC9-C295401B34C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169905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C1E850-FB63-4D8F-BFC9-C295401B34C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217409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C1E850-FB63-4D8F-BFC9-C295401B34C6}" type="datetimeFigureOut">
              <a:rPr lang="ru-RU" smtClean="0"/>
              <a:t>11.10.2021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76756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C1E850-FB63-4D8F-BFC9-C295401B34C6}" type="datetimeFigureOut">
              <a:rPr lang="ru-RU" smtClean="0"/>
              <a:t>11.10.2021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9855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C1E850-FB63-4D8F-BFC9-C295401B34C6}" type="datetimeFigureOut">
              <a:rPr lang="ru-RU" smtClean="0"/>
              <a:t>11.10.2021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6485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C1E850-FB63-4D8F-BFC9-C295401B34C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339801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C1E850-FB63-4D8F-BFC9-C295401B34C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85FB8A-89B6-49B6-AC29-A6A91B555E88}" type="slidenum">
              <a:rPr lang="ru-RU" smtClean="0"/>
              <a:t>‹#›</a:t>
            </a:fld>
            <a:endParaRPr lang="ru-RU"/>
          </a:p>
        </p:txBody>
      </p:sp>
    </p:spTree>
    <p:extLst>
      <p:ext uri="{BB962C8B-B14F-4D97-AF65-F5344CB8AC3E}">
        <p14:creationId xmlns:p14="http://schemas.microsoft.com/office/powerpoint/2010/main" val="294294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1E850-FB63-4D8F-BFC9-C295401B34C6}" type="datetimeFigureOut">
              <a:rPr lang="ru-RU" smtClean="0"/>
              <a:t>11.10.2021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5FB8A-89B6-49B6-AC29-A6A91B555E88}" type="slidenum">
              <a:rPr lang="ru-RU" smtClean="0"/>
              <a:t>‹#›</a:t>
            </a:fld>
            <a:endParaRPr lang="ru-RU"/>
          </a:p>
        </p:txBody>
      </p:sp>
    </p:spTree>
    <p:extLst>
      <p:ext uri="{BB962C8B-B14F-4D97-AF65-F5344CB8AC3E}">
        <p14:creationId xmlns:p14="http://schemas.microsoft.com/office/powerpoint/2010/main" val="194633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5.xml"/><Relationship Id="rId6" Type="http://schemas.openxmlformats.org/officeDocument/2006/relationships/image" Target="../media/image27.wmf"/><Relationship Id="rId5" Type="http://schemas.openxmlformats.org/officeDocument/2006/relationships/image" Target="../media/image26.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uk.wikipedia.org/wiki/Ultra_AT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uk.wikipedia.org/wiki/2008_%D1%80%D1%96%D0%B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87363" y="236538"/>
            <a:ext cx="8145462" cy="838200"/>
          </a:xfrm>
        </p:spPr>
        <p:txBody>
          <a:bodyPr lIns="82124" tIns="41061" rIns="82124" bIns="41061" anchor="b" anchorCtr="0">
            <a:normAutofit fontScale="90000"/>
          </a:bodyPr>
          <a:lstStyle/>
          <a:p>
            <a:pPr eaLnBrk="1" hangingPunct="1">
              <a:defRPr/>
            </a:pPr>
            <a:r>
              <a:rPr lang="ru-RU" sz="3000" dirty="0" err="1" smtClean="0"/>
              <a:t>Назви</a:t>
            </a:r>
            <a:r>
              <a:rPr lang="ru-RU" sz="3000" dirty="0" smtClean="0"/>
              <a:t>, </a:t>
            </a:r>
            <a:r>
              <a:rPr lang="ru-RU" sz="3000" dirty="0" err="1" smtClean="0"/>
              <a:t>призначення</a:t>
            </a:r>
            <a:r>
              <a:rPr lang="ru-RU" sz="3000" dirty="0" smtClean="0"/>
              <a:t> і характеристики </a:t>
            </a:r>
            <a:r>
              <a:rPr lang="ru-RU" sz="3000" dirty="0" err="1" smtClean="0"/>
              <a:t>внутрішніх</a:t>
            </a:r>
            <a:r>
              <a:rPr lang="ru-RU" sz="3000" dirty="0" smtClean="0"/>
              <a:t> </a:t>
            </a:r>
            <a:r>
              <a:rPr lang="ru-RU" sz="3000" dirty="0" err="1" smtClean="0"/>
              <a:t>компонентів</a:t>
            </a:r>
            <a:r>
              <a:rPr lang="ru-RU" sz="3000" dirty="0" smtClean="0"/>
              <a:t> </a:t>
            </a:r>
            <a:r>
              <a:rPr lang="ru-RU" sz="3000" dirty="0" err="1" smtClean="0"/>
              <a:t>комп'ютера</a:t>
            </a:r>
            <a:endParaRPr lang="en-US" sz="3000" dirty="0" smtClean="0"/>
          </a:p>
        </p:txBody>
      </p:sp>
      <p:pic>
        <p:nvPicPr>
          <p:cNvPr id="4198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254125"/>
            <a:ext cx="56007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19442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Схема корпуса стандарта BTX"/>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9863" y="688975"/>
            <a:ext cx="8974137" cy="552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7638873"/>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4S645DX"/>
          <p:cNvPicPr>
            <a:picLocks noChangeAspect="1" noChangeArrowheads="1"/>
          </p:cNvPicPr>
          <p:nvPr/>
        </p:nvPicPr>
        <p:blipFill>
          <a:blip r:embed="rId2">
            <a:extLst>
              <a:ext uri="{28A0092B-C50C-407E-A947-70E740481C1C}">
                <a14:useLocalDpi xmlns:a14="http://schemas.microsoft.com/office/drawing/2010/main" val="0"/>
              </a:ext>
            </a:extLst>
          </a:blip>
          <a:srcRect b="1413"/>
          <a:stretch>
            <a:fillRect/>
          </a:stretch>
        </p:blipFill>
        <p:spPr bwMode="auto">
          <a:xfrm>
            <a:off x="0" y="877888"/>
            <a:ext cx="9144000"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idx="4294967295"/>
          </p:nvPr>
        </p:nvSpPr>
        <p:spPr>
          <a:xfrm>
            <a:off x="157163" y="238125"/>
            <a:ext cx="7793037" cy="641350"/>
          </a:xfrm>
        </p:spPr>
        <p:txBody>
          <a:bodyPr lIns="82124" tIns="41061" rIns="82124" bIns="41061" anchor="b" anchorCtr="0"/>
          <a:lstStyle/>
          <a:p>
            <a:pPr eaLnBrk="1" hangingPunct="1">
              <a:defRPr/>
            </a:pPr>
            <a:r>
              <a:rPr lang="ru-RU" smtClean="0"/>
              <a:t>Материнская плата </a:t>
            </a:r>
            <a:endParaRPr lang="en-US" smtClean="0"/>
          </a:p>
        </p:txBody>
      </p:sp>
    </p:spTree>
    <p:extLst>
      <p:ext uri="{BB962C8B-B14F-4D97-AF65-F5344CB8AC3E}">
        <p14:creationId xmlns:p14="http://schemas.microsoft.com/office/powerpoint/2010/main" val="2462441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01600" y="161925"/>
            <a:ext cx="7793038" cy="641350"/>
          </a:xfrm>
        </p:spPr>
        <p:txBody>
          <a:bodyPr lIns="82124" tIns="41061" rIns="82124" bIns="41061" anchor="b" anchorCtr="0"/>
          <a:lstStyle/>
          <a:p>
            <a:pPr eaLnBrk="1" hangingPunct="1">
              <a:defRPr/>
            </a:pPr>
            <a:r>
              <a:rPr lang="ru-RU" dirty="0" err="1" smtClean="0"/>
              <a:t>Материнська</a:t>
            </a:r>
            <a:r>
              <a:rPr lang="ru-RU" dirty="0" smtClean="0"/>
              <a:t> </a:t>
            </a:r>
            <a:r>
              <a:rPr lang="ru-RU" dirty="0" smtClean="0"/>
              <a:t>плата </a:t>
            </a:r>
            <a:endParaRPr lang="en-US" dirty="0" smtClean="0"/>
          </a:p>
        </p:txBody>
      </p:sp>
      <p:pic>
        <p:nvPicPr>
          <p:cNvPr id="53251" name="Picture 3" descr="KT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2975"/>
            <a:ext cx="91440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238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bit_be6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25"/>
            <a:ext cx="91440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idx="4294967295"/>
          </p:nvPr>
        </p:nvSpPr>
        <p:spPr>
          <a:xfrm>
            <a:off x="26988" y="133350"/>
            <a:ext cx="7793037" cy="641350"/>
          </a:xfrm>
        </p:spPr>
        <p:txBody>
          <a:bodyPr lIns="82124" tIns="41061" rIns="82124" bIns="41061" anchor="b" anchorCtr="0"/>
          <a:lstStyle/>
          <a:p>
            <a:pPr eaLnBrk="1" hangingPunct="1">
              <a:defRPr/>
            </a:pPr>
            <a:r>
              <a:rPr lang="ru-RU" dirty="0" err="1" smtClean="0"/>
              <a:t>Материнська</a:t>
            </a:r>
            <a:r>
              <a:rPr lang="ru-RU" dirty="0" smtClean="0"/>
              <a:t> </a:t>
            </a:r>
            <a:r>
              <a:rPr lang="ru-RU" dirty="0" smtClean="0"/>
              <a:t>плата </a:t>
            </a:r>
            <a:endParaRPr lang="en-US" dirty="0" smtClean="0"/>
          </a:p>
        </p:txBody>
      </p:sp>
    </p:spTree>
    <p:extLst>
      <p:ext uri="{BB962C8B-B14F-4D97-AF65-F5344CB8AC3E}">
        <p14:creationId xmlns:p14="http://schemas.microsoft.com/office/powerpoint/2010/main" val="3620419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Bx7VIA71A-labeled"/>
          <p:cNvPicPr>
            <a:picLocks noChangeAspect="1" noChangeArrowheads="1"/>
          </p:cNvPicPr>
          <p:nvPr/>
        </p:nvPicPr>
        <p:blipFill>
          <a:blip r:embed="rId2">
            <a:extLst>
              <a:ext uri="{28A0092B-C50C-407E-A947-70E740481C1C}">
                <a14:useLocalDpi xmlns:a14="http://schemas.microsoft.com/office/drawing/2010/main" val="0"/>
              </a:ext>
            </a:extLst>
          </a:blip>
          <a:srcRect b="8951"/>
          <a:stretch>
            <a:fillRect/>
          </a:stretch>
        </p:blipFill>
        <p:spPr bwMode="auto">
          <a:xfrm>
            <a:off x="0" y="963613"/>
            <a:ext cx="9126538"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246063" y="277813"/>
            <a:ext cx="87673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eaLnBrk="1" hangingPunct="1">
              <a:lnSpc>
                <a:spcPct val="100000"/>
              </a:lnSpc>
            </a:pPr>
            <a:r>
              <a:rPr lang="ru-RU" altLang="ru-RU" sz="4000" dirty="0" err="1" smtClean="0"/>
              <a:t>Материнська</a:t>
            </a:r>
            <a:r>
              <a:rPr lang="ru-RU" altLang="ru-RU" sz="4000" dirty="0" smtClean="0"/>
              <a:t> </a:t>
            </a:r>
            <a:r>
              <a:rPr lang="ru-RU" altLang="ru-RU" sz="4000" dirty="0"/>
              <a:t>плата</a:t>
            </a:r>
            <a:r>
              <a:rPr lang="ru-RU" altLang="ru-RU" sz="4000" b="0" dirty="0"/>
              <a:t> </a:t>
            </a:r>
            <a:endParaRPr lang="en-US" altLang="ru-RU" sz="4000" b="0" dirty="0"/>
          </a:p>
        </p:txBody>
      </p:sp>
    </p:spTree>
    <p:extLst>
      <p:ext uri="{BB962C8B-B14F-4D97-AF65-F5344CB8AC3E}">
        <p14:creationId xmlns:p14="http://schemas.microsoft.com/office/powerpoint/2010/main" val="4014542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lIns="82124" tIns="41061" rIns="82124" bIns="41061" anchor="b" anchorCtr="0"/>
          <a:lstStyle/>
          <a:p>
            <a:pPr eaLnBrk="1" hangingPunct="1">
              <a:defRPr/>
            </a:pPr>
            <a:r>
              <a:rPr lang="ru-RU" smtClean="0"/>
              <a:t>Материнская плата </a:t>
            </a:r>
            <a:endParaRPr lang="en-US" smtClean="0"/>
          </a:p>
        </p:txBody>
      </p:sp>
      <p:pic>
        <p:nvPicPr>
          <p:cNvPr id="56323" name="Picture 2" descr="http://www.pcstats.com/articleimages/200606/ASUSM2N32slidlx_mf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882650"/>
            <a:ext cx="7180263"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4"/>
          <p:cNvSpPr txBox="1">
            <a:spLocks noChangeArrowheads="1"/>
          </p:cNvSpPr>
          <p:nvPr/>
        </p:nvSpPr>
        <p:spPr bwMode="auto">
          <a:xfrm>
            <a:off x="6149975" y="5130800"/>
            <a:ext cx="22240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b="0"/>
              <a:t>SATA ports</a:t>
            </a:r>
          </a:p>
        </p:txBody>
      </p:sp>
      <p:cxnSp>
        <p:nvCxnSpPr>
          <p:cNvPr id="56325" name="Straight Arrow Connector 6"/>
          <p:cNvCxnSpPr>
            <a:cxnSpLocks noChangeShapeType="1"/>
          </p:cNvCxnSpPr>
          <p:nvPr/>
        </p:nvCxnSpPr>
        <p:spPr bwMode="auto">
          <a:xfrm>
            <a:off x="5534025" y="4803775"/>
            <a:ext cx="1068388" cy="374650"/>
          </a:xfrm>
          <a:prstGeom prst="straightConnector1">
            <a:avLst/>
          </a:prstGeom>
          <a:noFill/>
          <a:ln w="38100" algn="ctr">
            <a:solidFill>
              <a:schemeClr val="tx2"/>
            </a:solidFill>
            <a:round/>
            <a:headEnd type="triangle"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2873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VC-005F"/>
          <p:cNvPicPr>
            <a:picLocks noChangeAspect="1" noChangeArrowheads="1"/>
          </p:cNvPicPr>
          <p:nvPr/>
        </p:nvPicPr>
        <p:blipFill>
          <a:blip r:embed="rId2">
            <a:extLst>
              <a:ext uri="{28A0092B-C50C-407E-A947-70E740481C1C}">
                <a14:useLocalDpi xmlns:a14="http://schemas.microsoft.com/office/drawing/2010/main" val="0"/>
              </a:ext>
            </a:extLst>
          </a:blip>
          <a:srcRect l="6667" r="2856" b="21269"/>
          <a:stretch>
            <a:fillRect/>
          </a:stretch>
        </p:blipFill>
        <p:spPr bwMode="auto">
          <a:xfrm>
            <a:off x="95250" y="838200"/>
            <a:ext cx="723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0835" name="Line 3"/>
          <p:cNvSpPr>
            <a:spLocks noChangeShapeType="1"/>
          </p:cNvSpPr>
          <p:nvPr/>
        </p:nvSpPr>
        <p:spPr bwMode="auto">
          <a:xfrm flipH="1">
            <a:off x="5734050" y="1714500"/>
            <a:ext cx="18288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1400836" name="Text Box 4"/>
          <p:cNvSpPr txBox="1">
            <a:spLocks noChangeArrowheads="1"/>
          </p:cNvSpPr>
          <p:nvPr/>
        </p:nvSpPr>
        <p:spPr bwMode="auto">
          <a:xfrm>
            <a:off x="7639050" y="11049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eaLnBrk="1" hangingPunct="1">
              <a:lnSpc>
                <a:spcPct val="100000"/>
              </a:lnSpc>
              <a:spcBef>
                <a:spcPct val="50000"/>
              </a:spcBef>
            </a:pPr>
            <a:r>
              <a:rPr lang="en-US" altLang="ru-RU" sz="3200" b="0"/>
              <a:t>Power Supply</a:t>
            </a:r>
          </a:p>
        </p:txBody>
      </p:sp>
      <p:sp>
        <p:nvSpPr>
          <p:cNvPr id="1400837" name="Line 5"/>
          <p:cNvSpPr>
            <a:spLocks noChangeShapeType="1"/>
          </p:cNvSpPr>
          <p:nvPr/>
        </p:nvSpPr>
        <p:spPr bwMode="auto">
          <a:xfrm flipV="1">
            <a:off x="476250" y="4305300"/>
            <a:ext cx="990600" cy="1447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1400838" name="Text Box 6"/>
          <p:cNvSpPr txBox="1">
            <a:spLocks noChangeArrowheads="1"/>
          </p:cNvSpPr>
          <p:nvPr/>
        </p:nvSpPr>
        <p:spPr bwMode="auto">
          <a:xfrm>
            <a:off x="95250" y="5676900"/>
            <a:ext cx="1898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eaLnBrk="1" hangingPunct="1">
              <a:lnSpc>
                <a:spcPct val="100000"/>
              </a:lnSpc>
              <a:spcBef>
                <a:spcPct val="50000"/>
              </a:spcBef>
            </a:pPr>
            <a:r>
              <a:rPr lang="en-US" altLang="ru-RU" sz="3200" b="0"/>
              <a:t>Hard (C) Drive</a:t>
            </a:r>
          </a:p>
        </p:txBody>
      </p:sp>
      <p:sp>
        <p:nvSpPr>
          <p:cNvPr id="1400839" name="Line 7"/>
          <p:cNvSpPr>
            <a:spLocks noChangeShapeType="1"/>
          </p:cNvSpPr>
          <p:nvPr/>
        </p:nvSpPr>
        <p:spPr bwMode="auto">
          <a:xfrm flipV="1">
            <a:off x="2609850" y="3162300"/>
            <a:ext cx="457200" cy="2667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1400840" name="Text Box 8"/>
          <p:cNvSpPr txBox="1">
            <a:spLocks noChangeArrowheads="1"/>
          </p:cNvSpPr>
          <p:nvPr/>
        </p:nvSpPr>
        <p:spPr bwMode="auto">
          <a:xfrm>
            <a:off x="2152650" y="5676900"/>
            <a:ext cx="243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eaLnBrk="1" hangingPunct="1">
              <a:lnSpc>
                <a:spcPct val="100000"/>
              </a:lnSpc>
              <a:spcBef>
                <a:spcPct val="50000"/>
              </a:spcBef>
            </a:pPr>
            <a:r>
              <a:rPr lang="en-US" altLang="ru-RU" sz="3200" b="0"/>
              <a:t>Floppy (A) Drive</a:t>
            </a:r>
          </a:p>
        </p:txBody>
      </p:sp>
      <p:sp>
        <p:nvSpPr>
          <p:cNvPr id="1400841" name="Line 9"/>
          <p:cNvSpPr>
            <a:spLocks noChangeShapeType="1"/>
          </p:cNvSpPr>
          <p:nvPr/>
        </p:nvSpPr>
        <p:spPr bwMode="auto">
          <a:xfrm flipH="1" flipV="1">
            <a:off x="3676650" y="3314700"/>
            <a:ext cx="17526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1400842" name="Text Box 10"/>
          <p:cNvSpPr txBox="1">
            <a:spLocks noChangeArrowheads="1"/>
          </p:cNvSpPr>
          <p:nvPr/>
        </p:nvSpPr>
        <p:spPr bwMode="auto">
          <a:xfrm>
            <a:off x="4895850" y="5676900"/>
            <a:ext cx="243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eaLnBrk="1" hangingPunct="1">
              <a:lnSpc>
                <a:spcPct val="100000"/>
              </a:lnSpc>
              <a:spcBef>
                <a:spcPct val="50000"/>
              </a:spcBef>
            </a:pPr>
            <a:r>
              <a:rPr lang="en-US" altLang="ru-RU" sz="3200" b="0"/>
              <a:t>CD (D) Drive</a:t>
            </a:r>
          </a:p>
        </p:txBody>
      </p:sp>
      <p:sp>
        <p:nvSpPr>
          <p:cNvPr id="57355" name="Rectangle 11"/>
          <p:cNvSpPr>
            <a:spLocks noChangeArrowheads="1"/>
          </p:cNvSpPr>
          <p:nvPr/>
        </p:nvSpPr>
        <p:spPr bwMode="auto">
          <a:xfrm>
            <a:off x="119063" y="134938"/>
            <a:ext cx="4914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eaLnBrk="1" hangingPunct="1">
              <a:lnSpc>
                <a:spcPct val="100000"/>
              </a:lnSpc>
            </a:pPr>
            <a:r>
              <a:rPr lang="uk-UA" altLang="ru-RU" sz="3200">
                <a:solidFill>
                  <a:schemeClr val="tx2"/>
                </a:solidFill>
              </a:rPr>
              <a:t>Комп</a:t>
            </a:r>
            <a:r>
              <a:rPr lang="en-US" altLang="ru-RU" sz="3200">
                <a:solidFill>
                  <a:schemeClr val="tx2"/>
                </a:solidFill>
              </a:rPr>
              <a:t>”</a:t>
            </a:r>
            <a:r>
              <a:rPr lang="uk-UA" altLang="ru-RU" sz="3200">
                <a:solidFill>
                  <a:schemeClr val="tx2"/>
                </a:solidFill>
              </a:rPr>
              <a:t>ютер із середини</a:t>
            </a:r>
            <a:endParaRPr lang="en-US" altLang="ru-RU" sz="3200">
              <a:solidFill>
                <a:schemeClr val="tx2"/>
              </a:solidFill>
            </a:endParaRPr>
          </a:p>
        </p:txBody>
      </p:sp>
    </p:spTree>
    <p:extLst>
      <p:ext uri="{BB962C8B-B14F-4D97-AF65-F5344CB8AC3E}">
        <p14:creationId xmlns:p14="http://schemas.microsoft.com/office/powerpoint/2010/main" val="3284884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0835"/>
                                        </p:tgtEl>
                                        <p:attrNameLst>
                                          <p:attrName>style.visibility</p:attrName>
                                        </p:attrNameLst>
                                      </p:cBhvr>
                                      <p:to>
                                        <p:strVal val="visible"/>
                                      </p:to>
                                    </p:set>
                                    <p:animEffect transition="in" filter="wipe(left)">
                                      <p:cBhvr>
                                        <p:cTn id="7" dur="500"/>
                                        <p:tgtEl>
                                          <p:spTgt spid="140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0836">
                                            <p:txEl>
                                              <p:pRg st="0" end="0"/>
                                            </p:txEl>
                                          </p:spTgt>
                                        </p:tgtEl>
                                        <p:attrNameLst>
                                          <p:attrName>style.visibility</p:attrName>
                                        </p:attrNameLst>
                                      </p:cBhvr>
                                      <p:to>
                                        <p:strVal val="visible"/>
                                      </p:to>
                                    </p:set>
                                    <p:animEffect transition="in" filter="wipe(left)">
                                      <p:cBhvr>
                                        <p:cTn id="12" dur="500"/>
                                        <p:tgtEl>
                                          <p:spTgt spid="140083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0837"/>
                                        </p:tgtEl>
                                        <p:attrNameLst>
                                          <p:attrName>style.visibility</p:attrName>
                                        </p:attrNameLst>
                                      </p:cBhvr>
                                      <p:to>
                                        <p:strVal val="visible"/>
                                      </p:to>
                                    </p:set>
                                    <p:animEffect transition="in" filter="wipe(left)">
                                      <p:cBhvr>
                                        <p:cTn id="17" dur="500"/>
                                        <p:tgtEl>
                                          <p:spTgt spid="14008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0838">
                                            <p:txEl>
                                              <p:pRg st="0" end="0"/>
                                            </p:txEl>
                                          </p:spTgt>
                                        </p:tgtEl>
                                        <p:attrNameLst>
                                          <p:attrName>style.visibility</p:attrName>
                                        </p:attrNameLst>
                                      </p:cBhvr>
                                      <p:to>
                                        <p:strVal val="visible"/>
                                      </p:to>
                                    </p:set>
                                    <p:animEffect transition="in" filter="wipe(left)">
                                      <p:cBhvr>
                                        <p:cTn id="22" dur="500"/>
                                        <p:tgtEl>
                                          <p:spTgt spid="140083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00839"/>
                                        </p:tgtEl>
                                        <p:attrNameLst>
                                          <p:attrName>style.visibility</p:attrName>
                                        </p:attrNameLst>
                                      </p:cBhvr>
                                      <p:to>
                                        <p:strVal val="visible"/>
                                      </p:to>
                                    </p:set>
                                    <p:animEffect transition="in" filter="wipe(left)">
                                      <p:cBhvr>
                                        <p:cTn id="27" dur="500"/>
                                        <p:tgtEl>
                                          <p:spTgt spid="14008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00840">
                                            <p:txEl>
                                              <p:pRg st="0" end="0"/>
                                            </p:txEl>
                                          </p:spTgt>
                                        </p:tgtEl>
                                        <p:attrNameLst>
                                          <p:attrName>style.visibility</p:attrName>
                                        </p:attrNameLst>
                                      </p:cBhvr>
                                      <p:to>
                                        <p:strVal val="visible"/>
                                      </p:to>
                                    </p:set>
                                    <p:animEffect transition="in" filter="wipe(left)">
                                      <p:cBhvr>
                                        <p:cTn id="32" dur="500"/>
                                        <p:tgtEl>
                                          <p:spTgt spid="140084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00841"/>
                                        </p:tgtEl>
                                        <p:attrNameLst>
                                          <p:attrName>style.visibility</p:attrName>
                                        </p:attrNameLst>
                                      </p:cBhvr>
                                      <p:to>
                                        <p:strVal val="visible"/>
                                      </p:to>
                                    </p:set>
                                    <p:animEffect transition="in" filter="wipe(left)">
                                      <p:cBhvr>
                                        <p:cTn id="37" dur="500"/>
                                        <p:tgtEl>
                                          <p:spTgt spid="14008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00842">
                                            <p:txEl>
                                              <p:pRg st="0" end="0"/>
                                            </p:txEl>
                                          </p:spTgt>
                                        </p:tgtEl>
                                        <p:attrNameLst>
                                          <p:attrName>style.visibility</p:attrName>
                                        </p:attrNameLst>
                                      </p:cBhvr>
                                      <p:to>
                                        <p:strVal val="visible"/>
                                      </p:to>
                                    </p:set>
                                    <p:animEffect transition="in" filter="wipe(left)">
                                      <p:cBhvr>
                                        <p:cTn id="42" dur="500"/>
                                        <p:tgtEl>
                                          <p:spTgt spid="14008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5" grpId="0" animBg="1"/>
      <p:bldP spid="1400836" grpId="0" build="p" autoUpdateAnimBg="0"/>
      <p:bldP spid="1400837" grpId="0" animBg="1"/>
      <p:bldP spid="1400838" grpId="0" build="p" autoUpdateAnimBg="0"/>
      <p:bldP spid="1400839" grpId="0" animBg="1"/>
      <p:bldP spid="1400840" grpId="0" build="p" autoUpdateAnimBg="0"/>
      <p:bldP spid="1400841" grpId="0" animBg="1"/>
      <p:bldP spid="140084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46088" y="0"/>
            <a:ext cx="8229600" cy="763588"/>
          </a:xfrm>
        </p:spPr>
        <p:txBody>
          <a:bodyPr/>
          <a:lstStyle/>
          <a:p>
            <a:pPr eaLnBrk="1" hangingPunct="1">
              <a:defRPr/>
            </a:pPr>
            <a:r>
              <a:rPr lang="uk-UA" b="1" smtClean="0"/>
              <a:t> Материнські плати</a:t>
            </a:r>
            <a:r>
              <a:rPr lang="ru-RU" smtClean="0"/>
              <a:t> </a:t>
            </a:r>
          </a:p>
        </p:txBody>
      </p:sp>
      <p:sp>
        <p:nvSpPr>
          <p:cNvPr id="284675" name="Rectangle 3"/>
          <p:cNvSpPr>
            <a:spLocks noGrp="1" noChangeArrowheads="1"/>
          </p:cNvSpPr>
          <p:nvPr>
            <p:ph type="body" idx="1"/>
          </p:nvPr>
        </p:nvSpPr>
        <p:spPr>
          <a:xfrm>
            <a:off x="0" y="839788"/>
            <a:ext cx="9144000" cy="6256337"/>
          </a:xfrm>
        </p:spPr>
        <p:txBody>
          <a:bodyPr/>
          <a:lstStyle/>
          <a:p>
            <a:pPr eaLnBrk="1" hangingPunct="1">
              <a:lnSpc>
                <a:spcPct val="80000"/>
              </a:lnSpc>
              <a:defRPr/>
            </a:pPr>
            <a:r>
              <a:rPr lang="ru-RU" sz="1600" b="1" smtClean="0"/>
              <a:t>Материнські плати є найбільш важливою і, мабуть, найбільш складною частиною сучасного комп'ютера. В даний час ці плати несуть на собі більшість напівпровідникових елементів, що реалізують основні контролери більшості внутрішніх і зовнішніх інтерфейсів. На додаток до цього, материнські плати є своєрідними центрами, здійснює електричне та логічні зв'язки з іншими компонентами, такими, як центральні процесори, модулі оперативної пам'яті, відеоадаптери, жорсткі диски.</a:t>
            </a:r>
          </a:p>
          <a:p>
            <a:pPr eaLnBrk="1" hangingPunct="1">
              <a:lnSpc>
                <a:spcPct val="80000"/>
              </a:lnSpc>
              <a:defRPr/>
            </a:pPr>
            <a:r>
              <a:rPr lang="ru-RU" sz="1600" b="1" smtClean="0"/>
              <a:t>Для зв'язку з комп'ютерними компонентами і периферійними пристроями в архітектуру материнських плат інтегровані відповідні роз'єми та спеціальні електронні ланцюги. Їх робота, як і перерахованих найважливіших компонентів, здійснюється на дуже високих частотах, що досягають у ряді випадків багатьох сотень мегагерц.</a:t>
            </a:r>
          </a:p>
          <a:p>
            <a:pPr eaLnBrk="1" hangingPunct="1">
              <a:lnSpc>
                <a:spcPct val="80000"/>
              </a:lnSpc>
              <a:defRPr/>
            </a:pPr>
            <a:r>
              <a:rPr lang="ru-RU" sz="1600" b="1" smtClean="0"/>
              <a:t>Це накладає особливі, досить жорсткі вимоги на архітектуру материнських плат, включаючи топологію розташування електронних елементів і їх численних з'єднань. Ці елементи і лінії з'єднання утворюють складний малюнок, окремі частини якого володіють взаємними ємності й індуктивності. Ці ємності й індуктивності спотворюють форму високочастних сигналів, що впливає на їх проходження. У разі сильних спотворень, що підсилюються зовнішніми перешкодами, комп'ютерним підсистемам доводиться повторювати передачу інформації, що самим негативним чином впливає на загальну продуктивність комп'ютера.</a:t>
            </a:r>
          </a:p>
          <a:p>
            <a:pPr eaLnBrk="1" hangingPunct="1">
              <a:lnSpc>
                <a:spcPct val="80000"/>
              </a:lnSpc>
              <a:defRPr/>
            </a:pPr>
            <a:r>
              <a:rPr lang="ru-RU" sz="1600" b="1" smtClean="0"/>
              <a:t>Втрати мінімізуються за рахунок високої якості виконання самих плат, працездатність яких визначається референс-дизайном (ретельно розрахований еталон). Вимоги щодо розташування контактних площадок мікросхем і малюнка міжз'єднань дуже жорсткі. Наприклад, допуски на слідування референс-дизайну в ряді випадків вимірюються мікронами. При цьому враховується не тільки малюнок, але й розташування отворів, які служать сполучними містками між провідниками різних шарів друкованої плати. А це вимагає особливо жорстким, якісних умов виробництва. </a:t>
            </a:r>
          </a:p>
        </p:txBody>
      </p:sp>
    </p:spTree>
    <p:extLst>
      <p:ext uri="{BB962C8B-B14F-4D97-AF65-F5344CB8AC3E}">
        <p14:creationId xmlns:p14="http://schemas.microsoft.com/office/powerpoint/2010/main" val="3446715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96850" y="-114300"/>
            <a:ext cx="8229600" cy="869950"/>
          </a:xfrm>
        </p:spPr>
        <p:txBody>
          <a:bodyPr/>
          <a:lstStyle/>
          <a:p>
            <a:pPr eaLnBrk="1" hangingPunct="1">
              <a:defRPr/>
            </a:pPr>
            <a:r>
              <a:rPr lang="uk-UA" b="1" smtClean="0"/>
              <a:t> Материнські плати</a:t>
            </a:r>
            <a:r>
              <a:rPr lang="ru-RU" smtClean="0"/>
              <a:t> </a:t>
            </a:r>
          </a:p>
        </p:txBody>
      </p:sp>
      <p:pic>
        <p:nvPicPr>
          <p:cNvPr id="59395"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2038350"/>
            <a:ext cx="4554538" cy="3187700"/>
          </a:xfrm>
          <a:noFill/>
          <a:extLs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59396"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4575" y="825500"/>
            <a:ext cx="4238625" cy="5899150"/>
          </a:xfrm>
          <a:noFill/>
          <a:extLs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626805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46088" y="0"/>
            <a:ext cx="8229600" cy="763588"/>
          </a:xfrm>
        </p:spPr>
        <p:txBody>
          <a:bodyPr/>
          <a:lstStyle/>
          <a:p>
            <a:pPr eaLnBrk="1" hangingPunct="1">
              <a:defRPr/>
            </a:pPr>
            <a:r>
              <a:rPr lang="uk-UA" b="1" smtClean="0"/>
              <a:t> </a:t>
            </a:r>
            <a:r>
              <a:rPr lang="en-US" b="1" smtClean="0"/>
              <a:t>AT </a:t>
            </a:r>
            <a:r>
              <a:rPr lang="en-GB" b="1" smtClean="0"/>
              <a:t>Technology</a:t>
            </a:r>
            <a:r>
              <a:rPr lang="ru-RU" smtClean="0"/>
              <a:t> </a:t>
            </a:r>
          </a:p>
        </p:txBody>
      </p:sp>
      <p:sp>
        <p:nvSpPr>
          <p:cNvPr id="311299" name="Rectangle 3"/>
          <p:cNvSpPr>
            <a:spLocks noGrp="1" noChangeArrowheads="1"/>
          </p:cNvSpPr>
          <p:nvPr>
            <p:ph type="body" idx="1"/>
          </p:nvPr>
        </p:nvSpPr>
        <p:spPr>
          <a:xfrm>
            <a:off x="0" y="890588"/>
            <a:ext cx="9144000" cy="5789612"/>
          </a:xfrm>
        </p:spPr>
        <p:txBody>
          <a:bodyPr/>
          <a:lstStyle/>
          <a:p>
            <a:pPr eaLnBrk="1" hangingPunct="1">
              <a:defRPr/>
            </a:pPr>
            <a:r>
              <a:rPr lang="ru-RU" sz="2800" smtClean="0">
                <a:solidFill>
                  <a:srgbClr val="FF0000"/>
                </a:solidFill>
                <a:effectLst>
                  <a:outerShdw blurRad="38100" dist="38100" dir="2700000" algn="tl">
                    <a:srgbClr val="FFFFFF"/>
                  </a:outerShdw>
                </a:effectLst>
              </a:rPr>
              <a:t>AT</a:t>
            </a:r>
            <a:r>
              <a:rPr lang="ru-RU" sz="2800" smtClean="0"/>
              <a:t> (англ. </a:t>
            </a:r>
            <a:r>
              <a:rPr lang="ru-RU" sz="2800" smtClean="0">
                <a:solidFill>
                  <a:srgbClr val="FF0000"/>
                </a:solidFill>
                <a:effectLst>
                  <a:outerShdw blurRad="38100" dist="38100" dir="2700000" algn="tl">
                    <a:srgbClr val="FFFFFF"/>
                  </a:outerShdw>
                </a:effectLst>
              </a:rPr>
              <a:t>Advanced Technology</a:t>
            </a:r>
            <a:r>
              <a:rPr lang="ru-RU" sz="2800" smtClean="0"/>
              <a:t>) — перший форм-фактор, що широко використовувався, в персональних комп'ютерах. Форм-фактор AT був створений </a:t>
            </a:r>
            <a:r>
              <a:rPr lang="ru-RU" sz="2800" smtClean="0">
                <a:solidFill>
                  <a:srgbClr val="FF0000"/>
                </a:solidFill>
                <a:effectLst>
                  <a:outerShdw blurRad="38100" dist="38100" dir="2700000" algn="tl">
                    <a:srgbClr val="FFFFFF"/>
                  </a:outerShdw>
                </a:effectLst>
              </a:rPr>
              <a:t>IBM</a:t>
            </a:r>
            <a:r>
              <a:rPr lang="ru-RU" sz="2800" smtClean="0"/>
              <a:t> в </a:t>
            </a:r>
            <a:r>
              <a:rPr lang="ru-RU" sz="2800" smtClean="0">
                <a:solidFill>
                  <a:srgbClr val="FF0000"/>
                </a:solidFill>
                <a:effectLst>
                  <a:outerShdw blurRad="38100" dist="38100" dir="2700000" algn="tl">
                    <a:srgbClr val="FFFFFF"/>
                  </a:outerShdw>
                </a:effectLst>
              </a:rPr>
              <a:t>1984</a:t>
            </a:r>
            <a:r>
              <a:rPr lang="ru-RU" sz="2800" smtClean="0"/>
              <a:t> році і прийшов на зміну раніше існуючим форм-факторам </a:t>
            </a:r>
            <a:r>
              <a:rPr lang="ru-RU" sz="2800" smtClean="0">
                <a:solidFill>
                  <a:srgbClr val="FF0000"/>
                </a:solidFill>
                <a:effectLst>
                  <a:outerShdw blurRad="38100" dist="38100" dir="2700000" algn="tl">
                    <a:srgbClr val="FFFFFF"/>
                  </a:outerShdw>
                </a:effectLst>
              </a:rPr>
              <a:t>РС</a:t>
            </a:r>
            <a:r>
              <a:rPr lang="ru-RU" sz="2800" smtClean="0"/>
              <a:t> і </a:t>
            </a:r>
            <a:r>
              <a:rPr lang="ru-RU" sz="2800" smtClean="0">
                <a:solidFill>
                  <a:srgbClr val="FF0000"/>
                </a:solidFill>
                <a:effectLst>
                  <a:outerShdw blurRad="38100" dist="38100" dir="2700000" algn="tl">
                    <a:srgbClr val="FFFFFF"/>
                  </a:outerShdw>
                </a:effectLst>
              </a:rPr>
              <a:t>XT</a:t>
            </a:r>
            <a:r>
              <a:rPr lang="ru-RU" sz="2000" smtClean="0">
                <a:solidFill>
                  <a:srgbClr val="FF0000"/>
                </a:solidFill>
                <a:effectLst>
                  <a:outerShdw blurRad="38100" dist="38100" dir="2700000" algn="tl">
                    <a:srgbClr val="FFFFFF"/>
                  </a:outerShdw>
                </a:effectLst>
              </a:rPr>
              <a:t>.</a:t>
            </a:r>
          </a:p>
          <a:p>
            <a:pPr eaLnBrk="1" hangingPunct="1">
              <a:defRPr/>
            </a:pPr>
            <a:r>
              <a:rPr lang="ru-RU" sz="2800" smtClean="0"/>
              <a:t>Зовні нові корпуси практично нічим не відрізнялися від </a:t>
            </a:r>
            <a:r>
              <a:rPr lang="ru-RU" sz="2800" smtClean="0">
                <a:solidFill>
                  <a:srgbClr val="FF0000"/>
                </a:solidFill>
                <a:effectLst>
                  <a:outerShdw blurRad="38100" dist="38100" dir="2700000" algn="tl">
                    <a:srgbClr val="FFFFFF"/>
                  </a:outerShdw>
                </a:effectLst>
              </a:rPr>
              <a:t>XT</a:t>
            </a:r>
            <a:r>
              <a:rPr lang="ru-RU" sz="2800" smtClean="0"/>
              <a:t>, але якщо заглянути всередину, то в очі відразу впадало декілька відмінностей. По-перше, у декілька разів збільшилися розміри материнської плати і блоку живлення, який став потужніший. З'явився більше додаткового простору для плат розширення. Через це старі </a:t>
            </a:r>
            <a:r>
              <a:rPr lang="ru-RU" sz="2800" smtClean="0">
                <a:solidFill>
                  <a:srgbClr val="FF0000"/>
                </a:solidFill>
                <a:effectLst>
                  <a:outerShdw blurRad="38100" dist="38100" dir="2700000" algn="tl">
                    <a:srgbClr val="FFFFFF"/>
                  </a:outerShdw>
                </a:effectLst>
              </a:rPr>
              <a:t>XT</a:t>
            </a:r>
            <a:r>
              <a:rPr lang="ru-RU" sz="2800" smtClean="0"/>
              <a:t> і нові </a:t>
            </a:r>
            <a:r>
              <a:rPr lang="ru-RU" sz="2800" smtClean="0">
                <a:solidFill>
                  <a:srgbClr val="FF0000"/>
                </a:solidFill>
                <a:effectLst>
                  <a:outerShdw blurRad="38100" dist="38100" dir="2700000" algn="tl">
                    <a:srgbClr val="FFFFFF"/>
                  </a:outerShdw>
                </a:effectLst>
              </a:rPr>
              <a:t>AT</a:t>
            </a:r>
            <a:r>
              <a:rPr lang="ru-RU" sz="2800" smtClean="0"/>
              <a:t> корпуси сталі несумісні.</a:t>
            </a:r>
          </a:p>
        </p:txBody>
      </p:sp>
    </p:spTree>
    <p:extLst>
      <p:ext uri="{BB962C8B-B14F-4D97-AF65-F5344CB8AC3E}">
        <p14:creationId xmlns:p14="http://schemas.microsoft.com/office/powerpoint/2010/main" val="847460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85750" y="0"/>
            <a:ext cx="8145463" cy="719138"/>
          </a:xfrm>
        </p:spPr>
        <p:txBody>
          <a:bodyPr lIns="82124" tIns="41061" rIns="82124" bIns="41061" anchor="b" anchorCtr="0"/>
          <a:lstStyle/>
          <a:p>
            <a:pPr eaLnBrk="1" hangingPunct="1">
              <a:defRPr/>
            </a:pPr>
            <a:r>
              <a:rPr lang="en-US" sz="3600" smtClean="0"/>
              <a:t>Материнська плата </a:t>
            </a:r>
            <a:r>
              <a:rPr lang="uk-UA" sz="3600" smtClean="0"/>
              <a:t>(</a:t>
            </a:r>
            <a:r>
              <a:rPr lang="en-US" sz="3600" smtClean="0"/>
              <a:t>Motherboard</a:t>
            </a:r>
            <a:r>
              <a:rPr lang="uk-UA" sz="3600" smtClean="0"/>
              <a:t>)</a:t>
            </a:r>
            <a:endParaRPr lang="en-US" sz="3600" smtClean="0"/>
          </a:p>
        </p:txBody>
      </p:sp>
      <p:sp>
        <p:nvSpPr>
          <p:cNvPr id="25603" name="Rectangle 6"/>
          <p:cNvSpPr>
            <a:spLocks noGrp="1" noChangeArrowheads="1"/>
          </p:cNvSpPr>
          <p:nvPr>
            <p:ph type="body" idx="4294967295"/>
          </p:nvPr>
        </p:nvSpPr>
        <p:spPr>
          <a:xfrm>
            <a:off x="265113" y="795338"/>
            <a:ext cx="4711700" cy="6062662"/>
          </a:xfrm>
        </p:spPr>
        <p:txBody>
          <a:bodyPr lIns="82124" tIns="41061" rIns="82124" bIns="41061"/>
          <a:lstStyle/>
          <a:p>
            <a:pPr eaLnBrk="1" hangingPunct="1">
              <a:lnSpc>
                <a:spcPct val="90000"/>
              </a:lnSpc>
              <a:defRPr/>
            </a:pPr>
            <a:r>
              <a:rPr lang="ru-RU" sz="2000" b="1" smtClean="0"/>
              <a:t>основна друкована плата комп'ютера, що містить шини, або провідники струму</a:t>
            </a:r>
            <a:r>
              <a:rPr lang="en-US" sz="2000" b="1" smtClean="0"/>
              <a:t>.</a:t>
            </a:r>
          </a:p>
          <a:p>
            <a:pPr eaLnBrk="1" hangingPunct="1">
              <a:lnSpc>
                <a:spcPct val="90000"/>
              </a:lnSpc>
              <a:defRPr/>
            </a:pPr>
            <a:r>
              <a:rPr lang="ru-RU" sz="2000" b="1" smtClean="0"/>
              <a:t>шини дозволяють переміщати дані між різними компонентами комп'ютера</a:t>
            </a:r>
            <a:r>
              <a:rPr lang="en-US" sz="2000" b="1" smtClean="0"/>
              <a:t>.</a:t>
            </a:r>
            <a:r>
              <a:rPr lang="en-US" sz="2400" smtClean="0"/>
              <a:t> </a:t>
            </a:r>
          </a:p>
          <a:p>
            <a:pPr eaLnBrk="1" hangingPunct="1">
              <a:lnSpc>
                <a:spcPct val="90000"/>
              </a:lnSpc>
              <a:defRPr/>
            </a:pPr>
            <a:r>
              <a:rPr lang="ru-RU" sz="2000" b="1" smtClean="0"/>
              <a:t>називають системною платою, об'єднувальною платою або головною платою</a:t>
            </a:r>
            <a:r>
              <a:rPr lang="en-US" sz="2000" b="1" smtClean="0"/>
              <a:t>.</a:t>
            </a:r>
          </a:p>
          <a:p>
            <a:pPr eaLnBrk="1" hangingPunct="1">
              <a:lnSpc>
                <a:spcPct val="90000"/>
              </a:lnSpc>
              <a:defRPr/>
            </a:pPr>
            <a:r>
              <a:rPr lang="en-US" sz="2000" b="1" smtClean="0"/>
              <a:t>включає центральний процесор (ЦПУ), </a:t>
            </a:r>
            <a:r>
              <a:rPr lang="uk-UA" sz="2000" b="1" smtClean="0"/>
              <a:t>пам'ять</a:t>
            </a:r>
            <a:r>
              <a:rPr lang="en-US" sz="2000" b="1" smtClean="0"/>
              <a:t> (ОЗ</a:t>
            </a:r>
            <a:r>
              <a:rPr lang="uk-UA" sz="2000" b="1" smtClean="0"/>
              <a:t>П</a:t>
            </a:r>
            <a:r>
              <a:rPr lang="en-US" sz="2000" b="1" smtClean="0"/>
              <a:t>), гнізда для плат розширення, вузол тепловідводу/вентилятора, мікросхему BIOS, набір мікросхем (чіпсет) і вбудовані </a:t>
            </a:r>
            <a:r>
              <a:rPr lang="uk-UA" sz="2000" b="1" smtClean="0"/>
              <a:t>провідники</a:t>
            </a:r>
            <a:r>
              <a:rPr lang="en-US" sz="2000" b="1" smtClean="0"/>
              <a:t>, що сполучають компоненти материнської плати. На материнській платі також розміщені гнізда, внутрішні і зовнішні роз</a:t>
            </a:r>
            <a:r>
              <a:rPr lang="uk-UA" sz="2000" b="1" smtClean="0"/>
              <a:t>ні</a:t>
            </a:r>
            <a:r>
              <a:rPr lang="en-US" sz="2000" b="1" smtClean="0"/>
              <a:t>ми і різні порти.</a:t>
            </a:r>
          </a:p>
        </p:txBody>
      </p:sp>
      <p:pic>
        <p:nvPicPr>
          <p:cNvPr id="430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942975"/>
            <a:ext cx="3559175"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3" name="Text Box 10"/>
          <p:cNvSpPr txBox="1">
            <a:spLocks noChangeArrowheads="1"/>
          </p:cNvSpPr>
          <p:nvPr/>
        </p:nvSpPr>
        <p:spPr bwMode="auto">
          <a:xfrm>
            <a:off x="5184775" y="4592638"/>
            <a:ext cx="3808413"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marL="112713" indent="-112713"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spcBef>
                <a:spcPct val="50000"/>
              </a:spcBef>
              <a:buFontTx/>
              <a:buChar char="•"/>
            </a:pPr>
            <a:r>
              <a:rPr lang="en-US" altLang="ru-RU" sz="1400" b="0">
                <a:solidFill>
                  <a:srgbClr val="FF3300"/>
                </a:solidFill>
              </a:rPr>
              <a:t>Northbridge</a:t>
            </a:r>
            <a:r>
              <a:rPr lang="uk-UA" altLang="ru-RU" sz="1400" b="0"/>
              <a:t> -</a:t>
            </a:r>
            <a:r>
              <a:rPr lang="en-US" altLang="ru-RU" sz="1400" b="0"/>
              <a:t> північний міст управляє доступом до ОЗ</a:t>
            </a:r>
            <a:r>
              <a:rPr lang="ru-RU" altLang="ru-RU" sz="1400" b="0"/>
              <a:t>П</a:t>
            </a:r>
            <a:r>
              <a:rPr lang="en-US" altLang="ru-RU" sz="1400" b="0"/>
              <a:t> і відеокарти, а також швидкістю взаємодії ЦП з цими компонентамі, інколи в північний міст вбудовують відеокарту. </a:t>
            </a:r>
          </a:p>
          <a:p>
            <a:pPr algn="l">
              <a:spcBef>
                <a:spcPct val="50000"/>
              </a:spcBef>
              <a:buFontTx/>
              <a:buChar char="•"/>
            </a:pPr>
            <a:r>
              <a:rPr lang="en-US" altLang="ru-RU" sz="1400" b="0">
                <a:solidFill>
                  <a:srgbClr val="FF3300"/>
                </a:solidFill>
              </a:rPr>
              <a:t>Southbridge</a:t>
            </a:r>
            <a:r>
              <a:rPr lang="uk-UA" altLang="ru-RU" sz="1400" b="0"/>
              <a:t> - п</a:t>
            </a:r>
            <a:r>
              <a:rPr lang="en-US" altLang="ru-RU" sz="1400" b="0"/>
              <a:t>івденний міст, в більшості випадків, забезпечує взаємодію ЦП з жорсткими дисками, звуковою картою, портами USB і іншими портами введення-виводу. </a:t>
            </a:r>
          </a:p>
        </p:txBody>
      </p:sp>
    </p:spTree>
    <p:extLst>
      <p:ext uri="{BB962C8B-B14F-4D97-AF65-F5344CB8AC3E}">
        <p14:creationId xmlns:p14="http://schemas.microsoft.com/office/powerpoint/2010/main" val="155642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46088" y="0"/>
            <a:ext cx="8229600" cy="763588"/>
          </a:xfrm>
        </p:spPr>
        <p:txBody>
          <a:bodyPr/>
          <a:lstStyle/>
          <a:p>
            <a:pPr eaLnBrk="1" hangingPunct="1">
              <a:defRPr/>
            </a:pPr>
            <a:r>
              <a:rPr lang="uk-UA" b="1" smtClean="0"/>
              <a:t> </a:t>
            </a:r>
            <a:r>
              <a:rPr lang="en-US" b="1" smtClean="0"/>
              <a:t>AT </a:t>
            </a:r>
            <a:r>
              <a:rPr lang="en-GB" b="1" smtClean="0"/>
              <a:t>Technology</a:t>
            </a:r>
            <a:r>
              <a:rPr lang="ru-RU" smtClean="0"/>
              <a:t> </a:t>
            </a:r>
          </a:p>
        </p:txBody>
      </p:sp>
      <p:sp>
        <p:nvSpPr>
          <p:cNvPr id="285699" name="Rectangle 3"/>
          <p:cNvSpPr>
            <a:spLocks noGrp="1" noChangeArrowheads="1"/>
          </p:cNvSpPr>
          <p:nvPr>
            <p:ph type="body" idx="1"/>
          </p:nvPr>
        </p:nvSpPr>
        <p:spPr>
          <a:xfrm>
            <a:off x="0" y="890588"/>
            <a:ext cx="9144000" cy="5789612"/>
          </a:xfrm>
        </p:spPr>
        <p:txBody>
          <a:bodyPr/>
          <a:lstStyle/>
          <a:p>
            <a:pPr eaLnBrk="1" hangingPunct="1">
              <a:defRPr/>
            </a:pPr>
            <a:r>
              <a:rPr lang="ru-RU" sz="2800" smtClean="0"/>
              <a:t>Відмітною особливістю </a:t>
            </a:r>
            <a:r>
              <a:rPr lang="ru-RU" sz="2800" smtClean="0">
                <a:solidFill>
                  <a:srgbClr val="FF0000"/>
                </a:solidFill>
                <a:effectLst>
                  <a:outerShdw blurRad="38100" dist="38100" dir="2700000" algn="tl">
                    <a:srgbClr val="FFFFFF"/>
                  </a:outerShdw>
                </a:effectLst>
              </a:rPr>
              <a:t>AT</a:t>
            </a:r>
            <a:r>
              <a:rPr lang="ru-RU" sz="2800" smtClean="0"/>
              <a:t> було те, що він передбачав не лише горизонтальне, але і вертикальне розташування системного блоку. Звичайно, ніхто раніше не заважав ставити системник на бік, але тоді порушувалася циркуляція повітря усередині корпусу, погіршувалося охолоджування компонентів ПК, а старому </a:t>
            </a:r>
            <a:r>
              <a:rPr lang="ru-RU" sz="2800" smtClean="0">
                <a:solidFill>
                  <a:srgbClr val="FF0000"/>
                </a:solidFill>
                <a:effectLst>
                  <a:outerShdw blurRad="38100" dist="38100" dir="2700000" algn="tl">
                    <a:srgbClr val="FFFFFF"/>
                  </a:outerShdw>
                </a:effectLst>
              </a:rPr>
              <a:t>HDD</a:t>
            </a:r>
            <a:r>
              <a:rPr lang="ru-RU" sz="2800" smtClean="0"/>
              <a:t> і дисководам не подобалося працювати, лежачи на боці. Вентилятор блоку живлення працював на видування, тобто «висмоктував» повітря з системного блоку, а забір повітря йшов через прорізи на боках кришки. Якщо поставити корпус на бік, прорізи блокувалися.</a:t>
            </a:r>
          </a:p>
        </p:txBody>
      </p:sp>
    </p:spTree>
    <p:extLst>
      <p:ext uri="{BB962C8B-B14F-4D97-AF65-F5344CB8AC3E}">
        <p14:creationId xmlns:p14="http://schemas.microsoft.com/office/powerpoint/2010/main" val="999621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46088" y="0"/>
            <a:ext cx="8229600" cy="763588"/>
          </a:xfrm>
        </p:spPr>
        <p:txBody>
          <a:bodyPr/>
          <a:lstStyle/>
          <a:p>
            <a:pPr eaLnBrk="1" hangingPunct="1">
              <a:defRPr/>
            </a:pPr>
            <a:r>
              <a:rPr lang="uk-UA" b="1" smtClean="0"/>
              <a:t> </a:t>
            </a:r>
            <a:r>
              <a:rPr lang="en-US" b="1" smtClean="0"/>
              <a:t>ATX </a:t>
            </a:r>
            <a:r>
              <a:rPr lang="en-GB" b="1" smtClean="0"/>
              <a:t>Technology</a:t>
            </a:r>
            <a:r>
              <a:rPr lang="ru-RU" smtClean="0"/>
              <a:t> </a:t>
            </a:r>
          </a:p>
        </p:txBody>
      </p:sp>
      <p:sp>
        <p:nvSpPr>
          <p:cNvPr id="286723" name="Rectangle 3"/>
          <p:cNvSpPr>
            <a:spLocks noGrp="1" noChangeArrowheads="1"/>
          </p:cNvSpPr>
          <p:nvPr>
            <p:ph type="body" idx="1"/>
          </p:nvPr>
        </p:nvSpPr>
        <p:spPr>
          <a:xfrm>
            <a:off x="0" y="890588"/>
            <a:ext cx="9144000" cy="5789612"/>
          </a:xfrm>
        </p:spPr>
        <p:txBody>
          <a:bodyPr/>
          <a:lstStyle/>
          <a:p>
            <a:pPr eaLnBrk="1" hangingPunct="1">
              <a:defRPr/>
            </a:pPr>
            <a:r>
              <a:rPr lang="ru-RU" smtClean="0"/>
              <a:t>Час йшов, обмалювався новий союз </a:t>
            </a:r>
            <a:r>
              <a:rPr lang="en-US" smtClean="0">
                <a:solidFill>
                  <a:srgbClr val="FF0000"/>
                </a:solidFill>
                <a:effectLst>
                  <a:outerShdw blurRad="38100" dist="38100" dir="2700000" algn="tl">
                    <a:srgbClr val="FFFFFF"/>
                  </a:outerShdw>
                </a:effectLst>
              </a:rPr>
              <a:t>WI</a:t>
            </a:r>
            <a:r>
              <a:rPr lang="ru-RU" smtClean="0">
                <a:solidFill>
                  <a:srgbClr val="FF0000"/>
                </a:solidFill>
                <a:effectLst>
                  <a:outerShdw blurRad="38100" dist="38100" dir="2700000" algn="tl">
                    <a:srgbClr val="FFFFFF"/>
                  </a:outerShdw>
                </a:effectLst>
              </a:rPr>
              <a:t>ntel</a:t>
            </a:r>
            <a:r>
              <a:rPr lang="ru-RU" smtClean="0"/>
              <a:t> (Windows + Intel), якому захотілося, щоб комп'ютер навчився «засинати», берегти електрику і взагалі вимикатися програмно. І звичайно, багато компонент</a:t>
            </a:r>
            <a:r>
              <a:rPr lang="uk-UA" smtClean="0"/>
              <a:t>ів</a:t>
            </a:r>
            <a:r>
              <a:rPr lang="ru-RU" smtClean="0"/>
              <a:t> комп'ютера, зокрема процесори, стали грітися набагато сильніше - їм було потрібне нове, ефективніше охолоджування. Так в 1995 році Intel представила новий форм-фактор - </a:t>
            </a:r>
            <a:r>
              <a:rPr lang="ru-RU" smtClean="0">
                <a:solidFill>
                  <a:srgbClr val="FF0000"/>
                </a:solidFill>
                <a:effectLst>
                  <a:outerShdw blurRad="38100" dist="38100" dir="2700000" algn="tl">
                    <a:srgbClr val="FFFFFF"/>
                  </a:outerShdw>
                </a:effectLst>
              </a:rPr>
              <a:t>ATX</a:t>
            </a:r>
            <a:r>
              <a:rPr lang="ru-RU" smtClean="0"/>
              <a:t> (</a:t>
            </a:r>
            <a:r>
              <a:rPr lang="ru-RU" smtClean="0">
                <a:solidFill>
                  <a:srgbClr val="FF0000"/>
                </a:solidFill>
                <a:effectLst>
                  <a:outerShdw blurRad="38100" dist="38100" dir="2700000" algn="tl">
                    <a:srgbClr val="FFFFFF"/>
                  </a:outerShdw>
                </a:effectLst>
              </a:rPr>
              <a:t>Advanced Technology e</a:t>
            </a:r>
            <a:r>
              <a:rPr lang="en-US" smtClean="0">
                <a:solidFill>
                  <a:srgbClr val="FF0000"/>
                </a:solidFill>
                <a:effectLst>
                  <a:outerShdw blurRad="38100" dist="38100" dir="2700000" algn="tl">
                    <a:srgbClr val="FFFFFF"/>
                  </a:outerShdw>
                </a:effectLst>
              </a:rPr>
              <a:t>X</a:t>
            </a:r>
            <a:r>
              <a:rPr lang="ru-RU" smtClean="0">
                <a:solidFill>
                  <a:srgbClr val="FF0000"/>
                </a:solidFill>
                <a:effectLst>
                  <a:outerShdw blurRad="38100" dist="38100" dir="2700000" algn="tl">
                    <a:srgbClr val="FFFFFF"/>
                  </a:outerShdw>
                </a:effectLst>
              </a:rPr>
              <a:t>tended</a:t>
            </a:r>
            <a:r>
              <a:rPr lang="ru-RU" smtClean="0"/>
              <a:t>).</a:t>
            </a:r>
          </a:p>
        </p:txBody>
      </p:sp>
    </p:spTree>
    <p:extLst>
      <p:ext uri="{BB962C8B-B14F-4D97-AF65-F5344CB8AC3E}">
        <p14:creationId xmlns:p14="http://schemas.microsoft.com/office/powerpoint/2010/main" val="2303116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34975" y="-149225"/>
            <a:ext cx="8229600" cy="763588"/>
          </a:xfrm>
        </p:spPr>
        <p:txBody>
          <a:bodyPr/>
          <a:lstStyle/>
          <a:p>
            <a:pPr eaLnBrk="1" hangingPunct="1">
              <a:defRPr/>
            </a:pPr>
            <a:r>
              <a:rPr lang="uk-UA" b="1" smtClean="0"/>
              <a:t> </a:t>
            </a:r>
            <a:r>
              <a:rPr lang="en-US" b="1" smtClean="0"/>
              <a:t>Відмінності </a:t>
            </a:r>
            <a:r>
              <a:rPr lang="en-US" b="1" smtClean="0">
                <a:solidFill>
                  <a:srgbClr val="FF0000"/>
                </a:solidFill>
              </a:rPr>
              <a:t>АТХ</a:t>
            </a:r>
            <a:r>
              <a:rPr lang="en-US" b="1" smtClean="0"/>
              <a:t> від </a:t>
            </a:r>
            <a:r>
              <a:rPr lang="en-US" b="1" smtClean="0">
                <a:solidFill>
                  <a:srgbClr val="FF0000"/>
                </a:solidFill>
              </a:rPr>
              <a:t>АТ</a:t>
            </a:r>
            <a:endParaRPr lang="ru-RU" b="1" smtClean="0">
              <a:solidFill>
                <a:srgbClr val="FF0000"/>
              </a:solidFill>
            </a:endParaRPr>
          </a:p>
        </p:txBody>
      </p:sp>
      <p:sp>
        <p:nvSpPr>
          <p:cNvPr id="287747" name="Rectangle 3"/>
          <p:cNvSpPr>
            <a:spLocks noGrp="1" noChangeArrowheads="1"/>
          </p:cNvSpPr>
          <p:nvPr>
            <p:ph type="body" idx="1"/>
          </p:nvPr>
        </p:nvSpPr>
        <p:spPr>
          <a:xfrm>
            <a:off x="0" y="595313"/>
            <a:ext cx="9144000" cy="6262687"/>
          </a:xfrm>
        </p:spPr>
        <p:txBody>
          <a:bodyPr/>
          <a:lstStyle/>
          <a:p>
            <a:pPr eaLnBrk="1" hangingPunct="1">
              <a:lnSpc>
                <a:spcPct val="80000"/>
              </a:lnSpc>
              <a:defRPr/>
            </a:pPr>
            <a:r>
              <a:rPr lang="uk-UA" sz="2100" smtClean="0"/>
              <a:t>В</a:t>
            </a:r>
            <a:r>
              <a:rPr lang="ru-RU" sz="2100" smtClean="0"/>
              <a:t>ідсутність на блоці живлення виходу для живлення монітора. У старих блоках живлення для підключення дисплея існував окремий роз'єм, але оскільки всі монітори стали поставлятися з власними блоками живлення, необхідність відпала.</a:t>
            </a:r>
          </a:p>
          <a:p>
            <a:pPr eaLnBrk="1" hangingPunct="1">
              <a:lnSpc>
                <a:spcPct val="80000"/>
              </a:lnSpc>
              <a:defRPr/>
            </a:pPr>
            <a:r>
              <a:rPr lang="ru-RU" sz="2100" smtClean="0"/>
              <a:t>На материнську плату з блоку живлення стала подаватися напруга в </a:t>
            </a:r>
            <a:r>
              <a:rPr lang="ru-RU" sz="2100" smtClean="0">
                <a:solidFill>
                  <a:srgbClr val="FF0000"/>
                </a:solidFill>
                <a:effectLst>
                  <a:outerShdw blurRad="38100" dist="38100" dir="2700000" algn="tl">
                    <a:srgbClr val="FFFFFF"/>
                  </a:outerShdw>
                </a:effectLst>
              </a:rPr>
              <a:t>3.3 В</a:t>
            </a:r>
            <a:r>
              <a:rPr lang="ru-RU" sz="2100" smtClean="0"/>
              <a:t>. Раніше, в стандарті </a:t>
            </a:r>
            <a:r>
              <a:rPr lang="ru-RU" sz="2100" smtClean="0">
                <a:solidFill>
                  <a:srgbClr val="FF0000"/>
                </a:solidFill>
                <a:effectLst>
                  <a:outerShdw blurRad="38100" dist="38100" dir="2700000" algn="tl">
                    <a:srgbClr val="FFFFFF"/>
                  </a:outerShdw>
                </a:effectLst>
              </a:rPr>
              <a:t>AT</a:t>
            </a:r>
            <a:r>
              <a:rPr lang="ru-RU" sz="2100" smtClean="0"/>
              <a:t>, блок живлення видавав лише 5 В для материнської плати, для з'єднання використовувався 15-жильний кабель (у </a:t>
            </a:r>
            <a:r>
              <a:rPr lang="ru-RU" sz="2100" smtClean="0">
                <a:solidFill>
                  <a:srgbClr val="FF0000"/>
                </a:solidFill>
                <a:effectLst>
                  <a:outerShdw blurRad="38100" dist="38100" dir="2700000" algn="tl">
                    <a:srgbClr val="FFFFFF"/>
                  </a:outerShdw>
                </a:effectLst>
              </a:rPr>
              <a:t>ATX</a:t>
            </a:r>
            <a:r>
              <a:rPr lang="ru-RU" sz="2100" smtClean="0"/>
              <a:t> він став 20-жильним), а </a:t>
            </a:r>
            <a:r>
              <a:rPr lang="ru-RU" sz="2100" smtClean="0">
                <a:solidFill>
                  <a:srgbClr val="FF0000"/>
                </a:solidFill>
                <a:effectLst>
                  <a:outerShdw blurRad="38100" dist="38100" dir="2700000" algn="tl">
                    <a:srgbClr val="FFFFFF"/>
                  </a:outerShdw>
                </a:effectLst>
              </a:rPr>
              <a:t>3.3 В</a:t>
            </a:r>
            <a:r>
              <a:rPr lang="ru-RU" sz="2100" smtClean="0"/>
              <a:t> виходили за допомогою спеціального перетворювача напруги на самій материнській платі. Перенесення функції по генерації напруги </a:t>
            </a:r>
            <a:r>
              <a:rPr lang="ru-RU" sz="2100" smtClean="0">
                <a:solidFill>
                  <a:srgbClr val="FF0000"/>
                </a:solidFill>
                <a:effectLst>
                  <a:outerShdw blurRad="38100" dist="38100" dir="2700000" algn="tl">
                    <a:srgbClr val="FFFFFF"/>
                  </a:outerShdw>
                </a:effectLst>
              </a:rPr>
              <a:t>3.3 В</a:t>
            </a:r>
            <a:r>
              <a:rPr lang="ru-RU" sz="2100" smtClean="0"/>
              <a:t> на ДЖ дозволив звільнити деяке місце на материнській платі та позбавив її від додаткових частин, що гріються.</a:t>
            </a:r>
          </a:p>
          <a:p>
            <a:pPr eaLnBrk="1" hangingPunct="1">
              <a:lnSpc>
                <a:spcPct val="80000"/>
              </a:lnSpc>
              <a:defRPr/>
            </a:pPr>
            <a:r>
              <a:rPr lang="ru-RU" sz="2100" smtClean="0"/>
              <a:t>Комп'ютери нового стандарту повинні були уміти «засинати» і «пробуджуватися» по команді з клавіатури (мишки, модему і від інших пристроїв), блок живлення «навчився» подавати знижену напругу на материнську плату. У режимі сну залишається працювати лише «шматочок» логіки материнської плати (і пам'ять для режиму, що чекає), а всі останні частини комп'ютера (включаючи процесор, жорсткі диски і ін.) вимикаються. У режимі сну блоки живлення повинні зменшувати швидкість обертання своїх вентиляторів (або взагалі вимикати їх), для позбавлення від шуму.</a:t>
            </a:r>
          </a:p>
        </p:txBody>
      </p:sp>
    </p:spTree>
    <p:extLst>
      <p:ext uri="{BB962C8B-B14F-4D97-AF65-F5344CB8AC3E}">
        <p14:creationId xmlns:p14="http://schemas.microsoft.com/office/powerpoint/2010/main" val="3323662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23863" y="0"/>
            <a:ext cx="8229600" cy="763588"/>
          </a:xfrm>
        </p:spPr>
        <p:txBody>
          <a:bodyPr/>
          <a:lstStyle/>
          <a:p>
            <a:pPr eaLnBrk="1" hangingPunct="1">
              <a:defRPr/>
            </a:pPr>
            <a:r>
              <a:rPr lang="uk-UA" b="1" smtClean="0"/>
              <a:t> </a:t>
            </a:r>
            <a:r>
              <a:rPr lang="en-US" b="1" smtClean="0"/>
              <a:t>Відмінності </a:t>
            </a:r>
            <a:r>
              <a:rPr lang="en-US" b="1" smtClean="0">
                <a:solidFill>
                  <a:srgbClr val="FF0000"/>
                </a:solidFill>
              </a:rPr>
              <a:t>АТХ</a:t>
            </a:r>
            <a:r>
              <a:rPr lang="en-US" b="1" smtClean="0"/>
              <a:t> від </a:t>
            </a:r>
            <a:r>
              <a:rPr lang="en-US" b="1" smtClean="0">
                <a:solidFill>
                  <a:srgbClr val="FF0000"/>
                </a:solidFill>
              </a:rPr>
              <a:t>АТ</a:t>
            </a:r>
            <a:endParaRPr lang="ru-RU" b="1" smtClean="0">
              <a:solidFill>
                <a:srgbClr val="FF0000"/>
              </a:solidFill>
            </a:endParaRPr>
          </a:p>
        </p:txBody>
      </p:sp>
      <p:sp>
        <p:nvSpPr>
          <p:cNvPr id="288771" name="Rectangle 3"/>
          <p:cNvSpPr>
            <a:spLocks noGrp="1" noChangeArrowheads="1"/>
          </p:cNvSpPr>
          <p:nvPr>
            <p:ph type="body" idx="1"/>
          </p:nvPr>
        </p:nvSpPr>
        <p:spPr>
          <a:xfrm>
            <a:off x="0" y="822325"/>
            <a:ext cx="9144000" cy="6035675"/>
          </a:xfrm>
        </p:spPr>
        <p:txBody>
          <a:bodyPr/>
          <a:lstStyle/>
          <a:p>
            <a:pPr eaLnBrk="1" hangingPunct="1">
              <a:lnSpc>
                <a:spcPct val="80000"/>
              </a:lnSpc>
              <a:defRPr/>
            </a:pPr>
            <a:r>
              <a:rPr lang="ru-RU" sz="2600" smtClean="0"/>
              <a:t>Варто звернути увагу і на таку незначну, на перший погляд, річ, як кріплення материнської плати. У стандарті </a:t>
            </a:r>
            <a:r>
              <a:rPr lang="ru-RU" sz="2600" smtClean="0">
                <a:solidFill>
                  <a:srgbClr val="FF0000"/>
                </a:solidFill>
                <a:effectLst>
                  <a:outerShdw blurRad="38100" dist="38100" dir="2700000" algn="tl">
                    <a:srgbClr val="FFFFFF"/>
                  </a:outerShdw>
                </a:effectLst>
              </a:rPr>
              <a:t>AT</a:t>
            </a:r>
            <a:r>
              <a:rPr lang="ru-RU" sz="2600" smtClean="0"/>
              <a:t> вона кріпилася пластмасовими ніжками, в </a:t>
            </a:r>
            <a:r>
              <a:rPr lang="ru-RU" sz="2600" smtClean="0">
                <a:solidFill>
                  <a:srgbClr val="FF0000"/>
                </a:solidFill>
                <a:effectLst>
                  <a:outerShdw blurRad="38100" dist="38100" dir="2700000" algn="tl">
                    <a:srgbClr val="FFFFFF"/>
                  </a:outerShdw>
                </a:effectLst>
              </a:rPr>
              <a:t>ATX</a:t>
            </a:r>
            <a:r>
              <a:rPr lang="ru-RU" sz="2600" smtClean="0"/>
              <a:t> - стало обов'язковим використання гвинтів, що позитивно відбилося на надійності кріплення.</a:t>
            </a:r>
          </a:p>
          <a:p>
            <a:pPr eaLnBrk="1" hangingPunct="1">
              <a:lnSpc>
                <a:spcPct val="80000"/>
              </a:lnSpc>
              <a:defRPr/>
            </a:pPr>
            <a:r>
              <a:rPr lang="ru-RU" sz="2600" smtClean="0"/>
              <a:t>З виходом на ринок процесорів </a:t>
            </a:r>
            <a:r>
              <a:rPr lang="ru-RU" sz="2600" smtClean="0">
                <a:solidFill>
                  <a:srgbClr val="FF0000"/>
                </a:solidFill>
                <a:effectLst>
                  <a:outerShdw blurRad="38100" dist="38100" dir="2700000" algn="tl">
                    <a:srgbClr val="FFFFFF"/>
                  </a:outerShdw>
                </a:effectLst>
              </a:rPr>
              <a:t>Pentium 4,</a:t>
            </a:r>
            <a:r>
              <a:rPr lang="ru-RU" sz="2600" smtClean="0"/>
              <a:t> які вимагали додаткове живлення, з'явилася і нова специфікація стандарту </a:t>
            </a:r>
            <a:r>
              <a:rPr lang="ru-RU" sz="2600" smtClean="0">
                <a:solidFill>
                  <a:srgbClr val="FF0000"/>
                </a:solidFill>
                <a:effectLst>
                  <a:outerShdw blurRad="38100" dist="38100" dir="2700000" algn="tl">
                    <a:srgbClr val="FFFFFF"/>
                  </a:outerShdw>
                </a:effectLst>
              </a:rPr>
              <a:t>ATX - 2.03</a:t>
            </a:r>
            <a:r>
              <a:rPr lang="ru-RU" sz="2600" smtClean="0"/>
              <a:t> («</a:t>
            </a:r>
            <a:r>
              <a:rPr lang="ru-RU" sz="2600" smtClean="0">
                <a:solidFill>
                  <a:srgbClr val="FF0000"/>
                </a:solidFill>
                <a:effectLst>
                  <a:outerShdw blurRad="38100" dist="38100" dir="2700000" algn="tl">
                    <a:srgbClr val="FFFFFF"/>
                  </a:outerShdw>
                </a:effectLst>
              </a:rPr>
              <a:t>Pentium 4 Ready</a:t>
            </a:r>
            <a:r>
              <a:rPr lang="ru-RU" sz="2600" smtClean="0"/>
              <a:t>»). У цій специфікації, на материнській платі з'явився додатковий 4-контактний роз'єм для підключення живлення (</a:t>
            </a:r>
            <a:r>
              <a:rPr lang="ru-RU" sz="2600" smtClean="0">
                <a:solidFill>
                  <a:srgbClr val="FF0000"/>
                </a:solidFill>
                <a:effectLst>
                  <a:outerShdw blurRad="38100" dist="38100" dir="2700000" algn="tl">
                    <a:srgbClr val="FFFFFF"/>
                  </a:outerShdw>
                </a:effectLst>
              </a:rPr>
              <a:t>4-pin ATX12v</a:t>
            </a:r>
            <a:r>
              <a:rPr lang="ru-RU" sz="2600" smtClean="0"/>
              <a:t>). Оскільки кулери для таких процесорів змінилися, на материнській плати і в корпусі з'явилися спеціальні отвори для їх закріплення. </a:t>
            </a:r>
          </a:p>
          <a:p>
            <a:pPr eaLnBrk="1" hangingPunct="1">
              <a:lnSpc>
                <a:spcPct val="80000"/>
              </a:lnSpc>
              <a:defRPr/>
            </a:pPr>
            <a:r>
              <a:rPr lang="ru-RU" sz="2600" smtClean="0"/>
              <a:t>Збільшилася також потужність джерел живлення: мінімальний поріг дорівнював </a:t>
            </a:r>
            <a:r>
              <a:rPr lang="ru-RU" sz="2600" smtClean="0">
                <a:solidFill>
                  <a:srgbClr val="FF0000"/>
                </a:solidFill>
                <a:effectLst>
                  <a:outerShdw blurRad="38100" dist="38100" dir="2700000" algn="tl">
                    <a:srgbClr val="FFFFFF"/>
                  </a:outerShdw>
                </a:effectLst>
              </a:rPr>
              <a:t>250 Вт</a:t>
            </a:r>
            <a:r>
              <a:rPr lang="ru-RU" sz="2600" smtClean="0"/>
              <a:t>, хоча деякі брендові комп'ютери поставляються із слабкішими ДЖ.</a:t>
            </a:r>
          </a:p>
          <a:p>
            <a:pPr eaLnBrk="1" hangingPunct="1">
              <a:lnSpc>
                <a:spcPct val="80000"/>
              </a:lnSpc>
              <a:buFont typeface="Wingdings" pitchFamily="2" charset="2"/>
              <a:buNone/>
              <a:defRPr/>
            </a:pPr>
            <a:endParaRPr lang="ru-RU" sz="2600" smtClean="0"/>
          </a:p>
        </p:txBody>
      </p:sp>
    </p:spTree>
    <p:extLst>
      <p:ext uri="{BB962C8B-B14F-4D97-AF65-F5344CB8AC3E}">
        <p14:creationId xmlns:p14="http://schemas.microsoft.com/office/powerpoint/2010/main" val="2869978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39725" y="0"/>
            <a:ext cx="8229600" cy="1139825"/>
          </a:xfrm>
        </p:spPr>
        <p:txBody>
          <a:bodyPr/>
          <a:lstStyle/>
          <a:p>
            <a:pPr eaLnBrk="1" hangingPunct="1">
              <a:defRPr/>
            </a:pPr>
            <a:r>
              <a:rPr lang="uk-UA" b="1" smtClean="0"/>
              <a:t> </a:t>
            </a:r>
            <a:r>
              <a:rPr lang="en-US" b="1" smtClean="0"/>
              <a:t>Відмінності </a:t>
            </a:r>
            <a:r>
              <a:rPr lang="en-US" b="1" smtClean="0">
                <a:solidFill>
                  <a:srgbClr val="FF0000"/>
                </a:solidFill>
              </a:rPr>
              <a:t>АТХ</a:t>
            </a:r>
            <a:r>
              <a:rPr lang="en-US" b="1" smtClean="0"/>
              <a:t> від </a:t>
            </a:r>
            <a:r>
              <a:rPr lang="en-US" b="1" smtClean="0">
                <a:solidFill>
                  <a:srgbClr val="FF0000"/>
                </a:solidFill>
              </a:rPr>
              <a:t>АТ</a:t>
            </a:r>
            <a:endParaRPr lang="ru-RU" b="1" smtClean="0">
              <a:solidFill>
                <a:srgbClr val="FF0000"/>
              </a:solidFill>
            </a:endParaRPr>
          </a:p>
        </p:txBody>
      </p:sp>
      <p:sp>
        <p:nvSpPr>
          <p:cNvPr id="289795" name="Rectangle 3"/>
          <p:cNvSpPr>
            <a:spLocks noGrp="1" noChangeArrowheads="1"/>
          </p:cNvSpPr>
          <p:nvPr>
            <p:ph type="body" sz="half" idx="1"/>
          </p:nvPr>
        </p:nvSpPr>
        <p:spPr>
          <a:xfrm>
            <a:off x="0" y="996950"/>
            <a:ext cx="9144000" cy="5553075"/>
          </a:xfrm>
        </p:spPr>
        <p:txBody>
          <a:bodyPr/>
          <a:lstStyle/>
          <a:p>
            <a:pPr eaLnBrk="1" hangingPunct="1">
              <a:lnSpc>
                <a:spcPct val="80000"/>
              </a:lnSpc>
              <a:defRPr/>
            </a:pPr>
            <a:r>
              <a:rPr lang="ru-RU" sz="2200" smtClean="0"/>
              <a:t>У форм-факторі </a:t>
            </a:r>
            <a:r>
              <a:rPr lang="ru-RU" sz="2200" smtClean="0">
                <a:solidFill>
                  <a:srgbClr val="FF0000"/>
                </a:solidFill>
                <a:effectLst>
                  <a:outerShdw blurRad="38100" dist="38100" dir="2700000" algn="tl">
                    <a:srgbClr val="FFFFFF"/>
                  </a:outerShdw>
                </a:effectLst>
              </a:rPr>
              <a:t>ATX</a:t>
            </a:r>
            <a:r>
              <a:rPr lang="ru-RU" sz="2200" smtClean="0"/>
              <a:t> з'явилася так звана "заглушка", яка дозволила виробникам материнських плат розміщувати всі зовнішні інтерфейсні роз'єми жорстко на материнській платі. Таким чином, досить незручний спосіб підключення зовнішніх портів стандарту </a:t>
            </a:r>
            <a:r>
              <a:rPr lang="ru-RU" sz="2200" smtClean="0">
                <a:solidFill>
                  <a:srgbClr val="FF0000"/>
                </a:solidFill>
                <a:effectLst>
                  <a:outerShdw blurRad="38100" dist="38100" dir="2700000" algn="tl">
                    <a:srgbClr val="FFFFFF"/>
                  </a:outerShdw>
                </a:effectLst>
              </a:rPr>
              <a:t>AT</a:t>
            </a:r>
            <a:r>
              <a:rPr lang="ru-RU" sz="2200" smtClean="0"/>
              <a:t> - за допомогою гнучких шлейфів - залишився у минулому.</a:t>
            </a:r>
          </a:p>
          <a:p>
            <a:pPr eaLnBrk="1" hangingPunct="1">
              <a:lnSpc>
                <a:spcPct val="80000"/>
              </a:lnSpc>
              <a:defRPr/>
            </a:pPr>
            <a:r>
              <a:rPr lang="ru-RU" sz="2200" smtClean="0"/>
              <a:t>Крім того, у форм-факторі </a:t>
            </a:r>
            <a:r>
              <a:rPr lang="ru-RU" sz="2200" smtClean="0">
                <a:solidFill>
                  <a:srgbClr val="FF0000"/>
                </a:solidFill>
                <a:effectLst>
                  <a:outerShdw blurRad="38100" dist="38100" dir="2700000" algn="tl">
                    <a:srgbClr val="FFFFFF"/>
                  </a:outerShdw>
                </a:effectLst>
              </a:rPr>
              <a:t>ATX</a:t>
            </a:r>
            <a:r>
              <a:rPr lang="ru-RU" sz="2200" smtClean="0"/>
              <a:t> була стандартизована система підключення миші і клавіатури. По at-стандарту для клавіатури призначався 5-ти контактний роз'єм </a:t>
            </a:r>
            <a:r>
              <a:rPr lang="ru-RU" sz="2200" smtClean="0">
                <a:solidFill>
                  <a:srgbClr val="FF0000"/>
                </a:solidFill>
                <a:effectLst>
                  <a:outerShdw blurRad="38100" dist="38100" dir="2700000" algn="tl">
                    <a:srgbClr val="FFFFFF"/>
                  </a:outerShdw>
                </a:effectLst>
              </a:rPr>
              <a:t>DIN</a:t>
            </a:r>
            <a:r>
              <a:rPr lang="ru-RU" sz="2200" smtClean="0"/>
              <a:t>, а для миші обов'язковий роз'єм взагалі не передбачався. У </a:t>
            </a:r>
            <a:r>
              <a:rPr lang="ru-RU" sz="2200" smtClean="0">
                <a:solidFill>
                  <a:srgbClr val="FF0000"/>
                </a:solidFill>
                <a:effectLst>
                  <a:outerShdw blurRad="38100" dist="38100" dir="2700000" algn="tl">
                    <a:srgbClr val="FFFFFF"/>
                  </a:outerShdw>
                </a:effectLst>
              </a:rPr>
              <a:t>ATX</a:t>
            </a:r>
            <a:r>
              <a:rPr lang="ru-RU" sz="2200" smtClean="0"/>
              <a:t> для підключення миші і клавіатури призначаються два роз'єми </a:t>
            </a:r>
            <a:r>
              <a:rPr lang="ru-RU" sz="2200" smtClean="0">
                <a:solidFill>
                  <a:srgbClr val="FF0000"/>
                </a:solidFill>
                <a:effectLst>
                  <a:outerShdw blurRad="38100" dist="38100" dir="2700000" algn="tl">
                    <a:srgbClr val="FFFFFF"/>
                  </a:outerShdw>
                </a:effectLst>
              </a:rPr>
              <a:t>P</a:t>
            </a:r>
            <a:r>
              <a:rPr lang="en-US" sz="2200" smtClean="0">
                <a:solidFill>
                  <a:srgbClr val="FF0000"/>
                </a:solidFill>
                <a:effectLst>
                  <a:outerShdw blurRad="38100" dist="38100" dir="2700000" algn="tl">
                    <a:srgbClr val="FFFFFF"/>
                  </a:outerShdw>
                </a:effectLst>
              </a:rPr>
              <a:t>S</a:t>
            </a:r>
            <a:r>
              <a:rPr lang="ru-RU" sz="2200" smtClean="0">
                <a:solidFill>
                  <a:srgbClr val="FF0000"/>
                </a:solidFill>
                <a:effectLst>
                  <a:outerShdw blurRad="38100" dist="38100" dir="2700000" algn="tl">
                    <a:srgbClr val="FFFFFF"/>
                  </a:outerShdw>
                </a:effectLst>
              </a:rPr>
              <a:t>/2</a:t>
            </a:r>
            <a:r>
              <a:rPr lang="ru-RU" sz="2200" smtClean="0"/>
              <a:t> з різною колірн</a:t>
            </a:r>
            <a:r>
              <a:rPr lang="uk-UA" sz="2200" smtClean="0"/>
              <a:t>им</a:t>
            </a:r>
            <a:r>
              <a:rPr lang="ru-RU" sz="2200" smtClean="0"/>
              <a:t> маркіруванням (</a:t>
            </a:r>
            <a:r>
              <a:rPr lang="ru-RU" sz="2200" smtClean="0">
                <a:solidFill>
                  <a:srgbClr val="66FF33"/>
                </a:solidFill>
                <a:effectLst>
                  <a:outerShdw blurRad="38100" dist="38100" dir="2700000" algn="tl">
                    <a:srgbClr val="FFFFFF"/>
                  </a:outerShdw>
                </a:effectLst>
              </a:rPr>
              <a:t>зелений для миші</a:t>
            </a:r>
            <a:r>
              <a:rPr lang="ru-RU" sz="2200" smtClean="0"/>
              <a:t>, </a:t>
            </a:r>
            <a:r>
              <a:rPr lang="ru-RU" sz="2200" smtClean="0">
                <a:solidFill>
                  <a:srgbClr val="9999FF"/>
                </a:solidFill>
                <a:effectLst>
                  <a:outerShdw blurRad="38100" dist="38100" dir="2700000" algn="tl">
                    <a:srgbClr val="FFFFFF"/>
                  </a:outerShdw>
                </a:effectLst>
              </a:rPr>
              <a:t>фіолетовий</a:t>
            </a:r>
            <a:r>
              <a:rPr lang="ru-RU" sz="2200" smtClean="0"/>
              <a:t> </a:t>
            </a:r>
            <a:r>
              <a:rPr lang="ru-RU" sz="2200" smtClean="0">
                <a:solidFill>
                  <a:srgbClr val="9999FF"/>
                </a:solidFill>
                <a:effectLst>
                  <a:outerShdw blurRad="38100" dist="38100" dir="2700000" algn="tl">
                    <a:srgbClr val="FFFFFF"/>
                  </a:outerShdw>
                </a:effectLst>
              </a:rPr>
              <a:t>для клавіатури</a:t>
            </a:r>
            <a:r>
              <a:rPr lang="ru-RU" sz="2200" smtClean="0"/>
              <a:t>).</a:t>
            </a:r>
          </a:p>
        </p:txBody>
      </p:sp>
      <p:pic>
        <p:nvPicPr>
          <p:cNvPr id="65540" name="Picture 5" descr="DIN"/>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4668838"/>
            <a:ext cx="2305050"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1" name="Picture 8" descr="PS/2 connectors"/>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91363" y="4668838"/>
            <a:ext cx="2052637"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18355213"/>
      </p:ext>
    </p:ext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446088" y="0"/>
            <a:ext cx="8229600" cy="763588"/>
          </a:xfrm>
        </p:spPr>
        <p:txBody>
          <a:bodyPr/>
          <a:lstStyle/>
          <a:p>
            <a:pPr eaLnBrk="1" hangingPunct="1">
              <a:defRPr/>
            </a:pPr>
            <a:r>
              <a:rPr lang="en-GB" b="1" smtClean="0"/>
              <a:t>BTX Technology</a:t>
            </a:r>
            <a:r>
              <a:rPr lang="ru-RU" smtClean="0"/>
              <a:t> </a:t>
            </a:r>
          </a:p>
        </p:txBody>
      </p:sp>
      <p:sp>
        <p:nvSpPr>
          <p:cNvPr id="293893" name="Rectangle 5"/>
          <p:cNvSpPr>
            <a:spLocks noGrp="1" noChangeArrowheads="1"/>
          </p:cNvSpPr>
          <p:nvPr>
            <p:ph type="body" idx="1"/>
          </p:nvPr>
        </p:nvSpPr>
        <p:spPr>
          <a:xfrm>
            <a:off x="0" y="890588"/>
            <a:ext cx="9144000" cy="5789612"/>
          </a:xfrm>
        </p:spPr>
        <p:txBody>
          <a:bodyPr/>
          <a:lstStyle/>
          <a:p>
            <a:pPr eaLnBrk="1" hangingPunct="1">
              <a:lnSpc>
                <a:spcPct val="80000"/>
              </a:lnSpc>
              <a:defRPr/>
            </a:pPr>
            <a:r>
              <a:rPr lang="ru-RU" sz="2600" smtClean="0">
                <a:solidFill>
                  <a:srgbClr val="FF3300"/>
                </a:solidFill>
                <a:effectLst>
                  <a:outerShdw blurRad="38100" dist="38100" dir="2700000" algn="tl">
                    <a:srgbClr val="FFFFFF"/>
                  </a:outerShdw>
                </a:effectLst>
              </a:rPr>
              <a:t>BTX</a:t>
            </a:r>
            <a:r>
              <a:rPr lang="ru-RU" sz="2600" smtClean="0"/>
              <a:t> (</a:t>
            </a:r>
            <a:r>
              <a:rPr lang="ru-RU" sz="2600" b="1" i="1" smtClean="0"/>
              <a:t>Balanced Technology eXtended - розширена збалансована технологія</a:t>
            </a:r>
            <a:r>
              <a:rPr lang="ru-RU" sz="2600" smtClean="0"/>
              <a:t>) – форм</a:t>
            </a:r>
            <a:r>
              <a:rPr lang="en-US" sz="2600" smtClean="0"/>
              <a:t>-</a:t>
            </a:r>
            <a:r>
              <a:rPr lang="uk-UA" sz="2600" smtClean="0"/>
              <a:t>фактор</a:t>
            </a:r>
            <a:r>
              <a:rPr lang="ru-RU" sz="2600" smtClean="0"/>
              <a:t> материнських плат ПК. Специфікація BTX розроблена в першу чергу для оптимізації електроживлення і відведення тепла усередині корпусу.</a:t>
            </a:r>
          </a:p>
          <a:p>
            <a:pPr eaLnBrk="1" hangingPunct="1">
              <a:lnSpc>
                <a:spcPct val="80000"/>
              </a:lnSpc>
              <a:defRPr/>
            </a:pPr>
            <a:r>
              <a:rPr lang="ru-RU" sz="2600" smtClean="0"/>
              <a:t>Всі системні конфігурації ПК використовуватимуть єдину рекомендовану схему відведення тепла від компонентів системи за допомогою прямого повітряного потоку, формованого вентилятором модуля теплового балансу (Thermal Module).</a:t>
            </a:r>
          </a:p>
          <a:p>
            <a:pPr eaLnBrk="1" hangingPunct="1">
              <a:lnSpc>
                <a:spcPct val="80000"/>
              </a:lnSpc>
              <a:defRPr/>
            </a:pPr>
            <a:r>
              <a:rPr lang="ru-RU" sz="2600" b="1" i="1" smtClean="0"/>
              <a:t>Оптимальні напрями</a:t>
            </a:r>
            <a:r>
              <a:rPr lang="ru-RU" sz="2600" smtClean="0"/>
              <a:t>, </a:t>
            </a:r>
            <a:r>
              <a:rPr lang="ru-RU" sz="2600" b="1" i="1" smtClean="0"/>
              <a:t>висока швидкість</a:t>
            </a:r>
            <a:r>
              <a:rPr lang="ru-RU" sz="2600" smtClean="0"/>
              <a:t> і </a:t>
            </a:r>
            <a:r>
              <a:rPr lang="ru-RU" sz="2600" b="1" i="1" smtClean="0"/>
              <a:t>відносно низька температура потоку повітря</a:t>
            </a:r>
            <a:r>
              <a:rPr lang="ru-RU" sz="2600" smtClean="0"/>
              <a:t> забезпечують ефективне охолоджування високопродуктивних системних компонентів з мінімальним поворотом повітряних потоків, що сприяє не лише зменшенню вартості і складності системи, але і поліпшенню її шумових характеристик за рахунок менших швидкостей вентилятора.</a:t>
            </a:r>
          </a:p>
        </p:txBody>
      </p:sp>
    </p:spTree>
    <p:extLst>
      <p:ext uri="{BB962C8B-B14F-4D97-AF65-F5344CB8AC3E}">
        <p14:creationId xmlns:p14="http://schemas.microsoft.com/office/powerpoint/2010/main" val="653047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92113" y="0"/>
            <a:ext cx="8229600" cy="655638"/>
          </a:xfrm>
        </p:spPr>
        <p:txBody>
          <a:bodyPr/>
          <a:lstStyle/>
          <a:p>
            <a:pPr eaLnBrk="1" hangingPunct="1">
              <a:defRPr/>
            </a:pPr>
            <a:r>
              <a:rPr lang="en-GB" sz="2800" b="1" smtClean="0"/>
              <a:t>BTX Technology</a:t>
            </a:r>
            <a:r>
              <a:rPr lang="ru-RU" sz="4000" smtClean="0"/>
              <a:t> </a:t>
            </a:r>
          </a:p>
        </p:txBody>
      </p:sp>
      <p:sp>
        <p:nvSpPr>
          <p:cNvPr id="271363" name="Rectangle 3"/>
          <p:cNvSpPr>
            <a:spLocks noGrp="1" noChangeArrowheads="1"/>
          </p:cNvSpPr>
          <p:nvPr>
            <p:ph type="body" sz="half" idx="1"/>
          </p:nvPr>
        </p:nvSpPr>
        <p:spPr/>
        <p:txBody>
          <a:bodyPr/>
          <a:lstStyle/>
          <a:p>
            <a:pPr eaLnBrk="1" hangingPunct="1">
              <a:defRPr/>
            </a:pPr>
            <a:r>
              <a:rPr lang="ru-RU" sz="2800" smtClean="0"/>
              <a:t>.</a:t>
            </a:r>
          </a:p>
        </p:txBody>
      </p:sp>
      <p:pic>
        <p:nvPicPr>
          <p:cNvPr id="6758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850" y="1106488"/>
            <a:ext cx="8520113" cy="5751512"/>
          </a:xfr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968863856"/>
      </p:ext>
    </p:extLst>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92113" y="0"/>
            <a:ext cx="8229600" cy="569913"/>
          </a:xfrm>
        </p:spPr>
        <p:txBody>
          <a:bodyPr/>
          <a:lstStyle/>
          <a:p>
            <a:pPr eaLnBrk="1" hangingPunct="1">
              <a:defRPr/>
            </a:pPr>
            <a:r>
              <a:rPr lang="en-GB" sz="4000" smtClean="0"/>
              <a:t>Основні </a:t>
            </a:r>
            <a:r>
              <a:rPr lang="uk-UA" sz="4000" smtClean="0"/>
              <a:t>переваги</a:t>
            </a:r>
            <a:r>
              <a:rPr lang="en-GB" sz="4000" smtClean="0"/>
              <a:t> </a:t>
            </a:r>
            <a:r>
              <a:rPr lang="en-GB" sz="4000" smtClean="0">
                <a:solidFill>
                  <a:srgbClr val="FF0000"/>
                </a:solidFill>
              </a:rPr>
              <a:t>BTX</a:t>
            </a:r>
            <a:endParaRPr lang="ru-RU" sz="4000" smtClean="0">
              <a:solidFill>
                <a:srgbClr val="FF0000"/>
              </a:solidFill>
            </a:endParaRPr>
          </a:p>
        </p:txBody>
      </p:sp>
      <p:sp>
        <p:nvSpPr>
          <p:cNvPr id="273411" name="Rectangle 3"/>
          <p:cNvSpPr>
            <a:spLocks noGrp="1" noChangeArrowheads="1"/>
          </p:cNvSpPr>
          <p:nvPr>
            <p:ph type="body" sz="half" idx="1"/>
          </p:nvPr>
        </p:nvSpPr>
        <p:spPr>
          <a:xfrm>
            <a:off x="0" y="660400"/>
            <a:ext cx="9144000" cy="6197600"/>
          </a:xfrm>
        </p:spPr>
        <p:txBody>
          <a:bodyPr/>
          <a:lstStyle/>
          <a:p>
            <a:pPr eaLnBrk="1" hangingPunct="1">
              <a:lnSpc>
                <a:spcPct val="80000"/>
              </a:lnSpc>
              <a:defRPr/>
            </a:pPr>
            <a:r>
              <a:rPr lang="ru-RU" sz="2400" smtClean="0">
                <a:solidFill>
                  <a:srgbClr val="FF0000"/>
                </a:solidFill>
                <a:effectLst>
                  <a:outerShdw blurRad="38100" dist="38100" dir="2700000" algn="tl">
                    <a:srgbClr val="FFFFFF"/>
                  </a:outerShdw>
                </a:effectLst>
              </a:rPr>
              <a:t>Масштабованість.</a:t>
            </a:r>
            <a:r>
              <a:rPr lang="ru-RU" sz="2400" smtClean="0"/>
              <a:t> Специфікація </a:t>
            </a:r>
            <a:r>
              <a:rPr lang="ru-RU" sz="2400" smtClean="0">
                <a:solidFill>
                  <a:srgbClr val="FF0000"/>
                </a:solidFill>
                <a:effectLst>
                  <a:outerShdw blurRad="38100" dist="38100" dir="2700000" algn="tl">
                    <a:srgbClr val="FFFFFF"/>
                  </a:outerShdw>
                </a:effectLst>
              </a:rPr>
              <a:t>BTX</a:t>
            </a:r>
            <a:r>
              <a:rPr lang="ru-RU" sz="2400" smtClean="0"/>
              <a:t> надає можливість використання сучасних стандартних компонентів і потужних процесорів в малогабаритних системних блоках.</a:t>
            </a:r>
          </a:p>
          <a:p>
            <a:pPr eaLnBrk="1" hangingPunct="1">
              <a:lnSpc>
                <a:spcPct val="80000"/>
              </a:lnSpc>
              <a:defRPr/>
            </a:pPr>
            <a:r>
              <a:rPr lang="ru-RU" sz="2400" smtClean="0">
                <a:solidFill>
                  <a:srgbClr val="FF0000"/>
                </a:solidFill>
                <a:effectLst>
                  <a:outerShdw blurRad="38100" dist="38100" dir="2700000" algn="tl">
                    <a:srgbClr val="FFFFFF"/>
                  </a:outerShdw>
                </a:effectLst>
              </a:rPr>
              <a:t>Конструкція системної плати</a:t>
            </a:r>
            <a:r>
              <a:rPr lang="ru-RU" sz="2400" smtClean="0"/>
              <a:t>. Ширше вікно для інтерфейсних роз'ємів на задній панелі корпусу дозволяє використовувати інтегровані підсистеми введення/виводу що як існує, так і наступного поколінь.</a:t>
            </a:r>
          </a:p>
          <a:p>
            <a:pPr eaLnBrk="1" hangingPunct="1">
              <a:lnSpc>
                <a:spcPct val="80000"/>
              </a:lnSpc>
              <a:defRPr/>
            </a:pPr>
            <a:r>
              <a:rPr lang="ru-RU" sz="2400" smtClean="0">
                <a:solidFill>
                  <a:srgbClr val="FF0000"/>
                </a:solidFill>
                <a:effectLst>
                  <a:outerShdw blurRad="38100" dist="38100" dir="2700000" algn="tl">
                    <a:srgbClr val="FFFFFF"/>
                  </a:outerShdw>
                </a:effectLst>
              </a:rPr>
              <a:t>Міцність конструкції</a:t>
            </a:r>
            <a:r>
              <a:rPr lang="ru-RU" sz="2400" smtClean="0"/>
              <a:t>. Специфікація </a:t>
            </a:r>
            <a:r>
              <a:rPr lang="ru-RU" sz="2400" smtClean="0">
                <a:solidFill>
                  <a:srgbClr val="FF0000"/>
                </a:solidFill>
                <a:effectLst>
                  <a:outerShdw blurRad="38100" dist="38100" dir="2700000" algn="tl">
                    <a:srgbClr val="FFFFFF"/>
                  </a:outerShdw>
                </a:effectLst>
              </a:rPr>
              <a:t>BTX</a:t>
            </a:r>
            <a:r>
              <a:rPr lang="ru-RU" sz="2400" smtClean="0"/>
              <a:t> вводить концепцію кріпильного модуля </a:t>
            </a:r>
            <a:r>
              <a:rPr lang="ru-RU" sz="2400" smtClean="0">
                <a:solidFill>
                  <a:srgbClr val="FF0000"/>
                </a:solidFill>
                <a:effectLst>
                  <a:outerShdw blurRad="38100" dist="38100" dir="2700000" algn="tl">
                    <a:srgbClr val="FFFFFF"/>
                  </a:outerShdw>
                </a:effectLst>
              </a:rPr>
              <a:t>SRM (Support and Retention Module),</a:t>
            </a:r>
            <a:r>
              <a:rPr lang="ru-RU" sz="2400" smtClean="0"/>
              <a:t> що передбачає використання єдиного складального елементу сполучення для різних форм-факторів і системних конфігурацій.</a:t>
            </a:r>
          </a:p>
          <a:p>
            <a:pPr eaLnBrk="1" hangingPunct="1">
              <a:lnSpc>
                <a:spcPct val="80000"/>
              </a:lnSpc>
              <a:defRPr/>
            </a:pPr>
            <a:r>
              <a:rPr lang="ru-RU" sz="2400" smtClean="0">
                <a:solidFill>
                  <a:srgbClr val="FF0000"/>
                </a:solidFill>
                <a:effectLst>
                  <a:outerShdw blurRad="38100" dist="38100" dir="2700000" algn="tl">
                    <a:srgbClr val="FFFFFF"/>
                  </a:outerShdw>
                </a:effectLst>
              </a:rPr>
              <a:t>Оптимальний режим охолоджування компонентів системи</a:t>
            </a:r>
            <a:r>
              <a:rPr lang="ru-RU" sz="2400" smtClean="0"/>
              <a:t>. Істотне поліпшення теплових характеристик середовища функціонування високопродуктивних комп'ютерних компонентів з великою тепловіддачею – найбільш важлива відмітна особливість стандарту BTX.</a:t>
            </a:r>
          </a:p>
        </p:txBody>
      </p:sp>
    </p:spTree>
    <p:extLst>
      <p:ext uri="{BB962C8B-B14F-4D97-AF65-F5344CB8AC3E}">
        <p14:creationId xmlns:p14="http://schemas.microsoft.com/office/powerpoint/2010/main" val="1773147179"/>
      </p:ext>
    </p:extLst>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392113" y="0"/>
            <a:ext cx="8229600" cy="569913"/>
          </a:xfrm>
        </p:spPr>
        <p:txBody>
          <a:bodyPr/>
          <a:lstStyle/>
          <a:p>
            <a:pPr eaLnBrk="1" hangingPunct="1">
              <a:defRPr/>
            </a:pPr>
            <a:r>
              <a:rPr lang="en-GB" sz="4000" smtClean="0"/>
              <a:t>Основні </a:t>
            </a:r>
            <a:r>
              <a:rPr lang="uk-UA" sz="4000" smtClean="0"/>
              <a:t>переваги</a:t>
            </a:r>
            <a:r>
              <a:rPr lang="en-GB" sz="4000" smtClean="0"/>
              <a:t> </a:t>
            </a:r>
            <a:r>
              <a:rPr lang="en-GB" sz="4000" smtClean="0">
                <a:solidFill>
                  <a:srgbClr val="FF0000"/>
                </a:solidFill>
              </a:rPr>
              <a:t>BTX</a:t>
            </a:r>
            <a:endParaRPr lang="ru-RU" sz="4000" smtClean="0">
              <a:solidFill>
                <a:srgbClr val="FF0000"/>
              </a:solidFill>
            </a:endParaRPr>
          </a:p>
        </p:txBody>
      </p:sp>
      <p:sp>
        <p:nvSpPr>
          <p:cNvPr id="304131" name="Rectangle 3"/>
          <p:cNvSpPr>
            <a:spLocks noGrp="1" noChangeArrowheads="1"/>
          </p:cNvSpPr>
          <p:nvPr>
            <p:ph type="body" sz="half" idx="1"/>
          </p:nvPr>
        </p:nvSpPr>
        <p:spPr>
          <a:xfrm>
            <a:off x="0" y="660400"/>
            <a:ext cx="9144000" cy="6197600"/>
          </a:xfrm>
        </p:spPr>
        <p:txBody>
          <a:bodyPr/>
          <a:lstStyle/>
          <a:p>
            <a:pPr eaLnBrk="1" hangingPunct="1">
              <a:lnSpc>
                <a:spcPct val="80000"/>
              </a:lnSpc>
              <a:defRPr/>
            </a:pPr>
            <a:r>
              <a:rPr lang="ru-RU" sz="2400" smtClean="0">
                <a:solidFill>
                  <a:srgbClr val="FF0000"/>
                </a:solidFill>
                <a:effectLst>
                  <a:outerShdw blurRad="38100" dist="38100" dir="2700000" algn="tl">
                    <a:srgbClr val="FFFFFF"/>
                  </a:outerShdw>
                </a:effectLst>
              </a:rPr>
              <a:t>Шумові характеристики</a:t>
            </a:r>
            <a:r>
              <a:rPr lang="ru-RU" sz="2400" smtClean="0"/>
              <a:t>. У </a:t>
            </a:r>
            <a:r>
              <a:rPr lang="ru-RU" sz="2400" smtClean="0">
                <a:solidFill>
                  <a:srgbClr val="FF0000"/>
                </a:solidFill>
                <a:effectLst>
                  <a:outerShdw blurRad="38100" dist="38100" dir="2700000" algn="tl">
                    <a:srgbClr val="FFFFFF"/>
                  </a:outerShdw>
                </a:effectLst>
              </a:rPr>
              <a:t>BTX-системі</a:t>
            </a:r>
            <a:r>
              <a:rPr lang="ru-RU" sz="2400" smtClean="0"/>
              <a:t>, оснащеній лише двома вентиляторами, усунено декілька традиційних джерел шуму сучасних настольних ПК – вентилятор блоку живлення на задній панелі корпусу і вентилятор на радіаторі охолоджування процесора графічного адаптера.</a:t>
            </a:r>
          </a:p>
          <a:p>
            <a:pPr eaLnBrk="1" hangingPunct="1">
              <a:lnSpc>
                <a:spcPct val="80000"/>
              </a:lnSpc>
              <a:defRPr/>
            </a:pPr>
            <a:r>
              <a:rPr lang="ru-RU" sz="2400" smtClean="0">
                <a:solidFill>
                  <a:srgbClr val="FF0000"/>
                </a:solidFill>
                <a:effectLst>
                  <a:outerShdw blurRad="38100" dist="38100" dir="2700000" algn="tl">
                    <a:srgbClr val="FFFFFF"/>
                  </a:outerShdw>
                </a:effectLst>
              </a:rPr>
              <a:t>Ціна</a:t>
            </a:r>
            <a:r>
              <a:rPr lang="ru-RU" sz="2400" smtClean="0"/>
              <a:t>. Ефективна система охолоджування всіх потужних системних компонентів допускає використання істотно дешевших технологій і конструкцій тепловідвідних радіаторів.</a:t>
            </a:r>
          </a:p>
        </p:txBody>
      </p:sp>
    </p:spTree>
    <p:extLst>
      <p:ext uri="{BB962C8B-B14F-4D97-AF65-F5344CB8AC3E}">
        <p14:creationId xmlns:p14="http://schemas.microsoft.com/office/powerpoint/2010/main" val="3223968410"/>
      </p:ext>
    </p:extLst>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04788" y="0"/>
            <a:ext cx="8939212" cy="1354138"/>
          </a:xfrm>
        </p:spPr>
        <p:txBody>
          <a:bodyPr/>
          <a:lstStyle/>
          <a:p>
            <a:pPr eaLnBrk="1" hangingPunct="1">
              <a:defRPr/>
            </a:pPr>
            <a:r>
              <a:rPr lang="uk-UA" sz="4000" b="1" smtClean="0"/>
              <a:t>Порівняння шляхів охолодження</a:t>
            </a:r>
            <a:r>
              <a:rPr lang="uk-UA" b="1" smtClean="0"/>
              <a:t> </a:t>
            </a:r>
            <a:br>
              <a:rPr lang="uk-UA" b="1" smtClean="0"/>
            </a:br>
            <a:r>
              <a:rPr lang="en-US" b="1" smtClean="0">
                <a:solidFill>
                  <a:srgbClr val="FF0000"/>
                </a:solidFill>
              </a:rPr>
              <a:t>ATX</a:t>
            </a:r>
            <a:r>
              <a:rPr lang="en-US" b="1" smtClean="0"/>
              <a:t> </a:t>
            </a:r>
            <a:r>
              <a:rPr lang="uk-UA" b="1" smtClean="0"/>
              <a:t>та</a:t>
            </a:r>
            <a:r>
              <a:rPr lang="en-GB" b="1" smtClean="0"/>
              <a:t> </a:t>
            </a:r>
            <a:r>
              <a:rPr lang="en-GB" b="1" smtClean="0">
                <a:solidFill>
                  <a:srgbClr val="FF0000"/>
                </a:solidFill>
              </a:rPr>
              <a:t>BTX</a:t>
            </a:r>
            <a:endParaRPr lang="ru-RU" b="1" smtClean="0">
              <a:solidFill>
                <a:srgbClr val="FF0000"/>
              </a:solidFill>
            </a:endParaRPr>
          </a:p>
        </p:txBody>
      </p:sp>
      <p:pic>
        <p:nvPicPr>
          <p:cNvPr id="70659"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450" y="1793875"/>
            <a:ext cx="9188450" cy="4283075"/>
          </a:xfrm>
          <a:noFill/>
          <a:extLs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1730287534"/>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2" name="Rectangle 12"/>
          <p:cNvSpPr>
            <a:spLocks noGrp="1" noChangeArrowheads="1"/>
          </p:cNvSpPr>
          <p:nvPr>
            <p:ph type="title"/>
          </p:nvPr>
        </p:nvSpPr>
        <p:spPr>
          <a:xfrm>
            <a:off x="5759450" y="192088"/>
            <a:ext cx="3384550" cy="6238875"/>
          </a:xfrm>
        </p:spPr>
        <p:txBody>
          <a:bodyPr/>
          <a:lstStyle/>
          <a:p>
            <a:pPr eaLnBrk="1" hangingPunct="1">
              <a:defRPr/>
            </a:pPr>
            <a:r>
              <a:rPr lang="ru-RU" sz="2000" b="1" smtClean="0">
                <a:solidFill>
                  <a:srgbClr val="F7F7FF"/>
                </a:solidFill>
                <a:effectLst>
                  <a:outerShdw blurRad="38100" dist="38100" dir="2700000" algn="tl">
                    <a:srgbClr val="010199"/>
                  </a:outerShdw>
                </a:effectLst>
              </a:rPr>
              <a:t>Мікросхема </a:t>
            </a:r>
            <a:r>
              <a:rPr lang="ru-RU" sz="2000" b="1" i="1" smtClean="0">
                <a:solidFill>
                  <a:srgbClr val="F7F7FF"/>
                </a:solidFill>
                <a:effectLst>
                  <a:outerShdw blurRad="38100" dist="38100" dir="2700000" algn="tl">
                    <a:srgbClr val="010199"/>
                  </a:outerShdw>
                </a:effectLst>
              </a:rPr>
              <a:t>північного моста</a:t>
            </a:r>
            <a:r>
              <a:rPr lang="ru-RU" sz="2000" b="1" smtClean="0">
                <a:solidFill>
                  <a:srgbClr val="F7F7FF"/>
                </a:solidFill>
                <a:effectLst>
                  <a:outerShdw blurRad="38100" dist="38100" dir="2700000" algn="tl">
                    <a:srgbClr val="010199"/>
                  </a:outerShdw>
                </a:effectLst>
              </a:rPr>
              <a:t> забезпечує роботу з найбільш швидкісними підсистемами</a:t>
            </a:r>
            <a:r>
              <a:rPr lang="en-US" sz="2000" b="1" smtClean="0">
                <a:solidFill>
                  <a:srgbClr val="F7F7FF"/>
                </a:solidFill>
                <a:effectLst>
                  <a:outerShdw blurRad="38100" dist="38100" dir="2700000" algn="tl">
                    <a:srgbClr val="010199"/>
                  </a:outerShdw>
                </a:effectLst>
              </a:rPr>
              <a:t>. </a:t>
            </a:r>
            <a:r>
              <a:rPr lang="ru-RU" sz="2000" b="1" smtClean="0">
                <a:solidFill>
                  <a:srgbClr val="F7F7FF"/>
                </a:solidFill>
                <a:effectLst>
                  <a:outerShdw blurRad="38100" dist="38100" dir="2700000" algn="tl">
                    <a:srgbClr val="010199"/>
                  </a:outerShdw>
                </a:effectLst>
              </a:rPr>
              <a:t>Завдання північного моста - з мінімальними затримками організувати обслуговування запитів до системної пам'яті</a:t>
            </a:r>
            <a:r>
              <a:rPr lang="en-US" sz="2000" b="1" smtClean="0">
                <a:solidFill>
                  <a:srgbClr val="F7F7FF"/>
                </a:solidFill>
                <a:effectLst>
                  <a:outerShdw blurRad="38100" dist="38100" dir="2700000" algn="tl">
                    <a:srgbClr val="010199"/>
                  </a:outerShdw>
                </a:effectLst>
              </a:rPr>
              <a:t>.</a:t>
            </a:r>
            <a:br>
              <a:rPr lang="en-US" sz="2000" b="1" smtClean="0">
                <a:solidFill>
                  <a:srgbClr val="F7F7FF"/>
                </a:solidFill>
                <a:effectLst>
                  <a:outerShdw blurRad="38100" dist="38100" dir="2700000" algn="tl">
                    <a:srgbClr val="010199"/>
                  </a:outerShdw>
                </a:effectLst>
              </a:rPr>
            </a:br>
            <a:r>
              <a:rPr lang="en-US" sz="2000" b="1" smtClean="0">
                <a:solidFill>
                  <a:srgbClr val="F7F7FF"/>
                </a:solidFill>
                <a:effectLst>
                  <a:outerShdw blurRad="38100" dist="38100" dir="2700000" algn="tl">
                    <a:srgbClr val="010199"/>
                  </a:outerShdw>
                </a:effectLst>
              </a:rPr>
              <a:t/>
            </a:r>
            <a:br>
              <a:rPr lang="en-US" sz="2000" b="1" smtClean="0">
                <a:solidFill>
                  <a:srgbClr val="F7F7FF"/>
                </a:solidFill>
                <a:effectLst>
                  <a:outerShdw blurRad="38100" dist="38100" dir="2700000" algn="tl">
                    <a:srgbClr val="010199"/>
                  </a:outerShdw>
                </a:effectLst>
              </a:rPr>
            </a:br>
            <a:r>
              <a:rPr lang="ru-RU" sz="2000" b="1" i="1" smtClean="0">
                <a:solidFill>
                  <a:srgbClr val="F7F7FF"/>
                </a:solidFill>
                <a:effectLst>
                  <a:outerShdw blurRad="38100" dist="38100" dir="2700000" algn="tl">
                    <a:srgbClr val="010199"/>
                  </a:outerShdw>
                </a:effectLst>
              </a:rPr>
              <a:t>Південний міст</a:t>
            </a:r>
            <a:r>
              <a:rPr lang="ru-RU" sz="2000" b="1" smtClean="0">
                <a:solidFill>
                  <a:srgbClr val="F7F7FF"/>
                </a:solidFill>
                <a:effectLst>
                  <a:outerShdw blurRad="38100" dist="38100" dir="2700000" algn="tl">
                    <a:srgbClr val="010199"/>
                  </a:outerShdw>
                </a:effectLst>
              </a:rPr>
              <a:t> забезпечує роботу з повільнішими компонентамі системи і периферійними пристроями.</a:t>
            </a:r>
            <a:r>
              <a:rPr lang="en-US" sz="2000" b="1" smtClean="0">
                <a:solidFill>
                  <a:srgbClr val="F7F7FF"/>
                </a:solidFill>
                <a:effectLst>
                  <a:outerShdw blurRad="38100" dist="38100" dir="2700000" algn="tl">
                    <a:srgbClr val="010199"/>
                  </a:outerShdw>
                </a:effectLst>
              </a:rPr>
              <a:t/>
            </a:r>
            <a:br>
              <a:rPr lang="en-US" sz="2000" b="1" smtClean="0">
                <a:solidFill>
                  <a:srgbClr val="F7F7FF"/>
                </a:solidFill>
                <a:effectLst>
                  <a:outerShdw blurRad="38100" dist="38100" dir="2700000" algn="tl">
                    <a:srgbClr val="010199"/>
                  </a:outerShdw>
                </a:effectLst>
              </a:rPr>
            </a:br>
            <a:endParaRPr lang="ru-RU" sz="2000" b="1" smtClean="0">
              <a:solidFill>
                <a:srgbClr val="F7F7FF"/>
              </a:solidFill>
              <a:effectLst>
                <a:outerShdw blurRad="38100" dist="38100" dir="2700000" algn="tl">
                  <a:srgbClr val="010199"/>
                </a:outerShdw>
              </a:effectLst>
            </a:endParaRPr>
          </a:p>
        </p:txBody>
      </p:sp>
      <p:pic>
        <p:nvPicPr>
          <p:cNvPr id="44035" name="Picture 16" descr="kg51207a"/>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306388"/>
            <a:ext cx="5735638" cy="6269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0077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511175" y="0"/>
            <a:ext cx="8229600" cy="1139825"/>
          </a:xfrm>
        </p:spPr>
        <p:txBody>
          <a:bodyPr/>
          <a:lstStyle/>
          <a:p>
            <a:pPr eaLnBrk="1" hangingPunct="1">
              <a:defRPr/>
            </a:pPr>
            <a:r>
              <a:rPr lang="uk-UA" sz="4000" b="1" smtClean="0"/>
              <a:t>Базовий дизайн </a:t>
            </a:r>
            <a:r>
              <a:rPr lang="en-GB" sz="4000" b="1" smtClean="0">
                <a:solidFill>
                  <a:srgbClr val="FF0000"/>
                </a:solidFill>
              </a:rPr>
              <a:t>BTX</a:t>
            </a:r>
            <a:endParaRPr lang="ru-RU" sz="4000" b="1" smtClean="0">
              <a:solidFill>
                <a:srgbClr val="FF0000"/>
              </a:solidFill>
            </a:endParaRPr>
          </a:p>
        </p:txBody>
      </p:sp>
      <p:pic>
        <p:nvPicPr>
          <p:cNvPr id="71683" name="Picture 6" descr="Базовый дизайн BTX системы S1 емкостью 12,9 литров"/>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357313"/>
            <a:ext cx="3810000" cy="348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4" name="Picture 9" descr="BTX"/>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38575" y="2111375"/>
            <a:ext cx="5446713" cy="445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5845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sz="quarter"/>
          </p:nvPr>
        </p:nvSpPr>
        <p:spPr>
          <a:xfrm>
            <a:off x="0" y="0"/>
            <a:ext cx="8229600" cy="1139825"/>
          </a:xfrm>
        </p:spPr>
        <p:txBody>
          <a:bodyPr/>
          <a:lstStyle/>
          <a:p>
            <a:pPr eaLnBrk="1" hangingPunct="1">
              <a:defRPr/>
            </a:pPr>
            <a:r>
              <a:rPr lang="uk-UA" b="1" smtClean="0"/>
              <a:t>Базовий дизайн </a:t>
            </a:r>
            <a:r>
              <a:rPr lang="en-GB" b="1" smtClean="0">
                <a:solidFill>
                  <a:srgbClr val="FF0000"/>
                </a:solidFill>
              </a:rPr>
              <a:t>BTX</a:t>
            </a:r>
            <a:endParaRPr lang="ru-RU" b="1" smtClean="0">
              <a:solidFill>
                <a:srgbClr val="FF0000"/>
              </a:solidFill>
            </a:endParaRPr>
          </a:p>
        </p:txBody>
      </p:sp>
      <p:pic>
        <p:nvPicPr>
          <p:cNvPr id="72707" name="Picture 4"/>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389063"/>
            <a:ext cx="2990850" cy="2055812"/>
          </a:xfrm>
          <a:noFill/>
          <a:extLs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72708" name="Picture 6"/>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946400" y="1382713"/>
            <a:ext cx="3060700" cy="2047875"/>
          </a:xfrm>
          <a:noFill/>
          <a:extLs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72709" name="Picture 9" descr="BTX - Отдельно рассмотрены потоки движения воздуха для разнообразных сочетаний компонентов"/>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0" y="3462338"/>
            <a:ext cx="4641850" cy="339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0" name="Picture 12" descr="pic7"/>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618038" y="3465513"/>
            <a:ext cx="4525962" cy="3392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700" y="949325"/>
            <a:ext cx="2654300"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2501011763"/>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244475" y="723900"/>
            <a:ext cx="8899525" cy="5707063"/>
          </a:xfrm>
        </p:spPr>
        <p:txBody>
          <a:bodyPr/>
          <a:lstStyle/>
          <a:p>
            <a:pPr eaLnBrk="1" hangingPunct="1">
              <a:defRPr/>
            </a:pPr>
            <a:r>
              <a:rPr lang="ru-RU" sz="2000" smtClean="0"/>
              <a:t>Функціонально південний міст включає в себе:</a:t>
            </a:r>
            <a:br>
              <a:rPr lang="ru-RU" sz="2000" smtClean="0"/>
            </a:br>
            <a:r>
              <a:rPr lang="ru-RU" sz="2000" smtClean="0"/>
              <a:t>    * Контролер шини PCI (застарілий);</a:t>
            </a:r>
            <a:br>
              <a:rPr lang="ru-RU" sz="2000" smtClean="0"/>
            </a:br>
            <a:r>
              <a:rPr lang="ru-RU" sz="2000" smtClean="0"/>
              <a:t>    * Контролер шини PCI Express;</a:t>
            </a:r>
            <a:br>
              <a:rPr lang="ru-RU" sz="2000" smtClean="0"/>
            </a:br>
            <a:r>
              <a:rPr lang="ru-RU" sz="2000" smtClean="0"/>
              <a:t>    * Контролер шини SMBus або I2C;</a:t>
            </a:r>
            <a:br>
              <a:rPr lang="ru-RU" sz="2000" smtClean="0"/>
            </a:br>
            <a:r>
              <a:rPr lang="ru-RU" sz="2000" smtClean="0"/>
              <a:t>    * DMA контролер;</a:t>
            </a:r>
            <a:br>
              <a:rPr lang="ru-RU" sz="2000" smtClean="0"/>
            </a:br>
            <a:r>
              <a:rPr lang="ru-RU" sz="2000" smtClean="0"/>
              <a:t>    * Контролер переривань;</a:t>
            </a:r>
            <a:br>
              <a:rPr lang="ru-RU" sz="2000" smtClean="0"/>
            </a:br>
            <a:r>
              <a:rPr lang="ru-RU" sz="2000" smtClean="0"/>
              <a:t>    * PATA (IDE) і SATA контролери;</a:t>
            </a:r>
            <a:br>
              <a:rPr lang="ru-RU" sz="2000" smtClean="0"/>
            </a:br>
            <a:r>
              <a:rPr lang="ru-RU" sz="2000" smtClean="0"/>
              <a:t>    * Контролер шини LPC;</a:t>
            </a:r>
            <a:br>
              <a:rPr lang="ru-RU" sz="2000" smtClean="0"/>
            </a:br>
            <a:r>
              <a:rPr lang="ru-RU" sz="2000" smtClean="0"/>
              <a:t>    * Годинник реального часу (Real Time Clock);</a:t>
            </a:r>
            <a:br>
              <a:rPr lang="ru-RU" sz="2000" smtClean="0"/>
            </a:br>
            <a:r>
              <a:rPr lang="ru-RU" sz="2000" smtClean="0"/>
              <a:t>    * Управління живленням (Power management (APM і ACPI);</a:t>
            </a:r>
            <a:br>
              <a:rPr lang="ru-RU" sz="2000" smtClean="0"/>
            </a:br>
            <a:r>
              <a:rPr lang="ru-RU" sz="2000" smtClean="0"/>
              <a:t>    * Енергонезалежну пам'ять BIOS (CMOS);</a:t>
            </a:r>
            <a:br>
              <a:rPr lang="ru-RU" sz="2000" smtClean="0"/>
            </a:br>
            <a:r>
              <a:rPr lang="ru-RU" sz="2000" smtClean="0"/>
              <a:t>    * Звуковий контролер (звичайно AC97 або Intel HDA). </a:t>
            </a:r>
            <a:br>
              <a:rPr lang="ru-RU" sz="2000" smtClean="0"/>
            </a:br>
            <a:r>
              <a:rPr lang="ru-RU" sz="2000" smtClean="0"/>
              <a:t/>
            </a:r>
            <a:br>
              <a:rPr lang="ru-RU" sz="2000" smtClean="0"/>
            </a:br>
            <a:r>
              <a:rPr lang="ru-RU" sz="2000" smtClean="0"/>
              <a:t/>
            </a:r>
            <a:br>
              <a:rPr lang="ru-RU" sz="2000" smtClean="0"/>
            </a:br>
            <a:endParaRPr lang="ru-RU" sz="2000" smtClean="0"/>
          </a:p>
        </p:txBody>
      </p:sp>
      <p:sp>
        <p:nvSpPr>
          <p:cNvPr id="309253" name="Rectangle 2"/>
          <p:cNvSpPr>
            <a:spLocks noChangeArrowheads="1"/>
          </p:cNvSpPr>
          <p:nvPr/>
        </p:nvSpPr>
        <p:spPr bwMode="auto">
          <a:xfrm>
            <a:off x="285750" y="0"/>
            <a:ext cx="814546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ru-RU" sz="3200">
                <a:solidFill>
                  <a:schemeClr val="tx2"/>
                </a:solidFill>
                <a:effectLst>
                  <a:outerShdw blurRad="38100" dist="38100" dir="2700000" algn="tl">
                    <a:srgbClr val="FFFFFF"/>
                  </a:outerShdw>
                </a:effectLst>
              </a:rPr>
              <a:t>Компоненти південного мосту</a:t>
            </a:r>
            <a:endParaRPr lang="en-US" sz="3200">
              <a:solidFill>
                <a:schemeClr val="tx2"/>
              </a:solidFill>
              <a:effectLst>
                <a:outerShdw blurRad="38100" dist="38100" dir="2700000" algn="tl">
                  <a:srgbClr val="FFFFFF"/>
                </a:outerShdw>
              </a:effectLst>
            </a:endParaRPr>
          </a:p>
        </p:txBody>
      </p:sp>
    </p:spTree>
    <p:extLst>
      <p:ext uri="{BB962C8B-B14F-4D97-AF65-F5344CB8AC3E}">
        <p14:creationId xmlns:p14="http://schemas.microsoft.com/office/powerpoint/2010/main" val="3426107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244475" y="723900"/>
            <a:ext cx="7340600" cy="5707063"/>
          </a:xfrm>
        </p:spPr>
        <p:txBody>
          <a:bodyPr/>
          <a:lstStyle/>
          <a:p>
            <a:pPr eaLnBrk="1" hangingPunct="1">
              <a:defRPr/>
            </a:pPr>
            <a:r>
              <a:rPr lang="ru-RU" sz="2000" smtClean="0"/>
              <a:t/>
            </a:r>
            <a:br>
              <a:rPr lang="ru-RU" sz="2000" smtClean="0"/>
            </a:br>
            <a:r>
              <a:rPr lang="ru-RU" sz="2000" smtClean="0"/>
              <a:t/>
            </a:r>
            <a:br>
              <a:rPr lang="ru-RU" sz="2000" smtClean="0"/>
            </a:br>
            <a:r>
              <a:rPr lang="ru-RU" sz="2000" smtClean="0"/>
              <a:t/>
            </a:r>
            <a:br>
              <a:rPr lang="ru-RU" sz="2000" smtClean="0"/>
            </a:br>
            <a:endParaRPr lang="ru-RU" sz="2000" smtClean="0"/>
          </a:p>
        </p:txBody>
      </p:sp>
      <p:sp>
        <p:nvSpPr>
          <p:cNvPr id="310275" name="Rectangle 2"/>
          <p:cNvSpPr>
            <a:spLocks noChangeArrowheads="1"/>
          </p:cNvSpPr>
          <p:nvPr/>
        </p:nvSpPr>
        <p:spPr bwMode="auto">
          <a:xfrm>
            <a:off x="285750" y="0"/>
            <a:ext cx="814546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ru-RU" sz="3200">
                <a:solidFill>
                  <a:schemeClr val="tx2"/>
                </a:solidFill>
                <a:effectLst>
                  <a:outerShdw blurRad="38100" dist="38100" dir="2700000" algn="tl">
                    <a:srgbClr val="FFFFFF"/>
                  </a:outerShdw>
                </a:effectLst>
              </a:rPr>
              <a:t>Компоненти південного мосту</a:t>
            </a:r>
            <a:endParaRPr lang="en-US" sz="3200">
              <a:solidFill>
                <a:schemeClr val="tx2"/>
              </a:solidFill>
              <a:effectLst>
                <a:outerShdw blurRad="38100" dist="38100" dir="2700000" algn="tl">
                  <a:srgbClr val="FFFFFF"/>
                </a:outerShdw>
              </a:effectLst>
            </a:endParaRPr>
          </a:p>
        </p:txBody>
      </p:sp>
      <p:sp>
        <p:nvSpPr>
          <p:cNvPr id="46084" name="Rectangle 5"/>
          <p:cNvSpPr>
            <a:spLocks noChangeArrowheads="1"/>
          </p:cNvSpPr>
          <p:nvPr/>
        </p:nvSpPr>
        <p:spPr bwMode="auto">
          <a:xfrm>
            <a:off x="0" y="1798638"/>
            <a:ext cx="9144000" cy="42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ct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r>
              <a:rPr lang="en-US" altLang="ru-RU" sz="2000" b="0"/>
              <a:t>Північний міст (англ. Northbridge; в окремих чіпсетах Intel, також - контролер-концентратор пам'яті англ. Memory Controller Hub, MCH - системний контролер чіпсета на материнській платі платформи x86, до якого в рамках організації взаємодії підключені:</a:t>
            </a:r>
            <a:br>
              <a:rPr lang="en-US" altLang="ru-RU" sz="2000" b="0"/>
            </a:br>
            <a:r>
              <a:rPr lang="en-US" altLang="ru-RU" sz="2000" b="0"/>
              <a:t/>
            </a:r>
            <a:br>
              <a:rPr lang="en-US" altLang="ru-RU" sz="2000" b="0"/>
            </a:br>
            <a:r>
              <a:rPr lang="en-US" altLang="ru-RU" sz="2000" b="0"/>
              <a:t>    * Через Front Side Bus - мікропроцесор,</a:t>
            </a:r>
            <a:br>
              <a:rPr lang="en-US" altLang="ru-RU" sz="2000" b="0"/>
            </a:br>
            <a:r>
              <a:rPr lang="en-US" altLang="ru-RU" sz="2000" b="0"/>
              <a:t>    * Якщо у складі процесора немає контролера пам'яті, то через шину контролера пам'яті - оперативна пам'ять,</a:t>
            </a:r>
            <a:br>
              <a:rPr lang="en-US" altLang="ru-RU" sz="2000" b="0"/>
            </a:br>
            <a:r>
              <a:rPr lang="en-US" altLang="ru-RU" sz="2000" b="0"/>
              <a:t>    * Через шину графічного контролера - відеоадаптер (в материнських платах нижнього цінового діапазону, відеоадаптер часто вбудований. У такому випадку північний міст, вироблений Intel, називається GMCH (від англ. Chipset Graphics and Memory Controller Hub).</a:t>
            </a:r>
            <a:br>
              <a:rPr lang="en-US" altLang="ru-RU" sz="2000" b="0"/>
            </a:br>
            <a:r>
              <a:rPr lang="en-US" altLang="ru-RU" sz="2000" b="0"/>
              <a:t/>
            </a:r>
            <a:br>
              <a:rPr lang="en-US" altLang="ru-RU" sz="2000" b="0"/>
            </a:br>
            <a:r>
              <a:rPr lang="en-US" altLang="ru-RU" sz="2000" b="0"/>
              <a:t>Назву можна пояснити поданням архітектури чіпсета у вигляді карти. У результаті процесор буде розташовуватися на вершині карти, на півночі.</a:t>
            </a:r>
          </a:p>
        </p:txBody>
      </p:sp>
    </p:spTree>
    <p:extLst>
      <p:ext uri="{BB962C8B-B14F-4D97-AF65-F5344CB8AC3E}">
        <p14:creationId xmlns:p14="http://schemas.microsoft.com/office/powerpoint/2010/main" val="666292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9416" t="32689" r="41119" b="33694"/>
          <a:stretch>
            <a:fillRect/>
          </a:stretch>
        </p:blipFill>
        <p:spPr bwMode="auto">
          <a:xfrm>
            <a:off x="714375" y="1449388"/>
            <a:ext cx="734695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946150" y="581025"/>
            <a:ext cx="7608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lnSpc>
                <a:spcPct val="100000"/>
              </a:lnSpc>
              <a:spcBef>
                <a:spcPct val="50000"/>
              </a:spcBef>
            </a:pPr>
            <a:r>
              <a:rPr lang="uk-UA" altLang="ru-RU" sz="3200">
                <a:solidFill>
                  <a:schemeClr val="tx2"/>
                </a:solidFill>
              </a:rPr>
              <a:t>Системна шина</a:t>
            </a:r>
            <a:endParaRPr lang="en-US" altLang="ru-RU" sz="3200">
              <a:solidFill>
                <a:schemeClr val="tx2"/>
              </a:solidFill>
            </a:endParaRPr>
          </a:p>
        </p:txBody>
      </p:sp>
    </p:spTree>
    <p:extLst>
      <p:ext uri="{BB962C8B-B14F-4D97-AF65-F5344CB8AC3E}">
        <p14:creationId xmlns:p14="http://schemas.microsoft.com/office/powerpoint/2010/main" val="233273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96850" y="0"/>
            <a:ext cx="8145463" cy="708025"/>
          </a:xfrm>
        </p:spPr>
        <p:txBody>
          <a:bodyPr lIns="82124" tIns="41061" rIns="82124" bIns="41061" anchor="b" anchorCtr="0">
            <a:normAutofit fontScale="90000"/>
          </a:bodyPr>
          <a:lstStyle/>
          <a:p>
            <a:pPr eaLnBrk="1" hangingPunct="1">
              <a:defRPr/>
            </a:pPr>
            <a:r>
              <a:rPr lang="en-US" sz="3600" smtClean="0"/>
              <a:t>Форм-фактори материнських плат</a:t>
            </a:r>
            <a:r>
              <a:rPr lang="en-US" smtClean="0"/>
              <a:t> </a:t>
            </a:r>
          </a:p>
        </p:txBody>
      </p:sp>
      <p:sp>
        <p:nvSpPr>
          <p:cNvPr id="27651" name="Rectangle 3"/>
          <p:cNvSpPr>
            <a:spLocks noGrp="1" noChangeArrowheads="1"/>
          </p:cNvSpPr>
          <p:nvPr>
            <p:ph type="body" sz="half" idx="4294967295"/>
          </p:nvPr>
        </p:nvSpPr>
        <p:spPr>
          <a:xfrm>
            <a:off x="0" y="622300"/>
            <a:ext cx="8923338" cy="5118100"/>
          </a:xfrm>
        </p:spPr>
        <p:txBody>
          <a:bodyPr lIns="82124" tIns="41061" rIns="82124" bIns="41061"/>
          <a:lstStyle/>
          <a:p>
            <a:pPr eaLnBrk="1" hangingPunct="1">
              <a:lnSpc>
                <a:spcPct val="80000"/>
              </a:lnSpc>
              <a:defRPr/>
            </a:pPr>
            <a:r>
              <a:rPr lang="ru-RU" altLang="ja-JP" sz="2000" b="1" dirty="0" err="1" smtClean="0"/>
              <a:t>визначаються</a:t>
            </a:r>
            <a:r>
              <a:rPr lang="ru-RU" altLang="ja-JP" sz="2000" b="1" dirty="0" smtClean="0"/>
              <a:t> </a:t>
            </a:r>
            <a:r>
              <a:rPr lang="ru-RU" altLang="ja-JP" sz="2000" b="1" dirty="0" err="1" smtClean="0"/>
              <a:t>їх</a:t>
            </a:r>
            <a:r>
              <a:rPr lang="ru-RU" altLang="ja-JP" sz="2000" b="1" dirty="0" smtClean="0"/>
              <a:t> </a:t>
            </a:r>
            <a:r>
              <a:rPr lang="ru-RU" altLang="ja-JP" sz="2000" b="1" dirty="0" err="1" smtClean="0"/>
              <a:t>розмірами</a:t>
            </a:r>
            <a:r>
              <a:rPr lang="ru-RU" altLang="ja-JP" sz="2000" b="1" dirty="0" smtClean="0"/>
              <a:t> і формою</a:t>
            </a:r>
            <a:r>
              <a:rPr lang="en-US" altLang="ja-JP" sz="2000" b="1" dirty="0" smtClean="0">
                <a:ea typeface="ＭＳ Ｐゴシック" charset="-128"/>
              </a:rPr>
              <a:t>.</a:t>
            </a:r>
            <a:r>
              <a:rPr lang="en-US" altLang="ja-JP" sz="2400" dirty="0" smtClean="0">
                <a:ea typeface="ＭＳ Ｐゴシック" charset="-128"/>
              </a:rPr>
              <a:t> </a:t>
            </a:r>
          </a:p>
          <a:p>
            <a:pPr eaLnBrk="1" hangingPunct="1">
              <a:lnSpc>
                <a:spcPct val="80000"/>
              </a:lnSpc>
              <a:defRPr/>
            </a:pPr>
            <a:r>
              <a:rPr lang="ru-RU" altLang="ja-JP" sz="2000" b="1" dirty="0" err="1" smtClean="0"/>
              <a:t>описують</a:t>
            </a:r>
            <a:r>
              <a:rPr lang="ru-RU" altLang="ja-JP" sz="2000" b="1" dirty="0" smtClean="0"/>
              <a:t> </a:t>
            </a:r>
            <a:r>
              <a:rPr lang="ru-RU" altLang="ja-JP" sz="2000" b="1" dirty="0" err="1" smtClean="0"/>
              <a:t>фізичне</a:t>
            </a:r>
            <a:r>
              <a:rPr lang="ru-RU" altLang="ja-JP" sz="2000" b="1" dirty="0" smtClean="0"/>
              <a:t> </a:t>
            </a:r>
            <a:r>
              <a:rPr lang="ru-RU" altLang="ja-JP" sz="2000" b="1" dirty="0" err="1" smtClean="0"/>
              <a:t>розміщення</a:t>
            </a:r>
            <a:r>
              <a:rPr lang="ru-RU" altLang="ja-JP" sz="2000" b="1" dirty="0" smtClean="0"/>
              <a:t> </a:t>
            </a:r>
            <a:r>
              <a:rPr lang="ru-RU" altLang="ja-JP" sz="2000" b="1" dirty="0" err="1" smtClean="0"/>
              <a:t>різних</a:t>
            </a:r>
            <a:r>
              <a:rPr lang="ru-RU" altLang="ja-JP" sz="2000" b="1" dirty="0" smtClean="0"/>
              <a:t> </a:t>
            </a:r>
            <a:r>
              <a:rPr lang="ru-RU" altLang="ja-JP" sz="2000" b="1" dirty="0" err="1" smtClean="0"/>
              <a:t>компонентів</a:t>
            </a:r>
            <a:r>
              <a:rPr lang="ru-RU" altLang="ja-JP" sz="2000" b="1" dirty="0" smtClean="0"/>
              <a:t> і </a:t>
            </a:r>
            <a:r>
              <a:rPr lang="ru-RU" altLang="ja-JP" sz="2000" b="1" dirty="0" err="1" smtClean="0"/>
              <a:t>пристроїв</a:t>
            </a:r>
            <a:r>
              <a:rPr lang="ru-RU" altLang="ja-JP" sz="2000" b="1" dirty="0" smtClean="0"/>
              <a:t> на </a:t>
            </a:r>
            <a:r>
              <a:rPr lang="ru-RU" altLang="ja-JP" sz="2000" b="1" dirty="0" err="1" smtClean="0"/>
              <a:t>материнській</a:t>
            </a:r>
            <a:r>
              <a:rPr lang="ru-RU" altLang="ja-JP" sz="2000" b="1" dirty="0" smtClean="0"/>
              <a:t> </a:t>
            </a:r>
            <a:r>
              <a:rPr lang="ru-RU" altLang="ja-JP" sz="2000" b="1" dirty="0" err="1" smtClean="0"/>
              <a:t>платі</a:t>
            </a:r>
            <a:r>
              <a:rPr lang="en-US" altLang="ja-JP" sz="2000" b="1" dirty="0" smtClean="0">
                <a:ea typeface="ＭＳ Ｐゴシック" charset="-128"/>
              </a:rPr>
              <a:t>. </a:t>
            </a:r>
          </a:p>
          <a:p>
            <a:pPr eaLnBrk="1" hangingPunct="1">
              <a:lnSpc>
                <a:spcPct val="80000"/>
              </a:lnSpc>
              <a:defRPr/>
            </a:pPr>
            <a:r>
              <a:rPr lang="en-US" altLang="ja-JP" sz="2000" b="1" dirty="0" err="1" smtClean="0">
                <a:ea typeface="ＭＳ Ｐゴシック" charset="-128"/>
              </a:rPr>
              <a:t>форм-фактори</a:t>
            </a:r>
            <a:r>
              <a:rPr lang="en-US" altLang="ja-JP" sz="2000" b="1" dirty="0" smtClean="0">
                <a:ea typeface="ＭＳ Ｐゴシック" charset="-128"/>
              </a:rPr>
              <a:t> </a:t>
            </a:r>
            <a:r>
              <a:rPr lang="en-US" altLang="ja-JP" sz="2000" b="1" dirty="0" err="1" smtClean="0">
                <a:ea typeface="ＭＳ Ｐゴシック" charset="-128"/>
              </a:rPr>
              <a:t>материнських</a:t>
            </a:r>
            <a:r>
              <a:rPr lang="en-US" altLang="ja-JP" sz="2000" b="1" dirty="0" smtClean="0">
                <a:ea typeface="ＭＳ Ｐゴシック" charset="-128"/>
              </a:rPr>
              <a:t> </a:t>
            </a:r>
            <a:r>
              <a:rPr lang="en-US" altLang="ja-JP" sz="2000" b="1" dirty="0" err="1" smtClean="0">
                <a:ea typeface="ＭＳ Ｐゴシック" charset="-128"/>
              </a:rPr>
              <a:t>плат</a:t>
            </a:r>
            <a:endParaRPr lang="en-US" altLang="ja-JP" sz="2000" b="1" dirty="0" smtClean="0">
              <a:ea typeface="ＭＳ Ｐゴシック" charset="-128"/>
            </a:endParaRPr>
          </a:p>
          <a:p>
            <a:pPr marL="687388" lvl="1" indent="-225425" eaLnBrk="1" hangingPunct="1">
              <a:lnSpc>
                <a:spcPct val="80000"/>
              </a:lnSpc>
              <a:defRPr/>
            </a:pPr>
            <a:r>
              <a:rPr lang="en-US" altLang="ja-JP" sz="2000" b="1" dirty="0" smtClean="0">
                <a:solidFill>
                  <a:srgbClr val="FF3300"/>
                </a:solidFill>
                <a:effectLst>
                  <a:outerShdw blurRad="38100" dist="38100" dir="2700000" algn="tl">
                    <a:srgbClr val="FFFFFF"/>
                  </a:outerShdw>
                </a:effectLst>
                <a:ea typeface="ＭＳ Ｐゴシック" charset="-128"/>
              </a:rPr>
              <a:t>AT</a:t>
            </a:r>
            <a:r>
              <a:rPr lang="en-US" altLang="ja-JP" sz="2000" b="1" dirty="0" smtClean="0">
                <a:ea typeface="ＭＳ Ｐゴシック" charset="-128"/>
              </a:rPr>
              <a:t> – </a:t>
            </a:r>
            <a:r>
              <a:rPr lang="en-US" altLang="ja-JP" sz="2000" b="1" dirty="0" smtClean="0">
                <a:solidFill>
                  <a:srgbClr val="FF3300"/>
                </a:solidFill>
                <a:effectLst>
                  <a:outerShdw blurRad="38100" dist="38100" dir="2700000" algn="tl">
                    <a:srgbClr val="FFFFFF"/>
                  </a:outerShdw>
                </a:effectLst>
                <a:ea typeface="ＭＳ Ｐゴシック" charset="-128"/>
              </a:rPr>
              <a:t>Advanced Technology</a:t>
            </a:r>
            <a:r>
              <a:rPr lang="en-US" altLang="ja-JP" sz="2000" b="1" dirty="0" smtClean="0">
                <a:ea typeface="ＭＳ Ｐゴシック" charset="-128"/>
              </a:rPr>
              <a:t> </a:t>
            </a:r>
            <a:r>
              <a:rPr lang="uk-UA" altLang="ja-JP" sz="2000" b="1" dirty="0" smtClean="0"/>
              <a:t>(передова  технологія)</a:t>
            </a:r>
            <a:r>
              <a:rPr lang="en-US" altLang="ja-JP" sz="2000" b="1" dirty="0" smtClean="0">
                <a:ea typeface="ＭＳ Ｐゴシック" charset="-128"/>
              </a:rPr>
              <a:t> </a:t>
            </a:r>
            <a:r>
              <a:rPr lang="ru-RU" altLang="ja-JP" sz="2400" b="1" dirty="0" smtClean="0"/>
              <a:t/>
            </a:r>
            <a:br>
              <a:rPr lang="ru-RU" altLang="ja-JP" sz="2400" b="1" dirty="0" smtClean="0"/>
            </a:br>
            <a:r>
              <a:rPr lang="ru-RU" altLang="ja-JP" sz="2000" b="1" dirty="0" smtClean="0"/>
              <a:t>12х11–13" (305х279–330 мм)</a:t>
            </a:r>
            <a:r>
              <a:rPr lang="en-US" altLang="ja-JP" sz="2000" b="1" dirty="0" smtClean="0">
                <a:ea typeface="ＭＳ Ｐゴシック" charset="-128"/>
              </a:rPr>
              <a:t>  </a:t>
            </a:r>
            <a:r>
              <a:rPr lang="ru-RU" altLang="ja-JP" sz="2400" b="1" dirty="0" smtClean="0"/>
              <a:t>IBM, 1984 </a:t>
            </a:r>
            <a:endParaRPr lang="en-US" altLang="ja-JP" sz="2000" b="1" dirty="0" smtClean="0">
              <a:ea typeface="ＭＳ Ｐゴシック" charset="-128"/>
            </a:endParaRPr>
          </a:p>
          <a:p>
            <a:pPr marL="687388" lvl="1" indent="-225425" eaLnBrk="1" hangingPunct="1">
              <a:lnSpc>
                <a:spcPct val="80000"/>
              </a:lnSpc>
              <a:defRPr/>
            </a:pPr>
            <a:r>
              <a:rPr lang="en-US" altLang="ja-JP" sz="2000" b="1" dirty="0" smtClean="0">
                <a:solidFill>
                  <a:srgbClr val="FF3300"/>
                </a:solidFill>
                <a:effectLst>
                  <a:outerShdw blurRad="38100" dist="38100" dir="2700000" algn="tl">
                    <a:srgbClr val="FFFFFF"/>
                  </a:outerShdw>
                </a:effectLst>
                <a:ea typeface="ＭＳ Ｐゴシック" charset="-128"/>
              </a:rPr>
              <a:t>ATX</a:t>
            </a:r>
            <a:r>
              <a:rPr lang="en-US" altLang="ja-JP" sz="2000" b="1" dirty="0" smtClean="0">
                <a:ea typeface="ＭＳ Ｐゴシック" charset="-128"/>
              </a:rPr>
              <a:t> – </a:t>
            </a:r>
            <a:r>
              <a:rPr lang="en-US" altLang="ja-JP" sz="2000" b="1" dirty="0" smtClean="0">
                <a:solidFill>
                  <a:srgbClr val="FF3300"/>
                </a:solidFill>
                <a:effectLst>
                  <a:outerShdw blurRad="38100" dist="38100" dir="2700000" algn="tl">
                    <a:srgbClr val="FFFFFF"/>
                  </a:outerShdw>
                </a:effectLst>
                <a:ea typeface="ＭＳ Ｐゴシック" charset="-128"/>
              </a:rPr>
              <a:t>Advanced Technology Extended</a:t>
            </a:r>
            <a:r>
              <a:rPr lang="uk-UA" altLang="ja-JP" sz="2000" b="1" dirty="0" smtClean="0"/>
              <a:t> (розширена передова технологія)</a:t>
            </a:r>
            <a:r>
              <a:rPr lang="en-US" altLang="ja-JP" sz="2000" b="1" dirty="0" smtClean="0">
                <a:ea typeface="ＭＳ Ｐゴシック" charset="-128"/>
              </a:rPr>
              <a:t> </a:t>
            </a:r>
            <a:r>
              <a:rPr lang="ru-RU" altLang="ja-JP" sz="2000" b="1" dirty="0" smtClean="0">
                <a:ea typeface="ＭＳ Ｐゴシック" charset="-128"/>
              </a:rPr>
              <a:t>12</a:t>
            </a:r>
            <a:r>
              <a:rPr lang="ru-RU" altLang="ja-JP" sz="2000" b="1" dirty="0" smtClean="0"/>
              <a:t>х</a:t>
            </a:r>
            <a:r>
              <a:rPr lang="ru-RU" altLang="ja-JP" sz="2000" b="1" dirty="0" smtClean="0">
                <a:ea typeface="ＭＳ Ｐゴシック" charset="-128"/>
              </a:rPr>
              <a:t>9,6" (305</a:t>
            </a:r>
            <a:r>
              <a:rPr lang="ru-RU" altLang="ja-JP" sz="2000" b="1" dirty="0" smtClean="0"/>
              <a:t>х</a:t>
            </a:r>
            <a:r>
              <a:rPr lang="ru-RU" altLang="ja-JP" sz="2000" b="1" dirty="0" smtClean="0">
                <a:ea typeface="ＭＳ Ｐゴシック" charset="-128"/>
              </a:rPr>
              <a:t>244 </a:t>
            </a:r>
            <a:r>
              <a:rPr lang="ru-RU" altLang="ja-JP" sz="2000" b="1" dirty="0" smtClean="0"/>
              <a:t>мм</a:t>
            </a:r>
            <a:r>
              <a:rPr lang="ru-RU" altLang="ja-JP" sz="2000" b="1" dirty="0" smtClean="0">
                <a:ea typeface="ＭＳ Ｐゴシック" charset="-128"/>
              </a:rPr>
              <a:t>) </a:t>
            </a:r>
            <a:r>
              <a:rPr lang="ru-RU" altLang="ja-JP" sz="2000" b="1" dirty="0" err="1" smtClean="0">
                <a:ea typeface="ＭＳ Ｐゴシック" charset="-128"/>
              </a:rPr>
              <a:t>Intel</a:t>
            </a:r>
            <a:r>
              <a:rPr lang="ru-RU" altLang="ja-JP" sz="2000" b="1" dirty="0" smtClean="0">
                <a:ea typeface="ＭＳ Ｐゴシック" charset="-128"/>
              </a:rPr>
              <a:t>, 1995 </a:t>
            </a:r>
            <a:endParaRPr lang="en-US" altLang="ja-JP" sz="2000" b="1" dirty="0" smtClean="0">
              <a:ea typeface="ＭＳ Ｐゴシック" charset="-128"/>
            </a:endParaRPr>
          </a:p>
          <a:p>
            <a:pPr marL="687388" lvl="1" indent="-225425" eaLnBrk="1" hangingPunct="1">
              <a:lnSpc>
                <a:spcPct val="80000"/>
              </a:lnSpc>
              <a:defRPr/>
            </a:pPr>
            <a:r>
              <a:rPr lang="en-US" altLang="ja-JP" sz="2000" b="1" dirty="0" smtClean="0">
                <a:solidFill>
                  <a:srgbClr val="FF3300"/>
                </a:solidFill>
                <a:effectLst>
                  <a:outerShdw blurRad="38100" dist="38100" dir="2700000" algn="tl">
                    <a:srgbClr val="FFFFFF"/>
                  </a:outerShdw>
                </a:effectLst>
                <a:ea typeface="ＭＳ Ｐゴシック" charset="-128"/>
              </a:rPr>
              <a:t>Mini-ATX</a:t>
            </a:r>
            <a:r>
              <a:rPr lang="en-US" altLang="ja-JP" sz="2000" b="1" dirty="0" smtClean="0">
                <a:ea typeface="ＭＳ Ｐゴシック" charset="-128"/>
              </a:rPr>
              <a:t> – </a:t>
            </a:r>
            <a:r>
              <a:rPr lang="uk-UA" altLang="ja-JP" sz="2000" b="1" dirty="0" smtClean="0"/>
              <a:t>Мала</a:t>
            </a:r>
            <a:r>
              <a:rPr lang="en-US" altLang="ja-JP" sz="2000" b="1" dirty="0" smtClean="0">
                <a:ea typeface="ＭＳ Ｐゴシック" charset="-128"/>
              </a:rPr>
              <a:t> </a:t>
            </a:r>
            <a:r>
              <a:rPr lang="ru-RU" altLang="ja-JP" sz="2000" b="1" dirty="0" smtClean="0">
                <a:ea typeface="ＭＳ Ｐゴシック" charset="-128"/>
              </a:rPr>
              <a:t>11,2</a:t>
            </a:r>
            <a:r>
              <a:rPr lang="ru-RU" altLang="ja-JP" sz="2000" b="1" dirty="0" smtClean="0"/>
              <a:t>х</a:t>
            </a:r>
            <a:r>
              <a:rPr lang="ru-RU" altLang="ja-JP" sz="2000" b="1" dirty="0" smtClean="0">
                <a:ea typeface="ＭＳ Ｐゴシック" charset="-128"/>
              </a:rPr>
              <a:t>8,2" (284</a:t>
            </a:r>
            <a:r>
              <a:rPr lang="ru-RU" altLang="ja-JP" sz="2000" b="1" dirty="0" smtClean="0"/>
              <a:t>х</a:t>
            </a:r>
            <a:r>
              <a:rPr lang="ru-RU" altLang="ja-JP" sz="2000" b="1" dirty="0" smtClean="0">
                <a:ea typeface="ＭＳ Ｐゴシック" charset="-128"/>
              </a:rPr>
              <a:t>208 </a:t>
            </a:r>
            <a:r>
              <a:rPr lang="ru-RU" altLang="ja-JP" sz="2000" b="1" dirty="0" smtClean="0"/>
              <a:t>мм</a:t>
            </a:r>
            <a:r>
              <a:rPr lang="ru-RU" altLang="ja-JP" sz="2000" b="1" dirty="0" smtClean="0">
                <a:ea typeface="ＭＳ Ｐゴシック" charset="-128"/>
              </a:rPr>
              <a:t>)</a:t>
            </a:r>
            <a:r>
              <a:rPr lang="ru-RU" altLang="ja-JP" sz="2400" dirty="0" smtClean="0"/>
              <a:t> </a:t>
            </a:r>
            <a:endParaRPr lang="en-US" altLang="ja-JP" sz="2000" b="1" dirty="0" smtClean="0">
              <a:ea typeface="ＭＳ Ｐゴシック" charset="-128"/>
            </a:endParaRPr>
          </a:p>
          <a:p>
            <a:pPr marL="687388" lvl="1" indent="-225425" eaLnBrk="1" hangingPunct="1">
              <a:lnSpc>
                <a:spcPct val="80000"/>
              </a:lnSpc>
              <a:defRPr/>
            </a:pPr>
            <a:r>
              <a:rPr lang="en-US" altLang="ja-JP" sz="2000" b="1" dirty="0" smtClean="0">
                <a:solidFill>
                  <a:srgbClr val="FF3300"/>
                </a:solidFill>
                <a:effectLst>
                  <a:outerShdw blurRad="38100" dist="38100" dir="2700000" algn="tl">
                    <a:srgbClr val="FFFFFF"/>
                  </a:outerShdw>
                </a:effectLst>
                <a:ea typeface="ＭＳ Ｐゴシック" charset="-128"/>
              </a:rPr>
              <a:t>Micro-ATX</a:t>
            </a:r>
            <a:r>
              <a:rPr lang="en-US" altLang="ja-JP" sz="2000" b="1" dirty="0" smtClean="0">
                <a:ea typeface="ＭＳ Ｐゴシック" charset="-128"/>
              </a:rPr>
              <a:t> – </a:t>
            </a:r>
            <a:r>
              <a:rPr lang="uk-UA" altLang="ja-JP" sz="2000" b="1" dirty="0" smtClean="0"/>
              <a:t>Мала</a:t>
            </a:r>
            <a:r>
              <a:rPr lang="en-US" altLang="ja-JP" sz="2000" b="1" dirty="0" smtClean="0">
                <a:ea typeface="ＭＳ Ｐゴシック" charset="-128"/>
              </a:rPr>
              <a:t> </a:t>
            </a:r>
            <a:r>
              <a:rPr lang="ru-RU" altLang="ja-JP" sz="2000" b="1" dirty="0" smtClean="0">
                <a:ea typeface="ＭＳ Ｐゴシック" charset="-128"/>
              </a:rPr>
              <a:t>9,6</a:t>
            </a:r>
            <a:r>
              <a:rPr lang="ru-RU" altLang="ja-JP" sz="2000" b="1" dirty="0" smtClean="0"/>
              <a:t>х</a:t>
            </a:r>
            <a:r>
              <a:rPr lang="ru-RU" altLang="ja-JP" sz="2000" b="1" dirty="0" smtClean="0">
                <a:ea typeface="ＭＳ Ｐゴシック" charset="-128"/>
              </a:rPr>
              <a:t>9,6" (244</a:t>
            </a:r>
            <a:r>
              <a:rPr lang="ru-RU" altLang="ja-JP" sz="2000" b="1" dirty="0" smtClean="0"/>
              <a:t>х</a:t>
            </a:r>
            <a:r>
              <a:rPr lang="ru-RU" altLang="ja-JP" sz="2000" b="1" dirty="0" smtClean="0">
                <a:ea typeface="ＭＳ Ｐゴシック" charset="-128"/>
              </a:rPr>
              <a:t>244 </a:t>
            </a:r>
            <a:r>
              <a:rPr lang="ru-RU" altLang="ja-JP" sz="2000" b="1" dirty="0" smtClean="0"/>
              <a:t>мм</a:t>
            </a:r>
            <a:r>
              <a:rPr lang="ru-RU" altLang="ja-JP" sz="2000" b="1" dirty="0" smtClean="0">
                <a:ea typeface="ＭＳ Ｐゴシック" charset="-128"/>
              </a:rPr>
              <a:t>)</a:t>
            </a:r>
            <a:r>
              <a:rPr lang="en-US" altLang="ja-JP" sz="2000" b="1" dirty="0" smtClean="0">
                <a:ea typeface="ＭＳ Ｐゴシック" charset="-128"/>
              </a:rPr>
              <a:t> </a:t>
            </a:r>
            <a:r>
              <a:rPr lang="ru-RU" altLang="ja-JP" sz="2000" b="1" dirty="0" err="1" smtClean="0">
                <a:ea typeface="ＭＳ Ｐゴシック" charset="-128"/>
              </a:rPr>
              <a:t>Intel</a:t>
            </a:r>
            <a:r>
              <a:rPr lang="ru-RU" altLang="ja-JP" sz="2000" b="1" dirty="0" smtClean="0">
                <a:ea typeface="ＭＳ Ｐゴシック" charset="-128"/>
              </a:rPr>
              <a:t>, 1997 </a:t>
            </a:r>
            <a:endParaRPr lang="en-US" altLang="ja-JP" sz="2000" b="1" dirty="0" smtClean="0">
              <a:ea typeface="ＭＳ Ｐゴシック" charset="-128"/>
            </a:endParaRPr>
          </a:p>
          <a:p>
            <a:pPr marL="687388" lvl="1" indent="-225425" eaLnBrk="1" hangingPunct="1">
              <a:lnSpc>
                <a:spcPct val="80000"/>
              </a:lnSpc>
              <a:defRPr/>
            </a:pPr>
            <a:r>
              <a:rPr lang="en-US" altLang="ja-JP" sz="2000" b="1" dirty="0" smtClean="0">
                <a:solidFill>
                  <a:srgbClr val="FF3300"/>
                </a:solidFill>
                <a:effectLst>
                  <a:outerShdw blurRad="38100" dist="38100" dir="2700000" algn="tl">
                    <a:srgbClr val="FFFFFF"/>
                  </a:outerShdw>
                </a:effectLst>
                <a:ea typeface="ＭＳ Ｐゴシック" charset="-128"/>
              </a:rPr>
              <a:t>LPX – Low-profile Extended</a:t>
            </a:r>
            <a:r>
              <a:rPr lang="en-US" altLang="ja-JP" sz="2000" b="1" dirty="0" smtClean="0">
                <a:ea typeface="ＭＳ Ｐゴシック" charset="-128"/>
              </a:rPr>
              <a:t> </a:t>
            </a:r>
            <a:r>
              <a:rPr lang="uk-UA" altLang="ja-JP" sz="2000" b="1" dirty="0" smtClean="0">
                <a:ea typeface="ＭＳ Ｐゴシック" charset="-128"/>
              </a:rPr>
              <a:t>(</a:t>
            </a:r>
            <a:r>
              <a:rPr lang="uk-UA" altLang="ja-JP" sz="2000" b="1" dirty="0" smtClean="0"/>
              <a:t>плоский</a:t>
            </a:r>
            <a:r>
              <a:rPr lang="uk-UA" altLang="ja-JP" sz="2000" b="1" dirty="0" smtClean="0">
                <a:ea typeface="ＭＳ Ｐゴシック" charset="-128"/>
              </a:rPr>
              <a:t> </a:t>
            </a:r>
            <a:r>
              <a:rPr lang="uk-UA" altLang="ja-JP" sz="2000" b="1" dirty="0" smtClean="0"/>
              <a:t>розширений</a:t>
            </a:r>
            <a:r>
              <a:rPr lang="uk-UA" altLang="ja-JP" sz="2000" b="1" dirty="0" smtClean="0">
                <a:ea typeface="ＭＳ Ｐゴシック" charset="-128"/>
              </a:rPr>
              <a:t>)</a:t>
            </a:r>
            <a:r>
              <a:rPr lang="en-US" altLang="ja-JP" sz="2000" b="1" dirty="0" smtClean="0">
                <a:ea typeface="ＭＳ Ｐゴシック" charset="-128"/>
              </a:rPr>
              <a:t> </a:t>
            </a:r>
            <a:r>
              <a:rPr lang="ru-RU" altLang="ja-JP" sz="2000" b="1" dirty="0" smtClean="0">
                <a:ea typeface="ＭＳ Ｐゴシック" charset="-128"/>
              </a:rPr>
              <a:t>9</a:t>
            </a:r>
            <a:r>
              <a:rPr lang="ru-RU" altLang="ja-JP" sz="2000" b="1" dirty="0" smtClean="0"/>
              <a:t>х</a:t>
            </a:r>
            <a:r>
              <a:rPr lang="ru-RU" altLang="ja-JP" sz="2000" b="1" dirty="0" smtClean="0">
                <a:ea typeface="ＭＳ Ｐゴシック" charset="-128"/>
              </a:rPr>
              <a:t>11–13" (229</a:t>
            </a:r>
            <a:r>
              <a:rPr lang="ru-RU" altLang="ja-JP" sz="2000" b="1" dirty="0" smtClean="0"/>
              <a:t>х</a:t>
            </a:r>
            <a:r>
              <a:rPr lang="ru-RU" altLang="ja-JP" sz="2000" b="1" dirty="0" smtClean="0">
                <a:ea typeface="ＭＳ Ｐゴシック" charset="-128"/>
              </a:rPr>
              <a:t>279–330 </a:t>
            </a:r>
            <a:r>
              <a:rPr lang="ru-RU" altLang="ja-JP" sz="2000" b="1" dirty="0" smtClean="0"/>
              <a:t>мм</a:t>
            </a:r>
            <a:r>
              <a:rPr lang="ru-RU" altLang="ja-JP" sz="2000" b="1" dirty="0" smtClean="0">
                <a:ea typeface="ＭＳ Ｐゴシック" charset="-128"/>
              </a:rPr>
              <a:t>)</a:t>
            </a:r>
            <a:r>
              <a:rPr lang="en-US" altLang="ja-JP" sz="2000" b="1" dirty="0" smtClean="0">
                <a:ea typeface="ＭＳ Ｐゴシック" charset="-128"/>
              </a:rPr>
              <a:t> </a:t>
            </a:r>
            <a:r>
              <a:rPr lang="ru-RU" altLang="ja-JP" sz="2000" b="1" dirty="0" err="1" smtClean="0">
                <a:ea typeface="ＭＳ Ｐゴシック" charset="-128"/>
              </a:rPr>
              <a:t>Western</a:t>
            </a:r>
            <a:r>
              <a:rPr lang="ru-RU" altLang="ja-JP" sz="2000" b="1" dirty="0" smtClean="0">
                <a:ea typeface="ＭＳ Ｐゴシック" charset="-128"/>
              </a:rPr>
              <a:t> </a:t>
            </a:r>
            <a:r>
              <a:rPr lang="ru-RU" altLang="ja-JP" sz="2000" b="1" dirty="0" err="1" smtClean="0">
                <a:ea typeface="ＭＳ Ｐゴシック" charset="-128"/>
              </a:rPr>
              <a:t>Digital</a:t>
            </a:r>
            <a:r>
              <a:rPr lang="ru-RU" altLang="ja-JP" sz="2000" b="1" dirty="0" smtClean="0">
                <a:ea typeface="ＭＳ Ｐゴシック" charset="-128"/>
              </a:rPr>
              <a:t>, 1987 </a:t>
            </a:r>
            <a:endParaRPr lang="en-US" altLang="ja-JP" sz="2000" b="1" dirty="0" smtClean="0">
              <a:ea typeface="ＭＳ Ｐゴシック" charset="-128"/>
            </a:endParaRPr>
          </a:p>
          <a:p>
            <a:pPr marL="687388" lvl="1" indent="-225425" eaLnBrk="1" hangingPunct="1">
              <a:lnSpc>
                <a:spcPct val="80000"/>
              </a:lnSpc>
              <a:defRPr/>
            </a:pPr>
            <a:r>
              <a:rPr lang="en-US" altLang="ja-JP" sz="2000" b="1" dirty="0" smtClean="0">
                <a:solidFill>
                  <a:srgbClr val="FF3300"/>
                </a:solidFill>
                <a:effectLst>
                  <a:outerShdw blurRad="38100" dist="38100" dir="2700000" algn="tl">
                    <a:srgbClr val="FFFFFF"/>
                  </a:outerShdw>
                </a:effectLst>
                <a:ea typeface="ＭＳ Ｐゴシック" charset="-128"/>
              </a:rPr>
              <a:t>NLX – New Low-profile Extended</a:t>
            </a:r>
            <a:r>
              <a:rPr lang="en-US" altLang="ja-JP" sz="2000" b="1" dirty="0" smtClean="0">
                <a:ea typeface="ＭＳ Ｐゴシック" charset="-128"/>
              </a:rPr>
              <a:t> </a:t>
            </a:r>
            <a:r>
              <a:rPr lang="uk-UA" altLang="ja-JP" sz="2000" b="1" dirty="0" smtClean="0"/>
              <a:t> (новий плоский розширений)</a:t>
            </a:r>
            <a:r>
              <a:rPr lang="en-US" altLang="ja-JP" sz="2000" b="1" dirty="0" smtClean="0">
                <a:ea typeface="ＭＳ Ｐゴシック" charset="-128"/>
              </a:rPr>
              <a:t> </a:t>
            </a:r>
            <a:r>
              <a:rPr lang="ru-RU" altLang="ja-JP" sz="2000" b="1" dirty="0" smtClean="0"/>
              <a:t>8–9х10-13,6" (203–229х254–345 мм)</a:t>
            </a:r>
            <a:r>
              <a:rPr lang="en-US" altLang="ja-JP" sz="2000" b="1" dirty="0" smtClean="0">
                <a:ea typeface="ＭＳ Ｐゴシック" charset="-128"/>
              </a:rPr>
              <a:t> </a:t>
            </a:r>
            <a:r>
              <a:rPr lang="ru-RU" altLang="ja-JP" sz="2000" b="1" dirty="0" err="1" smtClean="0"/>
              <a:t>Intel</a:t>
            </a:r>
            <a:r>
              <a:rPr lang="ru-RU" altLang="ja-JP" sz="2000" b="1" dirty="0" smtClean="0"/>
              <a:t>, 1997</a:t>
            </a:r>
            <a:r>
              <a:rPr lang="ru-RU" altLang="ja-JP" sz="2400" dirty="0" smtClean="0"/>
              <a:t> </a:t>
            </a:r>
            <a:endParaRPr lang="en-US" altLang="ja-JP" sz="2000" b="1" dirty="0" smtClean="0">
              <a:ea typeface="ＭＳ Ｐゴシック" charset="-128"/>
            </a:endParaRPr>
          </a:p>
          <a:p>
            <a:pPr marL="687388" lvl="1" indent="-225425" eaLnBrk="1" hangingPunct="1">
              <a:lnSpc>
                <a:spcPct val="80000"/>
              </a:lnSpc>
              <a:defRPr/>
            </a:pPr>
            <a:r>
              <a:rPr lang="en-US" altLang="ja-JP" sz="2000" b="1" dirty="0" smtClean="0">
                <a:solidFill>
                  <a:srgbClr val="FF3300"/>
                </a:solidFill>
                <a:effectLst>
                  <a:outerShdw blurRad="38100" dist="38100" dir="2700000" algn="tl">
                    <a:srgbClr val="FFFFFF"/>
                  </a:outerShdw>
                </a:effectLst>
                <a:ea typeface="ＭＳ Ｐゴシック" charset="-128"/>
              </a:rPr>
              <a:t>BTX – Balanced Technology Extended</a:t>
            </a:r>
            <a:r>
              <a:rPr lang="en-US" altLang="ja-JP" sz="2000" b="1" dirty="0" smtClean="0">
                <a:ea typeface="ＭＳ Ｐゴシック" charset="-128"/>
              </a:rPr>
              <a:t> </a:t>
            </a:r>
            <a:r>
              <a:rPr lang="uk-UA" altLang="ja-JP" sz="2000" b="1" dirty="0" smtClean="0"/>
              <a:t>(збалансована розширена технологія)</a:t>
            </a:r>
            <a:r>
              <a:rPr lang="en-US" altLang="ja-JP" sz="2000" b="1" dirty="0" smtClean="0">
                <a:ea typeface="ＭＳ Ｐゴシック" charset="-128"/>
              </a:rPr>
              <a:t> </a:t>
            </a:r>
            <a:r>
              <a:rPr lang="ru-RU" altLang="ja-JP" sz="2000" b="1" dirty="0" smtClean="0"/>
              <a:t>12,8х10,5" (325х267 мм)</a:t>
            </a:r>
            <a:r>
              <a:rPr lang="en-US" altLang="ja-JP" sz="2000" b="1" dirty="0" smtClean="0">
                <a:ea typeface="ＭＳ Ｐゴシック" charset="-128"/>
              </a:rPr>
              <a:t> </a:t>
            </a:r>
            <a:r>
              <a:rPr lang="ru-RU" altLang="ja-JP" sz="2000" b="1" dirty="0" err="1" smtClean="0"/>
              <a:t>Intel</a:t>
            </a:r>
            <a:r>
              <a:rPr lang="ru-RU" altLang="ja-JP" sz="2000" b="1" dirty="0" smtClean="0"/>
              <a:t>, 2004 </a:t>
            </a:r>
          </a:p>
          <a:p>
            <a:pPr marL="687388" lvl="1" indent="-225425" eaLnBrk="1" hangingPunct="1">
              <a:lnSpc>
                <a:spcPct val="80000"/>
              </a:lnSpc>
              <a:defRPr/>
            </a:pPr>
            <a:r>
              <a:rPr lang="en-US" sz="2000" b="1" dirty="0">
                <a:effectLst/>
                <a:hlinkClick r:id="rId3" tooltip="Ultra ATX"/>
              </a:rPr>
              <a:t>Ultra </a:t>
            </a:r>
            <a:r>
              <a:rPr lang="en-US" sz="2000" b="1" dirty="0" smtClean="0">
                <a:effectLst/>
                <a:hlinkClick r:id="rId3" tooltip="Ultra ATX"/>
              </a:rPr>
              <a:t>ATX</a:t>
            </a:r>
            <a:r>
              <a:rPr lang="uk-UA" sz="2000" b="1" dirty="0" smtClean="0">
                <a:effectLst/>
              </a:rPr>
              <a:t> </a:t>
            </a:r>
            <a:r>
              <a:rPr lang="ru-RU" sz="2000" dirty="0">
                <a:effectLst/>
              </a:rPr>
              <a:t>9,625 × </a:t>
            </a:r>
            <a:r>
              <a:rPr lang="ru-RU" sz="2000" dirty="0" smtClean="0">
                <a:effectLst/>
              </a:rPr>
              <a:t>14,4 (</a:t>
            </a:r>
            <a:r>
              <a:rPr lang="ru-RU" sz="2000" dirty="0">
                <a:effectLst/>
              </a:rPr>
              <a:t>244 × 367 мм</a:t>
            </a:r>
            <a:r>
              <a:rPr lang="ru-RU" sz="2000" dirty="0" smtClean="0">
                <a:effectLst/>
              </a:rPr>
              <a:t>) </a:t>
            </a:r>
            <a:r>
              <a:rPr lang="en-US" sz="2000" dirty="0" err="1">
                <a:effectLst/>
              </a:rPr>
              <a:t>Foxconn</a:t>
            </a:r>
            <a:r>
              <a:rPr lang="en-US" sz="2000" dirty="0">
                <a:effectLst/>
              </a:rPr>
              <a:t>, </a:t>
            </a:r>
            <a:r>
              <a:rPr lang="en-US" sz="2000" dirty="0">
                <a:effectLst/>
                <a:hlinkClick r:id="rId4" tooltip="2008 рік"/>
              </a:rPr>
              <a:t>2008 </a:t>
            </a:r>
            <a:r>
              <a:rPr lang="ru-RU" sz="2000" dirty="0" err="1">
                <a:effectLst/>
                <a:hlinkClick r:id="rId4" tooltip="2008 рік"/>
              </a:rPr>
              <a:t>рік</a:t>
            </a:r>
            <a:endParaRPr lang="en-US" altLang="ja-JP" sz="2000" b="1" dirty="0" smtClean="0">
              <a:ea typeface="ＭＳ Ｐゴシック" charset="-128"/>
            </a:endParaRPr>
          </a:p>
        </p:txBody>
      </p:sp>
      <p:pic>
        <p:nvPicPr>
          <p:cNvPr id="48132" name="Picture 8" descr="BT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5686425"/>
            <a:ext cx="73564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521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1" name="Rectangle 3"/>
          <p:cNvSpPr>
            <a:spLocks noGrp="1" noChangeArrowheads="1"/>
          </p:cNvSpPr>
          <p:nvPr>
            <p:ph type="body" idx="1"/>
          </p:nvPr>
        </p:nvSpPr>
        <p:spPr>
          <a:xfrm>
            <a:off x="457200" y="158750"/>
            <a:ext cx="8229600" cy="5972175"/>
          </a:xfrm>
        </p:spPr>
        <p:txBody>
          <a:bodyPr/>
          <a:lstStyle/>
          <a:p>
            <a:pPr eaLnBrk="1" hangingPunct="1">
              <a:buFont typeface="Wingdings" pitchFamily="2" charset="2"/>
              <a:buNone/>
              <a:defRPr/>
            </a:pPr>
            <a:endParaRPr lang="ru-RU" smtClean="0"/>
          </a:p>
        </p:txBody>
      </p:sp>
      <p:pic>
        <p:nvPicPr>
          <p:cNvPr id="49155" name="Picture 5" descr="1a1815167a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388"/>
            <a:ext cx="9144000" cy="653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635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motherboard"/>
          <p:cNvSpPr>
            <a:spLocks noChangeAspect="1" noChangeArrowheads="1"/>
          </p:cNvSpPr>
          <p:nvPr/>
        </p:nvSpPr>
        <p:spPr bwMode="auto">
          <a:xfrm>
            <a:off x="2139950" y="1906588"/>
            <a:ext cx="50847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b="0"/>
          </a:p>
        </p:txBody>
      </p:sp>
      <p:pic>
        <p:nvPicPr>
          <p:cNvPr id="50179" name="Picture 3" descr="motherboard1"/>
          <p:cNvPicPr>
            <a:picLocks noChangeAspect="1" noChangeArrowheads="1"/>
          </p:cNvPicPr>
          <p:nvPr/>
        </p:nvPicPr>
        <p:blipFill>
          <a:blip r:embed="rId2">
            <a:extLst>
              <a:ext uri="{28A0092B-C50C-407E-A947-70E740481C1C}">
                <a14:useLocalDpi xmlns:a14="http://schemas.microsoft.com/office/drawing/2010/main" val="0"/>
              </a:ext>
            </a:extLst>
          </a:blip>
          <a:srcRect l="3659" r="1755"/>
          <a:stretch>
            <a:fillRect/>
          </a:stretch>
        </p:blipFill>
        <p:spPr bwMode="auto">
          <a:xfrm>
            <a:off x="0" y="881063"/>
            <a:ext cx="91440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title" idx="4294967295"/>
          </p:nvPr>
        </p:nvSpPr>
        <p:spPr>
          <a:xfrm>
            <a:off x="185738" y="228600"/>
            <a:ext cx="7793037" cy="641350"/>
          </a:xfrm>
        </p:spPr>
        <p:txBody>
          <a:bodyPr lIns="82124" tIns="41061" rIns="82124" bIns="41061" anchorCtr="0"/>
          <a:lstStyle/>
          <a:p>
            <a:pPr eaLnBrk="1" hangingPunct="1">
              <a:defRPr/>
            </a:pPr>
            <a:r>
              <a:rPr lang="ru-RU" dirty="0" err="1" smtClean="0"/>
              <a:t>Материнська</a:t>
            </a:r>
            <a:r>
              <a:rPr lang="ru-RU" dirty="0" smtClean="0"/>
              <a:t> </a:t>
            </a:r>
            <a:r>
              <a:rPr lang="ru-RU" dirty="0" smtClean="0"/>
              <a:t>плата </a:t>
            </a:r>
            <a:endParaRPr lang="en-US" dirty="0" smtClean="0"/>
          </a:p>
        </p:txBody>
      </p:sp>
    </p:spTree>
    <p:extLst>
      <p:ext uri="{BB962C8B-B14F-4D97-AF65-F5344CB8AC3E}">
        <p14:creationId xmlns:p14="http://schemas.microsoft.com/office/powerpoint/2010/main" val="2307965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2116</Words>
  <Application>Microsoft Office PowerPoint</Application>
  <PresentationFormat>Экран (4:3)</PresentationFormat>
  <Paragraphs>103</Paragraphs>
  <Slides>31</Slides>
  <Notes>3</Notes>
  <HiddenSlides>2</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Назви, призначення і характеристики внутрішніх компонентів комп'ютера</vt:lpstr>
      <vt:lpstr>Материнська плата (Motherboard)</vt:lpstr>
      <vt:lpstr>Мікросхема північного моста забезпечує роботу з найбільш швидкісними підсистемами. Завдання північного моста - з мінімальними затримками організувати обслуговування запитів до системної пам'яті.  Південний міст забезпечує роботу з повільнішими компонентамі системи і периферійними пристроями. </vt:lpstr>
      <vt:lpstr>Функціонально південний міст включає в себе:     * Контролер шини PCI (застарілий);     * Контролер шини PCI Express;     * Контролер шини SMBus або I2C;     * DMA контролер;     * Контролер переривань;     * PATA (IDE) і SATA контролери;     * Контролер шини LPC;     * Годинник реального часу (Real Time Clock);     * Управління живленням (Power management (APM і ACPI);     * Енергонезалежну пам'ять BIOS (CMOS);     * Звуковий контролер (звичайно AC97 або Intel HDA).    </vt:lpstr>
      <vt:lpstr>   </vt:lpstr>
      <vt:lpstr>Презентация PowerPoint</vt:lpstr>
      <vt:lpstr>Форм-фактори материнських плат </vt:lpstr>
      <vt:lpstr>Презентация PowerPoint</vt:lpstr>
      <vt:lpstr>Материнська плата </vt:lpstr>
      <vt:lpstr>Презентация PowerPoint</vt:lpstr>
      <vt:lpstr>Материнская плата </vt:lpstr>
      <vt:lpstr>Материнська плата </vt:lpstr>
      <vt:lpstr>Материнська плата </vt:lpstr>
      <vt:lpstr>Презентация PowerPoint</vt:lpstr>
      <vt:lpstr>Материнская плата </vt:lpstr>
      <vt:lpstr>Презентация PowerPoint</vt:lpstr>
      <vt:lpstr> Материнські плати </vt:lpstr>
      <vt:lpstr> Материнські плати </vt:lpstr>
      <vt:lpstr> AT Technology </vt:lpstr>
      <vt:lpstr> AT Technology </vt:lpstr>
      <vt:lpstr> ATX Technology </vt:lpstr>
      <vt:lpstr> Відмінності АТХ від АТ</vt:lpstr>
      <vt:lpstr> Відмінності АТХ від АТ</vt:lpstr>
      <vt:lpstr> Відмінності АТХ від АТ</vt:lpstr>
      <vt:lpstr>BTX Technology </vt:lpstr>
      <vt:lpstr>BTX Technology </vt:lpstr>
      <vt:lpstr>Основні переваги BTX</vt:lpstr>
      <vt:lpstr>Основні переваги BTX</vt:lpstr>
      <vt:lpstr>Порівняння шляхів охолодження  ATX та BTX</vt:lpstr>
      <vt:lpstr>Базовий дизайн BTX</vt:lpstr>
      <vt:lpstr>Базовий дизайн BTX</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Назви, призначення і характеристики внутрішніх компонентів комп'ютера</dc:title>
  <dc:creator>Computer</dc:creator>
  <cp:lastModifiedBy>Computer</cp:lastModifiedBy>
  <cp:revision>1</cp:revision>
  <dcterms:created xsi:type="dcterms:W3CDTF">2021-10-11T18:38:48Z</dcterms:created>
  <dcterms:modified xsi:type="dcterms:W3CDTF">2021-10-11T18:39:16Z</dcterms:modified>
</cp:coreProperties>
</file>