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16" r:id="rId2"/>
    <p:sldId id="592" r:id="rId3"/>
    <p:sldId id="593" r:id="rId4"/>
    <p:sldId id="454" r:id="rId5"/>
    <p:sldId id="594" r:id="rId6"/>
    <p:sldId id="595" r:id="rId7"/>
    <p:sldId id="596" r:id="rId8"/>
    <p:sldId id="598" r:id="rId9"/>
    <p:sldId id="597" r:id="rId10"/>
    <p:sldId id="599" r:id="rId11"/>
    <p:sldId id="600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333399"/>
    <a:srgbClr val="FFFF99"/>
    <a:srgbClr val="E6E6FF"/>
    <a:srgbClr val="99FF66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2" autoAdjust="0"/>
    <p:restoredTop sz="99029" autoAdjust="0"/>
  </p:normalViewPr>
  <p:slideViewPr>
    <p:cSldViewPr snapToGrid="0">
      <p:cViewPr varScale="1">
        <p:scale>
          <a:sx n="87" d="100"/>
          <a:sy n="87" d="100"/>
        </p:scale>
        <p:origin x="97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587C378-ECA4-407C-BD64-F67E7EA28E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0AA291A-F236-49A9-B1CC-6851858994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51C3B94-CDCE-461D-83F2-72167ED9A73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6BD792B-08DD-4937-8F46-5BAD410D4D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F372790-C122-4B15-8F71-E4CB33EE49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3F9EE71-FBD8-4FC2-882B-AC5F42584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A84212C-9F4B-4B7B-9041-9C3B2711ABBA}" type="slidenum">
              <a:rPr lang="ru-RU" altLang="ru-UA"/>
              <a:pPr>
                <a:defRPr/>
              </a:pPr>
              <a:t>‹#›</a:t>
            </a:fld>
            <a:endParaRPr lang="ru-RU" altLang="ru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2CB663-E13A-4890-B4ED-7A3A4BF62DC1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89988" algn="r"/>
              </a:tabLst>
              <a:defRPr/>
            </a:pP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8A1C29-9EA1-4B3E-A573-E1BAB4AAF7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62F9A1-BDD6-4156-A388-EAF42BBB3D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F9DB56-C897-4334-977D-09652EB5F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29D8C5-A74C-4003-A572-F99181009BDD}" type="slidenum">
              <a:rPr lang="ru-RU" altLang="ru-UA"/>
              <a:pPr>
                <a:defRPr/>
              </a:pPr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372649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C861C7-D5C5-4F45-A36C-76456A583685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89988" algn="r"/>
              </a:tabLst>
              <a:defRPr/>
            </a:pP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4FAE5-41C7-407D-AA5E-D21D7DDA06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BC31EA-9F33-4242-8508-D8C4CE853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F3F5AE-88B3-4DFE-BA78-B34D417A8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D2C003-F19C-4759-B338-9098F5E03A88}" type="slidenum">
              <a:rPr lang="ru-RU" altLang="ru-UA"/>
              <a:pPr>
                <a:defRPr/>
              </a:pPr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82908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B418B85-11A3-4201-A049-2A3443DD06F5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Объектно-ориентированное программирование. Язык </a:t>
            </a:r>
            <a:r>
              <a:rPr lang="az-Latn-AZ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. 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446FC5F-D8FB-4791-A732-A0ABBDC7D0FE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89988" algn="r"/>
              </a:tabLst>
              <a:defRPr/>
            </a:pP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28D1F539-7BC3-44BA-B07A-C252269A7FB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15E6F4-1BD5-4D5C-91C4-8E3570832A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04B130-B940-46A5-BDAD-690F954D6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83D0917-2719-480C-B5C3-7BEE31F9B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D0ACCF-3505-4C1E-99FB-F5BAC945AEFB}" type="slidenum">
              <a:rPr lang="ru-RU" altLang="ru-UA"/>
              <a:pPr>
                <a:defRPr/>
              </a:pPr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79632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BE87F0-6EAC-4FEF-9366-78D378F75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9E14BC-F875-443B-B2D7-57375A65F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текста</a:t>
            </a:r>
          </a:p>
          <a:p>
            <a:pPr lvl="1"/>
            <a:r>
              <a:rPr lang="ru-RU" altLang="ru-UA"/>
              <a:t>Второй уровень</a:t>
            </a:r>
          </a:p>
          <a:p>
            <a:pPr lvl="2"/>
            <a:r>
              <a:rPr lang="ru-RU" altLang="ru-UA"/>
              <a:t>Третий уровень</a:t>
            </a:r>
          </a:p>
          <a:p>
            <a:pPr lvl="3"/>
            <a:r>
              <a:rPr lang="ru-RU" altLang="ru-UA"/>
              <a:t>Четвертый уровень</a:t>
            </a:r>
          </a:p>
          <a:p>
            <a:pPr lvl="4"/>
            <a:r>
              <a:rPr lang="ru-RU" altLang="ru-UA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7E8AC2-63FD-44AC-A78A-9E53B1530D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4ECFA4-EFED-4B82-B301-D5DEB162A0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DFB8B4-706A-4E11-941F-0E51EDCEF4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/>
            </a:lvl1pPr>
          </a:lstStyle>
          <a:p>
            <a:pPr>
              <a:defRPr/>
            </a:pPr>
            <a:fld id="{F24FD4AD-6AC0-454A-99FD-BEA5124A7E18}" type="slidenum">
              <a:rPr lang="ru-RU" altLang="ru-UA"/>
              <a:pPr>
                <a:defRPr/>
              </a:pPr>
              <a:t>‹#›</a:t>
            </a:fld>
            <a:endParaRPr lang="ru-RU" altLang="ru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185CFA58-E20D-46C2-B797-06C9C3BF22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2038" y="4387850"/>
            <a:ext cx="7019925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Успадкування</a:t>
            </a:r>
          </a:p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Поліморфізм</a:t>
            </a:r>
            <a:endParaRPr lang="ru-RU" dirty="0">
              <a:solidFill>
                <a:srgbClr val="000000"/>
              </a:solidFill>
            </a:endParaRPr>
          </a:p>
          <a:p>
            <a:pPr marL="1257300" indent="-1257300" eaLnBrk="1" hangingPunct="1">
              <a:lnSpc>
                <a:spcPct val="90000"/>
              </a:lnSpc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8131" name="Номер слайда 5">
            <a:extLst>
              <a:ext uri="{FF2B5EF4-FFF2-40B4-BE49-F238E27FC236}">
                <a16:creationId xmlns:a16="http://schemas.microsoft.com/office/drawing/2014/main" id="{ECC7CC84-39D9-40A4-AEDD-FA74BA8F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C9E784-7532-45F6-9022-44554AA75C04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UA" sz="1400"/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54D32117-0D46-49FD-BD56-E1D79269E3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500063"/>
            <a:ext cx="8653462" cy="3321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UA" sz="6000" dirty="0" err="1"/>
              <a:t>Об'єктно-орієнтоване</a:t>
            </a:r>
            <a:r>
              <a:rPr lang="ru-RU" altLang="ru-UA" sz="6000" dirty="0"/>
              <a:t> </a:t>
            </a:r>
            <a:r>
              <a:rPr lang="ru-RU" altLang="ru-UA" sz="6000" dirty="0" err="1"/>
              <a:t>програмування</a:t>
            </a:r>
            <a:r>
              <a:rPr lang="ru-RU" altLang="ru-UA" sz="6000" dirty="0"/>
              <a:t>. </a:t>
            </a:r>
            <a:br>
              <a:rPr lang="en-US" altLang="ru-UA" sz="6000" dirty="0"/>
            </a:br>
            <a:r>
              <a:rPr lang="ru-RU" altLang="ru-UA" sz="6000" dirty="0" err="1"/>
              <a:t>Мова</a:t>
            </a:r>
            <a:r>
              <a:rPr lang="ru-RU" altLang="ru-UA" sz="6000" dirty="0"/>
              <a:t> </a:t>
            </a:r>
            <a:r>
              <a:rPr lang="en-US" altLang="ru-UA" sz="6000" dirty="0"/>
              <a:t>Python.</a:t>
            </a:r>
            <a:endParaRPr lang="ru-RU" altLang="ru-UA" sz="6000" dirty="0">
              <a:solidFill>
                <a:srgbClr val="CECEE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Основна програма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45983" y="671420"/>
            <a:ext cx="8847786" cy="2462213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people = [Person(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23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), </a:t>
            </a:r>
            <a:endParaRPr lang="uk-UA" sz="2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uk-UA" sz="2200" b="1" dirty="0">
                <a:latin typeface="Courier New" pitchFamily="49" charset="0"/>
                <a:cs typeface="Times New Roman" pitchFamily="18" charset="0"/>
              </a:rPr>
              <a:t>          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Student(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"Bob"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19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"Harvard"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), </a:t>
            </a:r>
            <a:endParaRPr lang="uk-UA" sz="2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uk-UA" sz="2200" b="1" dirty="0">
                <a:latin typeface="Courier New" pitchFamily="49" charset="0"/>
                <a:cs typeface="Times New Roman" pitchFamily="18" charset="0"/>
              </a:rPr>
              <a:t>          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Employee(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"Sam"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35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"Google"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)]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person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people: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200" b="1" dirty="0" err="1">
                <a:latin typeface="Courier New" pitchFamily="49" charset="0"/>
                <a:cs typeface="Times New Roman" pitchFamily="18" charset="0"/>
              </a:rPr>
              <a:t>person.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display_info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7EB0825-544D-4105-BB8C-D2FED610A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83" y="3429000"/>
            <a:ext cx="64865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9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Перевірка типу об'єкта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78113" y="1506282"/>
            <a:ext cx="8847786" cy="43088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isinstance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(object, type)</a:t>
            </a:r>
            <a:endParaRPr lang="ru-RU" sz="2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9D01770-19D6-458D-BC6D-71C7C51BBC7B}"/>
              </a:ext>
            </a:extLst>
          </p:cNvPr>
          <p:cNvSpPr/>
          <p:nvPr/>
        </p:nvSpPr>
        <p:spPr>
          <a:xfrm>
            <a:off x="178113" y="628938"/>
            <a:ext cx="8815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/>
              <a:t>З</a:t>
            </a:r>
            <a:r>
              <a:rPr lang="ru-UA" sz="2200" dirty="0"/>
              <a:t>а </a:t>
            </a:r>
            <a:r>
              <a:rPr lang="ru-UA" sz="2200" dirty="0" err="1"/>
              <a:t>допомогою</a:t>
            </a:r>
            <a:r>
              <a:rPr lang="ru-UA" sz="2200" dirty="0"/>
              <a:t> </a:t>
            </a:r>
            <a:r>
              <a:rPr lang="ru-UA" sz="2200" dirty="0" err="1"/>
              <a:t>вбудованої</a:t>
            </a:r>
            <a:r>
              <a:rPr lang="ru-UA" sz="2200" dirty="0"/>
              <a:t> </a:t>
            </a:r>
            <a:r>
              <a:rPr lang="ru-UA" sz="2200" dirty="0" err="1"/>
              <a:t>функції</a:t>
            </a:r>
            <a:r>
              <a:rPr lang="ru-UA" sz="2200" dirty="0"/>
              <a:t> </a:t>
            </a:r>
            <a:r>
              <a:rPr lang="ru-UA" sz="2200" b="1" dirty="0" err="1">
                <a:solidFill>
                  <a:srgbClr val="0000FF"/>
                </a:solidFill>
              </a:rPr>
              <a:t>isinstance</a:t>
            </a:r>
            <a:r>
              <a:rPr lang="ru-UA" sz="2200" b="1" dirty="0">
                <a:solidFill>
                  <a:srgbClr val="0000FF"/>
                </a:solidFill>
              </a:rPr>
              <a:t>() </a:t>
            </a:r>
            <a:r>
              <a:rPr lang="uk-UA" sz="2200" dirty="0"/>
              <a:t>можна </a:t>
            </a:r>
            <a:r>
              <a:rPr lang="ru-UA" sz="2200" dirty="0" err="1"/>
              <a:t>перевірити</a:t>
            </a:r>
            <a:r>
              <a:rPr lang="ru-UA" sz="2200" dirty="0"/>
              <a:t> тип </a:t>
            </a:r>
            <a:r>
              <a:rPr lang="ru-UA" sz="2200" dirty="0" err="1"/>
              <a:t>об'єкта</a:t>
            </a:r>
            <a:r>
              <a:rPr lang="uk-UA" sz="2200" dirty="0"/>
              <a:t>:</a:t>
            </a:r>
            <a:endParaRPr lang="ru-UA" sz="22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DF44AD8-44C2-4B00-8780-87DCACDAA312}"/>
              </a:ext>
            </a:extLst>
          </p:cNvPr>
          <p:cNvSpPr/>
          <p:nvPr/>
        </p:nvSpPr>
        <p:spPr>
          <a:xfrm>
            <a:off x="162047" y="2231209"/>
            <a:ext cx="8847786" cy="280076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person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people: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isinstance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(person, Student):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Times New Roman" pitchFamily="18" charset="0"/>
              </a:rPr>
              <a:t>person.university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200" b="1" dirty="0" err="1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elif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Times New Roman" pitchFamily="18" charset="0"/>
              </a:rPr>
              <a:t>isinstance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(person, Employee):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Times New Roman" pitchFamily="18" charset="0"/>
              </a:rPr>
              <a:t>person.company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(person.name)</a:t>
            </a:r>
          </a:p>
          <a:p>
            <a:pPr marL="179388" indent="-93663" eaLnBrk="1" hangingPunct="1">
              <a:defRPr/>
            </a:pP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2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200" b="1" dirty="0">
              <a:latin typeface="Courier New" pitchFamily="49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1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110F3376-A118-4B1C-8F3F-2ACF4FD3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Що таке успадкування?</a:t>
            </a:r>
          </a:p>
        </p:txBody>
      </p:sp>
      <p:sp>
        <p:nvSpPr>
          <p:cNvPr id="8195" name="Номер слайда 2">
            <a:extLst>
              <a:ext uri="{FF2B5EF4-FFF2-40B4-BE49-F238E27FC236}">
                <a16:creationId xmlns:a16="http://schemas.microsoft.com/office/drawing/2014/main" id="{4194F051-C2B0-491A-8845-48B7612B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6EEB24-2A88-41A3-AD7A-5D6E7049F4C9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43012" name="Прямоугольник 3">
            <a:extLst>
              <a:ext uri="{FF2B5EF4-FFF2-40B4-BE49-F238E27FC236}">
                <a16:creationId xmlns:a16="http://schemas.microsoft.com/office/drawing/2014/main" id="{910EA45B-F549-4463-A27E-60EC60342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812800"/>
            <a:ext cx="4572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клас </a:t>
            </a:r>
            <a:r>
              <a:rPr lang="ru-RU" altLang="ru-RU" sz="2400" i="1"/>
              <a:t>Двудольні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      сімейство </a:t>
            </a:r>
            <a:r>
              <a:rPr lang="ru-RU" altLang="ru-RU" sz="2400" i="1"/>
              <a:t>Бобові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i="1"/>
              <a:t>            </a:t>
            </a:r>
            <a:r>
              <a:rPr lang="ru-RU" altLang="ru-RU" sz="2400"/>
              <a:t>рід </a:t>
            </a:r>
            <a:r>
              <a:rPr lang="ru-RU" altLang="ru-RU" sz="2400" i="1"/>
              <a:t>Клевер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i="1"/>
              <a:t>                  </a:t>
            </a:r>
            <a:r>
              <a:rPr lang="ru-RU" altLang="ru-RU" sz="2400" b="1">
                <a:solidFill>
                  <a:srgbClr val="333399"/>
                </a:solidFill>
              </a:rPr>
              <a:t>горний клевер</a:t>
            </a:r>
          </a:p>
        </p:txBody>
      </p:sp>
      <p:sp>
        <p:nvSpPr>
          <p:cNvPr id="43013" name="Полилиния 4">
            <a:extLst>
              <a:ext uri="{FF2B5EF4-FFF2-40B4-BE49-F238E27FC236}">
                <a16:creationId xmlns:a16="http://schemas.microsoft.com/office/drawing/2014/main" id="{85A38713-824E-419C-B2AE-F73F6CA09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1782763"/>
            <a:ext cx="603250" cy="263525"/>
          </a:xfrm>
          <a:custGeom>
            <a:avLst/>
            <a:gdLst>
              <a:gd name="T0" fmla="*/ 1394 w 1178837"/>
              <a:gd name="T1" fmla="*/ 15022 h 362139"/>
              <a:gd name="T2" fmla="*/ 0 w 1178837"/>
              <a:gd name="T3" fmla="*/ 0 h 362139"/>
              <a:gd name="T4" fmla="*/ 0 60000 65536"/>
              <a:gd name="T5" fmla="*/ 0 60000 65536"/>
              <a:gd name="T6" fmla="*/ 0 w 1178837"/>
              <a:gd name="T7" fmla="*/ 0 h 362139"/>
              <a:gd name="T8" fmla="*/ 1178837 w 1178837"/>
              <a:gd name="T9" fmla="*/ 362139 h 3621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78837" h="362139">
                <a:moveTo>
                  <a:pt x="1131683" y="362139"/>
                </a:moveTo>
                <a:cubicBezTo>
                  <a:pt x="1178837" y="116549"/>
                  <a:pt x="377228" y="120713"/>
                  <a:pt x="0" y="0"/>
                </a:cubicBezTo>
              </a:path>
            </a:pathLst>
          </a:custGeom>
          <a:noFill/>
          <a:ln w="1905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43014" name="Полилиния 6">
            <a:extLst>
              <a:ext uri="{FF2B5EF4-FFF2-40B4-BE49-F238E27FC236}">
                <a16:creationId xmlns:a16="http://schemas.microsoft.com/office/drawing/2014/main" id="{3907888E-044F-4ABE-ADB1-81282DBED9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151188" y="1447800"/>
            <a:ext cx="1103312" cy="273050"/>
          </a:xfrm>
          <a:custGeom>
            <a:avLst/>
            <a:gdLst>
              <a:gd name="T0" fmla="*/ 119078 w 1412962"/>
              <a:gd name="T1" fmla="*/ 21391 h 362139"/>
              <a:gd name="T2" fmla="*/ 39338 w 1412962"/>
              <a:gd name="T3" fmla="*/ 0 h 362139"/>
              <a:gd name="T4" fmla="*/ 0 60000 65536"/>
              <a:gd name="T5" fmla="*/ 0 60000 65536"/>
              <a:gd name="T6" fmla="*/ 0 w 1412962"/>
              <a:gd name="T7" fmla="*/ 0 h 362139"/>
              <a:gd name="T8" fmla="*/ 1412962 w 1412962"/>
              <a:gd name="T9" fmla="*/ 362139 h 3621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12962" h="362139">
                <a:moveTo>
                  <a:pt x="1412962" y="362139"/>
                </a:moveTo>
                <a:cubicBezTo>
                  <a:pt x="-1" y="339401"/>
                  <a:pt x="30830" y="80784"/>
                  <a:pt x="466780" y="0"/>
                </a:cubicBezTo>
              </a:path>
            </a:pathLst>
          </a:custGeom>
          <a:noFill/>
          <a:ln w="1905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43015" name="Полилиния 7">
            <a:extLst>
              <a:ext uri="{FF2B5EF4-FFF2-40B4-BE49-F238E27FC236}">
                <a16:creationId xmlns:a16="http://schemas.microsoft.com/office/drawing/2014/main" id="{EDFAD401-638A-4096-B564-8997BCDE8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031875"/>
            <a:ext cx="461962" cy="254000"/>
          </a:xfrm>
          <a:custGeom>
            <a:avLst/>
            <a:gdLst>
              <a:gd name="T0" fmla="*/ 96 w 1178837"/>
              <a:gd name="T1" fmla="*/ 10414 h 362139"/>
              <a:gd name="T2" fmla="*/ 0 w 1178837"/>
              <a:gd name="T3" fmla="*/ 0 h 362139"/>
              <a:gd name="T4" fmla="*/ 0 60000 65536"/>
              <a:gd name="T5" fmla="*/ 0 60000 65536"/>
              <a:gd name="T6" fmla="*/ 0 w 1178837"/>
              <a:gd name="T7" fmla="*/ 0 h 362139"/>
              <a:gd name="T8" fmla="*/ 1178837 w 1178837"/>
              <a:gd name="T9" fmla="*/ 362139 h 3621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78837" h="362139">
                <a:moveTo>
                  <a:pt x="1131683" y="362139"/>
                </a:moveTo>
                <a:cubicBezTo>
                  <a:pt x="1178837" y="116549"/>
                  <a:pt x="377228" y="120713"/>
                  <a:pt x="0" y="0"/>
                </a:cubicBezTo>
              </a:path>
            </a:pathLst>
          </a:custGeom>
          <a:noFill/>
          <a:ln w="1905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9" name="Скругленная прямоугольная выноска 8">
            <a:extLst>
              <a:ext uri="{FF2B5EF4-FFF2-40B4-BE49-F238E27FC236}">
                <a16:creationId xmlns:a16="http://schemas.microsoft.com/office/drawing/2014/main" id="{D4A8A433-01FC-40A4-8A24-701C7FAD986E}"/>
              </a:ext>
            </a:extLst>
          </p:cNvPr>
          <p:cNvSpPr/>
          <p:nvPr/>
        </p:nvSpPr>
        <p:spPr bwMode="auto">
          <a:xfrm>
            <a:off x="4838700" y="1443038"/>
            <a:ext cx="3733800" cy="720725"/>
          </a:xfrm>
          <a:prstGeom prst="wedgeRoundRectCallout">
            <a:avLst>
              <a:gd name="adj1" fmla="val -84588"/>
              <a:gd name="adj2" fmla="val 14231"/>
              <a:gd name="adj3" fmla="val 16667"/>
            </a:avLst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/>
              <a:t>успадковує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(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)</a:t>
            </a:r>
            <a:endParaRPr lang="ru-RU" sz="24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D1F9F73-F010-42D0-869A-09AED8BC282C}"/>
              </a:ext>
            </a:extLst>
          </p:cNvPr>
          <p:cNvSpPr/>
          <p:nvPr/>
        </p:nvSpPr>
        <p:spPr>
          <a:xfrm>
            <a:off x="466725" y="2595563"/>
            <a:ext cx="8388350" cy="831850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dirty="0" err="1"/>
              <a:t>Клас</a:t>
            </a:r>
            <a:r>
              <a:rPr lang="ru-RU" sz="2400" dirty="0"/>
              <a:t> Б є </a:t>
            </a:r>
            <a:r>
              <a:rPr lang="ru-RU" sz="2400" b="1" dirty="0" err="1">
                <a:solidFill>
                  <a:srgbClr val="333399"/>
                </a:solidFill>
              </a:rPr>
              <a:t>спадкоємцем</a:t>
            </a:r>
            <a:r>
              <a:rPr lang="ru-RU" sz="2400" dirty="0"/>
              <a:t> </a:t>
            </a:r>
            <a:r>
              <a:rPr lang="ru-RU" sz="2400" dirty="0" err="1"/>
              <a:t>класу</a:t>
            </a:r>
            <a:r>
              <a:rPr lang="ru-RU" sz="2400" dirty="0"/>
              <a:t> А,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сказати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Б – </a:t>
            </a:r>
            <a:r>
              <a:rPr lang="ru-RU" sz="2400" b="1" dirty="0" err="1">
                <a:solidFill>
                  <a:srgbClr val="333399"/>
                </a:solidFill>
              </a:rPr>
              <a:t>це</a:t>
            </a:r>
            <a:r>
              <a:rPr lang="ru-RU" sz="2400" b="1" dirty="0">
                <a:solidFill>
                  <a:srgbClr val="333399"/>
                </a:solidFill>
              </a:rPr>
              <a:t> </a:t>
            </a:r>
            <a:r>
              <a:rPr lang="ru-RU" sz="2400" b="1" dirty="0" err="1">
                <a:solidFill>
                  <a:srgbClr val="333399"/>
                </a:solidFill>
              </a:rPr>
              <a:t>різновид</a:t>
            </a:r>
            <a:r>
              <a:rPr lang="ru-RU" sz="2400" b="1" dirty="0">
                <a:solidFill>
                  <a:srgbClr val="333399"/>
                </a:solidFill>
              </a:rPr>
              <a:t> </a:t>
            </a:r>
            <a:r>
              <a:rPr lang="ru-RU" sz="2400" dirty="0"/>
              <a:t>А. </a:t>
            </a:r>
          </a:p>
        </p:txBody>
      </p:sp>
      <p:sp>
        <p:nvSpPr>
          <p:cNvPr id="43018" name="Прямоугольник 10">
            <a:extLst>
              <a:ext uri="{FF2B5EF4-FFF2-40B4-BE49-F238E27FC236}">
                <a16:creationId xmlns:a16="http://schemas.microsoft.com/office/drawing/2014/main" id="{6DB8B728-7F8D-423D-994E-CD7945FE9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3516313"/>
            <a:ext cx="3413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яблцко – </a:t>
            </a:r>
            <a:r>
              <a:rPr lang="ru-RU" altLang="ru-RU" sz="2400" b="1">
                <a:solidFill>
                  <a:srgbClr val="333399"/>
                </a:solidFill>
              </a:rPr>
              <a:t>це</a:t>
            </a:r>
            <a:r>
              <a:rPr lang="ru-RU" altLang="ru-RU" sz="2400">
                <a:solidFill>
                  <a:srgbClr val="000000"/>
                </a:solidFill>
              </a:rPr>
              <a:t> фрукт</a:t>
            </a:r>
          </a:p>
        </p:txBody>
      </p:sp>
      <p:sp>
        <p:nvSpPr>
          <p:cNvPr id="43019" name="Прямоугольник 11">
            <a:extLst>
              <a:ext uri="{FF2B5EF4-FFF2-40B4-BE49-F238E27FC236}">
                <a16:creationId xmlns:a16="http://schemas.microsoft.com/office/drawing/2014/main" id="{E254C3C8-9FDB-4302-9B7A-686A816BD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4467225"/>
            <a:ext cx="2619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машина – двигун</a:t>
            </a:r>
            <a:endParaRPr lang="ru-RU" altLang="ru-RU" sz="1800"/>
          </a:p>
        </p:txBody>
      </p:sp>
      <p:sp>
        <p:nvSpPr>
          <p:cNvPr id="43020" name="Прямоугольник 12">
            <a:extLst>
              <a:ext uri="{FF2B5EF4-FFF2-40B4-BE49-F238E27FC236}">
                <a16:creationId xmlns:a16="http://schemas.microsoft.com/office/drawing/2014/main" id="{56D4D874-F6CE-4B3A-AFDE-885C8C7A5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3517900"/>
            <a:ext cx="2373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яблуко – фрукт</a:t>
            </a:r>
            <a:endParaRPr lang="ru-RU" altLang="ru-RU" sz="1800"/>
          </a:p>
        </p:txBody>
      </p:sp>
      <p:sp>
        <p:nvSpPr>
          <p:cNvPr id="43021" name="Прямоугольник 13">
            <a:extLst>
              <a:ext uri="{FF2B5EF4-FFF2-40B4-BE49-F238E27FC236}">
                <a16:creationId xmlns:a16="http://schemas.microsoft.com/office/drawing/2014/main" id="{A32E9845-89F1-489A-BDC7-D9AA8B7E2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3992563"/>
            <a:ext cx="360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горний клевер – клевер</a:t>
            </a:r>
            <a:endParaRPr lang="ru-RU" altLang="ru-RU" sz="1800"/>
          </a:p>
        </p:txBody>
      </p:sp>
      <p:sp>
        <p:nvSpPr>
          <p:cNvPr id="43022" name="Прямоугольник 14">
            <a:extLst>
              <a:ext uri="{FF2B5EF4-FFF2-40B4-BE49-F238E27FC236}">
                <a16:creationId xmlns:a16="http://schemas.microsoft.com/office/drawing/2014/main" id="{09E1AFFB-4E9D-4CB6-8608-0BCB67668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4067175"/>
            <a:ext cx="344963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горний клевер – </a:t>
            </a:r>
            <a:r>
              <a:rPr lang="ru-RU" altLang="ru-RU" sz="2400" b="1">
                <a:solidFill>
                  <a:srgbClr val="333399"/>
                </a:solidFill>
              </a:rPr>
              <a:t>це</a:t>
            </a:r>
            <a:r>
              <a:rPr lang="ru-RU" altLang="ru-RU" sz="2400">
                <a:solidFill>
                  <a:srgbClr val="000000"/>
                </a:solidFill>
              </a:rPr>
              <a:t> рослина роду </a:t>
            </a:r>
            <a:r>
              <a:rPr lang="ru-RU" altLang="ru-RU" sz="2400" i="1">
                <a:solidFill>
                  <a:srgbClr val="000000"/>
                </a:solidFill>
              </a:rPr>
              <a:t>Клевер</a:t>
            </a:r>
            <a:endParaRPr lang="ru-RU" altLang="ru-RU" sz="1800"/>
          </a:p>
        </p:txBody>
      </p:sp>
      <p:sp>
        <p:nvSpPr>
          <p:cNvPr id="16" name="Полилиния 15">
            <a:extLst>
              <a:ext uri="{FF2B5EF4-FFF2-40B4-BE49-F238E27FC236}">
                <a16:creationId xmlns:a16="http://schemas.microsoft.com/office/drawing/2014/main" id="{3B37094D-2CA7-44E3-91EA-BD1F06EC5DB4}"/>
              </a:ext>
            </a:extLst>
          </p:cNvPr>
          <p:cNvSpPr/>
          <p:nvPr/>
        </p:nvSpPr>
        <p:spPr bwMode="auto">
          <a:xfrm>
            <a:off x="590550" y="3536950"/>
            <a:ext cx="417513" cy="407988"/>
          </a:xfrm>
          <a:custGeom>
            <a:avLst/>
            <a:gdLst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862649 w 2311204"/>
              <a:gd name="connsiteY3" fmla="*/ 1982708 h 2245259"/>
              <a:gd name="connsiteX4" fmla="*/ 2311204 w 2311204"/>
              <a:gd name="connsiteY4" fmla="*/ 72427 h 2245259"/>
              <a:gd name="connsiteX5" fmla="*/ 2265936 w 2311204"/>
              <a:gd name="connsiteY5" fmla="*/ 0 h 2245259"/>
              <a:gd name="connsiteX6" fmla="*/ 681580 w 2311204"/>
              <a:gd name="connsiteY6" fmla="*/ 1647730 h 2245259"/>
              <a:gd name="connsiteX7" fmla="*/ 355655 w 2311204"/>
              <a:gd name="connsiteY7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862649 w 2311204"/>
              <a:gd name="connsiteY3" fmla="*/ 1982708 h 2245259"/>
              <a:gd name="connsiteX4" fmla="*/ 871702 w 2311204"/>
              <a:gd name="connsiteY4" fmla="*/ 1982708 h 2245259"/>
              <a:gd name="connsiteX5" fmla="*/ 2311204 w 2311204"/>
              <a:gd name="connsiteY5" fmla="*/ 72427 h 2245259"/>
              <a:gd name="connsiteX6" fmla="*/ 2265936 w 2311204"/>
              <a:gd name="connsiteY6" fmla="*/ 0 h 2245259"/>
              <a:gd name="connsiteX7" fmla="*/ 681580 w 2311204"/>
              <a:gd name="connsiteY7" fmla="*/ 1647730 h 2245259"/>
              <a:gd name="connsiteX8" fmla="*/ 355655 w 2311204"/>
              <a:gd name="connsiteY8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862649 w 2311204"/>
              <a:gd name="connsiteY3" fmla="*/ 1982708 h 2245259"/>
              <a:gd name="connsiteX4" fmla="*/ 2311204 w 2311204"/>
              <a:gd name="connsiteY4" fmla="*/ 72427 h 2245259"/>
              <a:gd name="connsiteX5" fmla="*/ 2265936 w 2311204"/>
              <a:gd name="connsiteY5" fmla="*/ 0 h 2245259"/>
              <a:gd name="connsiteX6" fmla="*/ 681580 w 2311204"/>
              <a:gd name="connsiteY6" fmla="*/ 1647730 h 2245259"/>
              <a:gd name="connsiteX7" fmla="*/ 355655 w 2311204"/>
              <a:gd name="connsiteY7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8634" h="2381061">
                <a:moveTo>
                  <a:pt x="353085" y="1149790"/>
                </a:moveTo>
                <a:cubicBezTo>
                  <a:pt x="196606" y="1214746"/>
                  <a:pt x="117695" y="1242718"/>
                  <a:pt x="0" y="1358019"/>
                </a:cubicBezTo>
                <a:cubicBezTo>
                  <a:pt x="455691" y="1699032"/>
                  <a:pt x="485869" y="2085314"/>
                  <a:pt x="669956" y="2381061"/>
                </a:cubicBezTo>
                <a:cubicBezTo>
                  <a:pt x="973247" y="1632642"/>
                  <a:pt x="1769953" y="473798"/>
                  <a:pt x="2308634" y="72427"/>
                </a:cubicBezTo>
                <a:lnTo>
                  <a:pt x="2263366" y="0"/>
                </a:lnTo>
                <a:cubicBezTo>
                  <a:pt x="1563231" y="404387"/>
                  <a:pt x="1098487" y="1035113"/>
                  <a:pt x="679010" y="1647730"/>
                </a:cubicBezTo>
                <a:cubicBezTo>
                  <a:pt x="570368" y="1481750"/>
                  <a:pt x="561315" y="1261449"/>
                  <a:pt x="353085" y="1149790"/>
                </a:cubicBezTo>
                <a:close/>
              </a:path>
            </a:pathLst>
          </a:custGeom>
          <a:gradFill flip="none" rotWithShape="1">
            <a:gsLst>
              <a:gs pos="0">
                <a:srgbClr val="33CC33">
                  <a:shade val="30000"/>
                  <a:satMod val="115000"/>
                </a:srgbClr>
              </a:gs>
              <a:gs pos="50000">
                <a:srgbClr val="33CC33">
                  <a:shade val="67500"/>
                  <a:satMod val="115000"/>
                </a:srgbClr>
              </a:gs>
              <a:gs pos="100000">
                <a:srgbClr val="33CC33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17" name="Умножение 16">
            <a:extLst>
              <a:ext uri="{FF2B5EF4-FFF2-40B4-BE49-F238E27FC236}">
                <a16:creationId xmlns:a16="http://schemas.microsoft.com/office/drawing/2014/main" id="{98340A4D-FF03-4B5E-B5E3-D5EFF86DC787}"/>
              </a:ext>
            </a:extLst>
          </p:cNvPr>
          <p:cNvSpPr/>
          <p:nvPr/>
        </p:nvSpPr>
        <p:spPr bwMode="auto">
          <a:xfrm>
            <a:off x="469900" y="4483100"/>
            <a:ext cx="515938" cy="515938"/>
          </a:xfrm>
          <a:prstGeom prst="mathMultiply">
            <a:avLst>
              <a:gd name="adj1" fmla="val 5938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18" name="Полилиния 17">
            <a:extLst>
              <a:ext uri="{FF2B5EF4-FFF2-40B4-BE49-F238E27FC236}">
                <a16:creationId xmlns:a16="http://schemas.microsoft.com/office/drawing/2014/main" id="{0305DF26-3F84-45B7-A4B7-1D88FC761374}"/>
              </a:ext>
            </a:extLst>
          </p:cNvPr>
          <p:cNvSpPr/>
          <p:nvPr/>
        </p:nvSpPr>
        <p:spPr bwMode="auto">
          <a:xfrm>
            <a:off x="590550" y="3998913"/>
            <a:ext cx="417513" cy="407987"/>
          </a:xfrm>
          <a:custGeom>
            <a:avLst/>
            <a:gdLst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862649 w 2311204"/>
              <a:gd name="connsiteY3" fmla="*/ 1982708 h 2245259"/>
              <a:gd name="connsiteX4" fmla="*/ 2311204 w 2311204"/>
              <a:gd name="connsiteY4" fmla="*/ 72427 h 2245259"/>
              <a:gd name="connsiteX5" fmla="*/ 2265936 w 2311204"/>
              <a:gd name="connsiteY5" fmla="*/ 0 h 2245259"/>
              <a:gd name="connsiteX6" fmla="*/ 681580 w 2311204"/>
              <a:gd name="connsiteY6" fmla="*/ 1647730 h 2245259"/>
              <a:gd name="connsiteX7" fmla="*/ 355655 w 2311204"/>
              <a:gd name="connsiteY7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862649 w 2311204"/>
              <a:gd name="connsiteY3" fmla="*/ 1982708 h 2245259"/>
              <a:gd name="connsiteX4" fmla="*/ 871702 w 2311204"/>
              <a:gd name="connsiteY4" fmla="*/ 1982708 h 2245259"/>
              <a:gd name="connsiteX5" fmla="*/ 2311204 w 2311204"/>
              <a:gd name="connsiteY5" fmla="*/ 72427 h 2245259"/>
              <a:gd name="connsiteX6" fmla="*/ 2265936 w 2311204"/>
              <a:gd name="connsiteY6" fmla="*/ 0 h 2245259"/>
              <a:gd name="connsiteX7" fmla="*/ 681580 w 2311204"/>
              <a:gd name="connsiteY7" fmla="*/ 1647730 h 2245259"/>
              <a:gd name="connsiteX8" fmla="*/ 355655 w 2311204"/>
              <a:gd name="connsiteY8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862649 w 2311204"/>
              <a:gd name="connsiteY3" fmla="*/ 1982708 h 2245259"/>
              <a:gd name="connsiteX4" fmla="*/ 2311204 w 2311204"/>
              <a:gd name="connsiteY4" fmla="*/ 72427 h 2245259"/>
              <a:gd name="connsiteX5" fmla="*/ 2265936 w 2311204"/>
              <a:gd name="connsiteY5" fmla="*/ 0 h 2245259"/>
              <a:gd name="connsiteX6" fmla="*/ 681580 w 2311204"/>
              <a:gd name="connsiteY6" fmla="*/ 1647730 h 2245259"/>
              <a:gd name="connsiteX7" fmla="*/ 355655 w 2311204"/>
              <a:gd name="connsiteY7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5655 w 2311204"/>
              <a:gd name="connsiteY0" fmla="*/ 1149790 h 2245259"/>
              <a:gd name="connsiteX1" fmla="*/ 2570 w 2311204"/>
              <a:gd name="connsiteY1" fmla="*/ 1358019 h 2245259"/>
              <a:gd name="connsiteX2" fmla="*/ 554831 w 2311204"/>
              <a:gd name="connsiteY2" fmla="*/ 2245259 h 2245259"/>
              <a:gd name="connsiteX3" fmla="*/ 2311204 w 2311204"/>
              <a:gd name="connsiteY3" fmla="*/ 72427 h 2245259"/>
              <a:gd name="connsiteX4" fmla="*/ 2265936 w 2311204"/>
              <a:gd name="connsiteY4" fmla="*/ 0 h 2245259"/>
              <a:gd name="connsiteX5" fmla="*/ 681580 w 2311204"/>
              <a:gd name="connsiteY5" fmla="*/ 1647730 h 2245259"/>
              <a:gd name="connsiteX6" fmla="*/ 355655 w 231120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245259"/>
              <a:gd name="connsiteX1" fmla="*/ 0 w 2308634"/>
              <a:gd name="connsiteY1" fmla="*/ 1358019 h 2245259"/>
              <a:gd name="connsiteX2" fmla="*/ 552261 w 2308634"/>
              <a:gd name="connsiteY2" fmla="*/ 2245259 h 2245259"/>
              <a:gd name="connsiteX3" fmla="*/ 2308634 w 2308634"/>
              <a:gd name="connsiteY3" fmla="*/ 72427 h 2245259"/>
              <a:gd name="connsiteX4" fmla="*/ 2263366 w 2308634"/>
              <a:gd name="connsiteY4" fmla="*/ 0 h 2245259"/>
              <a:gd name="connsiteX5" fmla="*/ 679010 w 2308634"/>
              <a:gd name="connsiteY5" fmla="*/ 1647730 h 2245259"/>
              <a:gd name="connsiteX6" fmla="*/ 353085 w 2308634"/>
              <a:gd name="connsiteY6" fmla="*/ 1149790 h 2245259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  <a:gd name="connsiteX0" fmla="*/ 353085 w 2308634"/>
              <a:gd name="connsiteY0" fmla="*/ 1149790 h 2381061"/>
              <a:gd name="connsiteX1" fmla="*/ 0 w 2308634"/>
              <a:gd name="connsiteY1" fmla="*/ 1358019 h 2381061"/>
              <a:gd name="connsiteX2" fmla="*/ 669956 w 2308634"/>
              <a:gd name="connsiteY2" fmla="*/ 2381061 h 2381061"/>
              <a:gd name="connsiteX3" fmla="*/ 2308634 w 2308634"/>
              <a:gd name="connsiteY3" fmla="*/ 72427 h 2381061"/>
              <a:gd name="connsiteX4" fmla="*/ 2263366 w 2308634"/>
              <a:gd name="connsiteY4" fmla="*/ 0 h 2381061"/>
              <a:gd name="connsiteX5" fmla="*/ 679010 w 2308634"/>
              <a:gd name="connsiteY5" fmla="*/ 1647730 h 2381061"/>
              <a:gd name="connsiteX6" fmla="*/ 353085 w 2308634"/>
              <a:gd name="connsiteY6" fmla="*/ 1149790 h 238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8634" h="2381061">
                <a:moveTo>
                  <a:pt x="353085" y="1149790"/>
                </a:moveTo>
                <a:cubicBezTo>
                  <a:pt x="196606" y="1214746"/>
                  <a:pt x="117695" y="1242718"/>
                  <a:pt x="0" y="1358019"/>
                </a:cubicBezTo>
                <a:cubicBezTo>
                  <a:pt x="455691" y="1699032"/>
                  <a:pt x="485869" y="2085314"/>
                  <a:pt x="669956" y="2381061"/>
                </a:cubicBezTo>
                <a:cubicBezTo>
                  <a:pt x="973247" y="1632642"/>
                  <a:pt x="1769953" y="473798"/>
                  <a:pt x="2308634" y="72427"/>
                </a:cubicBezTo>
                <a:lnTo>
                  <a:pt x="2263366" y="0"/>
                </a:lnTo>
                <a:cubicBezTo>
                  <a:pt x="1563231" y="404387"/>
                  <a:pt x="1098487" y="1035113"/>
                  <a:pt x="679010" y="1647730"/>
                </a:cubicBezTo>
                <a:cubicBezTo>
                  <a:pt x="570368" y="1481750"/>
                  <a:pt x="561315" y="1261449"/>
                  <a:pt x="353085" y="1149790"/>
                </a:cubicBezTo>
                <a:close/>
              </a:path>
            </a:pathLst>
          </a:custGeom>
          <a:gradFill flip="none" rotWithShape="1">
            <a:gsLst>
              <a:gs pos="0">
                <a:srgbClr val="33CC33">
                  <a:shade val="30000"/>
                  <a:satMod val="115000"/>
                </a:srgbClr>
              </a:gs>
              <a:gs pos="50000">
                <a:srgbClr val="33CC33">
                  <a:shade val="67500"/>
                  <a:satMod val="115000"/>
                </a:srgbClr>
              </a:gs>
              <a:gs pos="100000">
                <a:srgbClr val="33CC33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19" name="Скругленная прямоугольная выноска 18">
            <a:extLst>
              <a:ext uri="{FF2B5EF4-FFF2-40B4-BE49-F238E27FC236}">
                <a16:creationId xmlns:a16="http://schemas.microsoft.com/office/drawing/2014/main" id="{1C4B8556-AB32-4C63-A96A-F52BE082CA47}"/>
              </a:ext>
            </a:extLst>
          </p:cNvPr>
          <p:cNvSpPr/>
          <p:nvPr/>
        </p:nvSpPr>
        <p:spPr bwMode="auto">
          <a:xfrm>
            <a:off x="1706563" y="5227638"/>
            <a:ext cx="4124325" cy="720725"/>
          </a:xfrm>
          <a:prstGeom prst="wedgeRoundRectCallout">
            <a:avLst>
              <a:gd name="adj1" fmla="val -41125"/>
              <a:gd name="adj2" fmla="val -96276"/>
              <a:gd name="adj3" fmla="val 16667"/>
            </a:avLst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машина </a:t>
            </a:r>
            <a:r>
              <a:rPr lang="ru-RU" sz="2400" b="1" dirty="0" err="1">
                <a:solidFill>
                  <a:srgbClr val="333399"/>
                </a:solidFill>
              </a:rPr>
              <a:t>містить</a:t>
            </a:r>
            <a:r>
              <a:rPr lang="ru-RU" sz="2400" b="1" dirty="0"/>
              <a:t> </a:t>
            </a:r>
            <a:r>
              <a:rPr lang="ru-RU" sz="2400" dirty="0" err="1"/>
              <a:t>двигун</a:t>
            </a:r>
            <a:r>
              <a:rPr lang="ru-RU" sz="2400" dirty="0"/>
              <a:t> (</a:t>
            </a:r>
            <a:r>
              <a:rPr lang="ru-RU" sz="2400" dirty="0" err="1"/>
              <a:t>частина</a:t>
            </a:r>
            <a:r>
              <a:rPr lang="ru-RU" sz="2400" dirty="0"/>
              <a:t> - </a:t>
            </a:r>
            <a:r>
              <a:rPr lang="ru-RU" sz="2400" dirty="0" err="1"/>
              <a:t>ціле</a:t>
            </a:r>
            <a:r>
              <a:rPr lang="ru-RU" sz="2400" dirty="0"/>
              <a:t>)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ru-RU" sz="24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11" name="Line 2">
            <a:extLst>
              <a:ext uri="{FF2B5EF4-FFF2-40B4-BE49-F238E27FC236}">
                <a16:creationId xmlns:a16="http://schemas.microsoft.com/office/drawing/2014/main" id="{D86658DD-05DA-4AE0-B482-D6B99753CD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/>
      <p:bldP spid="9" grpId="0" animBg="1"/>
      <p:bldP spid="10" grpId="0" animBg="1"/>
      <p:bldP spid="43018" grpId="0"/>
      <p:bldP spid="43019" grpId="0"/>
      <p:bldP spid="43020" grpId="0"/>
      <p:bldP spid="43021" grpId="0"/>
      <p:bldP spid="43022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596B4094-8DC8-4033-8969-BB0149A1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Поняття</a:t>
            </a:r>
            <a:r>
              <a:rPr lang="ru-RU" altLang="ru-RU" dirty="0"/>
              <a:t> </a:t>
            </a:r>
            <a:r>
              <a:rPr lang="ru-RU" altLang="ru-RU" dirty="0" err="1"/>
              <a:t>успадкування</a:t>
            </a:r>
            <a:endParaRPr lang="ru-RU" altLang="ru-RU" dirty="0"/>
          </a:p>
        </p:txBody>
      </p:sp>
      <p:sp>
        <p:nvSpPr>
          <p:cNvPr id="9219" name="Номер слайда 2">
            <a:extLst>
              <a:ext uri="{FF2B5EF4-FFF2-40B4-BE49-F238E27FC236}">
                <a16:creationId xmlns:a16="http://schemas.microsoft.com/office/drawing/2014/main" id="{52C3591C-BEED-4BED-BDA9-74B60D68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FC5337-4956-4BBB-B69B-00452072AF9B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9221" name="Line 2">
            <a:extLst>
              <a:ext uri="{FF2B5EF4-FFF2-40B4-BE49-F238E27FC236}">
                <a16:creationId xmlns:a16="http://schemas.microsoft.com/office/drawing/2014/main" id="{776CEBF5-F3AE-454E-B9B1-AF8F96E8C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588E9C6-94BC-4CFC-8E54-D7838DA6A7E2}"/>
              </a:ext>
            </a:extLst>
          </p:cNvPr>
          <p:cNvSpPr/>
          <p:nvPr/>
        </p:nvSpPr>
        <p:spPr>
          <a:xfrm>
            <a:off x="311150" y="3639842"/>
            <a:ext cx="6205538" cy="830997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підкласс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суперклас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eaLnBrk="1" hangingPunct="1">
              <a:defRPr/>
            </a:pP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методи_підкласу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5AC432-9F16-4EE7-9185-2843153A654F}"/>
              </a:ext>
            </a:extLst>
          </p:cNvPr>
          <p:cNvSpPr/>
          <p:nvPr/>
        </p:nvSpPr>
        <p:spPr>
          <a:xfrm>
            <a:off x="219868" y="883376"/>
            <a:ext cx="85582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UA" sz="2100" dirty="0" err="1"/>
              <a:t>Ключовими</a:t>
            </a:r>
            <a:r>
              <a:rPr lang="ru-UA" sz="2100" dirty="0"/>
              <a:t> </a:t>
            </a:r>
            <a:r>
              <a:rPr lang="ru-UA" sz="2100" dirty="0" err="1"/>
              <a:t>поняттями</a:t>
            </a:r>
            <a:r>
              <a:rPr lang="ru-UA" sz="2100" dirty="0"/>
              <a:t> </a:t>
            </a:r>
            <a:r>
              <a:rPr lang="uk-UA" sz="2100" dirty="0"/>
              <a:t>у</a:t>
            </a:r>
            <a:r>
              <a:rPr lang="ru-UA" sz="2100" dirty="0" err="1"/>
              <a:t>спадкування</a:t>
            </a:r>
            <a:r>
              <a:rPr lang="ru-UA" sz="2100" dirty="0"/>
              <a:t> є </a:t>
            </a:r>
            <a:r>
              <a:rPr lang="ru-UA" sz="2100" b="1" dirty="0" err="1">
                <a:solidFill>
                  <a:srgbClr val="0000FF"/>
                </a:solidFill>
              </a:rPr>
              <a:t>підклас</a:t>
            </a:r>
            <a:r>
              <a:rPr lang="ru-UA" sz="2100" dirty="0"/>
              <a:t> і </a:t>
            </a:r>
            <a:r>
              <a:rPr lang="ru-UA" sz="2100" b="1" dirty="0" err="1">
                <a:solidFill>
                  <a:srgbClr val="0000FF"/>
                </a:solidFill>
              </a:rPr>
              <a:t>суперклас</a:t>
            </a:r>
            <a:r>
              <a:rPr lang="ru-UA" sz="2100" dirty="0"/>
              <a:t>. </a:t>
            </a:r>
            <a:endParaRPr lang="uk-UA" sz="2100" dirty="0"/>
          </a:p>
          <a:p>
            <a:pPr algn="just"/>
            <a:r>
              <a:rPr lang="ru-UA" sz="2100" b="1" dirty="0" err="1">
                <a:solidFill>
                  <a:srgbClr val="0000FF"/>
                </a:solidFill>
              </a:rPr>
              <a:t>Підклас</a:t>
            </a:r>
            <a:r>
              <a:rPr lang="ru-UA" sz="2100" dirty="0"/>
              <a:t> </a:t>
            </a:r>
            <a:r>
              <a:rPr lang="ru-UA" sz="2100" dirty="0" err="1"/>
              <a:t>успадковує</a:t>
            </a:r>
            <a:r>
              <a:rPr lang="ru-UA" sz="2100" dirty="0"/>
              <a:t> </a:t>
            </a:r>
            <a:r>
              <a:rPr lang="ru-UA" sz="2100" dirty="0" err="1"/>
              <a:t>від</a:t>
            </a:r>
            <a:r>
              <a:rPr lang="ru-UA" sz="2100" dirty="0"/>
              <a:t> </a:t>
            </a:r>
            <a:r>
              <a:rPr lang="ru-UA" sz="2100" b="1" dirty="0" err="1"/>
              <a:t>суперкласу</a:t>
            </a:r>
            <a:r>
              <a:rPr lang="ru-UA" sz="2100" dirty="0"/>
              <a:t> </a:t>
            </a:r>
            <a:r>
              <a:rPr lang="ru-UA" sz="2100" b="1" u="sng" dirty="0" err="1"/>
              <a:t>всі</a:t>
            </a:r>
            <a:r>
              <a:rPr lang="ru-UA" sz="2100" b="1" u="sng" dirty="0"/>
              <a:t> </a:t>
            </a:r>
            <a:r>
              <a:rPr lang="ru-UA" sz="2100" b="1" u="sng" dirty="0" err="1"/>
              <a:t>публічні</a:t>
            </a:r>
            <a:r>
              <a:rPr lang="ru-UA" sz="2100" b="1" u="sng" dirty="0"/>
              <a:t> </a:t>
            </a:r>
            <a:r>
              <a:rPr lang="ru-UA" sz="2100" b="1" u="sng" dirty="0" err="1"/>
              <a:t>атрибути</a:t>
            </a:r>
            <a:r>
              <a:rPr lang="ru-UA" sz="2100" b="1" u="sng" dirty="0"/>
              <a:t> і </a:t>
            </a:r>
            <a:r>
              <a:rPr lang="ru-UA" sz="2100" b="1" u="sng" dirty="0" err="1"/>
              <a:t>методи</a:t>
            </a:r>
            <a:r>
              <a:rPr lang="ru-UA" sz="2100" dirty="0"/>
              <a:t>. </a:t>
            </a:r>
            <a:endParaRPr lang="uk-UA" sz="2100" dirty="0"/>
          </a:p>
          <a:p>
            <a:pPr algn="just"/>
            <a:r>
              <a:rPr lang="ru-UA" sz="2100" b="1" dirty="0" err="1">
                <a:solidFill>
                  <a:srgbClr val="0000FF"/>
                </a:solidFill>
              </a:rPr>
              <a:t>Суперклас</a:t>
            </a:r>
            <a:r>
              <a:rPr lang="ru-UA" sz="2100" dirty="0"/>
              <a:t> </a:t>
            </a:r>
            <a:r>
              <a:rPr lang="ru-UA" sz="2100" dirty="0" err="1"/>
              <a:t>ще</a:t>
            </a:r>
            <a:r>
              <a:rPr lang="ru-UA" sz="2100" dirty="0"/>
              <a:t> </a:t>
            </a:r>
            <a:r>
              <a:rPr lang="ru-UA" sz="2100" dirty="0" err="1"/>
              <a:t>називається</a:t>
            </a:r>
            <a:r>
              <a:rPr lang="ru-UA" sz="2100" dirty="0"/>
              <a:t> </a:t>
            </a:r>
            <a:r>
              <a:rPr lang="ru-UA" sz="2100" b="1" dirty="0" err="1"/>
              <a:t>базовим</a:t>
            </a:r>
            <a:r>
              <a:rPr lang="ru-UA" sz="2100" dirty="0"/>
              <a:t> (</a:t>
            </a:r>
            <a:r>
              <a:rPr lang="ru-UA" sz="2100" dirty="0" err="1"/>
              <a:t>base</a:t>
            </a:r>
            <a:r>
              <a:rPr lang="ru-UA" sz="2100" dirty="0"/>
              <a:t> </a:t>
            </a:r>
            <a:r>
              <a:rPr lang="ru-UA" sz="2100" dirty="0" err="1"/>
              <a:t>class</a:t>
            </a:r>
            <a:r>
              <a:rPr lang="ru-UA" sz="2100" dirty="0"/>
              <a:t>) </a:t>
            </a:r>
            <a:r>
              <a:rPr lang="ru-UA" sz="2100" dirty="0" err="1"/>
              <a:t>або</a:t>
            </a:r>
            <a:r>
              <a:rPr lang="ru-UA" sz="2100" dirty="0"/>
              <a:t> </a:t>
            </a:r>
            <a:r>
              <a:rPr lang="ru-UA" sz="2100" b="1" dirty="0" err="1"/>
              <a:t>батьківським</a:t>
            </a:r>
            <a:r>
              <a:rPr lang="ru-UA" sz="2100" dirty="0"/>
              <a:t> (</a:t>
            </a:r>
            <a:r>
              <a:rPr lang="ru-UA" sz="2100" dirty="0" err="1"/>
              <a:t>parent</a:t>
            </a:r>
            <a:r>
              <a:rPr lang="ru-UA" sz="2100" dirty="0"/>
              <a:t> </a:t>
            </a:r>
            <a:r>
              <a:rPr lang="ru-UA" sz="2100" dirty="0" err="1"/>
              <a:t>class</a:t>
            </a:r>
            <a:r>
              <a:rPr lang="ru-UA" sz="2100" dirty="0"/>
              <a:t>), а </a:t>
            </a:r>
            <a:r>
              <a:rPr lang="ru-UA" sz="2100" b="1" dirty="0" err="1">
                <a:solidFill>
                  <a:srgbClr val="0000FF"/>
                </a:solidFill>
              </a:rPr>
              <a:t>підклас</a:t>
            </a:r>
            <a:r>
              <a:rPr lang="ru-UA" sz="2100" dirty="0"/>
              <a:t> - </a:t>
            </a:r>
            <a:r>
              <a:rPr lang="ru-UA" sz="2100" b="1" dirty="0" err="1"/>
              <a:t>похідним</a:t>
            </a:r>
            <a:r>
              <a:rPr lang="ru-UA" sz="2100" dirty="0"/>
              <a:t> (</a:t>
            </a:r>
            <a:r>
              <a:rPr lang="ru-UA" sz="2100" dirty="0" err="1"/>
              <a:t>derived</a:t>
            </a:r>
            <a:r>
              <a:rPr lang="ru-UA" sz="2100" dirty="0"/>
              <a:t> </a:t>
            </a:r>
            <a:r>
              <a:rPr lang="ru-UA" sz="2100" dirty="0" err="1"/>
              <a:t>class</a:t>
            </a:r>
            <a:r>
              <a:rPr lang="ru-UA" sz="2100" dirty="0"/>
              <a:t>) </a:t>
            </a:r>
            <a:r>
              <a:rPr lang="ru-UA" sz="2100" dirty="0" err="1"/>
              <a:t>або</a:t>
            </a:r>
            <a:r>
              <a:rPr lang="ru-UA" sz="2100" dirty="0"/>
              <a:t> </a:t>
            </a:r>
            <a:r>
              <a:rPr lang="ru-UA" sz="2100" b="1" dirty="0" err="1"/>
              <a:t>дочірнім</a:t>
            </a:r>
            <a:r>
              <a:rPr lang="ru-UA" sz="2100" dirty="0"/>
              <a:t> (</a:t>
            </a:r>
            <a:r>
              <a:rPr lang="ru-UA" sz="2100" dirty="0" err="1"/>
              <a:t>child</a:t>
            </a:r>
            <a:r>
              <a:rPr lang="ru-UA" sz="2100" dirty="0"/>
              <a:t> </a:t>
            </a:r>
            <a:r>
              <a:rPr lang="ru-UA" sz="2100" dirty="0" err="1"/>
              <a:t>class</a:t>
            </a:r>
            <a:r>
              <a:rPr lang="ru-UA" sz="2100" dirty="0"/>
              <a:t>).</a:t>
            </a:r>
          </a:p>
          <a:p>
            <a:pPr algn="just"/>
            <a:endParaRPr lang="ru-UA" sz="2100" dirty="0"/>
          </a:p>
          <a:p>
            <a:pPr algn="just"/>
            <a:r>
              <a:rPr lang="ru-UA" sz="2100" dirty="0"/>
              <a:t>Синтаксис для </a:t>
            </a:r>
            <a:r>
              <a:rPr lang="ru-UA" sz="2100" dirty="0" err="1"/>
              <a:t>наслідування</a:t>
            </a:r>
            <a:r>
              <a:rPr lang="ru-UA" sz="2100" dirty="0"/>
              <a:t> </a:t>
            </a:r>
            <a:r>
              <a:rPr lang="ru-UA" sz="2100" dirty="0" err="1"/>
              <a:t>класів</a:t>
            </a:r>
            <a:r>
              <a:rPr lang="ru-UA" sz="2100" dirty="0"/>
              <a:t> </a:t>
            </a:r>
            <a:r>
              <a:rPr lang="ru-UA" sz="2100" dirty="0" err="1"/>
              <a:t>виглядає</a:t>
            </a:r>
            <a:r>
              <a:rPr lang="ru-UA" sz="2100" dirty="0"/>
              <a:t> </a:t>
            </a:r>
            <a:r>
              <a:rPr lang="ru-UA" sz="2100" dirty="0" err="1"/>
              <a:t>наступним</a:t>
            </a:r>
            <a:r>
              <a:rPr lang="ru-UA" sz="2100" dirty="0"/>
              <a:t> чином: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Суперклас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35228" y="646480"/>
            <a:ext cx="8847786" cy="6186309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Person: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init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name, age):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name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встановлюємо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ім'я</a:t>
            </a:r>
            <a:endParaRPr lang="ru-RU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age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встановлюємо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вік</a:t>
            </a:r>
            <a:endParaRPr lang="ru-RU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endParaRPr lang="en-US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age):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if age in range(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100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age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else: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    print(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uk-UA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еприпустимий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вік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endParaRPr lang="en-US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name):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name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display_info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Ім`я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"\t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Вік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endParaRPr lang="en-US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age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property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getAge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name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property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getName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Підклас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45983" y="671420"/>
            <a:ext cx="8847786" cy="3416320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Employee(Person):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details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company):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print(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, "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працює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в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компанії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",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company) </a:t>
            </a:r>
            <a:endParaRPr lang="uk-UA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uk-UA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так не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можна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-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приватний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атрибут</a:t>
            </a: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(self.name,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працює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в 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компанії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company)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tom = Employee(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"Tom"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23)</a:t>
            </a:r>
          </a:p>
          <a:p>
            <a:pPr marL="179388" indent="-93663" eaLnBrk="1" hangingPunct="1">
              <a:defRPr/>
            </a:pP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tom.details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"Google"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tom.age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33</a:t>
            </a:r>
          </a:p>
          <a:p>
            <a:pPr marL="179388" indent="-93663" eaLnBrk="1" hangingPunct="1">
              <a:defRPr/>
            </a:pP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tom.display_info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A6852E-E1B5-4A81-956D-0EFEC44BFFF9}"/>
              </a:ext>
            </a:extLst>
          </p:cNvPr>
          <p:cNvSpPr/>
          <p:nvPr/>
        </p:nvSpPr>
        <p:spPr>
          <a:xfrm>
            <a:off x="145983" y="4238125"/>
            <a:ext cx="88477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UA" sz="2000" dirty="0" err="1"/>
              <a:t>Клас</a:t>
            </a:r>
            <a:r>
              <a:rPr lang="ru-UA" sz="2000" dirty="0"/>
              <a:t> </a:t>
            </a:r>
            <a:r>
              <a:rPr lang="ru-UA" sz="2000" b="1" dirty="0" err="1">
                <a:solidFill>
                  <a:srgbClr val="0000FF"/>
                </a:solidFill>
              </a:rPr>
              <a:t>Employee</a:t>
            </a:r>
            <a:r>
              <a:rPr lang="ru-UA" sz="2000" dirty="0"/>
              <a:t> </a:t>
            </a:r>
            <a:r>
              <a:rPr lang="ru-UA" sz="2000" dirty="0" err="1"/>
              <a:t>повністю</a:t>
            </a:r>
            <a:r>
              <a:rPr lang="ru-UA" sz="2000" dirty="0"/>
              <a:t> </a:t>
            </a:r>
            <a:r>
              <a:rPr lang="ru-UA" sz="2000" dirty="0" err="1"/>
              <a:t>переймає</a:t>
            </a:r>
            <a:r>
              <a:rPr lang="ru-UA" sz="2000" dirty="0"/>
              <a:t> </a:t>
            </a:r>
            <a:r>
              <a:rPr lang="ru-UA" sz="2000" dirty="0" err="1"/>
              <a:t>функціонал</a:t>
            </a:r>
            <a:r>
              <a:rPr lang="ru-UA" sz="2000" dirty="0"/>
              <a:t> </a:t>
            </a:r>
            <a:r>
              <a:rPr lang="ru-UA" sz="2000" dirty="0" err="1"/>
              <a:t>класу</a:t>
            </a:r>
            <a:r>
              <a:rPr lang="ru-UA" sz="2000" dirty="0"/>
              <a:t> </a:t>
            </a:r>
            <a:r>
              <a:rPr lang="ru-UA" sz="2000" b="1" dirty="0" err="1">
                <a:solidFill>
                  <a:srgbClr val="0000FF"/>
                </a:solidFill>
              </a:rPr>
              <a:t>Person</a:t>
            </a:r>
            <a:r>
              <a:rPr lang="ru-UA" sz="2000" dirty="0"/>
              <a:t> і в </a:t>
            </a:r>
            <a:r>
              <a:rPr lang="ru-UA" sz="2000" dirty="0" err="1"/>
              <a:t>доповненні</a:t>
            </a:r>
            <a:r>
              <a:rPr lang="ru-UA" sz="2000" dirty="0"/>
              <a:t> до </a:t>
            </a:r>
            <a:r>
              <a:rPr lang="ru-UA" sz="2000" dirty="0" err="1"/>
              <a:t>нього</a:t>
            </a:r>
            <a:r>
              <a:rPr lang="ru-UA" sz="2000" dirty="0"/>
              <a:t> </a:t>
            </a:r>
            <a:r>
              <a:rPr lang="ru-UA" sz="2000" dirty="0" err="1"/>
              <a:t>додає</a:t>
            </a:r>
            <a:r>
              <a:rPr lang="ru-UA" sz="2000" dirty="0"/>
              <a:t> метод </a:t>
            </a:r>
            <a:r>
              <a:rPr lang="ru-UA" sz="2000" b="1" dirty="0" err="1">
                <a:solidFill>
                  <a:srgbClr val="0070C0"/>
                </a:solidFill>
              </a:rPr>
              <a:t>details</a:t>
            </a:r>
            <a:r>
              <a:rPr lang="ru-UA" sz="2000" b="1" dirty="0">
                <a:solidFill>
                  <a:srgbClr val="0070C0"/>
                </a:solidFill>
              </a:rPr>
              <a:t>()</a:t>
            </a:r>
            <a:r>
              <a:rPr lang="ru-UA" sz="2000" dirty="0"/>
              <a:t>.</a:t>
            </a:r>
            <a:endParaRPr lang="uk-UA" sz="2000" dirty="0"/>
          </a:p>
          <a:p>
            <a:pPr algn="just"/>
            <a:endParaRPr lang="uk-UA" sz="2000" dirty="0"/>
          </a:p>
          <a:p>
            <a:pPr algn="just"/>
            <a:r>
              <a:rPr lang="uk-UA" sz="2000" dirty="0"/>
              <a:t>Для </a:t>
            </a:r>
            <a:r>
              <a:rPr lang="ru-UA" sz="2000" b="1" dirty="0" err="1">
                <a:solidFill>
                  <a:srgbClr val="0000FF"/>
                </a:solidFill>
              </a:rPr>
              <a:t>Employee</a:t>
            </a:r>
            <a:r>
              <a:rPr lang="ru-UA" sz="2000" dirty="0"/>
              <a:t> </a:t>
            </a:r>
            <a:r>
              <a:rPr lang="ru-UA" sz="2000" dirty="0" err="1"/>
              <a:t>доступні</a:t>
            </a:r>
            <a:r>
              <a:rPr lang="ru-UA" sz="2000" dirty="0"/>
              <a:t> через </a:t>
            </a:r>
            <a:r>
              <a:rPr lang="ru-UA" sz="2000" dirty="0" err="1"/>
              <a:t>ключове</a:t>
            </a:r>
            <a:r>
              <a:rPr lang="ru-UA" sz="2000" dirty="0"/>
              <a:t> слово </a:t>
            </a:r>
            <a:r>
              <a:rPr lang="ru-UA" sz="2000" b="1" dirty="0" err="1">
                <a:solidFill>
                  <a:srgbClr val="0070C0"/>
                </a:solidFill>
              </a:rPr>
              <a:t>self</a:t>
            </a:r>
            <a:r>
              <a:rPr lang="ru-UA" sz="2000" dirty="0"/>
              <a:t> </a:t>
            </a:r>
            <a:r>
              <a:rPr lang="ru-UA" sz="2000" dirty="0" err="1"/>
              <a:t>всі</a:t>
            </a:r>
            <a:r>
              <a:rPr lang="ru-UA" sz="2000" dirty="0"/>
              <a:t> </a:t>
            </a:r>
            <a:r>
              <a:rPr lang="ru-UA" sz="2000" dirty="0" err="1"/>
              <a:t>методи</a:t>
            </a:r>
            <a:r>
              <a:rPr lang="ru-UA" sz="2000" dirty="0"/>
              <a:t> і </a:t>
            </a:r>
            <a:r>
              <a:rPr lang="ru-UA" sz="2000" dirty="0" err="1"/>
              <a:t>атрибути</a:t>
            </a:r>
            <a:r>
              <a:rPr lang="ru-UA" sz="2000" dirty="0"/>
              <a:t> </a:t>
            </a:r>
            <a:r>
              <a:rPr lang="ru-UA" sz="2000" dirty="0" err="1"/>
              <a:t>класу</a:t>
            </a:r>
            <a:r>
              <a:rPr lang="ru-UA" sz="2000" dirty="0"/>
              <a:t> </a:t>
            </a:r>
            <a:r>
              <a:rPr lang="ru-UA" sz="2000" b="1" dirty="0" err="1">
                <a:solidFill>
                  <a:srgbClr val="0000FF"/>
                </a:solidFill>
              </a:rPr>
              <a:t>Person</a:t>
            </a:r>
            <a:r>
              <a:rPr lang="ru-UA" sz="2000" dirty="0"/>
              <a:t>, </a:t>
            </a:r>
            <a:r>
              <a:rPr lang="ru-UA" sz="2000" dirty="0" err="1"/>
              <a:t>крім</a:t>
            </a:r>
            <a:r>
              <a:rPr lang="ru-UA" sz="2000" dirty="0"/>
              <a:t> </a:t>
            </a:r>
            <a:r>
              <a:rPr lang="ru-UA" sz="2000" dirty="0" err="1"/>
              <a:t>закритих</a:t>
            </a:r>
            <a:r>
              <a:rPr lang="ru-UA" sz="2000" dirty="0"/>
              <a:t> </a:t>
            </a:r>
            <a:r>
              <a:rPr lang="ru-UA" sz="2000" dirty="0" err="1"/>
              <a:t>атрибутів</a:t>
            </a:r>
            <a:r>
              <a:rPr lang="ru-UA" sz="2000" dirty="0"/>
              <a:t> типу </a:t>
            </a:r>
            <a:r>
              <a:rPr lang="ru-UA" sz="2000" b="1" dirty="0">
                <a:solidFill>
                  <a:srgbClr val="0070C0"/>
                </a:solidFill>
              </a:rPr>
              <a:t>__</a:t>
            </a:r>
            <a:r>
              <a:rPr lang="ru-UA" sz="2000" b="1" dirty="0" err="1">
                <a:solidFill>
                  <a:srgbClr val="0070C0"/>
                </a:solidFill>
              </a:rPr>
              <a:t>name</a:t>
            </a:r>
            <a:r>
              <a:rPr lang="ru-UA" sz="2000" b="1" dirty="0">
                <a:solidFill>
                  <a:srgbClr val="0070C0"/>
                </a:solidFill>
              </a:rPr>
              <a:t> </a:t>
            </a:r>
            <a:r>
              <a:rPr lang="ru-UA" sz="2000" dirty="0" err="1"/>
              <a:t>або</a:t>
            </a:r>
            <a:r>
              <a:rPr lang="ru-UA" sz="2000" dirty="0"/>
              <a:t> </a:t>
            </a:r>
            <a:r>
              <a:rPr lang="ru-UA" sz="2000" b="1" dirty="0">
                <a:solidFill>
                  <a:srgbClr val="0070C0"/>
                </a:solidFill>
              </a:rPr>
              <a:t>__</a:t>
            </a:r>
            <a:r>
              <a:rPr lang="ru-UA" sz="2000" b="1" dirty="0" err="1">
                <a:solidFill>
                  <a:srgbClr val="0070C0"/>
                </a:solidFill>
              </a:rPr>
              <a:t>age</a:t>
            </a:r>
            <a:r>
              <a:rPr lang="ru-UA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371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596B4094-8DC8-4033-8969-BB0149A1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Поняття</a:t>
            </a:r>
            <a:r>
              <a:rPr lang="ru-RU" altLang="ru-RU" dirty="0"/>
              <a:t> </a:t>
            </a:r>
            <a:r>
              <a:rPr lang="ru-RU" altLang="ru-RU" dirty="0" err="1"/>
              <a:t>поліморфізму</a:t>
            </a:r>
            <a:endParaRPr lang="ru-RU" altLang="ru-RU" dirty="0"/>
          </a:p>
        </p:txBody>
      </p:sp>
      <p:sp>
        <p:nvSpPr>
          <p:cNvPr id="9219" name="Номер слайда 2">
            <a:extLst>
              <a:ext uri="{FF2B5EF4-FFF2-40B4-BE49-F238E27FC236}">
                <a16:creationId xmlns:a16="http://schemas.microsoft.com/office/drawing/2014/main" id="{52C3591C-BEED-4BED-BDA9-74B60D68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FC5337-4956-4BBB-B69B-00452072AF9B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/>
          </a:p>
        </p:txBody>
      </p:sp>
      <p:sp>
        <p:nvSpPr>
          <p:cNvPr id="9221" name="Line 2">
            <a:extLst>
              <a:ext uri="{FF2B5EF4-FFF2-40B4-BE49-F238E27FC236}">
                <a16:creationId xmlns:a16="http://schemas.microsoft.com/office/drawing/2014/main" id="{776CEBF5-F3AE-454E-B9B1-AF8F96E8C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5AC432-9F16-4EE7-9185-2843153A654F}"/>
              </a:ext>
            </a:extLst>
          </p:cNvPr>
          <p:cNvSpPr/>
          <p:nvPr/>
        </p:nvSpPr>
        <p:spPr>
          <a:xfrm>
            <a:off x="219868" y="883376"/>
            <a:ext cx="85582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err="1">
                <a:solidFill>
                  <a:srgbClr val="0000FF"/>
                </a:solidFill>
              </a:rPr>
              <a:t>Поліморфізм</a:t>
            </a:r>
            <a:r>
              <a:rPr lang="ru-RU" sz="2200" dirty="0"/>
              <a:t> є </a:t>
            </a:r>
            <a:r>
              <a:rPr lang="ru-RU" sz="2200" dirty="0" err="1"/>
              <a:t>ще</a:t>
            </a:r>
            <a:r>
              <a:rPr lang="ru-RU" sz="2200" dirty="0"/>
              <a:t> одним </a:t>
            </a:r>
            <a:r>
              <a:rPr lang="ru-RU" sz="2200" dirty="0" err="1"/>
              <a:t>базовим</a:t>
            </a:r>
            <a:r>
              <a:rPr lang="ru-RU" sz="2200" dirty="0"/>
              <a:t> аспектом </a:t>
            </a:r>
            <a:r>
              <a:rPr lang="ru-RU" sz="2200" dirty="0" err="1"/>
              <a:t>об'єктно-орієнтованого</a:t>
            </a:r>
            <a:r>
              <a:rPr lang="ru-RU" sz="2200" dirty="0"/>
              <a:t> </a:t>
            </a:r>
            <a:r>
              <a:rPr lang="ru-RU" sz="2200" dirty="0" err="1"/>
              <a:t>програмування</a:t>
            </a:r>
            <a:r>
              <a:rPr lang="ru-RU" sz="2200" dirty="0"/>
              <a:t> і </a:t>
            </a:r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здатність</a:t>
            </a:r>
            <a:r>
              <a:rPr lang="ru-RU" sz="2200" dirty="0"/>
              <a:t> до </a:t>
            </a:r>
            <a:r>
              <a:rPr lang="ru-RU" sz="2200" dirty="0" err="1"/>
              <a:t>зміни</a:t>
            </a:r>
            <a:r>
              <a:rPr lang="ru-RU" sz="2200" dirty="0"/>
              <a:t> </a:t>
            </a:r>
            <a:r>
              <a:rPr lang="ru-RU" sz="2200" dirty="0" err="1"/>
              <a:t>функціоналу</a:t>
            </a:r>
            <a:r>
              <a:rPr lang="ru-RU" sz="2200" dirty="0"/>
              <a:t>, </a:t>
            </a:r>
            <a:r>
              <a:rPr lang="ru-RU" sz="2200" dirty="0" err="1"/>
              <a:t>успадкованого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базового </a:t>
            </a:r>
            <a:r>
              <a:rPr lang="ru-RU" sz="2200" dirty="0" err="1"/>
              <a:t>класу</a:t>
            </a:r>
            <a:r>
              <a:rPr lang="ru-RU" sz="2200" dirty="0"/>
              <a:t>.</a:t>
            </a:r>
            <a:endParaRPr lang="ru-UA" sz="2200" dirty="0"/>
          </a:p>
        </p:txBody>
      </p:sp>
    </p:spTree>
    <p:extLst>
      <p:ext uri="{BB962C8B-B14F-4D97-AF65-F5344CB8AC3E}">
        <p14:creationId xmlns:p14="http://schemas.microsoft.com/office/powerpoint/2010/main" val="251221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Суперклас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35228" y="646480"/>
            <a:ext cx="8847786" cy="6186309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Person: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init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name, age):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name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встановлюємо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ім'я</a:t>
            </a:r>
            <a:endParaRPr lang="ru-RU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age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встановлюємо</a:t>
            </a:r>
            <a:r>
              <a:rPr lang="ru-RU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вік</a:t>
            </a:r>
            <a:endParaRPr lang="ru-RU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endParaRPr lang="en-US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age):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if age in range(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100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age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else: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    print(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uk-UA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Н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еприпустимий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вік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ru-RU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getName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endParaRPr lang="en-US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(self, name):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= name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display_info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Ім`я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"\t</a:t>
            </a:r>
            <a:r>
              <a:rPr lang="ru-RU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Вік</a:t>
            </a: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self.__age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endParaRPr lang="en-US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age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property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getAge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setAge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eaLnBrk="1" hangingPunct="1">
              <a:defRPr/>
            </a:pPr>
            <a:r>
              <a:rPr lang="en-US" b="1" dirty="0">
                <a:latin typeface="Courier New" pitchFamily="49" charset="0"/>
                <a:cs typeface="Times New Roman" pitchFamily="18" charset="0"/>
              </a:rPr>
              <a:t>    name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property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(__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getName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, __</a:t>
            </a:r>
            <a:r>
              <a:rPr lang="en-US" b="1" dirty="0" err="1">
                <a:latin typeface="Courier New" pitchFamily="49" charset="0"/>
                <a:cs typeface="Times New Roman" pitchFamily="18" charset="0"/>
              </a:rPr>
              <a:t>setName</a:t>
            </a:r>
            <a:r>
              <a:rPr lang="en-US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0283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Підклас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45983" y="671420"/>
            <a:ext cx="8847786" cy="3170099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Employee(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Person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визначення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конструктора</a:t>
            </a:r>
          </a:p>
          <a:p>
            <a:pPr marL="179388" indent="-93663" eaLnBrk="1" hangingPunct="1">
              <a:defRPr/>
            </a:pP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init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(self, name, age, company):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Person.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init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(self, name, age)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self.company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company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перевизначення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методу </a:t>
            </a:r>
            <a:r>
              <a:rPr lang="en-US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display_info</a:t>
            </a:r>
            <a:endParaRPr lang="en-US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display_info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Person.display_info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(self)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print(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0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Компанія</a:t>
            </a:r>
            <a:r>
              <a:rPr 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:"</a:t>
            </a: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self.company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0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A6852E-E1B5-4A81-956D-0EFEC44BFFF9}"/>
              </a:ext>
            </a:extLst>
          </p:cNvPr>
          <p:cNvSpPr/>
          <p:nvPr/>
        </p:nvSpPr>
        <p:spPr>
          <a:xfrm>
            <a:off x="145983" y="3949422"/>
            <a:ext cx="88477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У самому </a:t>
            </a:r>
            <a:r>
              <a:rPr lang="ru-RU" sz="2000" dirty="0" err="1"/>
              <a:t>конструкторі</a:t>
            </a:r>
            <a:r>
              <a:rPr lang="ru-RU" sz="2000" dirty="0"/>
              <a:t> </a:t>
            </a:r>
            <a:r>
              <a:rPr lang="ru-RU" sz="2000" b="1" dirty="0" err="1">
                <a:solidFill>
                  <a:srgbClr val="0000FF"/>
                </a:solidFill>
              </a:rPr>
              <a:t>Employee</a:t>
            </a:r>
            <a:r>
              <a:rPr lang="ru-RU" sz="2000" dirty="0"/>
              <a:t> </a:t>
            </a:r>
            <a:r>
              <a:rPr lang="ru-RU" sz="2000" dirty="0" err="1"/>
              <a:t>викликається</a:t>
            </a:r>
            <a:r>
              <a:rPr lang="ru-RU" sz="2000" dirty="0"/>
              <a:t> конструктор базового </a:t>
            </a:r>
            <a:r>
              <a:rPr lang="ru-RU" sz="2000" dirty="0" err="1"/>
              <a:t>класу</a:t>
            </a:r>
            <a:r>
              <a:rPr lang="ru-RU" sz="2000" dirty="0"/>
              <a:t> </a:t>
            </a:r>
            <a:r>
              <a:rPr lang="ru-RU" sz="2000" b="1" dirty="0" err="1">
                <a:solidFill>
                  <a:srgbClr val="0000FF"/>
                </a:solidFill>
              </a:rPr>
              <a:t>Person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Клас</a:t>
            </a:r>
            <a:r>
              <a:rPr lang="ru-RU" sz="2000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Employee</a:t>
            </a:r>
            <a:r>
              <a:rPr lang="en-US" sz="2000" dirty="0"/>
              <a:t> </a:t>
            </a:r>
            <a:r>
              <a:rPr lang="ru-RU" sz="2000" dirty="0" err="1"/>
              <a:t>додає</a:t>
            </a:r>
            <a:r>
              <a:rPr lang="ru-RU" sz="2000" dirty="0"/>
              <a:t> до </a:t>
            </a:r>
            <a:r>
              <a:rPr lang="ru-RU" sz="2000" dirty="0" err="1"/>
              <a:t>функціоналу</a:t>
            </a:r>
            <a:r>
              <a:rPr lang="ru-RU" sz="2000" dirty="0"/>
              <a:t> </a:t>
            </a:r>
            <a:r>
              <a:rPr lang="ru-RU" sz="2000" dirty="0" err="1"/>
              <a:t>класу</a:t>
            </a:r>
            <a:r>
              <a:rPr lang="ru-RU" sz="2000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Person</a:t>
            </a:r>
            <a:r>
              <a:rPr lang="en-US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один атрибут - </a:t>
            </a:r>
            <a:r>
              <a:rPr lang="en-US" sz="2000" b="1" dirty="0" err="1">
                <a:solidFill>
                  <a:srgbClr val="C00000"/>
                </a:solidFill>
              </a:rPr>
              <a:t>self.company</a:t>
            </a:r>
            <a:r>
              <a:rPr lang="en-US" sz="2000" dirty="0"/>
              <a:t>.</a:t>
            </a:r>
            <a:endParaRPr lang="ru-RU" sz="2000" dirty="0"/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Звернення</a:t>
            </a:r>
            <a:r>
              <a:rPr lang="ru-RU" sz="2000" dirty="0"/>
              <a:t> до </a:t>
            </a:r>
            <a:r>
              <a:rPr lang="ru-RU" sz="2000" dirty="0" err="1"/>
              <a:t>методів</a:t>
            </a:r>
            <a:r>
              <a:rPr lang="ru-RU" sz="2000" dirty="0"/>
              <a:t> базового </a:t>
            </a:r>
            <a:r>
              <a:rPr lang="ru-RU" sz="2000" dirty="0" err="1"/>
              <a:t>класу</a:t>
            </a:r>
            <a:r>
              <a:rPr lang="ru-RU" sz="2000" dirty="0"/>
              <a:t> </a:t>
            </a:r>
            <a:r>
              <a:rPr lang="ru-RU" sz="2000" dirty="0" err="1"/>
              <a:t>виглядає</a:t>
            </a:r>
            <a:r>
              <a:rPr lang="ru-RU" sz="2000" dirty="0"/>
              <a:t> так:</a:t>
            </a:r>
            <a:endParaRPr lang="ru-UA" sz="2000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B373710-EF38-4D25-92CA-83792A32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01" y="5934641"/>
            <a:ext cx="8656168" cy="461665"/>
          </a:xfrm>
          <a:prstGeom prst="rect">
            <a:avLst/>
          </a:prstGeom>
          <a:solidFill>
            <a:srgbClr val="99FF66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marL="179388" indent="-93663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суперклас.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назва_метода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self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[,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параметри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63524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>
            <a:extLst>
              <a:ext uri="{FF2B5EF4-FFF2-40B4-BE49-F238E27FC236}">
                <a16:creationId xmlns:a16="http://schemas.microsoft.com/office/drawing/2014/main" id="{6F7CEBD4-20BA-4782-AD66-198CA66EE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114" y="49547"/>
            <a:ext cx="8375650" cy="471488"/>
          </a:xfrm>
        </p:spPr>
        <p:txBody>
          <a:bodyPr/>
          <a:lstStyle/>
          <a:p>
            <a:r>
              <a:rPr lang="uk-UA" altLang="ru-UA" dirty="0"/>
              <a:t>Підклас</a:t>
            </a:r>
            <a:endParaRPr lang="ru-RU" altLang="ru-UA" dirty="0"/>
          </a:p>
        </p:txBody>
      </p:sp>
      <p:sp>
        <p:nvSpPr>
          <p:cNvPr id="52227" name="Номер слайда 2">
            <a:extLst>
              <a:ext uri="{FF2B5EF4-FFF2-40B4-BE49-F238E27FC236}">
                <a16:creationId xmlns:a16="http://schemas.microsoft.com/office/drawing/2014/main" id="{73FC20DA-9E06-4E96-BD50-0D322EAD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FA3307-93DF-45D7-A7D2-67C3AE000D4E}" type="slidenum">
              <a:rPr lang="ru-RU" altLang="ru-UA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UA" sz="140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8C74DC-C93A-4AEF-986C-155D161D05C3}"/>
              </a:ext>
            </a:extLst>
          </p:cNvPr>
          <p:cNvSpPr/>
          <p:nvPr/>
        </p:nvSpPr>
        <p:spPr>
          <a:xfrm>
            <a:off x="145983" y="671420"/>
            <a:ext cx="8847786" cy="3170099"/>
          </a:xfrm>
          <a:prstGeom prst="rect">
            <a:avLst/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eaLnBrk="1" hangingPunct="1"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Student(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Person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визначення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конструктора</a:t>
            </a:r>
          </a:p>
          <a:p>
            <a:pPr marL="179388" indent="-93663" eaLnBrk="1" hangingPunct="1">
              <a:defRPr/>
            </a:pP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init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(self, name, age, university):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Person.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init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__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(self, name, age)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self.university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= university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перевизначення</a:t>
            </a:r>
            <a:r>
              <a:rPr lang="ru-RU" sz="20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методу </a:t>
            </a:r>
            <a:r>
              <a:rPr lang="en-US" sz="20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display_info</a:t>
            </a:r>
            <a:endParaRPr lang="en-US" sz="20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display_info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(self):</a:t>
            </a:r>
          </a:p>
          <a:p>
            <a:pPr marL="179388" indent="-93663" eaLnBrk="1" hangingPunct="1">
              <a:defRPr/>
            </a:pP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Студент"</a:t>
            </a: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self.name, </a:t>
            </a:r>
            <a:endParaRPr lang="uk-UA" sz="20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eaLnBrk="1" hangingPunct="1">
              <a:defRPr/>
            </a:pPr>
            <a:r>
              <a:rPr lang="uk-UA" sz="2000" b="1" dirty="0">
                <a:latin typeface="Courier New" pitchFamily="49" charset="0"/>
                <a:cs typeface="Times New Roman" pitchFamily="18" charset="0"/>
              </a:rPr>
              <a:t>       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0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навчається</a:t>
            </a:r>
            <a:r>
              <a:rPr 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в </a:t>
            </a:r>
            <a:r>
              <a:rPr lang="ru-RU" sz="20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університеті</a:t>
            </a:r>
            <a:r>
              <a:rPr lang="ru-RU" sz="20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0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Times New Roman" pitchFamily="18" charset="0"/>
              </a:rPr>
              <a:t>self.university</a:t>
            </a:r>
            <a:r>
              <a:rPr lang="en-US" sz="20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0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5D251BDF-78F6-4397-ADE2-A2AB513A4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01" y="563516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CD18C9-DC82-42BE-9A89-AEF3E88C65A2}"/>
              </a:ext>
            </a:extLst>
          </p:cNvPr>
          <p:cNvSpPr/>
          <p:nvPr/>
        </p:nvSpPr>
        <p:spPr>
          <a:xfrm>
            <a:off x="145983" y="4235800"/>
            <a:ext cx="88477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Клас </a:t>
            </a:r>
            <a:r>
              <a:rPr lang="en-US" sz="2000" b="1" dirty="0">
                <a:solidFill>
                  <a:srgbClr val="0000FF"/>
                </a:solidFill>
              </a:rPr>
              <a:t>Student</a:t>
            </a:r>
            <a:r>
              <a:rPr lang="en-US" sz="2000" dirty="0"/>
              <a:t> </a:t>
            </a:r>
            <a:r>
              <a:rPr lang="ru-UA" sz="2000" dirty="0" err="1"/>
              <a:t>перевизначає</a:t>
            </a:r>
            <a:r>
              <a:rPr lang="ru-UA" sz="2000" dirty="0"/>
              <a:t> конструктор і метод </a:t>
            </a:r>
            <a:r>
              <a:rPr lang="ru-UA" sz="2000" b="1" dirty="0" err="1">
                <a:solidFill>
                  <a:srgbClr val="C00000"/>
                </a:solidFill>
              </a:rPr>
              <a:t>display_info</a:t>
            </a:r>
            <a:r>
              <a:rPr lang="ru-UA" sz="2000" b="1" dirty="0">
                <a:solidFill>
                  <a:srgbClr val="C00000"/>
                </a:solidFill>
              </a:rPr>
              <a:t> </a:t>
            </a:r>
            <a:r>
              <a:rPr lang="ru-UA" sz="2000" dirty="0"/>
              <a:t>за </a:t>
            </a:r>
            <a:r>
              <a:rPr lang="ru-UA" sz="2000" dirty="0" err="1"/>
              <a:t>тим</a:t>
            </a:r>
            <a:r>
              <a:rPr lang="ru-UA" sz="2000" dirty="0"/>
              <a:t> </a:t>
            </a:r>
            <a:r>
              <a:rPr lang="ru-UA" sz="2000" dirty="0" err="1"/>
              <a:t>винятком</a:t>
            </a:r>
            <a:r>
              <a:rPr lang="ru-UA" sz="2000" dirty="0"/>
              <a:t>, </a:t>
            </a:r>
            <a:r>
              <a:rPr lang="ru-UA" sz="2000" dirty="0" err="1"/>
              <a:t>що</a:t>
            </a:r>
            <a:r>
              <a:rPr lang="ru-UA" sz="2000" dirty="0"/>
              <a:t> </a:t>
            </a:r>
            <a:r>
              <a:rPr lang="ru-UA" sz="2000" dirty="0" err="1"/>
              <a:t>замість</a:t>
            </a:r>
            <a:r>
              <a:rPr lang="ru-UA" sz="2000" dirty="0"/>
              <a:t> в </a:t>
            </a:r>
            <a:r>
              <a:rPr lang="ru-UA" sz="2000" dirty="0" err="1"/>
              <a:t>методі</a:t>
            </a:r>
            <a:r>
              <a:rPr lang="ru-UA" sz="2000" dirty="0"/>
              <a:t> </a:t>
            </a:r>
            <a:r>
              <a:rPr lang="ru-UA" sz="2000" b="1" dirty="0" err="1">
                <a:solidFill>
                  <a:srgbClr val="C00000"/>
                </a:solidFill>
              </a:rPr>
              <a:t>display_info</a:t>
            </a:r>
            <a:r>
              <a:rPr lang="ru-UA" sz="2000" b="1" dirty="0">
                <a:solidFill>
                  <a:srgbClr val="C00000"/>
                </a:solidFill>
              </a:rPr>
              <a:t> </a:t>
            </a:r>
            <a:r>
              <a:rPr lang="ru-UA" sz="2000" dirty="0"/>
              <a:t>не </a:t>
            </a:r>
            <a:r>
              <a:rPr lang="ru-UA" sz="2000" dirty="0" err="1"/>
              <a:t>викликається</a:t>
            </a:r>
            <a:r>
              <a:rPr lang="ru-UA" sz="2000" dirty="0"/>
              <a:t> </a:t>
            </a:r>
            <a:r>
              <a:rPr lang="ru-UA" sz="2000" dirty="0" err="1"/>
              <a:t>версія</a:t>
            </a:r>
            <a:r>
              <a:rPr lang="ru-UA" sz="2000" dirty="0"/>
              <a:t> </a:t>
            </a:r>
            <a:r>
              <a:rPr lang="ru-UA" sz="2000" dirty="0" err="1"/>
              <a:t>цього</a:t>
            </a:r>
            <a:r>
              <a:rPr lang="ru-UA" sz="2000" dirty="0"/>
              <a:t> методу з базового </a:t>
            </a:r>
            <a:r>
              <a:rPr lang="ru-UA" sz="2000" dirty="0" err="1"/>
              <a:t>класу</a:t>
            </a:r>
            <a:r>
              <a:rPr lang="en-US" sz="2000" dirty="0"/>
              <a:t>.</a:t>
            </a:r>
            <a:endParaRPr lang="ru-UA" sz="2000" dirty="0"/>
          </a:p>
        </p:txBody>
      </p:sp>
    </p:spTree>
    <p:extLst>
      <p:ext uri="{BB962C8B-B14F-4D97-AF65-F5344CB8AC3E}">
        <p14:creationId xmlns:p14="http://schemas.microsoft.com/office/powerpoint/2010/main" val="24151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1d7dd8f32912c8f949e9e68f7e7066b7df501f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84964</TotalTime>
  <Words>951</Words>
  <Application>Microsoft Office PowerPoint</Application>
  <PresentationFormat>Экран (4:3)</PresentationFormat>
  <Paragraphs>146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Courier New</vt:lpstr>
      <vt:lpstr>Оформление по умолчанию</vt:lpstr>
      <vt:lpstr>Об'єктно-орієнтоване програмування.  Мова Python.</vt:lpstr>
      <vt:lpstr>Що таке успадкування?</vt:lpstr>
      <vt:lpstr>Поняття успадкування</vt:lpstr>
      <vt:lpstr>Суперклас</vt:lpstr>
      <vt:lpstr>Підклас</vt:lpstr>
      <vt:lpstr>Поняття поліморфізму</vt:lpstr>
      <vt:lpstr>Суперклас</vt:lpstr>
      <vt:lpstr>Підклас</vt:lpstr>
      <vt:lpstr>Підклас</vt:lpstr>
      <vt:lpstr>Основна програма</vt:lpstr>
      <vt:lpstr>Перевірка типу об'єкта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Холодов Алексей</cp:lastModifiedBy>
  <cp:revision>3582</cp:revision>
  <dcterms:created xsi:type="dcterms:W3CDTF">2007-01-31T19:13:48Z</dcterms:created>
  <dcterms:modified xsi:type="dcterms:W3CDTF">2021-08-02T19:08:11Z</dcterms:modified>
</cp:coreProperties>
</file>