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58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61" d="100"/>
          <a:sy n="61" d="100"/>
        </p:scale>
        <p:origin x="72" y="2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CA147-E182-4026-9DCE-E3227FD2AE90}" type="datetimeFigureOut">
              <a:rPr lang="ru-RU" smtClean="0"/>
              <a:pPr/>
              <a:t>28.08.2020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B05D6-9EE3-4B3C-93F3-F370E70253A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CA147-E182-4026-9DCE-E3227FD2AE90}" type="datetimeFigureOut">
              <a:rPr lang="ru-RU" smtClean="0"/>
              <a:pPr/>
              <a:t>28.08.2020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B05D6-9EE3-4B3C-93F3-F370E70253A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CA147-E182-4026-9DCE-E3227FD2AE90}" type="datetimeFigureOut">
              <a:rPr lang="ru-RU" smtClean="0"/>
              <a:pPr/>
              <a:t>28.08.2020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B05D6-9EE3-4B3C-93F3-F370E70253A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CA147-E182-4026-9DCE-E3227FD2AE90}" type="datetimeFigureOut">
              <a:rPr lang="ru-RU" smtClean="0"/>
              <a:pPr/>
              <a:t>28.08.2020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B05D6-9EE3-4B3C-93F3-F370E70253A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CA147-E182-4026-9DCE-E3227FD2AE90}" type="datetimeFigureOut">
              <a:rPr lang="ru-RU" smtClean="0"/>
              <a:pPr/>
              <a:t>28.08.2020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B05D6-9EE3-4B3C-93F3-F370E70253A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CA147-E182-4026-9DCE-E3227FD2AE90}" type="datetimeFigureOut">
              <a:rPr lang="ru-RU" smtClean="0"/>
              <a:pPr/>
              <a:t>28.08.2020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B05D6-9EE3-4B3C-93F3-F370E70253A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CA147-E182-4026-9DCE-E3227FD2AE90}" type="datetimeFigureOut">
              <a:rPr lang="ru-RU" smtClean="0"/>
              <a:pPr/>
              <a:t>28.08.2020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B05D6-9EE3-4B3C-93F3-F370E70253A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CA147-E182-4026-9DCE-E3227FD2AE90}" type="datetimeFigureOut">
              <a:rPr lang="ru-RU" smtClean="0"/>
              <a:pPr/>
              <a:t>28.08.2020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B05D6-9EE3-4B3C-93F3-F370E70253A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CA147-E182-4026-9DCE-E3227FD2AE90}" type="datetimeFigureOut">
              <a:rPr lang="ru-RU" smtClean="0"/>
              <a:pPr/>
              <a:t>28.08.2020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B05D6-9EE3-4B3C-93F3-F370E70253A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CA147-E182-4026-9DCE-E3227FD2AE90}" type="datetimeFigureOut">
              <a:rPr lang="ru-RU" smtClean="0"/>
              <a:pPr/>
              <a:t>28.08.2020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B05D6-9EE3-4B3C-93F3-F370E70253A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CA147-E182-4026-9DCE-E3227FD2AE90}" type="datetimeFigureOut">
              <a:rPr lang="ru-RU" smtClean="0"/>
              <a:pPr/>
              <a:t>28.08.2020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B05D6-9EE3-4B3C-93F3-F370E70253A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4CA147-E182-4026-9DCE-E3227FD2AE90}" type="datetimeFigureOut">
              <a:rPr lang="ru-RU" smtClean="0"/>
              <a:pPr/>
              <a:t>28.08.2020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9B05D6-9EE3-4B3C-93F3-F370E70253A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Box 30"/>
          <p:cNvSpPr txBox="1"/>
          <p:nvPr/>
        </p:nvSpPr>
        <p:spPr>
          <a:xfrm>
            <a:off x="214282" y="214290"/>
            <a:ext cx="47149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 smtClean="0">
                <a:solidFill>
                  <a:srgbClr val="00B050"/>
                </a:solidFill>
              </a:rPr>
              <a:t>ТЕМА. Тема. Екстремуми функції</a:t>
            </a:r>
            <a:endParaRPr lang="ru-RU" sz="2400" b="1" dirty="0">
              <a:solidFill>
                <a:srgbClr val="00B05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57158" y="714356"/>
            <a:ext cx="49292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 smtClean="0">
                <a:solidFill>
                  <a:srgbClr val="002060"/>
                </a:solidFill>
              </a:rPr>
              <a:t>Виконаємо разом (на повторення)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28596" y="1285860"/>
            <a:ext cx="40005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 smtClean="0">
                <a:solidFill>
                  <a:srgbClr val="002060"/>
                </a:solidFill>
              </a:rPr>
              <a:t>1) </a:t>
            </a:r>
            <a:r>
              <a:rPr lang="en-US" sz="2400" b="1" dirty="0" smtClean="0">
                <a:solidFill>
                  <a:srgbClr val="002060"/>
                </a:solidFill>
              </a:rPr>
              <a:t>f(x)</a:t>
            </a:r>
            <a:r>
              <a:rPr lang="uk-UA" sz="2400" b="1" dirty="0" smtClean="0">
                <a:solidFill>
                  <a:srgbClr val="002060"/>
                </a:solidFill>
              </a:rPr>
              <a:t>= 2х</a:t>
            </a:r>
            <a:r>
              <a:rPr lang="en-US" sz="2400" b="1" baseline="30000" dirty="0" smtClean="0">
                <a:solidFill>
                  <a:srgbClr val="002060"/>
                </a:solidFill>
              </a:rPr>
              <a:t>3</a:t>
            </a:r>
            <a:r>
              <a:rPr lang="uk-UA" sz="2400" b="1" dirty="0" smtClean="0">
                <a:solidFill>
                  <a:srgbClr val="002060"/>
                </a:solidFill>
              </a:rPr>
              <a:t>+6х</a:t>
            </a:r>
            <a:r>
              <a:rPr lang="en-US" sz="2400" b="1" baseline="30000" dirty="0" smtClean="0">
                <a:solidFill>
                  <a:srgbClr val="002060"/>
                </a:solidFill>
              </a:rPr>
              <a:t>2</a:t>
            </a:r>
            <a:r>
              <a:rPr lang="en-US" sz="2400" b="1" dirty="0" smtClean="0">
                <a:solidFill>
                  <a:srgbClr val="002060"/>
                </a:solidFill>
              </a:rPr>
              <a:t>+</a:t>
            </a:r>
            <a:r>
              <a:rPr lang="uk-UA" sz="2400" b="1" dirty="0" smtClean="0">
                <a:solidFill>
                  <a:srgbClr val="002060"/>
                </a:solidFill>
              </a:rPr>
              <a:t>3;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857224" y="1714488"/>
            <a:ext cx="12858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2060"/>
                </a:solidFill>
              </a:rPr>
              <a:t>D(f)=R</a:t>
            </a:r>
            <a:r>
              <a:rPr lang="uk-UA" sz="2400" b="1" dirty="0" smtClean="0">
                <a:solidFill>
                  <a:srgbClr val="002060"/>
                </a:solidFill>
              </a:rPr>
              <a:t>;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857224" y="2571744"/>
            <a:ext cx="18573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2060"/>
                </a:solidFill>
              </a:rPr>
              <a:t>f’(x)</a:t>
            </a:r>
            <a:r>
              <a:rPr lang="uk-UA" sz="2400" b="1" dirty="0" smtClean="0">
                <a:solidFill>
                  <a:srgbClr val="002060"/>
                </a:solidFill>
              </a:rPr>
              <a:t>= </a:t>
            </a:r>
            <a:r>
              <a:rPr lang="en-US" sz="2400" b="1" dirty="0" smtClean="0">
                <a:solidFill>
                  <a:srgbClr val="002060"/>
                </a:solidFill>
              </a:rPr>
              <a:t>0</a:t>
            </a:r>
            <a:r>
              <a:rPr lang="uk-UA" sz="2400" b="1" dirty="0" smtClean="0">
                <a:solidFill>
                  <a:srgbClr val="002060"/>
                </a:solidFill>
              </a:rPr>
              <a:t>;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857224" y="2143116"/>
            <a:ext cx="27146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2060"/>
                </a:solidFill>
              </a:rPr>
              <a:t>f’(x)</a:t>
            </a:r>
            <a:r>
              <a:rPr lang="uk-UA" sz="2400" b="1" dirty="0" smtClean="0">
                <a:solidFill>
                  <a:srgbClr val="002060"/>
                </a:solidFill>
              </a:rPr>
              <a:t>= 6х</a:t>
            </a:r>
            <a:r>
              <a:rPr lang="en-US" sz="2400" b="1" baseline="30000" dirty="0" smtClean="0">
                <a:solidFill>
                  <a:srgbClr val="002060"/>
                </a:solidFill>
              </a:rPr>
              <a:t>2</a:t>
            </a:r>
            <a:r>
              <a:rPr lang="uk-UA" sz="2400" b="1" dirty="0" smtClean="0">
                <a:solidFill>
                  <a:srgbClr val="002060"/>
                </a:solidFill>
              </a:rPr>
              <a:t>+12х;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000232" y="2571744"/>
            <a:ext cx="18573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 smtClean="0">
                <a:solidFill>
                  <a:srgbClr val="002060"/>
                </a:solidFill>
              </a:rPr>
              <a:t>6х</a:t>
            </a:r>
            <a:r>
              <a:rPr lang="en-US" sz="2400" b="1" baseline="30000" dirty="0" smtClean="0">
                <a:solidFill>
                  <a:srgbClr val="002060"/>
                </a:solidFill>
              </a:rPr>
              <a:t>2</a:t>
            </a:r>
            <a:r>
              <a:rPr lang="uk-UA" sz="2400" b="1" dirty="0" smtClean="0">
                <a:solidFill>
                  <a:srgbClr val="002060"/>
                </a:solidFill>
              </a:rPr>
              <a:t>+12х </a:t>
            </a:r>
            <a:r>
              <a:rPr lang="en-US" sz="2400" b="1" dirty="0" smtClean="0">
                <a:solidFill>
                  <a:srgbClr val="002060"/>
                </a:solidFill>
              </a:rPr>
              <a:t>=0</a:t>
            </a:r>
            <a:r>
              <a:rPr lang="uk-UA" sz="2400" b="1" dirty="0" smtClean="0">
                <a:solidFill>
                  <a:srgbClr val="002060"/>
                </a:solidFill>
              </a:rPr>
              <a:t>;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2000232" y="2967335"/>
            <a:ext cx="18573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 smtClean="0">
                <a:solidFill>
                  <a:srgbClr val="002060"/>
                </a:solidFill>
              </a:rPr>
              <a:t>6х</a:t>
            </a:r>
            <a:r>
              <a:rPr lang="en-US" sz="2400" b="1" dirty="0" smtClean="0">
                <a:solidFill>
                  <a:srgbClr val="002060"/>
                </a:solidFill>
              </a:rPr>
              <a:t>(x</a:t>
            </a:r>
            <a:r>
              <a:rPr lang="uk-UA" sz="2400" b="1" dirty="0" smtClean="0">
                <a:solidFill>
                  <a:srgbClr val="002060"/>
                </a:solidFill>
              </a:rPr>
              <a:t>+</a:t>
            </a:r>
            <a:r>
              <a:rPr lang="en-US" sz="2400" b="1" dirty="0" smtClean="0">
                <a:solidFill>
                  <a:srgbClr val="002060"/>
                </a:solidFill>
              </a:rPr>
              <a:t>2)=0</a:t>
            </a:r>
            <a:r>
              <a:rPr lang="uk-UA" sz="2400" b="1" dirty="0" smtClean="0">
                <a:solidFill>
                  <a:srgbClr val="002060"/>
                </a:solidFill>
              </a:rPr>
              <a:t>;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2000232" y="3357562"/>
            <a:ext cx="37147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 smtClean="0">
                <a:solidFill>
                  <a:srgbClr val="002060"/>
                </a:solidFill>
              </a:rPr>
              <a:t>х</a:t>
            </a:r>
            <a:r>
              <a:rPr lang="en-US" sz="2400" b="1" dirty="0" smtClean="0">
                <a:solidFill>
                  <a:srgbClr val="002060"/>
                </a:solidFill>
              </a:rPr>
              <a:t>=0, x=</a:t>
            </a:r>
            <a:r>
              <a:rPr lang="uk-UA" sz="2400" b="1" dirty="0" smtClean="0">
                <a:solidFill>
                  <a:srgbClr val="002060"/>
                </a:solidFill>
              </a:rPr>
              <a:t>-</a:t>
            </a:r>
            <a:r>
              <a:rPr lang="en-US" sz="2400" b="1" dirty="0" smtClean="0">
                <a:solidFill>
                  <a:srgbClr val="002060"/>
                </a:solidFill>
              </a:rPr>
              <a:t>2 – </a:t>
            </a:r>
            <a:r>
              <a:rPr lang="uk-UA" sz="2400" b="1" dirty="0" smtClean="0">
                <a:solidFill>
                  <a:srgbClr val="002060"/>
                </a:solidFill>
              </a:rPr>
              <a:t>критичні точки;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928662" y="3908052"/>
            <a:ext cx="3571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dirty="0" smtClean="0"/>
              <a:t>+</a:t>
            </a:r>
            <a:endParaRPr lang="ru-RU" sz="2000" dirty="0"/>
          </a:p>
        </p:txBody>
      </p:sp>
      <p:sp>
        <p:nvSpPr>
          <p:cNvPr id="41" name="TextBox 40"/>
          <p:cNvSpPr txBox="1"/>
          <p:nvPr/>
        </p:nvSpPr>
        <p:spPr>
          <a:xfrm>
            <a:off x="2071670" y="3929066"/>
            <a:ext cx="3571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dirty="0" smtClean="0"/>
              <a:t>–</a:t>
            </a:r>
            <a:endParaRPr lang="ru-RU" sz="2000" dirty="0"/>
          </a:p>
        </p:txBody>
      </p:sp>
      <p:grpSp>
        <p:nvGrpSpPr>
          <p:cNvPr id="42" name="Группа 41"/>
          <p:cNvGrpSpPr/>
          <p:nvPr/>
        </p:nvGrpSpPr>
        <p:grpSpPr>
          <a:xfrm>
            <a:off x="785786" y="3929066"/>
            <a:ext cx="3061172" cy="797960"/>
            <a:chOff x="785786" y="3929066"/>
            <a:chExt cx="3061172" cy="797960"/>
          </a:xfrm>
        </p:grpSpPr>
        <p:sp>
          <p:nvSpPr>
            <p:cNvPr id="43" name="Полилиния 42"/>
            <p:cNvSpPr/>
            <p:nvPr/>
          </p:nvSpPr>
          <p:spPr>
            <a:xfrm>
              <a:off x="1714480" y="4000504"/>
              <a:ext cx="930589" cy="304697"/>
            </a:xfrm>
            <a:custGeom>
              <a:avLst/>
              <a:gdLst>
                <a:gd name="connsiteX0" fmla="*/ 0 w 959223"/>
                <a:gd name="connsiteY0" fmla="*/ 300317 h 309282"/>
                <a:gd name="connsiteX1" fmla="*/ 161364 w 959223"/>
                <a:gd name="connsiteY1" fmla="*/ 67235 h 309282"/>
                <a:gd name="connsiteX2" fmla="*/ 770964 w 959223"/>
                <a:gd name="connsiteY2" fmla="*/ 40341 h 309282"/>
                <a:gd name="connsiteX3" fmla="*/ 959223 w 959223"/>
                <a:gd name="connsiteY3" fmla="*/ 309282 h 3092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59223" h="309282">
                  <a:moveTo>
                    <a:pt x="0" y="300317"/>
                  </a:moveTo>
                  <a:cubicBezTo>
                    <a:pt x="16435" y="205440"/>
                    <a:pt x="32870" y="110564"/>
                    <a:pt x="161364" y="67235"/>
                  </a:cubicBezTo>
                  <a:cubicBezTo>
                    <a:pt x="289858" y="23906"/>
                    <a:pt x="637988" y="0"/>
                    <a:pt x="770964" y="40341"/>
                  </a:cubicBezTo>
                  <a:cubicBezTo>
                    <a:pt x="903941" y="80682"/>
                    <a:pt x="931582" y="194982"/>
                    <a:pt x="959223" y="309282"/>
                  </a:cubicBezTo>
                </a:path>
              </a:pathLst>
            </a:cu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4" name="Полилиния 43"/>
            <p:cNvSpPr/>
            <p:nvPr/>
          </p:nvSpPr>
          <p:spPr>
            <a:xfrm>
              <a:off x="857835" y="3950648"/>
              <a:ext cx="834922" cy="335608"/>
            </a:xfrm>
            <a:custGeom>
              <a:avLst/>
              <a:gdLst>
                <a:gd name="connsiteX0" fmla="*/ 0 w 860612"/>
                <a:gd name="connsiteY0" fmla="*/ 0 h 340659"/>
                <a:gd name="connsiteX1" fmla="*/ 618565 w 860612"/>
                <a:gd name="connsiteY1" fmla="*/ 71718 h 340659"/>
                <a:gd name="connsiteX2" fmla="*/ 860612 w 860612"/>
                <a:gd name="connsiteY2" fmla="*/ 340659 h 340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60612" h="340659">
                  <a:moveTo>
                    <a:pt x="0" y="0"/>
                  </a:moveTo>
                  <a:cubicBezTo>
                    <a:pt x="237565" y="7470"/>
                    <a:pt x="475130" y="14941"/>
                    <a:pt x="618565" y="71718"/>
                  </a:cubicBezTo>
                  <a:cubicBezTo>
                    <a:pt x="762000" y="128495"/>
                    <a:pt x="811306" y="234577"/>
                    <a:pt x="860612" y="340659"/>
                  </a:cubicBezTo>
                </a:path>
              </a:pathLst>
            </a:cu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45" name="Прямая со стрелкой 44"/>
            <p:cNvCxnSpPr/>
            <p:nvPr/>
          </p:nvCxnSpPr>
          <p:spPr>
            <a:xfrm>
              <a:off x="785786" y="4280649"/>
              <a:ext cx="2786082" cy="560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TextBox 45"/>
            <p:cNvSpPr txBox="1"/>
            <p:nvPr/>
          </p:nvSpPr>
          <p:spPr>
            <a:xfrm>
              <a:off x="1548146" y="4351028"/>
              <a:ext cx="52352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dirty="0" smtClean="0"/>
                <a:t>-2</a:t>
              </a:r>
              <a:endParaRPr lang="ru-RU" dirty="0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2500298" y="4357694"/>
              <a:ext cx="3465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dirty="0" smtClean="0"/>
                <a:t>0</a:t>
              </a:r>
              <a:endParaRPr lang="ru-RU" dirty="0"/>
            </a:p>
          </p:txBody>
        </p:sp>
        <p:sp>
          <p:nvSpPr>
            <p:cNvPr id="48" name="Полилиния 47"/>
            <p:cNvSpPr/>
            <p:nvPr/>
          </p:nvSpPr>
          <p:spPr>
            <a:xfrm flipH="1">
              <a:off x="2643174" y="3929066"/>
              <a:ext cx="834922" cy="335608"/>
            </a:xfrm>
            <a:custGeom>
              <a:avLst/>
              <a:gdLst>
                <a:gd name="connsiteX0" fmla="*/ 0 w 860612"/>
                <a:gd name="connsiteY0" fmla="*/ 0 h 340659"/>
                <a:gd name="connsiteX1" fmla="*/ 618565 w 860612"/>
                <a:gd name="connsiteY1" fmla="*/ 71718 h 340659"/>
                <a:gd name="connsiteX2" fmla="*/ 860612 w 860612"/>
                <a:gd name="connsiteY2" fmla="*/ 340659 h 340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60612" h="340659">
                  <a:moveTo>
                    <a:pt x="0" y="0"/>
                  </a:moveTo>
                  <a:cubicBezTo>
                    <a:pt x="237565" y="7470"/>
                    <a:pt x="475130" y="14941"/>
                    <a:pt x="618565" y="71718"/>
                  </a:cubicBezTo>
                  <a:cubicBezTo>
                    <a:pt x="762000" y="128495"/>
                    <a:pt x="811306" y="234577"/>
                    <a:pt x="860612" y="340659"/>
                  </a:cubicBezTo>
                </a:path>
              </a:pathLst>
            </a:cu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3500430" y="4286256"/>
              <a:ext cx="346528" cy="3638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dirty="0"/>
                <a:t>х</a:t>
              </a:r>
              <a:endParaRPr lang="ru-RU" dirty="0"/>
            </a:p>
          </p:txBody>
        </p:sp>
        <p:cxnSp>
          <p:nvCxnSpPr>
            <p:cNvPr id="50" name="Прямая соединительная линия 49"/>
            <p:cNvCxnSpPr/>
            <p:nvPr/>
          </p:nvCxnSpPr>
          <p:spPr>
            <a:xfrm rot="5400000">
              <a:off x="1643836" y="4285462"/>
              <a:ext cx="142876" cy="158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Прямая соединительная линия 50"/>
            <p:cNvCxnSpPr/>
            <p:nvPr/>
          </p:nvCxnSpPr>
          <p:spPr>
            <a:xfrm rot="5400000">
              <a:off x="2572530" y="4285462"/>
              <a:ext cx="142876" cy="158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2" name="TextBox 51"/>
          <p:cNvSpPr txBox="1"/>
          <p:nvPr/>
        </p:nvSpPr>
        <p:spPr>
          <a:xfrm>
            <a:off x="2928926" y="3929066"/>
            <a:ext cx="3571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dirty="0" smtClean="0"/>
              <a:t>+</a:t>
            </a:r>
            <a:endParaRPr lang="ru-RU" sz="2000" dirty="0"/>
          </a:p>
        </p:txBody>
      </p:sp>
      <p:cxnSp>
        <p:nvCxnSpPr>
          <p:cNvPr id="53" name="Прямая со стрелкой 52"/>
          <p:cNvCxnSpPr/>
          <p:nvPr/>
        </p:nvCxnSpPr>
        <p:spPr>
          <a:xfrm flipV="1">
            <a:off x="857224" y="4429132"/>
            <a:ext cx="642942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 стрелкой 53"/>
          <p:cNvCxnSpPr/>
          <p:nvPr/>
        </p:nvCxnSpPr>
        <p:spPr>
          <a:xfrm>
            <a:off x="1857356" y="4357694"/>
            <a:ext cx="642942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 стрелкой 54"/>
          <p:cNvCxnSpPr/>
          <p:nvPr/>
        </p:nvCxnSpPr>
        <p:spPr>
          <a:xfrm flipV="1">
            <a:off x="2786050" y="4429132"/>
            <a:ext cx="642942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214282" y="4857760"/>
            <a:ext cx="64294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 smtClean="0">
                <a:solidFill>
                  <a:srgbClr val="002060"/>
                </a:solidFill>
              </a:rPr>
              <a:t>Функція зростає на проміжку х</a:t>
            </a:r>
            <a:r>
              <a:rPr lang="el-GR" sz="2400" b="1" dirty="0" smtClean="0">
                <a:solidFill>
                  <a:srgbClr val="002060"/>
                </a:solidFill>
              </a:rPr>
              <a:t>ϵ</a:t>
            </a:r>
            <a:r>
              <a:rPr lang="uk-UA" sz="2400" b="1" dirty="0" smtClean="0">
                <a:solidFill>
                  <a:srgbClr val="002060"/>
                </a:solidFill>
              </a:rPr>
              <a:t>(-</a:t>
            </a:r>
            <a:r>
              <a:rPr lang="uk-UA" sz="2400" b="1" dirty="0" smtClean="0">
                <a:solidFill>
                  <a:srgbClr val="002060"/>
                </a:solidFill>
                <a:sym typeface="Symbol"/>
              </a:rPr>
              <a:t>;-2</a:t>
            </a:r>
            <a:r>
              <a:rPr lang="en-US" sz="2400" b="1" dirty="0" smtClean="0">
                <a:solidFill>
                  <a:srgbClr val="002060"/>
                </a:solidFill>
                <a:sym typeface="Symbol"/>
              </a:rPr>
              <a:t>]U[</a:t>
            </a:r>
            <a:r>
              <a:rPr lang="uk-UA" sz="2400" b="1" dirty="0" smtClean="0">
                <a:solidFill>
                  <a:srgbClr val="002060"/>
                </a:solidFill>
                <a:sym typeface="Symbol"/>
              </a:rPr>
              <a:t>0</a:t>
            </a:r>
            <a:r>
              <a:rPr lang="en-US" sz="2400" b="1" dirty="0" smtClean="0">
                <a:solidFill>
                  <a:srgbClr val="002060"/>
                </a:solidFill>
                <a:sym typeface="Symbol"/>
              </a:rPr>
              <a:t>;+</a:t>
            </a:r>
            <a:r>
              <a:rPr lang="uk-UA" sz="2400" b="1" dirty="0" smtClean="0">
                <a:solidFill>
                  <a:srgbClr val="002060"/>
                </a:solidFill>
                <a:sym typeface="Symbol"/>
              </a:rPr>
              <a:t></a:t>
            </a:r>
            <a:r>
              <a:rPr lang="en-US" sz="2400" b="1" dirty="0" smtClean="0">
                <a:solidFill>
                  <a:srgbClr val="002060"/>
                </a:solidFill>
                <a:sym typeface="Symbol"/>
              </a:rPr>
              <a:t>)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357158" y="5357826"/>
            <a:ext cx="50720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 smtClean="0">
                <a:solidFill>
                  <a:srgbClr val="002060"/>
                </a:solidFill>
              </a:rPr>
              <a:t>Функція спадає на проміжку х</a:t>
            </a:r>
            <a:r>
              <a:rPr lang="el-GR" sz="2400" b="1" dirty="0" smtClean="0">
                <a:solidFill>
                  <a:srgbClr val="002060"/>
                </a:solidFill>
              </a:rPr>
              <a:t>ϵ</a:t>
            </a:r>
            <a:r>
              <a:rPr lang="en-US" sz="2400" b="1" dirty="0" smtClean="0">
                <a:solidFill>
                  <a:srgbClr val="002060"/>
                </a:solidFill>
              </a:rPr>
              <a:t>[</a:t>
            </a:r>
            <a:r>
              <a:rPr lang="uk-UA" sz="2400" b="1" dirty="0" smtClean="0">
                <a:solidFill>
                  <a:srgbClr val="002060"/>
                </a:solidFill>
              </a:rPr>
              <a:t>-2</a:t>
            </a:r>
            <a:r>
              <a:rPr lang="en-US" sz="2400" b="1" dirty="0" smtClean="0">
                <a:solidFill>
                  <a:srgbClr val="002060"/>
                </a:solidFill>
              </a:rPr>
              <a:t>;</a:t>
            </a:r>
            <a:r>
              <a:rPr lang="uk-UA" sz="2400" b="1" dirty="0" smtClean="0">
                <a:solidFill>
                  <a:srgbClr val="002060"/>
                </a:solidFill>
              </a:rPr>
              <a:t>0</a:t>
            </a:r>
            <a:r>
              <a:rPr lang="en-US" sz="2400" b="1" dirty="0" smtClean="0">
                <a:solidFill>
                  <a:srgbClr val="002060"/>
                </a:solidFill>
              </a:rPr>
              <a:t>]</a:t>
            </a:r>
            <a:endParaRPr lang="ru-RU" sz="24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000"/>
                            </p:stCondLst>
                            <p:childTnLst>
                              <p:par>
                                <p:cTn id="5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52" grpId="0"/>
      <p:bldP spid="56" grpId="0"/>
      <p:bldP spid="5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Box 30"/>
          <p:cNvSpPr txBox="1"/>
          <p:nvPr/>
        </p:nvSpPr>
        <p:spPr>
          <a:xfrm>
            <a:off x="214282" y="214290"/>
            <a:ext cx="47149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 smtClean="0">
                <a:solidFill>
                  <a:srgbClr val="00B050"/>
                </a:solidFill>
              </a:rPr>
              <a:t>ТЕМА. Тема. Екстремуми функції</a:t>
            </a:r>
            <a:endParaRPr lang="ru-RU" sz="2400" b="1" dirty="0">
              <a:solidFill>
                <a:srgbClr val="00B05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57158" y="714356"/>
            <a:ext cx="49292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 smtClean="0">
                <a:solidFill>
                  <a:srgbClr val="002060"/>
                </a:solidFill>
              </a:rPr>
              <a:t>Виконаємо разом (на повторення)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28596" y="1285860"/>
            <a:ext cx="40005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 smtClean="0">
                <a:solidFill>
                  <a:srgbClr val="002060"/>
                </a:solidFill>
              </a:rPr>
              <a:t>2) </a:t>
            </a:r>
            <a:r>
              <a:rPr lang="en-US" sz="2400" b="1" dirty="0" smtClean="0">
                <a:solidFill>
                  <a:srgbClr val="002060"/>
                </a:solidFill>
              </a:rPr>
              <a:t>f(x)</a:t>
            </a:r>
            <a:r>
              <a:rPr lang="uk-UA" sz="2400" b="1" dirty="0" smtClean="0">
                <a:solidFill>
                  <a:srgbClr val="002060"/>
                </a:solidFill>
              </a:rPr>
              <a:t>= х</a:t>
            </a:r>
            <a:r>
              <a:rPr lang="uk-UA" sz="2400" b="1" baseline="30000" dirty="0" smtClean="0">
                <a:solidFill>
                  <a:srgbClr val="002060"/>
                </a:solidFill>
              </a:rPr>
              <a:t>5</a:t>
            </a:r>
            <a:r>
              <a:rPr lang="uk-UA" sz="2400" b="1" dirty="0" smtClean="0">
                <a:solidFill>
                  <a:srgbClr val="002060"/>
                </a:solidFill>
              </a:rPr>
              <a:t>+2х</a:t>
            </a:r>
            <a:r>
              <a:rPr lang="uk-UA" sz="2400" b="1" baseline="30000" dirty="0" smtClean="0">
                <a:solidFill>
                  <a:srgbClr val="002060"/>
                </a:solidFill>
              </a:rPr>
              <a:t>3</a:t>
            </a:r>
            <a:r>
              <a:rPr lang="en-US" sz="2400" b="1" dirty="0" smtClean="0">
                <a:solidFill>
                  <a:srgbClr val="002060"/>
                </a:solidFill>
              </a:rPr>
              <a:t>+</a:t>
            </a:r>
            <a:r>
              <a:rPr lang="uk-UA" sz="2400" b="1" dirty="0" smtClean="0">
                <a:solidFill>
                  <a:srgbClr val="002060"/>
                </a:solidFill>
              </a:rPr>
              <a:t>х;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857224" y="1714488"/>
            <a:ext cx="12858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2060"/>
                </a:solidFill>
              </a:rPr>
              <a:t>D(f)=R</a:t>
            </a:r>
            <a:r>
              <a:rPr lang="uk-UA" sz="2400" b="1" dirty="0" smtClean="0">
                <a:solidFill>
                  <a:srgbClr val="002060"/>
                </a:solidFill>
              </a:rPr>
              <a:t>;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857224" y="2143116"/>
            <a:ext cx="271464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2060"/>
                </a:solidFill>
              </a:rPr>
              <a:t>f’(x)</a:t>
            </a:r>
            <a:r>
              <a:rPr lang="uk-UA" sz="2400" b="1" dirty="0" smtClean="0">
                <a:solidFill>
                  <a:srgbClr val="002060"/>
                </a:solidFill>
              </a:rPr>
              <a:t>= 5х</a:t>
            </a:r>
            <a:r>
              <a:rPr lang="uk-UA" sz="2400" b="1" baseline="30000" dirty="0" smtClean="0">
                <a:solidFill>
                  <a:srgbClr val="002060"/>
                </a:solidFill>
              </a:rPr>
              <a:t>4</a:t>
            </a:r>
            <a:r>
              <a:rPr lang="uk-UA" sz="2400" b="1" dirty="0" smtClean="0">
                <a:solidFill>
                  <a:srgbClr val="002060"/>
                </a:solidFill>
              </a:rPr>
              <a:t>+6х</a:t>
            </a:r>
            <a:r>
              <a:rPr lang="uk-UA" sz="2400" b="1" baseline="30000" dirty="0" smtClean="0">
                <a:solidFill>
                  <a:srgbClr val="002060"/>
                </a:solidFill>
              </a:rPr>
              <a:t>2</a:t>
            </a:r>
            <a:r>
              <a:rPr lang="uk-UA" sz="2400" b="1" dirty="0" smtClean="0">
                <a:solidFill>
                  <a:srgbClr val="002060"/>
                </a:solidFill>
              </a:rPr>
              <a:t>+1</a:t>
            </a:r>
            <a:r>
              <a:rPr lang="en-US" sz="2400" b="1" dirty="0" smtClean="0">
                <a:solidFill>
                  <a:srgbClr val="002060"/>
                </a:solidFill>
              </a:rPr>
              <a:t>&gt;0</a:t>
            </a:r>
            <a:r>
              <a:rPr lang="uk-UA" sz="2400" b="1" dirty="0" smtClean="0">
                <a:solidFill>
                  <a:srgbClr val="002060"/>
                </a:solidFill>
              </a:rPr>
              <a:t>;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357158" y="3643314"/>
            <a:ext cx="64294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 smtClean="0">
                <a:solidFill>
                  <a:srgbClr val="002060"/>
                </a:solidFill>
              </a:rPr>
              <a:t>Функція зростає на проміжку х</a:t>
            </a:r>
            <a:r>
              <a:rPr lang="el-GR" sz="2400" b="1" dirty="0" smtClean="0">
                <a:solidFill>
                  <a:srgbClr val="002060"/>
                </a:solidFill>
              </a:rPr>
              <a:t>ϵ</a:t>
            </a:r>
            <a:r>
              <a:rPr lang="uk-UA" sz="2400" b="1" dirty="0" smtClean="0">
                <a:solidFill>
                  <a:srgbClr val="002060"/>
                </a:solidFill>
              </a:rPr>
              <a:t>(-</a:t>
            </a:r>
            <a:r>
              <a:rPr lang="uk-UA" sz="2400" b="1" dirty="0" smtClean="0">
                <a:solidFill>
                  <a:srgbClr val="002060"/>
                </a:solidFill>
                <a:sym typeface="Symbol"/>
              </a:rPr>
              <a:t>;</a:t>
            </a:r>
            <a:r>
              <a:rPr lang="en-US" sz="2400" b="1" dirty="0" smtClean="0">
                <a:solidFill>
                  <a:srgbClr val="002060"/>
                </a:solidFill>
                <a:sym typeface="Symbol"/>
              </a:rPr>
              <a:t>+</a:t>
            </a:r>
            <a:r>
              <a:rPr lang="uk-UA" sz="2400" b="1" dirty="0" smtClean="0">
                <a:solidFill>
                  <a:srgbClr val="002060"/>
                </a:solidFill>
                <a:sym typeface="Symbol"/>
              </a:rPr>
              <a:t></a:t>
            </a:r>
            <a:r>
              <a:rPr lang="en-US" sz="2400" b="1" dirty="0" smtClean="0">
                <a:solidFill>
                  <a:srgbClr val="002060"/>
                </a:solidFill>
                <a:sym typeface="Symbol"/>
              </a:rPr>
              <a:t>)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57158" y="2721114"/>
            <a:ext cx="678661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b="1" dirty="0" smtClean="0">
                <a:solidFill>
                  <a:srgbClr val="002060"/>
                </a:solidFill>
              </a:rPr>
              <a:t>Якщо похідна функції додатна, то функція зростає на всій області визначення.</a:t>
            </a:r>
            <a:endParaRPr lang="ru-RU" sz="20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6" grpId="0"/>
      <p:bldP spid="56" grpId="0"/>
      <p:bldP spid="2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357166"/>
            <a:ext cx="42148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 smtClean="0">
                <a:solidFill>
                  <a:srgbClr val="00B050"/>
                </a:solidFill>
              </a:rPr>
              <a:t>Тема. Екстремуми функції</a:t>
            </a:r>
            <a:endParaRPr lang="ru-RU" sz="2400" b="1" dirty="0">
              <a:solidFill>
                <a:srgbClr val="00B05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28596" y="857232"/>
            <a:ext cx="7572428" cy="40011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uk-UA" sz="2000" b="1" dirty="0" smtClean="0"/>
              <a:t>Точки максимуму і мінімуму називають точками екстремуму.</a:t>
            </a:r>
            <a:endParaRPr lang="ru-RU" sz="20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428596" y="1357298"/>
            <a:ext cx="7572428" cy="40011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uk-UA" sz="2000" b="1" dirty="0" smtClean="0"/>
              <a:t>Приклади  точок максимуму                   Приклади точок мінімуму</a:t>
            </a:r>
            <a:endParaRPr lang="ru-RU" sz="2000" b="1" dirty="0"/>
          </a:p>
        </p:txBody>
      </p:sp>
      <p:pic>
        <p:nvPicPr>
          <p:cNvPr id="5" name="Picture 2" descr="C:\Users\User\Desktop\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1785926"/>
            <a:ext cx="1480565" cy="3667139"/>
          </a:xfrm>
          <a:prstGeom prst="rect">
            <a:avLst/>
          </a:prstGeom>
          <a:noFill/>
        </p:spPr>
      </p:pic>
      <p:pic>
        <p:nvPicPr>
          <p:cNvPr id="6" name="Picture 3" descr="C:\Users\User\Desktop\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14876" y="1785926"/>
            <a:ext cx="1626683" cy="3771915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2143108" y="2782669"/>
            <a:ext cx="21788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rgbClr val="002060"/>
                </a:solidFill>
              </a:rPr>
              <a:t>х</a:t>
            </a:r>
            <a:r>
              <a:rPr lang="en-US" b="1" baseline="-25000" dirty="0" smtClean="0">
                <a:solidFill>
                  <a:srgbClr val="002060"/>
                </a:solidFill>
              </a:rPr>
              <a:t>max</a:t>
            </a:r>
            <a:r>
              <a:rPr lang="en-US" b="1" dirty="0" smtClean="0">
                <a:solidFill>
                  <a:srgbClr val="002060"/>
                </a:solidFill>
              </a:rPr>
              <a:t>=x</a:t>
            </a:r>
            <a:r>
              <a:rPr lang="en-US" b="1" baseline="-25000" dirty="0" smtClean="0">
                <a:solidFill>
                  <a:srgbClr val="002060"/>
                </a:solidFill>
              </a:rPr>
              <a:t>0 </a:t>
            </a:r>
            <a:r>
              <a:rPr lang="en-US" b="1" dirty="0" smtClean="0">
                <a:solidFill>
                  <a:srgbClr val="002060"/>
                </a:solidFill>
              </a:rPr>
              <a:t>– </a:t>
            </a:r>
            <a:r>
              <a:rPr lang="uk-UA" b="1" dirty="0" smtClean="0">
                <a:solidFill>
                  <a:srgbClr val="002060"/>
                </a:solidFill>
              </a:rPr>
              <a:t>точка максимуму</a:t>
            </a:r>
            <a:endParaRPr lang="ru-RU" b="1" baseline="-25000" dirty="0">
              <a:solidFill>
                <a:srgbClr val="00206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572264" y="2782669"/>
            <a:ext cx="21788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rgbClr val="002060"/>
                </a:solidFill>
              </a:rPr>
              <a:t>х</a:t>
            </a:r>
            <a:r>
              <a:rPr lang="en-US" b="1" baseline="-25000" dirty="0" smtClean="0">
                <a:solidFill>
                  <a:srgbClr val="002060"/>
                </a:solidFill>
              </a:rPr>
              <a:t>min</a:t>
            </a:r>
            <a:r>
              <a:rPr lang="en-US" b="1" dirty="0" smtClean="0">
                <a:solidFill>
                  <a:srgbClr val="002060"/>
                </a:solidFill>
              </a:rPr>
              <a:t>=x</a:t>
            </a:r>
            <a:r>
              <a:rPr lang="en-US" b="1" baseline="-25000" dirty="0" smtClean="0">
                <a:solidFill>
                  <a:srgbClr val="002060"/>
                </a:solidFill>
              </a:rPr>
              <a:t>0 </a:t>
            </a:r>
            <a:r>
              <a:rPr lang="en-US" b="1" dirty="0" smtClean="0">
                <a:solidFill>
                  <a:srgbClr val="002060"/>
                </a:solidFill>
              </a:rPr>
              <a:t>– </a:t>
            </a:r>
            <a:r>
              <a:rPr lang="uk-UA" b="1" dirty="0" smtClean="0">
                <a:solidFill>
                  <a:srgbClr val="002060"/>
                </a:solidFill>
              </a:rPr>
              <a:t>точка мінімуму</a:t>
            </a:r>
            <a:endParaRPr lang="ru-RU" b="1" baseline="-25000" dirty="0">
              <a:solidFill>
                <a:srgbClr val="00206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57158" y="5572140"/>
            <a:ext cx="8358246" cy="70788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uk-UA" sz="2000" b="1" dirty="0" smtClean="0"/>
              <a:t>Значення функції в точках максимуму і мінімуму називають екстремумами функції (максимумом і мінімумом функції).</a:t>
            </a:r>
            <a:endParaRPr lang="ru-RU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 animBg="1"/>
      <p:bldP spid="4" grpId="1" animBg="1"/>
      <p:bldP spid="7" grpId="0"/>
      <p:bldP spid="8" grpId="0"/>
      <p:bldP spid="9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5786446" y="3214686"/>
            <a:ext cx="2928958" cy="101566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endParaRPr lang="uk-UA" sz="2000" b="1" dirty="0" smtClean="0"/>
          </a:p>
          <a:p>
            <a:endParaRPr lang="uk-UA" sz="2000" b="1" dirty="0"/>
          </a:p>
          <a:p>
            <a:endParaRPr lang="ru-RU" sz="20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5786446" y="1500174"/>
            <a:ext cx="2928958" cy="101566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endParaRPr lang="uk-UA" sz="2000" b="1" dirty="0" smtClean="0"/>
          </a:p>
          <a:p>
            <a:endParaRPr lang="uk-UA" sz="2000" b="1" dirty="0"/>
          </a:p>
          <a:p>
            <a:endParaRPr lang="ru-RU" sz="20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357158" y="357166"/>
            <a:ext cx="42148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 smtClean="0">
                <a:solidFill>
                  <a:srgbClr val="00B050"/>
                </a:solidFill>
              </a:rPr>
              <a:t>Тема. Екстремуми функції</a:t>
            </a:r>
            <a:endParaRPr lang="ru-RU" sz="2400" b="1" dirty="0">
              <a:solidFill>
                <a:srgbClr val="00B05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14282" y="857232"/>
            <a:ext cx="8215370" cy="40011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uk-UA" sz="2000" b="1" dirty="0" smtClean="0"/>
              <a:t>Точками екстремуму функції можуть бути тільки її критичні точки.</a:t>
            </a:r>
            <a:endParaRPr lang="ru-RU" sz="20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85720" y="1500174"/>
            <a:ext cx="5500726" cy="101566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uk-UA" sz="2000" b="1" dirty="0" smtClean="0"/>
              <a:t>Якщо в точці х</a:t>
            </a:r>
            <a:r>
              <a:rPr lang="uk-UA" sz="2000" b="1" baseline="-25000" dirty="0" smtClean="0"/>
              <a:t>0</a:t>
            </a:r>
            <a:r>
              <a:rPr lang="uk-UA" sz="2000" b="1" dirty="0" smtClean="0"/>
              <a:t> похідна змінює знак  з “+” на “-” (рухаючись у напрямі зростання х), то точка х</a:t>
            </a:r>
            <a:r>
              <a:rPr lang="uk-UA" sz="2000" b="1" baseline="-25000" dirty="0" smtClean="0"/>
              <a:t>0</a:t>
            </a:r>
            <a:r>
              <a:rPr lang="uk-UA" sz="2000" b="1" dirty="0" smtClean="0"/>
              <a:t> – точка максимуму</a:t>
            </a:r>
            <a:endParaRPr lang="ru-RU" sz="20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5929322" y="2500306"/>
            <a:ext cx="2928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rgbClr val="002060"/>
                </a:solidFill>
              </a:rPr>
              <a:t>х</a:t>
            </a:r>
            <a:r>
              <a:rPr lang="en-US" b="1" baseline="-25000" dirty="0" smtClean="0">
                <a:solidFill>
                  <a:srgbClr val="002060"/>
                </a:solidFill>
              </a:rPr>
              <a:t>max</a:t>
            </a:r>
            <a:r>
              <a:rPr lang="en-US" b="1" dirty="0" smtClean="0">
                <a:solidFill>
                  <a:srgbClr val="002060"/>
                </a:solidFill>
              </a:rPr>
              <a:t>=x</a:t>
            </a:r>
            <a:r>
              <a:rPr lang="en-US" b="1" baseline="-25000" dirty="0" smtClean="0">
                <a:solidFill>
                  <a:srgbClr val="002060"/>
                </a:solidFill>
              </a:rPr>
              <a:t>0 </a:t>
            </a:r>
            <a:r>
              <a:rPr lang="en-US" b="1" dirty="0" smtClean="0">
                <a:solidFill>
                  <a:srgbClr val="002060"/>
                </a:solidFill>
              </a:rPr>
              <a:t>– </a:t>
            </a:r>
            <a:r>
              <a:rPr lang="uk-UA" b="1" dirty="0" smtClean="0">
                <a:solidFill>
                  <a:srgbClr val="002060"/>
                </a:solidFill>
              </a:rPr>
              <a:t>точка максимуму</a:t>
            </a:r>
            <a:endParaRPr lang="ru-RU" b="1" baseline="-25000" dirty="0">
              <a:solidFill>
                <a:srgbClr val="00206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786446" y="4143380"/>
            <a:ext cx="30718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rgbClr val="002060"/>
                </a:solidFill>
              </a:rPr>
              <a:t>х</a:t>
            </a:r>
            <a:r>
              <a:rPr lang="en-US" b="1" baseline="-25000" dirty="0" smtClean="0">
                <a:solidFill>
                  <a:srgbClr val="002060"/>
                </a:solidFill>
              </a:rPr>
              <a:t>min</a:t>
            </a:r>
            <a:r>
              <a:rPr lang="en-US" b="1" dirty="0" smtClean="0">
                <a:solidFill>
                  <a:srgbClr val="002060"/>
                </a:solidFill>
              </a:rPr>
              <a:t>=x</a:t>
            </a:r>
            <a:r>
              <a:rPr lang="en-US" b="1" baseline="-25000" dirty="0" smtClean="0">
                <a:solidFill>
                  <a:srgbClr val="002060"/>
                </a:solidFill>
              </a:rPr>
              <a:t>0 </a:t>
            </a:r>
            <a:r>
              <a:rPr lang="en-US" b="1" dirty="0" smtClean="0">
                <a:solidFill>
                  <a:srgbClr val="002060"/>
                </a:solidFill>
              </a:rPr>
              <a:t>– </a:t>
            </a:r>
            <a:r>
              <a:rPr lang="uk-UA" b="1" dirty="0" smtClean="0">
                <a:solidFill>
                  <a:srgbClr val="002060"/>
                </a:solidFill>
              </a:rPr>
              <a:t>точка мінімуму</a:t>
            </a:r>
            <a:endParaRPr lang="ru-RU" b="1" baseline="-25000" dirty="0">
              <a:solidFill>
                <a:srgbClr val="00206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85720" y="4643446"/>
            <a:ext cx="8358246" cy="132343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uk-UA" sz="2000" b="1" dirty="0" smtClean="0"/>
              <a:t>Якщо зміни знаків не відбулося, то х</a:t>
            </a:r>
            <a:r>
              <a:rPr lang="uk-UA" sz="2000" b="1" baseline="-25000" dirty="0" smtClean="0"/>
              <a:t>0</a:t>
            </a:r>
            <a:r>
              <a:rPr lang="uk-UA" sz="2000" b="1" dirty="0" smtClean="0"/>
              <a:t> не є точкою екстремуму.</a:t>
            </a:r>
          </a:p>
          <a:p>
            <a:endParaRPr lang="uk-UA" sz="2000" b="1" dirty="0"/>
          </a:p>
          <a:p>
            <a:endParaRPr lang="uk-UA" sz="2000" b="1" dirty="0" smtClean="0"/>
          </a:p>
          <a:p>
            <a:endParaRPr lang="ru-RU" sz="2000" b="1" dirty="0"/>
          </a:p>
        </p:txBody>
      </p:sp>
      <p:pic>
        <p:nvPicPr>
          <p:cNvPr id="2050" name="Picture 2" descr="C:\Users\User\Desktop\4.jpg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215074" y="1571612"/>
            <a:ext cx="2000264" cy="1038811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85720" y="3214686"/>
            <a:ext cx="5500726" cy="101566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uk-UA" sz="2000" b="1" dirty="0" smtClean="0"/>
              <a:t>Якщо в точці х</a:t>
            </a:r>
            <a:r>
              <a:rPr lang="uk-UA" sz="2000" b="1" baseline="-25000" dirty="0" smtClean="0"/>
              <a:t>0</a:t>
            </a:r>
            <a:r>
              <a:rPr lang="uk-UA" sz="2000" b="1" dirty="0" smtClean="0"/>
              <a:t> похідна змінює знак  з “-” на “+” (рухаючись у напрямі зростання х), то точка х</a:t>
            </a:r>
            <a:r>
              <a:rPr lang="uk-UA" sz="2000" b="1" baseline="-25000" dirty="0" smtClean="0"/>
              <a:t>0</a:t>
            </a:r>
            <a:r>
              <a:rPr lang="uk-UA" sz="2000" b="1" dirty="0" smtClean="0"/>
              <a:t> – точка мінімуму</a:t>
            </a:r>
            <a:endParaRPr lang="ru-RU" sz="2000" b="1" dirty="0"/>
          </a:p>
        </p:txBody>
      </p:sp>
      <p:pic>
        <p:nvPicPr>
          <p:cNvPr id="2051" name="Picture 3" descr="C:\Users\User\Desktop\5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72198" y="3310924"/>
            <a:ext cx="2214578" cy="975332"/>
          </a:xfrm>
          <a:prstGeom prst="rect">
            <a:avLst/>
          </a:prstGeom>
          <a:noFill/>
        </p:spPr>
      </p:pic>
      <p:pic>
        <p:nvPicPr>
          <p:cNvPr id="2052" name="Picture 4" descr="C:\Users\User\Desktop\8.jpg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14546" y="5143512"/>
            <a:ext cx="3800475" cy="7524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3" grpId="1" animBg="1"/>
      <p:bldP spid="3" grpId="0" animBg="1"/>
      <p:bldP spid="4" grpId="0" animBg="1"/>
      <p:bldP spid="7" grpId="0"/>
      <p:bldP spid="8" grpId="0"/>
      <p:bldP spid="9" grpId="0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928670"/>
            <a:ext cx="8286808" cy="326089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uk-UA" sz="2000" b="1" u="sng" dirty="0" smtClean="0"/>
              <a:t>Для знаходження екстремумів  функції</a:t>
            </a:r>
            <a:r>
              <a:rPr lang="en-US" sz="2000" b="1" u="sng" dirty="0" smtClean="0"/>
              <a:t> f(x)</a:t>
            </a:r>
            <a:r>
              <a:rPr lang="uk-UA" sz="2000" b="1" u="sng" dirty="0" smtClean="0"/>
              <a:t>   потрібно:</a:t>
            </a:r>
          </a:p>
          <a:p>
            <a:pPr>
              <a:lnSpc>
                <a:spcPct val="130000"/>
              </a:lnSpc>
            </a:pPr>
            <a:r>
              <a:rPr lang="uk-UA" sz="2000" b="1" dirty="0" smtClean="0"/>
              <a:t>1) знайти область визначення функції</a:t>
            </a:r>
            <a:r>
              <a:rPr lang="en-US" sz="2000" b="1" dirty="0" smtClean="0"/>
              <a:t>  D(f)</a:t>
            </a:r>
            <a:r>
              <a:rPr lang="uk-UA" sz="2000" b="1" dirty="0" smtClean="0"/>
              <a:t>;</a:t>
            </a:r>
            <a:endParaRPr lang="ru-RU" sz="2000" b="1" dirty="0"/>
          </a:p>
          <a:p>
            <a:pPr marL="457200" indent="-457200">
              <a:lnSpc>
                <a:spcPct val="130000"/>
              </a:lnSpc>
            </a:pPr>
            <a:r>
              <a:rPr lang="uk-UA" sz="2000" b="1" dirty="0" smtClean="0"/>
              <a:t>2) знайти похідну функції</a:t>
            </a:r>
            <a:r>
              <a:rPr lang="en-US" sz="2000" b="1" dirty="0" smtClean="0"/>
              <a:t>  f’(x)</a:t>
            </a:r>
            <a:r>
              <a:rPr lang="uk-UA" sz="2000" b="1" dirty="0" smtClean="0"/>
              <a:t>;</a:t>
            </a:r>
          </a:p>
          <a:p>
            <a:pPr marL="457200" indent="-457200">
              <a:lnSpc>
                <a:spcPct val="130000"/>
              </a:lnSpc>
            </a:pPr>
            <a:r>
              <a:rPr lang="uk-UA" sz="2000" b="1" dirty="0" smtClean="0"/>
              <a:t>3) знайти критичні точки функції;</a:t>
            </a:r>
          </a:p>
          <a:p>
            <a:pPr marL="457200" indent="-457200">
              <a:lnSpc>
                <a:spcPct val="130000"/>
              </a:lnSpc>
            </a:pPr>
            <a:r>
              <a:rPr lang="uk-UA" sz="2000" b="1" dirty="0" smtClean="0"/>
              <a:t>4) встановити проміжки монотонності (зростання/спадання) функції;</a:t>
            </a:r>
          </a:p>
          <a:p>
            <a:pPr marL="180975" indent="-180975">
              <a:lnSpc>
                <a:spcPct val="130000"/>
              </a:lnSpc>
            </a:pPr>
            <a:r>
              <a:rPr lang="uk-UA" sz="2000" b="1" dirty="0" smtClean="0"/>
              <a:t>5) для кожної критичної точки за знаком похідної на проміжках зліва і  справа від неї визначити, чи є вона точкою екстремуму, і якою саме (максимуму чи мінімуму)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57158" y="357166"/>
            <a:ext cx="42148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 smtClean="0">
                <a:solidFill>
                  <a:srgbClr val="00B050"/>
                </a:solidFill>
              </a:rPr>
              <a:t>Тема. Екстремуми функції</a:t>
            </a:r>
            <a:endParaRPr lang="ru-RU" sz="2400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785794"/>
            <a:ext cx="86439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 smtClean="0">
                <a:solidFill>
                  <a:srgbClr val="002060"/>
                </a:solidFill>
              </a:rPr>
              <a:t>№2. Знайти точки екстр</a:t>
            </a:r>
            <a:r>
              <a:rPr lang="uk-UA" sz="2400" b="1" dirty="0">
                <a:solidFill>
                  <a:srgbClr val="002060"/>
                </a:solidFill>
              </a:rPr>
              <a:t>е</a:t>
            </a:r>
            <a:r>
              <a:rPr lang="uk-UA" sz="2400" b="1" dirty="0" smtClean="0">
                <a:solidFill>
                  <a:srgbClr val="002060"/>
                </a:solidFill>
              </a:rPr>
              <a:t>муму функції: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28596" y="1285860"/>
            <a:ext cx="40005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2060"/>
                </a:solidFill>
              </a:rPr>
              <a:t>f(x)</a:t>
            </a:r>
            <a:r>
              <a:rPr lang="uk-UA" sz="2400" b="1" dirty="0" smtClean="0">
                <a:solidFill>
                  <a:srgbClr val="002060"/>
                </a:solidFill>
              </a:rPr>
              <a:t>= х</a:t>
            </a:r>
            <a:r>
              <a:rPr lang="en-US" sz="2400" b="1" baseline="30000" dirty="0" smtClean="0">
                <a:solidFill>
                  <a:srgbClr val="002060"/>
                </a:solidFill>
              </a:rPr>
              <a:t>3</a:t>
            </a:r>
            <a:r>
              <a:rPr lang="en-US" sz="2400" b="1" dirty="0" smtClean="0">
                <a:solidFill>
                  <a:srgbClr val="002060"/>
                </a:solidFill>
              </a:rPr>
              <a:t>-3</a:t>
            </a:r>
            <a:r>
              <a:rPr lang="uk-UA" sz="2400" b="1" dirty="0" smtClean="0">
                <a:solidFill>
                  <a:srgbClr val="002060"/>
                </a:solidFill>
              </a:rPr>
              <a:t>х</a:t>
            </a:r>
            <a:r>
              <a:rPr lang="en-US" sz="2400" b="1" baseline="30000" dirty="0" smtClean="0">
                <a:solidFill>
                  <a:srgbClr val="002060"/>
                </a:solidFill>
              </a:rPr>
              <a:t>2</a:t>
            </a:r>
            <a:r>
              <a:rPr lang="en-US" sz="2400" b="1" dirty="0" smtClean="0">
                <a:solidFill>
                  <a:srgbClr val="002060"/>
                </a:solidFill>
              </a:rPr>
              <a:t>+10</a:t>
            </a:r>
            <a:r>
              <a:rPr lang="uk-UA" sz="2400" b="1" dirty="0" smtClean="0">
                <a:solidFill>
                  <a:srgbClr val="002060"/>
                </a:solidFill>
              </a:rPr>
              <a:t>;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57224" y="1714488"/>
            <a:ext cx="12858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2060"/>
                </a:solidFill>
              </a:rPr>
              <a:t>D(f)=R</a:t>
            </a:r>
            <a:r>
              <a:rPr lang="uk-UA" sz="2400" b="1" dirty="0" smtClean="0">
                <a:solidFill>
                  <a:srgbClr val="002060"/>
                </a:solidFill>
              </a:rPr>
              <a:t>;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57224" y="2571744"/>
            <a:ext cx="18573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2060"/>
                </a:solidFill>
              </a:rPr>
              <a:t>f’(x)</a:t>
            </a:r>
            <a:r>
              <a:rPr lang="uk-UA" sz="2400" b="1" dirty="0" smtClean="0">
                <a:solidFill>
                  <a:srgbClr val="002060"/>
                </a:solidFill>
              </a:rPr>
              <a:t>= </a:t>
            </a:r>
            <a:r>
              <a:rPr lang="en-US" sz="2400" b="1" dirty="0" smtClean="0">
                <a:solidFill>
                  <a:srgbClr val="002060"/>
                </a:solidFill>
              </a:rPr>
              <a:t>0</a:t>
            </a:r>
            <a:r>
              <a:rPr lang="uk-UA" sz="2400" b="1" dirty="0" smtClean="0">
                <a:solidFill>
                  <a:srgbClr val="002060"/>
                </a:solidFill>
              </a:rPr>
              <a:t>;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57224" y="2143116"/>
            <a:ext cx="18573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2060"/>
                </a:solidFill>
              </a:rPr>
              <a:t>f’(x)</a:t>
            </a:r>
            <a:r>
              <a:rPr lang="uk-UA" sz="2400" b="1" dirty="0" smtClean="0">
                <a:solidFill>
                  <a:srgbClr val="002060"/>
                </a:solidFill>
              </a:rPr>
              <a:t>= </a:t>
            </a:r>
            <a:r>
              <a:rPr lang="en-US" sz="2400" b="1" dirty="0" smtClean="0">
                <a:solidFill>
                  <a:srgbClr val="002060"/>
                </a:solidFill>
              </a:rPr>
              <a:t>3</a:t>
            </a:r>
            <a:r>
              <a:rPr lang="uk-UA" sz="2400" b="1" dirty="0" smtClean="0">
                <a:solidFill>
                  <a:srgbClr val="002060"/>
                </a:solidFill>
              </a:rPr>
              <a:t>х</a:t>
            </a:r>
            <a:r>
              <a:rPr lang="en-US" sz="2400" b="1" baseline="30000" dirty="0" smtClean="0">
                <a:solidFill>
                  <a:srgbClr val="002060"/>
                </a:solidFill>
              </a:rPr>
              <a:t>2</a:t>
            </a:r>
            <a:r>
              <a:rPr lang="en-US" sz="2400" b="1" dirty="0" smtClean="0">
                <a:solidFill>
                  <a:srgbClr val="002060"/>
                </a:solidFill>
              </a:rPr>
              <a:t>-6</a:t>
            </a:r>
            <a:r>
              <a:rPr lang="uk-UA" sz="2400" b="1" dirty="0" smtClean="0">
                <a:solidFill>
                  <a:srgbClr val="002060"/>
                </a:solidFill>
              </a:rPr>
              <a:t>х;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000232" y="2571744"/>
            <a:ext cx="18573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2060"/>
                </a:solidFill>
              </a:rPr>
              <a:t>3</a:t>
            </a:r>
            <a:r>
              <a:rPr lang="uk-UA" sz="2400" b="1" dirty="0" smtClean="0">
                <a:solidFill>
                  <a:srgbClr val="002060"/>
                </a:solidFill>
              </a:rPr>
              <a:t>х</a:t>
            </a:r>
            <a:r>
              <a:rPr lang="en-US" sz="2400" b="1" baseline="30000" dirty="0" smtClean="0">
                <a:solidFill>
                  <a:srgbClr val="002060"/>
                </a:solidFill>
              </a:rPr>
              <a:t>2</a:t>
            </a:r>
            <a:r>
              <a:rPr lang="en-US" sz="2400" b="1" dirty="0" smtClean="0">
                <a:solidFill>
                  <a:srgbClr val="002060"/>
                </a:solidFill>
              </a:rPr>
              <a:t>-6</a:t>
            </a:r>
            <a:r>
              <a:rPr lang="uk-UA" sz="2400" b="1" dirty="0" smtClean="0">
                <a:solidFill>
                  <a:srgbClr val="002060"/>
                </a:solidFill>
              </a:rPr>
              <a:t>х</a:t>
            </a:r>
            <a:r>
              <a:rPr lang="en-US" sz="2400" b="1" dirty="0" smtClean="0">
                <a:solidFill>
                  <a:srgbClr val="002060"/>
                </a:solidFill>
              </a:rPr>
              <a:t>=0</a:t>
            </a:r>
            <a:r>
              <a:rPr lang="uk-UA" sz="2400" b="1" dirty="0" smtClean="0">
                <a:solidFill>
                  <a:srgbClr val="002060"/>
                </a:solidFill>
              </a:rPr>
              <a:t>;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000232" y="2967335"/>
            <a:ext cx="18573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2060"/>
                </a:solidFill>
              </a:rPr>
              <a:t>3</a:t>
            </a:r>
            <a:r>
              <a:rPr lang="uk-UA" sz="2400" b="1" dirty="0" smtClean="0">
                <a:solidFill>
                  <a:srgbClr val="002060"/>
                </a:solidFill>
              </a:rPr>
              <a:t>х</a:t>
            </a:r>
            <a:r>
              <a:rPr lang="en-US" sz="2400" b="1" dirty="0" smtClean="0">
                <a:solidFill>
                  <a:srgbClr val="002060"/>
                </a:solidFill>
              </a:rPr>
              <a:t>(x-2)=0</a:t>
            </a:r>
            <a:r>
              <a:rPr lang="uk-UA" sz="2400" b="1" dirty="0" smtClean="0">
                <a:solidFill>
                  <a:srgbClr val="002060"/>
                </a:solidFill>
              </a:rPr>
              <a:t>;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000232" y="3357562"/>
            <a:ext cx="37147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 smtClean="0">
                <a:solidFill>
                  <a:srgbClr val="002060"/>
                </a:solidFill>
              </a:rPr>
              <a:t>х</a:t>
            </a:r>
            <a:r>
              <a:rPr lang="en-US" sz="2400" b="1" dirty="0" smtClean="0">
                <a:solidFill>
                  <a:srgbClr val="002060"/>
                </a:solidFill>
              </a:rPr>
              <a:t>=0, x=2 – </a:t>
            </a:r>
            <a:r>
              <a:rPr lang="uk-UA" sz="2400" b="1" dirty="0" smtClean="0">
                <a:solidFill>
                  <a:srgbClr val="002060"/>
                </a:solidFill>
              </a:rPr>
              <a:t>критичні точки;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296514" y="4188328"/>
            <a:ext cx="3571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dirty="0" smtClean="0"/>
              <a:t>+</a:t>
            </a:r>
            <a:endParaRPr lang="ru-RU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2439522" y="4209342"/>
            <a:ext cx="3571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dirty="0" smtClean="0"/>
              <a:t>–</a:t>
            </a:r>
            <a:endParaRPr lang="ru-RU" sz="2000" dirty="0"/>
          </a:p>
        </p:txBody>
      </p:sp>
      <p:grpSp>
        <p:nvGrpSpPr>
          <p:cNvPr id="12" name="Группа 11"/>
          <p:cNvGrpSpPr/>
          <p:nvPr/>
        </p:nvGrpSpPr>
        <p:grpSpPr>
          <a:xfrm>
            <a:off x="1153638" y="4209342"/>
            <a:ext cx="3061172" cy="791294"/>
            <a:chOff x="785786" y="3929066"/>
            <a:chExt cx="3061172" cy="791294"/>
          </a:xfrm>
        </p:grpSpPr>
        <p:sp>
          <p:nvSpPr>
            <p:cNvPr id="13" name="Полилиния 12"/>
            <p:cNvSpPr/>
            <p:nvPr/>
          </p:nvSpPr>
          <p:spPr>
            <a:xfrm>
              <a:off x="1714480" y="4000504"/>
              <a:ext cx="930589" cy="304697"/>
            </a:xfrm>
            <a:custGeom>
              <a:avLst/>
              <a:gdLst>
                <a:gd name="connsiteX0" fmla="*/ 0 w 959223"/>
                <a:gd name="connsiteY0" fmla="*/ 300317 h 309282"/>
                <a:gd name="connsiteX1" fmla="*/ 161364 w 959223"/>
                <a:gd name="connsiteY1" fmla="*/ 67235 h 309282"/>
                <a:gd name="connsiteX2" fmla="*/ 770964 w 959223"/>
                <a:gd name="connsiteY2" fmla="*/ 40341 h 309282"/>
                <a:gd name="connsiteX3" fmla="*/ 959223 w 959223"/>
                <a:gd name="connsiteY3" fmla="*/ 309282 h 3092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59223" h="309282">
                  <a:moveTo>
                    <a:pt x="0" y="300317"/>
                  </a:moveTo>
                  <a:cubicBezTo>
                    <a:pt x="16435" y="205440"/>
                    <a:pt x="32870" y="110564"/>
                    <a:pt x="161364" y="67235"/>
                  </a:cubicBezTo>
                  <a:cubicBezTo>
                    <a:pt x="289858" y="23906"/>
                    <a:pt x="637988" y="0"/>
                    <a:pt x="770964" y="40341"/>
                  </a:cubicBezTo>
                  <a:cubicBezTo>
                    <a:pt x="903941" y="80682"/>
                    <a:pt x="931582" y="194982"/>
                    <a:pt x="959223" y="309282"/>
                  </a:cubicBezTo>
                </a:path>
              </a:pathLst>
            </a:cu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" name="Полилиния 13"/>
            <p:cNvSpPr/>
            <p:nvPr/>
          </p:nvSpPr>
          <p:spPr>
            <a:xfrm>
              <a:off x="857835" y="3950648"/>
              <a:ext cx="834922" cy="335608"/>
            </a:xfrm>
            <a:custGeom>
              <a:avLst/>
              <a:gdLst>
                <a:gd name="connsiteX0" fmla="*/ 0 w 860612"/>
                <a:gd name="connsiteY0" fmla="*/ 0 h 340659"/>
                <a:gd name="connsiteX1" fmla="*/ 618565 w 860612"/>
                <a:gd name="connsiteY1" fmla="*/ 71718 h 340659"/>
                <a:gd name="connsiteX2" fmla="*/ 860612 w 860612"/>
                <a:gd name="connsiteY2" fmla="*/ 340659 h 340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60612" h="340659">
                  <a:moveTo>
                    <a:pt x="0" y="0"/>
                  </a:moveTo>
                  <a:cubicBezTo>
                    <a:pt x="237565" y="7470"/>
                    <a:pt x="475130" y="14941"/>
                    <a:pt x="618565" y="71718"/>
                  </a:cubicBezTo>
                  <a:cubicBezTo>
                    <a:pt x="762000" y="128495"/>
                    <a:pt x="811306" y="234577"/>
                    <a:pt x="860612" y="340659"/>
                  </a:cubicBezTo>
                </a:path>
              </a:pathLst>
            </a:cu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15" name="Прямая со стрелкой 14"/>
            <p:cNvCxnSpPr/>
            <p:nvPr/>
          </p:nvCxnSpPr>
          <p:spPr>
            <a:xfrm>
              <a:off x="785786" y="4280649"/>
              <a:ext cx="2786082" cy="560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/>
            <p:cNvSpPr txBox="1"/>
            <p:nvPr/>
          </p:nvSpPr>
          <p:spPr>
            <a:xfrm>
              <a:off x="1548147" y="4351028"/>
              <a:ext cx="3465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dirty="0" smtClean="0"/>
                <a:t>0</a:t>
              </a:r>
              <a:endParaRPr lang="ru-RU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500298" y="4286256"/>
              <a:ext cx="3465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dirty="0" smtClean="0"/>
                <a:t>2</a:t>
              </a:r>
              <a:endParaRPr lang="ru-RU" dirty="0"/>
            </a:p>
          </p:txBody>
        </p:sp>
        <p:sp>
          <p:nvSpPr>
            <p:cNvPr id="18" name="Полилиния 17"/>
            <p:cNvSpPr/>
            <p:nvPr/>
          </p:nvSpPr>
          <p:spPr>
            <a:xfrm flipH="1">
              <a:off x="2643174" y="3929066"/>
              <a:ext cx="834922" cy="335608"/>
            </a:xfrm>
            <a:custGeom>
              <a:avLst/>
              <a:gdLst>
                <a:gd name="connsiteX0" fmla="*/ 0 w 860612"/>
                <a:gd name="connsiteY0" fmla="*/ 0 h 340659"/>
                <a:gd name="connsiteX1" fmla="*/ 618565 w 860612"/>
                <a:gd name="connsiteY1" fmla="*/ 71718 h 340659"/>
                <a:gd name="connsiteX2" fmla="*/ 860612 w 860612"/>
                <a:gd name="connsiteY2" fmla="*/ 340659 h 340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60612" h="340659">
                  <a:moveTo>
                    <a:pt x="0" y="0"/>
                  </a:moveTo>
                  <a:cubicBezTo>
                    <a:pt x="237565" y="7470"/>
                    <a:pt x="475130" y="14941"/>
                    <a:pt x="618565" y="71718"/>
                  </a:cubicBezTo>
                  <a:cubicBezTo>
                    <a:pt x="762000" y="128495"/>
                    <a:pt x="811306" y="234577"/>
                    <a:pt x="860612" y="340659"/>
                  </a:cubicBezTo>
                </a:path>
              </a:pathLst>
            </a:cu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500430" y="4286256"/>
              <a:ext cx="346528" cy="3638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dirty="0"/>
                <a:t>х</a:t>
              </a:r>
              <a:endParaRPr lang="ru-RU" dirty="0"/>
            </a:p>
          </p:txBody>
        </p:sp>
        <p:cxnSp>
          <p:nvCxnSpPr>
            <p:cNvPr id="20" name="Прямая соединительная линия 19"/>
            <p:cNvCxnSpPr/>
            <p:nvPr/>
          </p:nvCxnSpPr>
          <p:spPr>
            <a:xfrm rot="5400000">
              <a:off x="1643836" y="4285462"/>
              <a:ext cx="142876" cy="158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 rot="5400000">
              <a:off x="2572530" y="4285462"/>
              <a:ext cx="142876" cy="158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TextBox 21"/>
          <p:cNvSpPr txBox="1"/>
          <p:nvPr/>
        </p:nvSpPr>
        <p:spPr>
          <a:xfrm>
            <a:off x="3296778" y="4209342"/>
            <a:ext cx="3571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dirty="0" smtClean="0"/>
              <a:t>+</a:t>
            </a:r>
            <a:endParaRPr lang="ru-RU" sz="2000" dirty="0"/>
          </a:p>
        </p:txBody>
      </p:sp>
      <p:cxnSp>
        <p:nvCxnSpPr>
          <p:cNvPr id="23" name="Прямая со стрелкой 22"/>
          <p:cNvCxnSpPr/>
          <p:nvPr/>
        </p:nvCxnSpPr>
        <p:spPr>
          <a:xfrm flipV="1">
            <a:off x="1225076" y="4709408"/>
            <a:ext cx="642942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>
            <a:off x="2225208" y="4637970"/>
            <a:ext cx="642942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 flipV="1">
            <a:off x="3153902" y="4709408"/>
            <a:ext cx="642942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357158" y="357166"/>
            <a:ext cx="42148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 smtClean="0">
                <a:solidFill>
                  <a:srgbClr val="00B050"/>
                </a:solidFill>
              </a:rPr>
              <a:t>Тема. Екстремуми функції</a:t>
            </a:r>
            <a:endParaRPr lang="ru-RU" sz="2400" b="1" dirty="0">
              <a:solidFill>
                <a:srgbClr val="00B05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714480" y="3929066"/>
            <a:ext cx="642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max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714612" y="3929066"/>
            <a:ext cx="642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min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42910" y="5214950"/>
            <a:ext cx="10715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rgbClr val="002060"/>
                </a:solidFill>
              </a:rPr>
              <a:t>x</a:t>
            </a:r>
            <a:r>
              <a:rPr lang="en-US" b="1" baseline="-25000" dirty="0" err="1" smtClean="0">
                <a:solidFill>
                  <a:srgbClr val="002060"/>
                </a:solidFill>
              </a:rPr>
              <a:t>max</a:t>
            </a:r>
            <a:r>
              <a:rPr lang="en-US" b="1" dirty="0" smtClean="0">
                <a:solidFill>
                  <a:srgbClr val="002060"/>
                </a:solidFill>
              </a:rPr>
              <a:t>=0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42910" y="5643578"/>
            <a:ext cx="10715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rgbClr val="002060"/>
                </a:solidFill>
              </a:rPr>
              <a:t>x</a:t>
            </a:r>
            <a:r>
              <a:rPr lang="en-US" b="1" baseline="-25000" dirty="0" err="1" smtClean="0">
                <a:solidFill>
                  <a:srgbClr val="002060"/>
                </a:solidFill>
              </a:rPr>
              <a:t>min</a:t>
            </a:r>
            <a:r>
              <a:rPr lang="en-US" b="1" dirty="0" smtClean="0">
                <a:solidFill>
                  <a:srgbClr val="002060"/>
                </a:solidFill>
              </a:rPr>
              <a:t>=2</a:t>
            </a:r>
            <a:endParaRPr lang="ru-RU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000"/>
                            </p:stCondLst>
                            <p:childTnLst>
                              <p:par>
                                <p:cTn id="4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000"/>
                            </p:stCondLst>
                            <p:childTnLst>
                              <p:par>
                                <p:cTn id="5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22" grpId="0"/>
      <p:bldP spid="29" grpId="0"/>
      <p:bldP spid="30" grpId="0"/>
      <p:bldP spid="31" grpId="0"/>
      <p:bldP spid="3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785794"/>
            <a:ext cx="86439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 smtClean="0">
                <a:solidFill>
                  <a:srgbClr val="002060"/>
                </a:solidFill>
              </a:rPr>
              <a:t>№3. Знайти екстремуми функції: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57158" y="357166"/>
            <a:ext cx="42148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 smtClean="0">
                <a:solidFill>
                  <a:srgbClr val="00B050"/>
                </a:solidFill>
              </a:rPr>
              <a:t>Тема. Екстремуми функції</a:t>
            </a:r>
            <a:endParaRPr lang="ru-RU" sz="2400" b="1" dirty="0">
              <a:solidFill>
                <a:srgbClr val="00B05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1357290" y="3929066"/>
            <a:ext cx="642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max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286116" y="4000504"/>
            <a:ext cx="642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min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500034" y="5072074"/>
            <a:ext cx="10715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rgbClr val="002060"/>
                </a:solidFill>
              </a:rPr>
              <a:t>x</a:t>
            </a:r>
            <a:r>
              <a:rPr lang="en-US" b="1" baseline="-25000" dirty="0" err="1" smtClean="0">
                <a:solidFill>
                  <a:srgbClr val="002060"/>
                </a:solidFill>
              </a:rPr>
              <a:t>max</a:t>
            </a:r>
            <a:r>
              <a:rPr lang="en-US" b="1" dirty="0" smtClean="0">
                <a:solidFill>
                  <a:srgbClr val="002060"/>
                </a:solidFill>
              </a:rPr>
              <a:t>=-</a:t>
            </a:r>
            <a:r>
              <a:rPr lang="uk-UA" b="1" dirty="0">
                <a:solidFill>
                  <a:srgbClr val="002060"/>
                </a:solidFill>
              </a:rPr>
              <a:t>1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71472" y="5500702"/>
            <a:ext cx="10715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rgbClr val="002060"/>
                </a:solidFill>
              </a:rPr>
              <a:t>x</a:t>
            </a:r>
            <a:r>
              <a:rPr lang="en-US" b="1" baseline="-25000" dirty="0" err="1" smtClean="0">
                <a:solidFill>
                  <a:srgbClr val="002060"/>
                </a:solidFill>
              </a:rPr>
              <a:t>min</a:t>
            </a:r>
            <a:r>
              <a:rPr lang="en-US" b="1" dirty="0" smtClean="0">
                <a:solidFill>
                  <a:srgbClr val="002060"/>
                </a:solidFill>
              </a:rPr>
              <a:t>=1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28596" y="1285860"/>
            <a:ext cx="40005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 smtClean="0">
                <a:solidFill>
                  <a:srgbClr val="002060"/>
                </a:solidFill>
              </a:rPr>
              <a:t>1)  </a:t>
            </a:r>
            <a:r>
              <a:rPr lang="en-US" sz="2400" b="1" dirty="0" smtClean="0">
                <a:solidFill>
                  <a:srgbClr val="002060"/>
                </a:solidFill>
              </a:rPr>
              <a:t>y</a:t>
            </a:r>
            <a:r>
              <a:rPr lang="uk-UA" sz="2400" b="1" dirty="0" smtClean="0">
                <a:solidFill>
                  <a:srgbClr val="002060"/>
                </a:solidFill>
              </a:rPr>
              <a:t>= </a:t>
            </a:r>
            <a:r>
              <a:rPr lang="en-US" sz="2400" b="1" dirty="0" smtClean="0">
                <a:solidFill>
                  <a:srgbClr val="002060"/>
                </a:solidFill>
              </a:rPr>
              <a:t>3</a:t>
            </a:r>
            <a:r>
              <a:rPr lang="uk-UA" sz="2400" b="1" dirty="0" smtClean="0">
                <a:solidFill>
                  <a:srgbClr val="002060"/>
                </a:solidFill>
              </a:rPr>
              <a:t>х</a:t>
            </a:r>
            <a:r>
              <a:rPr lang="en-US" sz="2400" b="1" baseline="30000" dirty="0" smtClean="0">
                <a:solidFill>
                  <a:srgbClr val="002060"/>
                </a:solidFill>
              </a:rPr>
              <a:t>5</a:t>
            </a:r>
            <a:r>
              <a:rPr lang="en-US" sz="2400" b="1" dirty="0" smtClean="0">
                <a:solidFill>
                  <a:srgbClr val="002060"/>
                </a:solidFill>
              </a:rPr>
              <a:t>-5</a:t>
            </a:r>
            <a:r>
              <a:rPr lang="uk-UA" sz="2400" b="1" dirty="0" smtClean="0">
                <a:solidFill>
                  <a:srgbClr val="002060"/>
                </a:solidFill>
              </a:rPr>
              <a:t>х</a:t>
            </a:r>
            <a:r>
              <a:rPr lang="en-US" sz="2400" b="1" baseline="30000" dirty="0" smtClean="0">
                <a:solidFill>
                  <a:srgbClr val="002060"/>
                </a:solidFill>
              </a:rPr>
              <a:t>3</a:t>
            </a:r>
            <a:r>
              <a:rPr lang="en-US" sz="2400" b="1" dirty="0" smtClean="0">
                <a:solidFill>
                  <a:srgbClr val="002060"/>
                </a:solidFill>
              </a:rPr>
              <a:t>+</a:t>
            </a:r>
            <a:r>
              <a:rPr lang="uk-UA" sz="2400" b="1" dirty="0" smtClean="0">
                <a:solidFill>
                  <a:srgbClr val="002060"/>
                </a:solidFill>
              </a:rPr>
              <a:t>6;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857224" y="1714488"/>
            <a:ext cx="12858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2060"/>
                </a:solidFill>
              </a:rPr>
              <a:t>D(y)=R</a:t>
            </a:r>
            <a:r>
              <a:rPr lang="uk-UA" sz="2400" b="1" dirty="0" smtClean="0">
                <a:solidFill>
                  <a:srgbClr val="002060"/>
                </a:solidFill>
              </a:rPr>
              <a:t>;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857224" y="2571744"/>
            <a:ext cx="18573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2060"/>
                </a:solidFill>
              </a:rPr>
              <a:t>y’</a:t>
            </a:r>
            <a:r>
              <a:rPr lang="uk-UA" sz="2400" b="1" dirty="0" smtClean="0">
                <a:solidFill>
                  <a:srgbClr val="002060"/>
                </a:solidFill>
              </a:rPr>
              <a:t>= </a:t>
            </a:r>
            <a:r>
              <a:rPr lang="en-US" sz="2400" b="1" dirty="0" smtClean="0">
                <a:solidFill>
                  <a:srgbClr val="002060"/>
                </a:solidFill>
              </a:rPr>
              <a:t>0</a:t>
            </a:r>
            <a:r>
              <a:rPr lang="uk-UA" sz="2400" b="1" dirty="0" smtClean="0">
                <a:solidFill>
                  <a:srgbClr val="002060"/>
                </a:solidFill>
              </a:rPr>
              <a:t>;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857224" y="2143116"/>
            <a:ext cx="24288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2060"/>
                </a:solidFill>
              </a:rPr>
              <a:t>y’</a:t>
            </a:r>
            <a:r>
              <a:rPr lang="uk-UA" sz="2400" b="1" dirty="0" smtClean="0">
                <a:solidFill>
                  <a:srgbClr val="002060"/>
                </a:solidFill>
              </a:rPr>
              <a:t>= </a:t>
            </a:r>
            <a:r>
              <a:rPr lang="en-US" sz="2400" b="1" dirty="0" smtClean="0">
                <a:solidFill>
                  <a:srgbClr val="002060"/>
                </a:solidFill>
              </a:rPr>
              <a:t>15</a:t>
            </a:r>
            <a:r>
              <a:rPr lang="uk-UA" sz="2400" b="1" dirty="0" smtClean="0">
                <a:solidFill>
                  <a:srgbClr val="002060"/>
                </a:solidFill>
              </a:rPr>
              <a:t>х</a:t>
            </a:r>
            <a:r>
              <a:rPr lang="en-US" sz="2400" b="1" baseline="30000" dirty="0" smtClean="0">
                <a:solidFill>
                  <a:srgbClr val="002060"/>
                </a:solidFill>
              </a:rPr>
              <a:t>4</a:t>
            </a:r>
            <a:r>
              <a:rPr lang="en-US" sz="2400" b="1" dirty="0" smtClean="0">
                <a:solidFill>
                  <a:srgbClr val="002060"/>
                </a:solidFill>
              </a:rPr>
              <a:t>-15</a:t>
            </a:r>
            <a:r>
              <a:rPr lang="uk-UA" sz="2400" b="1" dirty="0" smtClean="0">
                <a:solidFill>
                  <a:srgbClr val="002060"/>
                </a:solidFill>
              </a:rPr>
              <a:t>х</a:t>
            </a:r>
            <a:r>
              <a:rPr lang="en-US" sz="2400" b="1" baseline="30000" dirty="0" smtClean="0">
                <a:solidFill>
                  <a:srgbClr val="002060"/>
                </a:solidFill>
              </a:rPr>
              <a:t>2</a:t>
            </a:r>
            <a:r>
              <a:rPr lang="uk-UA" sz="2400" b="1" dirty="0" smtClean="0">
                <a:solidFill>
                  <a:srgbClr val="002060"/>
                </a:solidFill>
              </a:rPr>
              <a:t>;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000232" y="2571744"/>
            <a:ext cx="18573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2060"/>
                </a:solidFill>
              </a:rPr>
              <a:t>15</a:t>
            </a:r>
            <a:r>
              <a:rPr lang="uk-UA" sz="2400" b="1" dirty="0" smtClean="0">
                <a:solidFill>
                  <a:srgbClr val="002060"/>
                </a:solidFill>
              </a:rPr>
              <a:t>х</a:t>
            </a:r>
            <a:r>
              <a:rPr lang="en-US" sz="2400" b="1" baseline="30000" dirty="0" smtClean="0">
                <a:solidFill>
                  <a:srgbClr val="002060"/>
                </a:solidFill>
              </a:rPr>
              <a:t>4</a:t>
            </a:r>
            <a:r>
              <a:rPr lang="en-US" sz="2400" b="1" dirty="0" smtClean="0">
                <a:solidFill>
                  <a:srgbClr val="002060"/>
                </a:solidFill>
              </a:rPr>
              <a:t>-15</a:t>
            </a:r>
            <a:r>
              <a:rPr lang="uk-UA" sz="2400" b="1" dirty="0" smtClean="0">
                <a:solidFill>
                  <a:srgbClr val="002060"/>
                </a:solidFill>
              </a:rPr>
              <a:t>х</a:t>
            </a:r>
            <a:r>
              <a:rPr lang="en-US" sz="2400" b="1" baseline="30000" dirty="0" smtClean="0">
                <a:solidFill>
                  <a:srgbClr val="002060"/>
                </a:solidFill>
              </a:rPr>
              <a:t>2 </a:t>
            </a:r>
            <a:r>
              <a:rPr lang="en-US" sz="2400" b="1" dirty="0" smtClean="0">
                <a:solidFill>
                  <a:srgbClr val="002060"/>
                </a:solidFill>
              </a:rPr>
              <a:t>=0</a:t>
            </a:r>
            <a:r>
              <a:rPr lang="uk-UA" sz="2400" b="1" dirty="0" smtClean="0">
                <a:solidFill>
                  <a:srgbClr val="002060"/>
                </a:solidFill>
              </a:rPr>
              <a:t>;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2000232" y="2967335"/>
            <a:ext cx="18573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2060"/>
                </a:solidFill>
              </a:rPr>
              <a:t>15</a:t>
            </a:r>
            <a:r>
              <a:rPr lang="uk-UA" sz="2400" b="1" dirty="0" smtClean="0">
                <a:solidFill>
                  <a:srgbClr val="002060"/>
                </a:solidFill>
              </a:rPr>
              <a:t>х</a:t>
            </a:r>
            <a:r>
              <a:rPr lang="en-US" sz="2400" b="1" baseline="30000" dirty="0" smtClean="0">
                <a:solidFill>
                  <a:srgbClr val="002060"/>
                </a:solidFill>
              </a:rPr>
              <a:t>2</a:t>
            </a:r>
            <a:r>
              <a:rPr lang="en-US" sz="2400" b="1" dirty="0" smtClean="0">
                <a:solidFill>
                  <a:srgbClr val="002060"/>
                </a:solidFill>
              </a:rPr>
              <a:t>(x</a:t>
            </a:r>
            <a:r>
              <a:rPr lang="en-US" sz="2400" b="1" baseline="30000" dirty="0" smtClean="0">
                <a:solidFill>
                  <a:srgbClr val="002060"/>
                </a:solidFill>
              </a:rPr>
              <a:t>2</a:t>
            </a:r>
            <a:r>
              <a:rPr lang="en-US" sz="2400" b="1" dirty="0" smtClean="0">
                <a:solidFill>
                  <a:srgbClr val="002060"/>
                </a:solidFill>
              </a:rPr>
              <a:t>-1)=0</a:t>
            </a:r>
            <a:r>
              <a:rPr lang="uk-UA" sz="2400" b="1" dirty="0" smtClean="0">
                <a:solidFill>
                  <a:srgbClr val="002060"/>
                </a:solidFill>
              </a:rPr>
              <a:t>;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2000232" y="3357562"/>
            <a:ext cx="45720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 smtClean="0">
                <a:solidFill>
                  <a:srgbClr val="002060"/>
                </a:solidFill>
              </a:rPr>
              <a:t>х</a:t>
            </a:r>
            <a:r>
              <a:rPr lang="en-US" sz="2400" b="1" dirty="0" smtClean="0">
                <a:solidFill>
                  <a:srgbClr val="002060"/>
                </a:solidFill>
              </a:rPr>
              <a:t>=0, x=1; x=-1 – </a:t>
            </a:r>
            <a:r>
              <a:rPr lang="uk-UA" sz="2400" b="1" dirty="0" smtClean="0">
                <a:solidFill>
                  <a:srgbClr val="002060"/>
                </a:solidFill>
              </a:rPr>
              <a:t>критичні точки;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928662" y="4181662"/>
            <a:ext cx="3571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dirty="0" smtClean="0"/>
              <a:t>+</a:t>
            </a:r>
            <a:endParaRPr lang="ru-RU" sz="2000" dirty="0"/>
          </a:p>
        </p:txBody>
      </p:sp>
      <p:sp>
        <p:nvSpPr>
          <p:cNvPr id="41" name="TextBox 40"/>
          <p:cNvSpPr txBox="1"/>
          <p:nvPr/>
        </p:nvSpPr>
        <p:spPr>
          <a:xfrm>
            <a:off x="2071670" y="4202676"/>
            <a:ext cx="3571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dirty="0" smtClean="0"/>
              <a:t>–</a:t>
            </a:r>
            <a:endParaRPr lang="ru-RU" sz="2000" dirty="0"/>
          </a:p>
        </p:txBody>
      </p:sp>
      <p:sp>
        <p:nvSpPr>
          <p:cNvPr id="42" name="TextBox 41"/>
          <p:cNvSpPr txBox="1"/>
          <p:nvPr/>
        </p:nvSpPr>
        <p:spPr>
          <a:xfrm>
            <a:off x="3929058" y="4202676"/>
            <a:ext cx="3571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dirty="0" smtClean="0"/>
              <a:t>+</a:t>
            </a:r>
            <a:endParaRPr lang="ru-RU" sz="2000" dirty="0"/>
          </a:p>
        </p:txBody>
      </p:sp>
      <p:cxnSp>
        <p:nvCxnSpPr>
          <p:cNvPr id="43" name="Прямая со стрелкой 42"/>
          <p:cNvCxnSpPr/>
          <p:nvPr/>
        </p:nvCxnSpPr>
        <p:spPr>
          <a:xfrm flipV="1">
            <a:off x="857224" y="4631304"/>
            <a:ext cx="642942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 стрелкой 43"/>
          <p:cNvCxnSpPr/>
          <p:nvPr/>
        </p:nvCxnSpPr>
        <p:spPr>
          <a:xfrm flipV="1">
            <a:off x="3857620" y="4631304"/>
            <a:ext cx="642942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2928926" y="4202676"/>
            <a:ext cx="3571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dirty="0" smtClean="0"/>
              <a:t>–</a:t>
            </a:r>
            <a:endParaRPr lang="ru-RU" sz="2000" dirty="0"/>
          </a:p>
        </p:txBody>
      </p:sp>
      <p:grpSp>
        <p:nvGrpSpPr>
          <p:cNvPr id="46" name="Группа 45"/>
          <p:cNvGrpSpPr/>
          <p:nvPr/>
        </p:nvGrpSpPr>
        <p:grpSpPr>
          <a:xfrm>
            <a:off x="785786" y="4224258"/>
            <a:ext cx="4132742" cy="704940"/>
            <a:chOff x="785786" y="3950648"/>
            <a:chExt cx="4132742" cy="704940"/>
          </a:xfrm>
        </p:grpSpPr>
        <p:sp>
          <p:nvSpPr>
            <p:cNvPr id="47" name="Полилиния 46"/>
            <p:cNvSpPr/>
            <p:nvPr/>
          </p:nvSpPr>
          <p:spPr>
            <a:xfrm>
              <a:off x="1714480" y="4000504"/>
              <a:ext cx="930589" cy="304697"/>
            </a:xfrm>
            <a:custGeom>
              <a:avLst/>
              <a:gdLst>
                <a:gd name="connsiteX0" fmla="*/ 0 w 959223"/>
                <a:gd name="connsiteY0" fmla="*/ 300317 h 309282"/>
                <a:gd name="connsiteX1" fmla="*/ 161364 w 959223"/>
                <a:gd name="connsiteY1" fmla="*/ 67235 h 309282"/>
                <a:gd name="connsiteX2" fmla="*/ 770964 w 959223"/>
                <a:gd name="connsiteY2" fmla="*/ 40341 h 309282"/>
                <a:gd name="connsiteX3" fmla="*/ 959223 w 959223"/>
                <a:gd name="connsiteY3" fmla="*/ 309282 h 3092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59223" h="309282">
                  <a:moveTo>
                    <a:pt x="0" y="300317"/>
                  </a:moveTo>
                  <a:cubicBezTo>
                    <a:pt x="16435" y="205440"/>
                    <a:pt x="32870" y="110564"/>
                    <a:pt x="161364" y="67235"/>
                  </a:cubicBezTo>
                  <a:cubicBezTo>
                    <a:pt x="289858" y="23906"/>
                    <a:pt x="637988" y="0"/>
                    <a:pt x="770964" y="40341"/>
                  </a:cubicBezTo>
                  <a:cubicBezTo>
                    <a:pt x="903941" y="80682"/>
                    <a:pt x="931582" y="194982"/>
                    <a:pt x="959223" y="309282"/>
                  </a:cubicBezTo>
                </a:path>
              </a:pathLst>
            </a:cu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8" name="Полилиния 47"/>
            <p:cNvSpPr/>
            <p:nvPr/>
          </p:nvSpPr>
          <p:spPr>
            <a:xfrm>
              <a:off x="857835" y="3950648"/>
              <a:ext cx="834922" cy="335608"/>
            </a:xfrm>
            <a:custGeom>
              <a:avLst/>
              <a:gdLst>
                <a:gd name="connsiteX0" fmla="*/ 0 w 860612"/>
                <a:gd name="connsiteY0" fmla="*/ 0 h 340659"/>
                <a:gd name="connsiteX1" fmla="*/ 618565 w 860612"/>
                <a:gd name="connsiteY1" fmla="*/ 71718 h 340659"/>
                <a:gd name="connsiteX2" fmla="*/ 860612 w 860612"/>
                <a:gd name="connsiteY2" fmla="*/ 340659 h 340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60612" h="340659">
                  <a:moveTo>
                    <a:pt x="0" y="0"/>
                  </a:moveTo>
                  <a:cubicBezTo>
                    <a:pt x="237565" y="7470"/>
                    <a:pt x="475130" y="14941"/>
                    <a:pt x="618565" y="71718"/>
                  </a:cubicBezTo>
                  <a:cubicBezTo>
                    <a:pt x="762000" y="128495"/>
                    <a:pt x="811306" y="234577"/>
                    <a:pt x="860612" y="340659"/>
                  </a:cubicBezTo>
                </a:path>
              </a:pathLst>
            </a:cu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49" name="Прямая со стрелкой 48"/>
            <p:cNvCxnSpPr/>
            <p:nvPr/>
          </p:nvCxnSpPr>
          <p:spPr>
            <a:xfrm>
              <a:off x="785786" y="4280649"/>
              <a:ext cx="3929090" cy="560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TextBox 49"/>
            <p:cNvSpPr txBox="1"/>
            <p:nvPr/>
          </p:nvSpPr>
          <p:spPr>
            <a:xfrm>
              <a:off x="2500298" y="4286256"/>
              <a:ext cx="3465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dirty="0" smtClean="0"/>
                <a:t>0</a:t>
              </a:r>
              <a:endParaRPr lang="ru-RU" dirty="0"/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1571604" y="4286256"/>
              <a:ext cx="4286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-1</a:t>
              </a:r>
              <a:endParaRPr lang="ru-RU" dirty="0"/>
            </a:p>
          </p:txBody>
        </p:sp>
        <p:sp>
          <p:nvSpPr>
            <p:cNvPr id="52" name="Полилиния 51"/>
            <p:cNvSpPr/>
            <p:nvPr/>
          </p:nvSpPr>
          <p:spPr>
            <a:xfrm flipH="1">
              <a:off x="3571868" y="3950648"/>
              <a:ext cx="834922" cy="335608"/>
            </a:xfrm>
            <a:custGeom>
              <a:avLst/>
              <a:gdLst>
                <a:gd name="connsiteX0" fmla="*/ 0 w 860612"/>
                <a:gd name="connsiteY0" fmla="*/ 0 h 340659"/>
                <a:gd name="connsiteX1" fmla="*/ 618565 w 860612"/>
                <a:gd name="connsiteY1" fmla="*/ 71718 h 340659"/>
                <a:gd name="connsiteX2" fmla="*/ 860612 w 860612"/>
                <a:gd name="connsiteY2" fmla="*/ 340659 h 340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60612" h="340659">
                  <a:moveTo>
                    <a:pt x="0" y="0"/>
                  </a:moveTo>
                  <a:cubicBezTo>
                    <a:pt x="237565" y="7470"/>
                    <a:pt x="475130" y="14941"/>
                    <a:pt x="618565" y="71718"/>
                  </a:cubicBezTo>
                  <a:cubicBezTo>
                    <a:pt x="762000" y="128495"/>
                    <a:pt x="811306" y="234577"/>
                    <a:pt x="860612" y="340659"/>
                  </a:cubicBezTo>
                </a:path>
              </a:pathLst>
            </a:cu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4572000" y="4000504"/>
              <a:ext cx="346528" cy="3638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dirty="0"/>
                <a:t>х</a:t>
              </a:r>
              <a:endParaRPr lang="ru-RU" dirty="0"/>
            </a:p>
          </p:txBody>
        </p:sp>
        <p:cxnSp>
          <p:nvCxnSpPr>
            <p:cNvPr id="54" name="Прямая соединительная линия 53"/>
            <p:cNvCxnSpPr/>
            <p:nvPr/>
          </p:nvCxnSpPr>
          <p:spPr>
            <a:xfrm rot="5400000">
              <a:off x="1643836" y="4285462"/>
              <a:ext cx="142876" cy="158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Прямая соединительная линия 54"/>
            <p:cNvCxnSpPr/>
            <p:nvPr/>
          </p:nvCxnSpPr>
          <p:spPr>
            <a:xfrm rot="5400000">
              <a:off x="2572530" y="4285462"/>
              <a:ext cx="142876" cy="158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Прямая соединительная линия 55"/>
            <p:cNvCxnSpPr/>
            <p:nvPr/>
          </p:nvCxnSpPr>
          <p:spPr>
            <a:xfrm rot="5400000">
              <a:off x="3501224" y="4285462"/>
              <a:ext cx="142876" cy="158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Полилиния 56"/>
            <p:cNvSpPr/>
            <p:nvPr/>
          </p:nvSpPr>
          <p:spPr>
            <a:xfrm>
              <a:off x="2643174" y="4000504"/>
              <a:ext cx="930589" cy="304697"/>
            </a:xfrm>
            <a:custGeom>
              <a:avLst/>
              <a:gdLst>
                <a:gd name="connsiteX0" fmla="*/ 0 w 959223"/>
                <a:gd name="connsiteY0" fmla="*/ 300317 h 309282"/>
                <a:gd name="connsiteX1" fmla="*/ 161364 w 959223"/>
                <a:gd name="connsiteY1" fmla="*/ 67235 h 309282"/>
                <a:gd name="connsiteX2" fmla="*/ 770964 w 959223"/>
                <a:gd name="connsiteY2" fmla="*/ 40341 h 309282"/>
                <a:gd name="connsiteX3" fmla="*/ 959223 w 959223"/>
                <a:gd name="connsiteY3" fmla="*/ 309282 h 3092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59223" h="309282">
                  <a:moveTo>
                    <a:pt x="0" y="300317"/>
                  </a:moveTo>
                  <a:cubicBezTo>
                    <a:pt x="16435" y="205440"/>
                    <a:pt x="32870" y="110564"/>
                    <a:pt x="161364" y="67235"/>
                  </a:cubicBezTo>
                  <a:cubicBezTo>
                    <a:pt x="289858" y="23906"/>
                    <a:pt x="637988" y="0"/>
                    <a:pt x="770964" y="40341"/>
                  </a:cubicBezTo>
                  <a:cubicBezTo>
                    <a:pt x="903941" y="80682"/>
                    <a:pt x="931582" y="194982"/>
                    <a:pt x="959223" y="309282"/>
                  </a:cubicBezTo>
                </a:path>
              </a:pathLst>
            </a:cu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3357554" y="4286256"/>
              <a:ext cx="4286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 1</a:t>
              </a:r>
              <a:endParaRPr lang="ru-RU" dirty="0"/>
            </a:p>
          </p:txBody>
        </p:sp>
      </p:grpSp>
      <p:cxnSp>
        <p:nvCxnSpPr>
          <p:cNvPr id="59" name="Прямая со стрелкой 58"/>
          <p:cNvCxnSpPr/>
          <p:nvPr/>
        </p:nvCxnSpPr>
        <p:spPr>
          <a:xfrm>
            <a:off x="1857356" y="4631304"/>
            <a:ext cx="642942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 стрелкой 59"/>
          <p:cNvCxnSpPr/>
          <p:nvPr/>
        </p:nvCxnSpPr>
        <p:spPr>
          <a:xfrm>
            <a:off x="2786050" y="4631304"/>
            <a:ext cx="642942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1714480" y="5072074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rgbClr val="002060"/>
                </a:solidFill>
              </a:rPr>
              <a:t>у</a:t>
            </a:r>
            <a:r>
              <a:rPr lang="en-US" b="1" baseline="-25000" dirty="0" smtClean="0">
                <a:solidFill>
                  <a:srgbClr val="002060"/>
                </a:solidFill>
              </a:rPr>
              <a:t>max</a:t>
            </a:r>
            <a:r>
              <a:rPr lang="en-US" b="1" dirty="0" smtClean="0">
                <a:solidFill>
                  <a:srgbClr val="002060"/>
                </a:solidFill>
              </a:rPr>
              <a:t>=</a:t>
            </a:r>
            <a:r>
              <a:rPr lang="uk-UA" b="1" dirty="0" smtClean="0">
                <a:solidFill>
                  <a:srgbClr val="002060"/>
                </a:solidFill>
              </a:rPr>
              <a:t>у(</a:t>
            </a:r>
            <a:r>
              <a:rPr lang="en-US" b="1" dirty="0" smtClean="0">
                <a:solidFill>
                  <a:srgbClr val="002060"/>
                </a:solidFill>
              </a:rPr>
              <a:t>-</a:t>
            </a:r>
            <a:r>
              <a:rPr lang="uk-UA" b="1" dirty="0" smtClean="0">
                <a:solidFill>
                  <a:srgbClr val="002060"/>
                </a:solidFill>
              </a:rPr>
              <a:t>1)=8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1785918" y="5500702"/>
            <a:ext cx="1357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>
                <a:solidFill>
                  <a:srgbClr val="002060"/>
                </a:solidFill>
              </a:rPr>
              <a:t>у</a:t>
            </a:r>
            <a:r>
              <a:rPr lang="en-US" b="1" baseline="-25000" dirty="0" smtClean="0">
                <a:solidFill>
                  <a:srgbClr val="002060"/>
                </a:solidFill>
              </a:rPr>
              <a:t>min</a:t>
            </a:r>
            <a:r>
              <a:rPr lang="en-US" b="1" dirty="0" smtClean="0">
                <a:solidFill>
                  <a:srgbClr val="002060"/>
                </a:solidFill>
              </a:rPr>
              <a:t>=</a:t>
            </a:r>
            <a:r>
              <a:rPr lang="uk-UA" b="1" dirty="0" smtClean="0">
                <a:solidFill>
                  <a:srgbClr val="002060"/>
                </a:solidFill>
              </a:rPr>
              <a:t>у(</a:t>
            </a:r>
            <a:r>
              <a:rPr lang="en-US" b="1" dirty="0" smtClean="0">
                <a:solidFill>
                  <a:srgbClr val="002060"/>
                </a:solidFill>
              </a:rPr>
              <a:t>1</a:t>
            </a:r>
            <a:r>
              <a:rPr lang="uk-UA" b="1" dirty="0" smtClean="0">
                <a:solidFill>
                  <a:srgbClr val="002060"/>
                </a:solidFill>
              </a:rPr>
              <a:t>)=4</a:t>
            </a:r>
            <a:endParaRPr lang="ru-RU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000"/>
                            </p:stCondLst>
                            <p:childTnLst>
                              <p:par>
                                <p:cTn id="5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3000"/>
                            </p:stCondLst>
                            <p:childTnLst>
                              <p:par>
                                <p:cTn id="5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0" grpId="0"/>
      <p:bldP spid="31" grpId="0"/>
      <p:bldP spid="32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5" grpId="0"/>
      <p:bldP spid="61" grpId="0"/>
      <p:bldP spid="6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785794"/>
            <a:ext cx="864399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 smtClean="0">
                <a:solidFill>
                  <a:srgbClr val="002060"/>
                </a:solidFill>
              </a:rPr>
              <a:t>№4. Керуючись даними про похідну </a:t>
            </a:r>
            <a:r>
              <a:rPr lang="en-US" sz="2400" b="1" dirty="0" smtClean="0">
                <a:solidFill>
                  <a:srgbClr val="002060"/>
                </a:solidFill>
              </a:rPr>
              <a:t>f’</a:t>
            </a:r>
            <a:r>
              <a:rPr lang="uk-UA" sz="2400" b="1" dirty="0" smtClean="0">
                <a:solidFill>
                  <a:srgbClr val="002060"/>
                </a:solidFill>
              </a:rPr>
              <a:t>(х) деякої функції, поданими у вигляді схеми, вказати:</a:t>
            </a:r>
          </a:p>
          <a:p>
            <a:pPr marL="457200" indent="-457200"/>
            <a:r>
              <a:rPr lang="uk-UA" sz="2400" b="1" dirty="0" smtClean="0">
                <a:solidFill>
                  <a:srgbClr val="002060"/>
                </a:solidFill>
              </a:rPr>
              <a:t>1) проміжки монотонності функції (зростання/спадання);</a:t>
            </a:r>
          </a:p>
          <a:p>
            <a:pPr marL="457200" indent="-457200"/>
            <a:r>
              <a:rPr lang="uk-UA" sz="2400" b="1" dirty="0" smtClean="0">
                <a:solidFill>
                  <a:srgbClr val="002060"/>
                </a:solidFill>
              </a:rPr>
              <a:t>2) точки екстремуму функції.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57158" y="357166"/>
            <a:ext cx="42148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 smtClean="0">
                <a:solidFill>
                  <a:srgbClr val="00B050"/>
                </a:solidFill>
              </a:rPr>
              <a:t>Тема. Екстремуми функції</a:t>
            </a:r>
            <a:endParaRPr lang="ru-RU" sz="2400" b="1" dirty="0">
              <a:solidFill>
                <a:srgbClr val="00B05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786182" y="2428868"/>
            <a:ext cx="642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max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1928794" y="2500306"/>
            <a:ext cx="642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min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857224" y="4500570"/>
            <a:ext cx="10715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rgbClr val="002060"/>
                </a:solidFill>
              </a:rPr>
              <a:t>x</a:t>
            </a:r>
            <a:r>
              <a:rPr lang="en-US" b="1" baseline="-25000" dirty="0" err="1" smtClean="0">
                <a:solidFill>
                  <a:srgbClr val="002060"/>
                </a:solidFill>
              </a:rPr>
              <a:t>max</a:t>
            </a:r>
            <a:r>
              <a:rPr lang="en-US" b="1" dirty="0" smtClean="0">
                <a:solidFill>
                  <a:srgbClr val="002060"/>
                </a:solidFill>
              </a:rPr>
              <a:t>=</a:t>
            </a:r>
            <a:r>
              <a:rPr lang="uk-UA" b="1" dirty="0" smtClean="0">
                <a:solidFill>
                  <a:srgbClr val="002060"/>
                </a:solidFill>
              </a:rPr>
              <a:t>15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857224" y="4071942"/>
            <a:ext cx="10715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rgbClr val="002060"/>
                </a:solidFill>
              </a:rPr>
              <a:t>x</a:t>
            </a:r>
            <a:r>
              <a:rPr lang="en-US" b="1" baseline="-25000" dirty="0" err="1" smtClean="0">
                <a:solidFill>
                  <a:srgbClr val="002060"/>
                </a:solidFill>
              </a:rPr>
              <a:t>min</a:t>
            </a:r>
            <a:r>
              <a:rPr lang="en-US" b="1" dirty="0" smtClean="0">
                <a:solidFill>
                  <a:srgbClr val="002060"/>
                </a:solidFill>
              </a:rPr>
              <a:t>=</a:t>
            </a:r>
            <a:r>
              <a:rPr lang="uk-UA" b="1" dirty="0" smtClean="0">
                <a:solidFill>
                  <a:srgbClr val="002060"/>
                </a:solidFill>
              </a:rPr>
              <a:t>-7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857224" y="3571876"/>
            <a:ext cx="45720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400" b="1" dirty="0" smtClean="0">
                <a:solidFill>
                  <a:srgbClr val="002060"/>
                </a:solidFill>
              </a:rPr>
              <a:t>х</a:t>
            </a:r>
            <a:r>
              <a:rPr lang="en-US" sz="2400" b="1" dirty="0" smtClean="0">
                <a:solidFill>
                  <a:srgbClr val="002060"/>
                </a:solidFill>
              </a:rPr>
              <a:t>=</a:t>
            </a:r>
            <a:r>
              <a:rPr lang="uk-UA" sz="2400" b="1" dirty="0" smtClean="0">
                <a:solidFill>
                  <a:srgbClr val="002060"/>
                </a:solidFill>
              </a:rPr>
              <a:t>-7</a:t>
            </a:r>
            <a:r>
              <a:rPr lang="en-US" sz="2400" b="1" dirty="0" smtClean="0">
                <a:solidFill>
                  <a:srgbClr val="002060"/>
                </a:solidFill>
              </a:rPr>
              <a:t>, x=</a:t>
            </a:r>
            <a:r>
              <a:rPr lang="uk-UA" sz="2400" b="1" dirty="0" smtClean="0">
                <a:solidFill>
                  <a:srgbClr val="002060"/>
                </a:solidFill>
              </a:rPr>
              <a:t>4</a:t>
            </a:r>
            <a:r>
              <a:rPr lang="en-US" sz="2400" b="1" dirty="0" smtClean="0">
                <a:solidFill>
                  <a:srgbClr val="002060"/>
                </a:solidFill>
              </a:rPr>
              <a:t>; x=</a:t>
            </a:r>
            <a:r>
              <a:rPr lang="uk-UA" sz="2400" b="1" dirty="0" smtClean="0">
                <a:solidFill>
                  <a:srgbClr val="002060"/>
                </a:solidFill>
              </a:rPr>
              <a:t>15</a:t>
            </a:r>
            <a:r>
              <a:rPr lang="en-US" sz="2400" b="1" dirty="0" smtClean="0">
                <a:solidFill>
                  <a:srgbClr val="002060"/>
                </a:solidFill>
              </a:rPr>
              <a:t> – </a:t>
            </a:r>
            <a:r>
              <a:rPr lang="uk-UA" sz="2400" b="1" dirty="0" smtClean="0">
                <a:solidFill>
                  <a:srgbClr val="002060"/>
                </a:solidFill>
              </a:rPr>
              <a:t>критичні точки;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2571736" y="2714620"/>
            <a:ext cx="3571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dirty="0" smtClean="0"/>
              <a:t>+</a:t>
            </a:r>
            <a:endParaRPr lang="ru-RU" sz="2000" dirty="0"/>
          </a:p>
        </p:txBody>
      </p:sp>
      <p:sp>
        <p:nvSpPr>
          <p:cNvPr id="41" name="TextBox 40"/>
          <p:cNvSpPr txBox="1"/>
          <p:nvPr/>
        </p:nvSpPr>
        <p:spPr>
          <a:xfrm>
            <a:off x="1500166" y="2714620"/>
            <a:ext cx="3571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dirty="0" smtClean="0"/>
              <a:t>–</a:t>
            </a:r>
            <a:endParaRPr lang="ru-RU" sz="2000" dirty="0"/>
          </a:p>
        </p:txBody>
      </p:sp>
      <p:sp>
        <p:nvSpPr>
          <p:cNvPr id="42" name="TextBox 41"/>
          <p:cNvSpPr txBox="1"/>
          <p:nvPr/>
        </p:nvSpPr>
        <p:spPr>
          <a:xfrm>
            <a:off x="3428992" y="2714620"/>
            <a:ext cx="3571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dirty="0" smtClean="0"/>
              <a:t>+</a:t>
            </a:r>
            <a:endParaRPr lang="ru-RU" sz="2000" dirty="0"/>
          </a:p>
        </p:txBody>
      </p:sp>
      <p:cxnSp>
        <p:nvCxnSpPr>
          <p:cNvPr id="43" name="Прямая со стрелкой 42"/>
          <p:cNvCxnSpPr/>
          <p:nvPr/>
        </p:nvCxnSpPr>
        <p:spPr>
          <a:xfrm flipV="1">
            <a:off x="2357422" y="3214686"/>
            <a:ext cx="642942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 стрелкой 43"/>
          <p:cNvCxnSpPr/>
          <p:nvPr/>
        </p:nvCxnSpPr>
        <p:spPr>
          <a:xfrm flipV="1">
            <a:off x="3286116" y="3214686"/>
            <a:ext cx="642942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4393405" y="2714620"/>
            <a:ext cx="3571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dirty="0" smtClean="0"/>
              <a:t>–</a:t>
            </a:r>
            <a:endParaRPr lang="ru-RU" sz="2000" dirty="0"/>
          </a:p>
        </p:txBody>
      </p:sp>
      <p:grpSp>
        <p:nvGrpSpPr>
          <p:cNvPr id="3" name="Группа 45"/>
          <p:cNvGrpSpPr/>
          <p:nvPr/>
        </p:nvGrpSpPr>
        <p:grpSpPr>
          <a:xfrm>
            <a:off x="1285852" y="2724060"/>
            <a:ext cx="4132742" cy="704940"/>
            <a:chOff x="785786" y="3950648"/>
            <a:chExt cx="4132742" cy="704940"/>
          </a:xfrm>
        </p:grpSpPr>
        <p:sp>
          <p:nvSpPr>
            <p:cNvPr id="47" name="Полилиния 46"/>
            <p:cNvSpPr/>
            <p:nvPr/>
          </p:nvSpPr>
          <p:spPr>
            <a:xfrm>
              <a:off x="1714480" y="4000504"/>
              <a:ext cx="930589" cy="304697"/>
            </a:xfrm>
            <a:custGeom>
              <a:avLst/>
              <a:gdLst>
                <a:gd name="connsiteX0" fmla="*/ 0 w 959223"/>
                <a:gd name="connsiteY0" fmla="*/ 300317 h 309282"/>
                <a:gd name="connsiteX1" fmla="*/ 161364 w 959223"/>
                <a:gd name="connsiteY1" fmla="*/ 67235 h 309282"/>
                <a:gd name="connsiteX2" fmla="*/ 770964 w 959223"/>
                <a:gd name="connsiteY2" fmla="*/ 40341 h 309282"/>
                <a:gd name="connsiteX3" fmla="*/ 959223 w 959223"/>
                <a:gd name="connsiteY3" fmla="*/ 309282 h 3092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59223" h="309282">
                  <a:moveTo>
                    <a:pt x="0" y="300317"/>
                  </a:moveTo>
                  <a:cubicBezTo>
                    <a:pt x="16435" y="205440"/>
                    <a:pt x="32870" y="110564"/>
                    <a:pt x="161364" y="67235"/>
                  </a:cubicBezTo>
                  <a:cubicBezTo>
                    <a:pt x="289858" y="23906"/>
                    <a:pt x="637988" y="0"/>
                    <a:pt x="770964" y="40341"/>
                  </a:cubicBezTo>
                  <a:cubicBezTo>
                    <a:pt x="903941" y="80682"/>
                    <a:pt x="931582" y="194982"/>
                    <a:pt x="959223" y="309282"/>
                  </a:cubicBezTo>
                </a:path>
              </a:pathLst>
            </a:cu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8" name="Полилиния 47"/>
            <p:cNvSpPr/>
            <p:nvPr/>
          </p:nvSpPr>
          <p:spPr>
            <a:xfrm>
              <a:off x="857835" y="3950648"/>
              <a:ext cx="834922" cy="335608"/>
            </a:xfrm>
            <a:custGeom>
              <a:avLst/>
              <a:gdLst>
                <a:gd name="connsiteX0" fmla="*/ 0 w 860612"/>
                <a:gd name="connsiteY0" fmla="*/ 0 h 340659"/>
                <a:gd name="connsiteX1" fmla="*/ 618565 w 860612"/>
                <a:gd name="connsiteY1" fmla="*/ 71718 h 340659"/>
                <a:gd name="connsiteX2" fmla="*/ 860612 w 860612"/>
                <a:gd name="connsiteY2" fmla="*/ 340659 h 340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60612" h="340659">
                  <a:moveTo>
                    <a:pt x="0" y="0"/>
                  </a:moveTo>
                  <a:cubicBezTo>
                    <a:pt x="237565" y="7470"/>
                    <a:pt x="475130" y="14941"/>
                    <a:pt x="618565" y="71718"/>
                  </a:cubicBezTo>
                  <a:cubicBezTo>
                    <a:pt x="762000" y="128495"/>
                    <a:pt x="811306" y="234577"/>
                    <a:pt x="860612" y="340659"/>
                  </a:cubicBezTo>
                </a:path>
              </a:pathLst>
            </a:cu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49" name="Прямая со стрелкой 48"/>
            <p:cNvCxnSpPr/>
            <p:nvPr/>
          </p:nvCxnSpPr>
          <p:spPr>
            <a:xfrm>
              <a:off x="785786" y="4280649"/>
              <a:ext cx="3929090" cy="560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TextBox 49"/>
            <p:cNvSpPr txBox="1"/>
            <p:nvPr/>
          </p:nvSpPr>
          <p:spPr>
            <a:xfrm>
              <a:off x="2500298" y="4286256"/>
              <a:ext cx="3465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dirty="0" smtClean="0"/>
                <a:t>4</a:t>
              </a:r>
              <a:endParaRPr lang="ru-RU" dirty="0"/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1571604" y="4286256"/>
              <a:ext cx="4286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-</a:t>
              </a:r>
              <a:r>
                <a:rPr lang="uk-UA" dirty="0" smtClean="0"/>
                <a:t>7</a:t>
              </a:r>
              <a:endParaRPr lang="ru-RU" dirty="0"/>
            </a:p>
          </p:txBody>
        </p:sp>
        <p:sp>
          <p:nvSpPr>
            <p:cNvPr id="52" name="Полилиния 51"/>
            <p:cNvSpPr/>
            <p:nvPr/>
          </p:nvSpPr>
          <p:spPr>
            <a:xfrm flipH="1">
              <a:off x="3571868" y="3950648"/>
              <a:ext cx="834922" cy="335608"/>
            </a:xfrm>
            <a:custGeom>
              <a:avLst/>
              <a:gdLst>
                <a:gd name="connsiteX0" fmla="*/ 0 w 860612"/>
                <a:gd name="connsiteY0" fmla="*/ 0 h 340659"/>
                <a:gd name="connsiteX1" fmla="*/ 618565 w 860612"/>
                <a:gd name="connsiteY1" fmla="*/ 71718 h 340659"/>
                <a:gd name="connsiteX2" fmla="*/ 860612 w 860612"/>
                <a:gd name="connsiteY2" fmla="*/ 340659 h 340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60612" h="340659">
                  <a:moveTo>
                    <a:pt x="0" y="0"/>
                  </a:moveTo>
                  <a:cubicBezTo>
                    <a:pt x="237565" y="7470"/>
                    <a:pt x="475130" y="14941"/>
                    <a:pt x="618565" y="71718"/>
                  </a:cubicBezTo>
                  <a:cubicBezTo>
                    <a:pt x="762000" y="128495"/>
                    <a:pt x="811306" y="234577"/>
                    <a:pt x="860612" y="340659"/>
                  </a:cubicBezTo>
                </a:path>
              </a:pathLst>
            </a:cu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4572000" y="4000504"/>
              <a:ext cx="346528" cy="3638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dirty="0"/>
                <a:t>х</a:t>
              </a:r>
              <a:endParaRPr lang="ru-RU" dirty="0"/>
            </a:p>
          </p:txBody>
        </p:sp>
        <p:cxnSp>
          <p:nvCxnSpPr>
            <p:cNvPr id="54" name="Прямая соединительная линия 53"/>
            <p:cNvCxnSpPr/>
            <p:nvPr/>
          </p:nvCxnSpPr>
          <p:spPr>
            <a:xfrm rot="5400000">
              <a:off x="1643836" y="4285462"/>
              <a:ext cx="142876" cy="158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Прямая соединительная линия 55"/>
            <p:cNvCxnSpPr/>
            <p:nvPr/>
          </p:nvCxnSpPr>
          <p:spPr>
            <a:xfrm rot="5400000">
              <a:off x="3501224" y="4285462"/>
              <a:ext cx="142876" cy="1588"/>
            </a:xfrm>
            <a:prstGeom prst="line">
              <a:avLst/>
            </a:prstGeom>
            <a:ln w="381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Полилиния 56"/>
            <p:cNvSpPr/>
            <p:nvPr/>
          </p:nvSpPr>
          <p:spPr>
            <a:xfrm>
              <a:off x="2643174" y="4000504"/>
              <a:ext cx="930589" cy="304697"/>
            </a:xfrm>
            <a:custGeom>
              <a:avLst/>
              <a:gdLst>
                <a:gd name="connsiteX0" fmla="*/ 0 w 959223"/>
                <a:gd name="connsiteY0" fmla="*/ 300317 h 309282"/>
                <a:gd name="connsiteX1" fmla="*/ 161364 w 959223"/>
                <a:gd name="connsiteY1" fmla="*/ 67235 h 309282"/>
                <a:gd name="connsiteX2" fmla="*/ 770964 w 959223"/>
                <a:gd name="connsiteY2" fmla="*/ 40341 h 309282"/>
                <a:gd name="connsiteX3" fmla="*/ 959223 w 959223"/>
                <a:gd name="connsiteY3" fmla="*/ 309282 h 3092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59223" h="309282">
                  <a:moveTo>
                    <a:pt x="0" y="300317"/>
                  </a:moveTo>
                  <a:cubicBezTo>
                    <a:pt x="16435" y="205440"/>
                    <a:pt x="32870" y="110564"/>
                    <a:pt x="161364" y="67235"/>
                  </a:cubicBezTo>
                  <a:cubicBezTo>
                    <a:pt x="289858" y="23906"/>
                    <a:pt x="637988" y="0"/>
                    <a:pt x="770964" y="40341"/>
                  </a:cubicBezTo>
                  <a:cubicBezTo>
                    <a:pt x="903941" y="80682"/>
                    <a:pt x="931582" y="194982"/>
                    <a:pt x="959223" y="309282"/>
                  </a:cubicBezTo>
                </a:path>
              </a:pathLst>
            </a:cu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3357554" y="4286256"/>
              <a:ext cx="50006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 1</a:t>
              </a:r>
              <a:r>
                <a:rPr lang="uk-UA" dirty="0" smtClean="0"/>
                <a:t>5</a:t>
              </a:r>
              <a:endParaRPr lang="ru-RU" dirty="0"/>
            </a:p>
          </p:txBody>
        </p:sp>
      </p:grpSp>
      <p:cxnSp>
        <p:nvCxnSpPr>
          <p:cNvPr id="59" name="Прямая со стрелкой 58"/>
          <p:cNvCxnSpPr/>
          <p:nvPr/>
        </p:nvCxnSpPr>
        <p:spPr>
          <a:xfrm>
            <a:off x="1357290" y="3143248"/>
            <a:ext cx="642942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Прямая со стрелкой 59"/>
          <p:cNvCxnSpPr/>
          <p:nvPr/>
        </p:nvCxnSpPr>
        <p:spPr>
          <a:xfrm>
            <a:off x="4429124" y="3143248"/>
            <a:ext cx="642942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Овал 45"/>
          <p:cNvSpPr/>
          <p:nvPr/>
        </p:nvSpPr>
        <p:spPr>
          <a:xfrm>
            <a:off x="3071802" y="3000372"/>
            <a:ext cx="142876" cy="14287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0" grpId="0"/>
      <p:bldP spid="31" grpId="0"/>
      <p:bldP spid="32" grpId="0"/>
      <p:bldP spid="39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149</TotalTime>
  <Words>608</Words>
  <Application>Microsoft Office PowerPoint</Application>
  <PresentationFormat>Экран (4:3)</PresentationFormat>
  <Paragraphs>106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Calibri</vt:lpstr>
      <vt:lpstr>Symbol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Reanimator Extreme Edition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1</cp:lastModifiedBy>
  <cp:revision>22</cp:revision>
  <dcterms:created xsi:type="dcterms:W3CDTF">2020-04-08T17:40:01Z</dcterms:created>
  <dcterms:modified xsi:type="dcterms:W3CDTF">2020-08-28T10:57:31Z</dcterms:modified>
</cp:coreProperties>
</file>