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>
      <p:cViewPr varScale="1">
        <p:scale>
          <a:sx n="92" d="100"/>
          <a:sy n="92" d="100"/>
        </p:scale>
        <p:origin x="137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BC0A0-303C-4D6B-90FA-357426AB4385}" type="datetimeFigureOut">
              <a:rPr lang="ru-RU" smtClean="0"/>
              <a:t>20.01.2015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6B0BE0F-176F-468F-849A-367DEDE5977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BC0A0-303C-4D6B-90FA-357426AB4385}" type="datetimeFigureOut">
              <a:rPr lang="ru-RU" smtClean="0"/>
              <a:t>20.01.2015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0BE0F-176F-468F-849A-367DEDE5977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C6B0BE0F-176F-468F-849A-367DEDE5977D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BC0A0-303C-4D6B-90FA-357426AB4385}" type="datetimeFigureOut">
              <a:rPr lang="ru-RU" smtClean="0"/>
              <a:t>20.01.2015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BC0A0-303C-4D6B-90FA-357426AB4385}" type="datetimeFigureOut">
              <a:rPr lang="ru-RU" smtClean="0"/>
              <a:t>20.01.2015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C6B0BE0F-176F-468F-849A-367DEDE5977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BC0A0-303C-4D6B-90FA-357426AB4385}" type="datetimeFigureOut">
              <a:rPr lang="ru-RU" smtClean="0"/>
              <a:t>20.01.2015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6B0BE0F-176F-468F-849A-367DEDE5977D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D96BC0A0-303C-4D6B-90FA-357426AB4385}" type="datetimeFigureOut">
              <a:rPr lang="ru-RU" smtClean="0"/>
              <a:t>20.01.2015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0BE0F-176F-468F-849A-367DEDE5977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BC0A0-303C-4D6B-90FA-357426AB4385}" type="datetimeFigureOut">
              <a:rPr lang="ru-RU" smtClean="0"/>
              <a:t>20.01.2015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C6B0BE0F-176F-468F-849A-367DEDE5977D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BC0A0-303C-4D6B-90FA-357426AB4385}" type="datetimeFigureOut">
              <a:rPr lang="ru-RU" smtClean="0"/>
              <a:t>20.01.2015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C6B0BE0F-176F-468F-849A-367DEDE597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BC0A0-303C-4D6B-90FA-357426AB4385}" type="datetimeFigureOut">
              <a:rPr lang="ru-RU" smtClean="0"/>
              <a:t>20.01.2015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6B0BE0F-176F-468F-849A-367DEDE597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6B0BE0F-176F-468F-849A-367DEDE5977D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BC0A0-303C-4D6B-90FA-357426AB4385}" type="datetimeFigureOut">
              <a:rPr lang="ru-RU" smtClean="0"/>
              <a:t>20.01.2015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C6B0BE0F-176F-468F-849A-367DEDE5977D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D96BC0A0-303C-4D6B-90FA-357426AB4385}" type="datetimeFigureOut">
              <a:rPr lang="ru-RU" smtClean="0"/>
              <a:t>20.01.2015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D96BC0A0-303C-4D6B-90FA-357426AB4385}" type="datetimeFigureOut">
              <a:rPr lang="ru-RU" smtClean="0"/>
              <a:t>20.01.2015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6B0BE0F-176F-468F-849A-367DEDE5977D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43200" y="2636912"/>
            <a:ext cx="6400800" cy="175260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"</a:t>
            </a:r>
            <a:r>
              <a:rPr lang="ru-RU" dirty="0" err="1" smtClean="0"/>
              <a:t>Індійська</a:t>
            </a:r>
            <a:r>
              <a:rPr lang="ru-RU" dirty="0" smtClean="0"/>
              <a:t> </a:t>
            </a:r>
            <a:r>
              <a:rPr lang="ru-RU" dirty="0" err="1" smtClean="0"/>
              <a:t>філософія</a:t>
            </a:r>
            <a:r>
              <a:rPr lang="ru-RU" dirty="0" smtClean="0"/>
              <a:t> </a:t>
            </a:r>
            <a:r>
              <a:rPr lang="ru-RU" dirty="0" err="1" smtClean="0"/>
              <a:t>вже</a:t>
            </a:r>
            <a:r>
              <a:rPr lang="ru-RU" dirty="0" smtClean="0"/>
              <a:t> </a:t>
            </a:r>
            <a:r>
              <a:rPr lang="ru-RU" dirty="0" err="1" smtClean="0"/>
              <a:t>містила</a:t>
            </a:r>
            <a:r>
              <a:rPr lang="ru-RU" dirty="0" smtClean="0"/>
              <a:t> в </a:t>
            </a:r>
            <a:r>
              <a:rPr lang="ru-RU" dirty="0" err="1" smtClean="0"/>
              <a:t>собі</a:t>
            </a:r>
            <a:r>
              <a:rPr lang="ru-RU" dirty="0" smtClean="0"/>
              <a:t> </a:t>
            </a:r>
            <a:r>
              <a:rPr lang="ru-RU" dirty="0" err="1" smtClean="0"/>
              <a:t>заклик</a:t>
            </a:r>
            <a:r>
              <a:rPr lang="ru-RU" dirty="0" smtClean="0"/>
              <a:t> до </a:t>
            </a:r>
            <a:r>
              <a:rPr lang="ru-RU" dirty="0" err="1" smtClean="0"/>
              <a:t>людини</a:t>
            </a:r>
            <a:r>
              <a:rPr lang="ru-RU" dirty="0" smtClean="0"/>
              <a:t>  </a:t>
            </a:r>
            <a:r>
              <a:rPr lang="ru-RU" dirty="0" err="1" smtClean="0"/>
              <a:t>знайти</a:t>
            </a:r>
            <a:r>
              <a:rPr lang="ru-RU" dirty="0" smtClean="0"/>
              <a:t> свободу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сліпої</a:t>
            </a:r>
            <a:r>
              <a:rPr lang="ru-RU" dirty="0" smtClean="0"/>
              <a:t> </a:t>
            </a:r>
            <a:r>
              <a:rPr lang="ru-RU" dirty="0" err="1" smtClean="0"/>
              <a:t>влади</a:t>
            </a:r>
            <a:r>
              <a:rPr lang="ru-RU" dirty="0" smtClean="0"/>
              <a:t> </a:t>
            </a:r>
            <a:r>
              <a:rPr lang="ru-RU" dirty="0" err="1" smtClean="0"/>
              <a:t>зовнішнього</a:t>
            </a:r>
            <a:r>
              <a:rPr lang="ru-RU" dirty="0" smtClean="0"/>
              <a:t> </a:t>
            </a:r>
            <a:r>
              <a:rPr lang="ru-RU" dirty="0" err="1" smtClean="0"/>
              <a:t>світу</a:t>
            </a:r>
            <a:r>
              <a:rPr lang="ru-RU" dirty="0" smtClean="0"/>
              <a:t>, </a:t>
            </a:r>
            <a:r>
              <a:rPr lang="ru-RU" dirty="0" err="1" smtClean="0"/>
              <a:t>розкрити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</a:t>
            </a:r>
            <a:r>
              <a:rPr lang="ru-RU" dirty="0" err="1" smtClean="0"/>
              <a:t>багатство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можливості</a:t>
            </a:r>
            <a:r>
              <a:rPr lang="ru-RU" dirty="0" smtClean="0"/>
              <a:t> </a:t>
            </a:r>
            <a:r>
              <a:rPr lang="ru-RU" dirty="0" err="1" smtClean="0"/>
              <a:t>своєї</a:t>
            </a:r>
            <a:r>
              <a:rPr lang="ru-RU" dirty="0" smtClean="0"/>
              <a:t> </a:t>
            </a:r>
            <a:r>
              <a:rPr lang="ru-RU" dirty="0" err="1" smtClean="0"/>
              <a:t>духовності</a:t>
            </a:r>
            <a:r>
              <a:rPr lang="ru-RU" dirty="0" smtClean="0"/>
              <a:t> ».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260648"/>
            <a:ext cx="7772400" cy="1470025"/>
          </a:xfrm>
        </p:spPr>
        <p:txBody>
          <a:bodyPr>
            <a:normAutofit/>
          </a:bodyPr>
          <a:lstStyle/>
          <a:p>
            <a:r>
              <a:rPr lang="ru-RU" dirty="0" smtClean="0"/>
              <a:t>ФІЛОСОФІЯ СТАРОДАВНЬОЇ ІНДІЇ</a:t>
            </a:r>
            <a:endParaRPr lang="ru-RU" dirty="0"/>
          </a:p>
        </p:txBody>
      </p:sp>
      <p:pic>
        <p:nvPicPr>
          <p:cNvPr id="4" name="Picture 2" descr="E:\РИСУНКИ\Будд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852936"/>
            <a:ext cx="2210713" cy="3240360"/>
          </a:xfrm>
          <a:prstGeom prst="rect">
            <a:avLst/>
          </a:prstGeom>
          <a:solidFill>
            <a:srgbClr val="33CCCC">
              <a:alpha val="50000"/>
            </a:srgbClr>
          </a:solidFill>
          <a:ln w="57150" cmpd="thinThick">
            <a:solidFill>
              <a:srgbClr val="3366FF"/>
            </a:solidFill>
            <a:miter lim="800000"/>
            <a:headEnd/>
            <a:tailEnd/>
          </a:ln>
          <a:effectLst>
            <a:outerShdw sy="50000" rotWithShape="0">
              <a:srgbClr val="808080"/>
            </a:outerShdw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РЕЛІГІЙНО - ФІЛОСОФСЬКІ ПОГЛЯДИ В ПРАДАВНІХ ІНДІЙСЬКИХ ТЕКСТАХ.</a:t>
            </a:r>
            <a:endParaRPr lang="ru-RU" dirty="0"/>
          </a:p>
        </p:txBody>
      </p:sp>
      <p:grpSp>
        <p:nvGrpSpPr>
          <p:cNvPr id="4" name="Group 18"/>
          <p:cNvGrpSpPr>
            <a:grpSpLocks noGrp="1"/>
          </p:cNvGrpSpPr>
          <p:nvPr/>
        </p:nvGrpSpPr>
        <p:grpSpPr bwMode="auto">
          <a:xfrm>
            <a:off x="301625" y="1527174"/>
            <a:ext cx="8504238" cy="4782145"/>
            <a:chOff x="-3" y="-3"/>
            <a:chExt cx="4007" cy="3023"/>
          </a:xfrm>
        </p:grpSpPr>
        <p:grpSp>
          <p:nvGrpSpPr>
            <p:cNvPr id="5" name="Group 16"/>
            <p:cNvGrpSpPr>
              <a:grpSpLocks/>
            </p:cNvGrpSpPr>
            <p:nvPr/>
          </p:nvGrpSpPr>
          <p:grpSpPr bwMode="auto">
            <a:xfrm>
              <a:off x="0" y="0"/>
              <a:ext cx="4001" cy="3017"/>
              <a:chOff x="0" y="0"/>
              <a:chExt cx="4001" cy="3017"/>
            </a:xfrm>
          </p:grpSpPr>
          <p:grpSp>
            <p:nvGrpSpPr>
              <p:cNvPr id="7" name="Group 9"/>
              <p:cNvGrpSpPr>
                <a:grpSpLocks/>
              </p:cNvGrpSpPr>
              <p:nvPr/>
            </p:nvGrpSpPr>
            <p:grpSpPr bwMode="auto">
              <a:xfrm>
                <a:off x="0" y="0"/>
                <a:ext cx="2000" cy="451"/>
                <a:chOff x="0" y="0"/>
                <a:chExt cx="2000" cy="451"/>
              </a:xfrm>
            </p:grpSpPr>
            <p:sp>
              <p:nvSpPr>
                <p:cNvPr id="17" name="Rectangle 4"/>
                <p:cNvSpPr>
                  <a:spLocks noChangeArrowheads="1"/>
                </p:cNvSpPr>
                <p:nvPr/>
              </p:nvSpPr>
              <p:spPr bwMode="auto">
                <a:xfrm>
                  <a:off x="43" y="0"/>
                  <a:ext cx="1914" cy="45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bIns="0"/>
                <a:lstStyle/>
                <a:p>
                  <a:pPr algn="ctr"/>
                  <a:r>
                    <a:rPr lang="en-US" sz="2000" b="1" dirty="0" smtClean="0">
                      <a:solidFill>
                        <a:srgbClr val="000000"/>
                      </a:solidFill>
                      <a:cs typeface="Times New Roman" charset="0"/>
                    </a:rPr>
                    <a:t>ВЕД</a:t>
                  </a:r>
                  <a:r>
                    <a:rPr lang="uk-UA" sz="2000" b="1" dirty="0" smtClean="0">
                      <a:solidFill>
                        <a:srgbClr val="000000"/>
                      </a:solidFill>
                      <a:cs typeface="Times New Roman" charset="0"/>
                    </a:rPr>
                    <a:t>И	</a:t>
                  </a:r>
                  <a:endParaRPr lang="en-US" sz="2400" dirty="0"/>
                </a:p>
              </p:txBody>
            </p:sp>
            <p:sp>
              <p:nvSpPr>
                <p:cNvPr id="18" name="Rectangle 8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2000" cy="45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ru-RU"/>
                </a:p>
              </p:txBody>
            </p:sp>
          </p:grpSp>
          <p:grpSp>
            <p:nvGrpSpPr>
              <p:cNvPr id="8" name="Group 11"/>
              <p:cNvGrpSpPr>
                <a:grpSpLocks/>
              </p:cNvGrpSpPr>
              <p:nvPr/>
            </p:nvGrpSpPr>
            <p:grpSpPr bwMode="auto">
              <a:xfrm>
                <a:off x="2000" y="0"/>
                <a:ext cx="2001" cy="451"/>
                <a:chOff x="2000" y="0"/>
                <a:chExt cx="2001" cy="451"/>
              </a:xfrm>
            </p:grpSpPr>
            <p:sp>
              <p:nvSpPr>
                <p:cNvPr id="15" name="Rectangle 5"/>
                <p:cNvSpPr>
                  <a:spLocks noChangeArrowheads="1"/>
                </p:cNvSpPr>
                <p:nvPr/>
              </p:nvSpPr>
              <p:spPr bwMode="auto">
                <a:xfrm>
                  <a:off x="2043" y="0"/>
                  <a:ext cx="1915" cy="45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bIns="0"/>
                <a:lstStyle/>
                <a:p>
                  <a:pPr algn="ctr"/>
                  <a:r>
                    <a:rPr lang="en-US" sz="2000" b="1" dirty="0" smtClean="0">
                      <a:solidFill>
                        <a:srgbClr val="000000"/>
                      </a:solidFill>
                      <a:cs typeface="Times New Roman" charset="0"/>
                    </a:rPr>
                    <a:t>БРАХМАН</a:t>
                  </a:r>
                  <a:r>
                    <a:rPr lang="uk-UA" sz="2000" b="1" dirty="0" smtClean="0">
                      <a:solidFill>
                        <a:srgbClr val="000000"/>
                      </a:solidFill>
                      <a:cs typeface="Times New Roman" charset="0"/>
                    </a:rPr>
                    <a:t>И</a:t>
                  </a:r>
                  <a:endParaRPr lang="en-US" sz="2400" dirty="0"/>
                </a:p>
              </p:txBody>
            </p:sp>
            <p:sp>
              <p:nvSpPr>
                <p:cNvPr id="16" name="Rectangle 10"/>
                <p:cNvSpPr>
                  <a:spLocks noChangeArrowheads="1"/>
                </p:cNvSpPr>
                <p:nvPr/>
              </p:nvSpPr>
              <p:spPr bwMode="auto">
                <a:xfrm>
                  <a:off x="2000" y="0"/>
                  <a:ext cx="2001" cy="45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ru-RU"/>
                </a:p>
              </p:txBody>
            </p:sp>
          </p:grpSp>
          <p:grpSp>
            <p:nvGrpSpPr>
              <p:cNvPr id="9" name="Group 13"/>
              <p:cNvGrpSpPr>
                <a:grpSpLocks/>
              </p:cNvGrpSpPr>
              <p:nvPr/>
            </p:nvGrpSpPr>
            <p:grpSpPr bwMode="auto">
              <a:xfrm>
                <a:off x="0" y="451"/>
                <a:ext cx="2000" cy="2566"/>
                <a:chOff x="0" y="451"/>
                <a:chExt cx="2000" cy="2566"/>
              </a:xfrm>
            </p:grpSpPr>
            <p:sp>
              <p:nvSpPr>
                <p:cNvPr id="13" name="Rectangle 6"/>
                <p:cNvSpPr>
                  <a:spLocks noChangeArrowheads="1"/>
                </p:cNvSpPr>
                <p:nvPr/>
              </p:nvSpPr>
              <p:spPr bwMode="auto">
                <a:xfrm>
                  <a:off x="43" y="451"/>
                  <a:ext cx="1914" cy="256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just" eaLnBrk="0" hangingPunct="0"/>
                  <a:r>
                    <a:rPr lang="ru-RU" sz="1600" dirty="0" smtClean="0"/>
                    <a:t>- </a:t>
                  </a:r>
                  <a:r>
                    <a:rPr lang="ru-RU" sz="1600" dirty="0" err="1" smtClean="0"/>
                    <a:t>Дається</a:t>
                  </a:r>
                  <a:r>
                    <a:rPr lang="ru-RU" sz="1600" dirty="0" smtClean="0"/>
                    <a:t> </a:t>
                  </a:r>
                  <a:r>
                    <a:rPr lang="ru-RU" sz="1600" dirty="0" err="1" smtClean="0"/>
                    <a:t>інформація</a:t>
                  </a:r>
                  <a:r>
                    <a:rPr lang="ru-RU" sz="1600" dirty="0" smtClean="0"/>
                    <a:t> про </a:t>
                  </a:r>
                  <a:r>
                    <a:rPr lang="ru-RU" sz="1600" dirty="0" err="1" smtClean="0"/>
                    <a:t>богів</a:t>
                  </a:r>
                  <a:r>
                    <a:rPr lang="ru-RU" sz="1600" dirty="0" smtClean="0"/>
                    <a:t>;</a:t>
                  </a:r>
                </a:p>
                <a:p>
                  <a:pPr algn="just" eaLnBrk="0" hangingPunct="0"/>
                  <a:r>
                    <a:rPr lang="ru-RU" sz="1600" dirty="0" smtClean="0"/>
                    <a:t>- </a:t>
                  </a:r>
                  <a:r>
                    <a:rPr lang="ru-RU" sz="1600" dirty="0" err="1" smtClean="0"/>
                    <a:t>Виділяється</a:t>
                  </a:r>
                  <a:r>
                    <a:rPr lang="ru-RU" sz="1600" dirty="0" smtClean="0"/>
                    <a:t> </a:t>
                  </a:r>
                  <a:r>
                    <a:rPr lang="ru-RU" sz="1600" dirty="0" err="1" smtClean="0"/>
                    <a:t>загальний</a:t>
                  </a:r>
                  <a:r>
                    <a:rPr lang="ru-RU" sz="1600" dirty="0" smtClean="0"/>
                    <a:t> принцип устрою </a:t>
                  </a:r>
                  <a:r>
                    <a:rPr lang="ru-RU" sz="1600" dirty="0" err="1" smtClean="0"/>
                    <a:t>світу</a:t>
                  </a:r>
                  <a:r>
                    <a:rPr lang="ru-RU" sz="1600" dirty="0" smtClean="0"/>
                    <a:t> - рота (</a:t>
                  </a:r>
                  <a:r>
                    <a:rPr lang="ru-RU" sz="1600" dirty="0" err="1" smtClean="0"/>
                    <a:t>космічний</a:t>
                  </a:r>
                  <a:r>
                    <a:rPr lang="ru-RU" sz="1600" dirty="0" smtClean="0"/>
                    <a:t> порядок, </a:t>
                  </a:r>
                  <a:r>
                    <a:rPr lang="ru-RU" sz="1600" dirty="0" err="1" smtClean="0"/>
                    <a:t>безособовий</a:t>
                  </a:r>
                  <a:r>
                    <a:rPr lang="ru-RU" sz="1600" dirty="0" smtClean="0"/>
                    <a:t> принцип);</a:t>
                  </a:r>
                </a:p>
                <a:p>
                  <a:pPr algn="just" eaLnBrk="0" hangingPunct="0"/>
                  <a:r>
                    <a:rPr lang="ru-RU" sz="1600" dirty="0" smtClean="0"/>
                    <a:t>- </a:t>
                  </a:r>
                  <a:r>
                    <a:rPr lang="ru-RU" sz="1600" dirty="0" err="1" smtClean="0"/>
                    <a:t>Показується</a:t>
                  </a:r>
                  <a:r>
                    <a:rPr lang="ru-RU" sz="1600" dirty="0" smtClean="0"/>
                    <a:t> основа </a:t>
                  </a:r>
                  <a:r>
                    <a:rPr lang="ru-RU" sz="1600" dirty="0" err="1" smtClean="0"/>
                    <a:t>ведичного</a:t>
                  </a:r>
                  <a:r>
                    <a:rPr lang="ru-RU" sz="1600" dirty="0" smtClean="0"/>
                    <a:t> культу - жертва;</a:t>
                  </a:r>
                </a:p>
                <a:p>
                  <a:pPr algn="just" eaLnBrk="0" hangingPunct="0"/>
                  <a:r>
                    <a:rPr lang="ru-RU" sz="1600" dirty="0" smtClean="0"/>
                    <a:t>- </a:t>
                  </a:r>
                  <a:r>
                    <a:rPr lang="ru-RU" sz="1600" dirty="0" err="1" smtClean="0"/>
                    <a:t>Знайдено</a:t>
                  </a:r>
                  <a:r>
                    <a:rPr lang="ru-RU" sz="1600" dirty="0" smtClean="0"/>
                    <a:t> </a:t>
                  </a:r>
                  <a:r>
                    <a:rPr lang="ru-RU" sz="1600" dirty="0" err="1" smtClean="0"/>
                    <a:t>першоістота</a:t>
                  </a:r>
                  <a:r>
                    <a:rPr lang="ru-RU" sz="1600" dirty="0" smtClean="0"/>
                    <a:t> - </a:t>
                  </a:r>
                  <a:r>
                    <a:rPr lang="ru-RU" sz="1600" dirty="0" err="1" smtClean="0"/>
                    <a:t>Пуруша</a:t>
                  </a:r>
                  <a:r>
                    <a:rPr lang="ru-RU" sz="1600" dirty="0" smtClean="0"/>
                    <a:t> - </a:t>
                  </a:r>
                  <a:r>
                    <a:rPr lang="ru-RU" sz="1600" dirty="0" err="1" smtClean="0"/>
                    <a:t>антропоморфний</a:t>
                  </a:r>
                  <a:r>
                    <a:rPr lang="ru-RU" sz="1600" dirty="0" smtClean="0"/>
                    <a:t> </a:t>
                  </a:r>
                  <a:r>
                    <a:rPr lang="ru-RU" sz="1600" dirty="0" err="1" smtClean="0"/>
                    <a:t>гігант</a:t>
                  </a:r>
                  <a:r>
                    <a:rPr lang="ru-RU" sz="1600" dirty="0" smtClean="0"/>
                    <a:t>, </a:t>
                  </a:r>
                  <a:r>
                    <a:rPr lang="ru-RU" sz="1600" dirty="0" err="1" smtClean="0"/>
                    <a:t>з</a:t>
                  </a:r>
                  <a:r>
                    <a:rPr lang="ru-RU" sz="1600" dirty="0" smtClean="0"/>
                    <a:t> </a:t>
                  </a:r>
                  <a:r>
                    <a:rPr lang="ru-RU" sz="1600" dirty="0" err="1" smtClean="0"/>
                    <a:t>частин</a:t>
                  </a:r>
                  <a:r>
                    <a:rPr lang="ru-RU" sz="1600" dirty="0" smtClean="0"/>
                    <a:t> </a:t>
                  </a:r>
                  <a:r>
                    <a:rPr lang="ru-RU" sz="1600" dirty="0" err="1" smtClean="0"/>
                    <a:t>тіла</a:t>
                  </a:r>
                  <a:r>
                    <a:rPr lang="ru-RU" sz="1600" dirty="0" smtClean="0"/>
                    <a:t> </a:t>
                  </a:r>
                  <a:r>
                    <a:rPr lang="ru-RU" sz="1600" dirty="0" err="1" smtClean="0"/>
                    <a:t>якого</a:t>
                  </a:r>
                  <a:r>
                    <a:rPr lang="ru-RU" sz="1600" dirty="0" smtClean="0"/>
                    <a:t> боги створили весь </a:t>
                  </a:r>
                  <a:r>
                    <a:rPr lang="ru-RU" sz="1600" dirty="0" err="1" smtClean="0"/>
                    <a:t>світ</a:t>
                  </a:r>
                  <a:r>
                    <a:rPr lang="ru-RU" sz="1600" dirty="0" smtClean="0"/>
                    <a:t>;</a:t>
                  </a:r>
                </a:p>
                <a:p>
                  <a:pPr algn="just" eaLnBrk="0" hangingPunct="0"/>
                  <a:r>
                    <a:rPr lang="ru-RU" sz="1600" dirty="0" smtClean="0"/>
                    <a:t>- </a:t>
                  </a:r>
                  <a:r>
                    <a:rPr lang="ru-RU" sz="1600" dirty="0" err="1" smtClean="0"/>
                    <a:t>Виділено</a:t>
                  </a:r>
                  <a:r>
                    <a:rPr lang="ru-RU" sz="1600" dirty="0" smtClean="0"/>
                    <a:t> </a:t>
                  </a:r>
                  <a:r>
                    <a:rPr lang="ru-RU" sz="1600" dirty="0" err="1" smtClean="0"/>
                    <a:t>Праджапаті</a:t>
                  </a:r>
                  <a:r>
                    <a:rPr lang="ru-RU" sz="1600" dirty="0" smtClean="0"/>
                    <a:t> - </a:t>
                  </a:r>
                  <a:r>
                    <a:rPr lang="ru-RU" sz="1600" dirty="0" err="1" smtClean="0"/>
                    <a:t>персоніфікований</a:t>
                  </a:r>
                  <a:r>
                    <a:rPr lang="ru-RU" sz="1600" dirty="0" smtClean="0"/>
                    <a:t> символ </a:t>
                  </a:r>
                  <a:r>
                    <a:rPr lang="ru-RU" sz="1600" dirty="0" err="1" smtClean="0"/>
                    <a:t>первинної</a:t>
                  </a:r>
                  <a:r>
                    <a:rPr lang="ru-RU" sz="1600" dirty="0" smtClean="0"/>
                    <a:t> </a:t>
                  </a:r>
                  <a:r>
                    <a:rPr lang="ru-RU" sz="1600" dirty="0" err="1" smtClean="0"/>
                    <a:t>сили</a:t>
                  </a:r>
                  <a:r>
                    <a:rPr lang="ru-RU" sz="1600" dirty="0" smtClean="0"/>
                    <a:t> </a:t>
                  </a:r>
                  <a:r>
                    <a:rPr lang="ru-RU" sz="1600" dirty="0" err="1" smtClean="0"/>
                    <a:t>творіння</a:t>
                  </a:r>
                  <a:r>
                    <a:rPr lang="ru-RU" sz="1600" dirty="0" smtClean="0"/>
                    <a:t>;</a:t>
                  </a:r>
                </a:p>
                <a:p>
                  <a:pPr algn="just" eaLnBrk="0" hangingPunct="0"/>
                  <a:r>
                    <a:rPr lang="ru-RU" sz="1600" dirty="0" smtClean="0"/>
                    <a:t>- </a:t>
                  </a:r>
                  <a:r>
                    <a:rPr lang="ru-RU" sz="1600" dirty="0" err="1" smtClean="0"/>
                    <a:t>Виділено</a:t>
                  </a:r>
                  <a:r>
                    <a:rPr lang="ru-RU" sz="1600" dirty="0" smtClean="0"/>
                    <a:t> "</a:t>
                  </a:r>
                  <a:r>
                    <a:rPr lang="ru-RU" sz="1600" dirty="0" err="1" smtClean="0"/>
                    <a:t>суще</a:t>
                  </a:r>
                  <a:r>
                    <a:rPr lang="ru-RU" sz="1600" dirty="0" smtClean="0"/>
                    <a:t>" - "</a:t>
                  </a:r>
                  <a:r>
                    <a:rPr lang="ru-RU" sz="1600" dirty="0" err="1" smtClean="0"/>
                    <a:t>сат</a:t>
                  </a:r>
                  <a:r>
                    <a:rPr lang="ru-RU" sz="1600" dirty="0" smtClean="0"/>
                    <a:t>", "не </a:t>
                  </a:r>
                  <a:r>
                    <a:rPr lang="ru-RU" sz="1600" dirty="0" err="1" smtClean="0"/>
                    <a:t>суще</a:t>
                  </a:r>
                  <a:r>
                    <a:rPr lang="ru-RU" sz="1600" dirty="0" smtClean="0"/>
                    <a:t>" - "</a:t>
                  </a:r>
                  <a:r>
                    <a:rPr lang="ru-RU" sz="1600" dirty="0" err="1" smtClean="0"/>
                    <a:t>асат</a:t>
                  </a:r>
                  <a:r>
                    <a:rPr lang="ru-RU" sz="1600" dirty="0" smtClean="0"/>
                    <a:t>" </a:t>
                  </a:r>
                  <a:r>
                    <a:rPr lang="ru-RU" sz="1600" dirty="0" err="1" smtClean="0"/>
                    <a:t>і</a:t>
                  </a:r>
                  <a:r>
                    <a:rPr lang="ru-RU" sz="1600" dirty="0" smtClean="0"/>
                    <a:t> </a:t>
                  </a:r>
                  <a:r>
                    <a:rPr lang="ru-RU" sz="1600" dirty="0" err="1" smtClean="0"/>
                    <a:t>єдине</a:t>
                  </a:r>
                  <a:r>
                    <a:rPr lang="ru-RU" sz="1600" dirty="0" smtClean="0"/>
                    <a:t>, </a:t>
                  </a:r>
                  <a:r>
                    <a:rPr lang="ru-RU" sz="1600" dirty="0" err="1" smtClean="0"/>
                    <a:t>аморфне</a:t>
                  </a:r>
                  <a:r>
                    <a:rPr lang="ru-RU" sz="1600" dirty="0" smtClean="0"/>
                    <a:t>, </a:t>
                  </a:r>
                  <a:r>
                    <a:rPr lang="ru-RU" sz="1600" dirty="0" err="1" smtClean="0"/>
                    <a:t>нерозчленоване</a:t>
                  </a:r>
                  <a:r>
                    <a:rPr lang="ru-RU" sz="1600" dirty="0" smtClean="0"/>
                    <a:t> - "</a:t>
                  </a:r>
                  <a:r>
                    <a:rPr lang="ru-RU" sz="1600" dirty="0" err="1" smtClean="0"/>
                    <a:t>тад</a:t>
                  </a:r>
                  <a:r>
                    <a:rPr lang="ru-RU" sz="1600" dirty="0" smtClean="0"/>
                    <a:t> </a:t>
                  </a:r>
                  <a:r>
                    <a:rPr lang="ru-RU" sz="1600" dirty="0" err="1" smtClean="0"/>
                    <a:t>екам</a:t>
                  </a:r>
                  <a:r>
                    <a:rPr lang="ru-RU" sz="1600" dirty="0" smtClean="0"/>
                    <a:t>";</a:t>
                  </a:r>
                </a:p>
                <a:p>
                  <a:pPr algn="just" eaLnBrk="0" hangingPunct="0"/>
                  <a:r>
                    <a:rPr lang="ru-RU" sz="1600" dirty="0" smtClean="0"/>
                    <a:t>- </a:t>
                  </a:r>
                  <a:r>
                    <a:rPr lang="ru-RU" sz="1600" dirty="0" err="1" smtClean="0"/>
                    <a:t>Системи</a:t>
                  </a:r>
                  <a:r>
                    <a:rPr lang="ru-RU" sz="1600" dirty="0" smtClean="0"/>
                    <a:t> </a:t>
                  </a:r>
                  <a:r>
                    <a:rPr lang="ru-RU" sz="1600" dirty="0" err="1" smtClean="0"/>
                    <a:t>розуміння</a:t>
                  </a:r>
                  <a:r>
                    <a:rPr lang="ru-RU" sz="1600" dirty="0" smtClean="0"/>
                    <a:t> </a:t>
                  </a:r>
                  <a:r>
                    <a:rPr lang="ru-RU" sz="1600" dirty="0" err="1" smtClean="0"/>
                    <a:t>світу</a:t>
                  </a:r>
                  <a:r>
                    <a:rPr lang="ru-RU" sz="1600" dirty="0" smtClean="0"/>
                    <a:t> </a:t>
                  </a:r>
                  <a:r>
                    <a:rPr lang="ru-RU" sz="1600" dirty="0" err="1" smtClean="0"/>
                    <a:t>поки</a:t>
                  </a:r>
                  <a:r>
                    <a:rPr lang="ru-RU" sz="1600" dirty="0" smtClean="0"/>
                    <a:t> </a:t>
                  </a:r>
                  <a:r>
                    <a:rPr lang="ru-RU" sz="1600" dirty="0" err="1" smtClean="0"/>
                    <a:t>немає</a:t>
                  </a:r>
                  <a:r>
                    <a:rPr lang="ru-RU" sz="1600" dirty="0" smtClean="0"/>
                    <a:t>.</a:t>
                  </a:r>
                  <a:endParaRPr lang="ru-RU" sz="1600" dirty="0"/>
                </a:p>
              </p:txBody>
            </p:sp>
            <p:sp>
              <p:nvSpPr>
                <p:cNvPr id="14" name="Rectangle 12"/>
                <p:cNvSpPr>
                  <a:spLocks noChangeArrowheads="1"/>
                </p:cNvSpPr>
                <p:nvPr/>
              </p:nvSpPr>
              <p:spPr bwMode="auto">
                <a:xfrm>
                  <a:off x="0" y="451"/>
                  <a:ext cx="2000" cy="256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ru-RU"/>
                </a:p>
              </p:txBody>
            </p:sp>
          </p:grpSp>
          <p:grpSp>
            <p:nvGrpSpPr>
              <p:cNvPr id="10" name="Group 15"/>
              <p:cNvGrpSpPr>
                <a:grpSpLocks/>
              </p:cNvGrpSpPr>
              <p:nvPr/>
            </p:nvGrpSpPr>
            <p:grpSpPr bwMode="auto">
              <a:xfrm>
                <a:off x="2000" y="451"/>
                <a:ext cx="2001" cy="2566"/>
                <a:chOff x="2000" y="451"/>
                <a:chExt cx="2001" cy="2566"/>
              </a:xfrm>
            </p:grpSpPr>
            <p:sp>
              <p:nvSpPr>
                <p:cNvPr id="11" name="Rectangle 7"/>
                <p:cNvSpPr>
                  <a:spLocks noChangeArrowheads="1"/>
                </p:cNvSpPr>
                <p:nvPr/>
              </p:nvSpPr>
              <p:spPr bwMode="auto">
                <a:xfrm>
                  <a:off x="2043" y="451"/>
                  <a:ext cx="1915" cy="256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just"/>
                  <a:r>
                    <a:rPr lang="ru-RU" sz="1600" dirty="0" smtClean="0">
                      <a:solidFill>
                        <a:srgbClr val="000000"/>
                      </a:solidFill>
                      <a:cs typeface="Times New Roman" charset="0"/>
                    </a:rPr>
                    <a:t>- Дано </a:t>
                  </a:r>
                  <a:r>
                    <a:rPr lang="ru-RU" sz="1600" dirty="0" err="1" smtClean="0">
                      <a:solidFill>
                        <a:srgbClr val="000000"/>
                      </a:solidFill>
                      <a:cs typeface="Times New Roman" charset="0"/>
                    </a:rPr>
                    <a:t>уявлення</a:t>
                  </a:r>
                  <a:r>
                    <a:rPr lang="ru-RU" sz="1600" dirty="0" smtClean="0">
                      <a:solidFill>
                        <a:srgbClr val="000000"/>
                      </a:solidFill>
                      <a:cs typeface="Times New Roman" charset="0"/>
                    </a:rPr>
                    <a:t> про </a:t>
                  </a:r>
                  <a:r>
                    <a:rPr lang="ru-RU" sz="1600" dirty="0" err="1" smtClean="0">
                      <a:solidFill>
                        <a:srgbClr val="000000"/>
                      </a:solidFill>
                      <a:cs typeface="Times New Roman" charset="0"/>
                    </a:rPr>
                    <a:t>розвиток</a:t>
                  </a:r>
                  <a:r>
                    <a:rPr lang="ru-RU" sz="1600" dirty="0" smtClean="0">
                      <a:solidFill>
                        <a:srgbClr val="000000"/>
                      </a:solidFill>
                      <a:cs typeface="Times New Roman" charset="0"/>
                    </a:rPr>
                    <a:t> </a:t>
                  </a:r>
                  <a:r>
                    <a:rPr lang="ru-RU" sz="1600" dirty="0" err="1" smtClean="0">
                      <a:solidFill>
                        <a:srgbClr val="000000"/>
                      </a:solidFill>
                      <a:cs typeface="Times New Roman" charset="0"/>
                    </a:rPr>
                    <a:t>Всесвіту</a:t>
                  </a:r>
                  <a:r>
                    <a:rPr lang="ru-RU" sz="1600" dirty="0" smtClean="0">
                      <a:solidFill>
                        <a:srgbClr val="000000"/>
                      </a:solidFill>
                      <a:cs typeface="Times New Roman" charset="0"/>
                    </a:rPr>
                    <a:t>, яка проходить </a:t>
                  </a:r>
                  <a:r>
                    <a:rPr lang="ru-RU" sz="1600" dirty="0" err="1" smtClean="0">
                      <a:solidFill>
                        <a:srgbClr val="000000"/>
                      </a:solidFill>
                      <a:cs typeface="Times New Roman" charset="0"/>
                    </a:rPr>
                    <a:t>золотий</a:t>
                  </a:r>
                  <a:r>
                    <a:rPr lang="ru-RU" sz="1600" dirty="0" smtClean="0">
                      <a:solidFill>
                        <a:srgbClr val="000000"/>
                      </a:solidFill>
                      <a:cs typeface="Times New Roman" charset="0"/>
                    </a:rPr>
                    <a:t>, </a:t>
                  </a:r>
                  <a:r>
                    <a:rPr lang="ru-RU" sz="1600" dirty="0" err="1" smtClean="0">
                      <a:solidFill>
                        <a:srgbClr val="000000"/>
                      </a:solidFill>
                      <a:cs typeface="Times New Roman" charset="0"/>
                    </a:rPr>
                    <a:t>срібний</a:t>
                  </a:r>
                  <a:r>
                    <a:rPr lang="ru-RU" sz="1600" dirty="0" smtClean="0">
                      <a:solidFill>
                        <a:srgbClr val="000000"/>
                      </a:solidFill>
                      <a:cs typeface="Times New Roman" charset="0"/>
                    </a:rPr>
                    <a:t>, </a:t>
                  </a:r>
                  <a:r>
                    <a:rPr lang="ru-RU" sz="1600" dirty="0" err="1" smtClean="0">
                      <a:solidFill>
                        <a:srgbClr val="000000"/>
                      </a:solidFill>
                      <a:cs typeface="Times New Roman" charset="0"/>
                    </a:rPr>
                    <a:t>мідний</a:t>
                  </a:r>
                  <a:r>
                    <a:rPr lang="ru-RU" sz="1600" dirty="0" smtClean="0">
                      <a:solidFill>
                        <a:srgbClr val="000000"/>
                      </a:solidFill>
                      <a:cs typeface="Times New Roman" charset="0"/>
                    </a:rPr>
                    <a:t> </a:t>
                  </a:r>
                  <a:r>
                    <a:rPr lang="ru-RU" sz="1600" dirty="0" err="1" smtClean="0">
                      <a:solidFill>
                        <a:srgbClr val="000000"/>
                      </a:solidFill>
                      <a:cs typeface="Times New Roman" charset="0"/>
                    </a:rPr>
                    <a:t>і</a:t>
                  </a:r>
                  <a:r>
                    <a:rPr lang="ru-RU" sz="1600" dirty="0" smtClean="0">
                      <a:solidFill>
                        <a:srgbClr val="000000"/>
                      </a:solidFill>
                      <a:cs typeface="Times New Roman" charset="0"/>
                    </a:rPr>
                    <a:t> </a:t>
                  </a:r>
                  <a:r>
                    <a:rPr lang="ru-RU" sz="1600" dirty="0" err="1" smtClean="0">
                      <a:solidFill>
                        <a:srgbClr val="000000"/>
                      </a:solidFill>
                      <a:cs typeface="Times New Roman" charset="0"/>
                    </a:rPr>
                    <a:t>залізний</a:t>
                  </a:r>
                  <a:r>
                    <a:rPr lang="ru-RU" sz="1600" dirty="0" smtClean="0">
                      <a:solidFill>
                        <a:srgbClr val="000000"/>
                      </a:solidFill>
                      <a:cs typeface="Times New Roman" charset="0"/>
                    </a:rPr>
                    <a:t> </a:t>
                  </a:r>
                  <a:r>
                    <a:rPr lang="ru-RU" sz="1600" dirty="0" err="1" smtClean="0">
                      <a:solidFill>
                        <a:srgbClr val="000000"/>
                      </a:solidFill>
                      <a:cs typeface="Times New Roman" charset="0"/>
                    </a:rPr>
                    <a:t>віки</a:t>
                  </a:r>
                  <a:r>
                    <a:rPr lang="ru-RU" sz="1600" dirty="0" smtClean="0">
                      <a:solidFill>
                        <a:srgbClr val="000000"/>
                      </a:solidFill>
                      <a:cs typeface="Times New Roman" charset="0"/>
                    </a:rPr>
                    <a:t>, а </a:t>
                  </a:r>
                  <a:r>
                    <a:rPr lang="ru-RU" sz="1600" dirty="0" err="1" smtClean="0">
                      <a:solidFill>
                        <a:srgbClr val="000000"/>
                      </a:solidFill>
                      <a:cs typeface="Times New Roman" charset="0"/>
                    </a:rPr>
                    <a:t>потім</a:t>
                  </a:r>
                  <a:r>
                    <a:rPr lang="ru-RU" sz="1600" dirty="0" smtClean="0">
                      <a:solidFill>
                        <a:srgbClr val="000000"/>
                      </a:solidFill>
                      <a:cs typeface="Times New Roman" charset="0"/>
                    </a:rPr>
                    <a:t> </a:t>
                  </a:r>
                  <a:r>
                    <a:rPr lang="ru-RU" sz="1600" dirty="0" err="1" smtClean="0">
                      <a:solidFill>
                        <a:srgbClr val="000000"/>
                      </a:solidFill>
                      <a:cs typeface="Times New Roman" charset="0"/>
                    </a:rPr>
                    <a:t>гине</a:t>
                  </a:r>
                  <a:r>
                    <a:rPr lang="ru-RU" sz="1600" dirty="0" smtClean="0">
                      <a:solidFill>
                        <a:srgbClr val="000000"/>
                      </a:solidFill>
                      <a:cs typeface="Times New Roman" charset="0"/>
                    </a:rPr>
                    <a:t>;</a:t>
                  </a:r>
                </a:p>
                <a:p>
                  <a:pPr algn="just"/>
                  <a:r>
                    <a:rPr lang="ru-RU" sz="1600" dirty="0" smtClean="0">
                      <a:solidFill>
                        <a:srgbClr val="000000"/>
                      </a:solidFill>
                      <a:cs typeface="Times New Roman" charset="0"/>
                    </a:rPr>
                    <a:t>- </a:t>
                  </a:r>
                  <a:r>
                    <a:rPr lang="ru-RU" sz="1600" dirty="0" err="1" smtClean="0">
                      <a:solidFill>
                        <a:srgbClr val="000000"/>
                      </a:solidFill>
                      <a:cs typeface="Times New Roman" charset="0"/>
                    </a:rPr>
                    <a:t>Розроблені</a:t>
                  </a:r>
                  <a:r>
                    <a:rPr lang="ru-RU" sz="1600" dirty="0" smtClean="0">
                      <a:solidFill>
                        <a:srgbClr val="000000"/>
                      </a:solidFill>
                      <a:cs typeface="Times New Roman" charset="0"/>
                    </a:rPr>
                    <a:t> </a:t>
                  </a:r>
                  <a:r>
                    <a:rPr lang="ru-RU" sz="1600" dirty="0" err="1" smtClean="0">
                      <a:solidFill>
                        <a:srgbClr val="000000"/>
                      </a:solidFill>
                      <a:cs typeface="Times New Roman" charset="0"/>
                    </a:rPr>
                    <a:t>ритуали</a:t>
                  </a:r>
                  <a:r>
                    <a:rPr lang="ru-RU" sz="1600" dirty="0" smtClean="0">
                      <a:solidFill>
                        <a:srgbClr val="000000"/>
                      </a:solidFill>
                      <a:cs typeface="Times New Roman" charset="0"/>
                    </a:rPr>
                    <a:t> у </a:t>
                  </a:r>
                  <a:r>
                    <a:rPr lang="ru-RU" sz="1600" dirty="0" err="1" smtClean="0">
                      <a:solidFill>
                        <a:srgbClr val="000000"/>
                      </a:solidFill>
                      <a:cs typeface="Times New Roman" charset="0"/>
                    </a:rPr>
                    <a:t>всіх</a:t>
                  </a:r>
                  <a:r>
                    <a:rPr lang="ru-RU" sz="1600" dirty="0" smtClean="0">
                      <a:solidFill>
                        <a:srgbClr val="000000"/>
                      </a:solidFill>
                      <a:cs typeface="Times New Roman" charset="0"/>
                    </a:rPr>
                    <a:t> сферах </a:t>
                  </a:r>
                  <a:r>
                    <a:rPr lang="ru-RU" sz="1600" dirty="0" err="1" smtClean="0">
                      <a:solidFill>
                        <a:srgbClr val="000000"/>
                      </a:solidFill>
                      <a:cs typeface="Times New Roman" charset="0"/>
                    </a:rPr>
                    <a:t>життя</a:t>
                  </a:r>
                  <a:r>
                    <a:rPr lang="ru-RU" sz="1600" dirty="0" smtClean="0">
                      <a:solidFill>
                        <a:srgbClr val="000000"/>
                      </a:solidFill>
                      <a:cs typeface="Times New Roman" charset="0"/>
                    </a:rPr>
                    <a:t> людей;</a:t>
                  </a:r>
                </a:p>
                <a:p>
                  <a:pPr algn="just"/>
                  <a:r>
                    <a:rPr lang="ru-RU" sz="1600" dirty="0" smtClean="0">
                      <a:solidFill>
                        <a:srgbClr val="000000"/>
                      </a:solidFill>
                      <a:cs typeface="Times New Roman" charset="0"/>
                    </a:rPr>
                    <a:t>- Створено </a:t>
                  </a:r>
                  <a:r>
                    <a:rPr lang="ru-RU" sz="1600" dirty="0" err="1" smtClean="0">
                      <a:solidFill>
                        <a:srgbClr val="000000"/>
                      </a:solidFill>
                      <a:cs typeface="Times New Roman" charset="0"/>
                    </a:rPr>
                    <a:t>положення</a:t>
                  </a:r>
                  <a:r>
                    <a:rPr lang="ru-RU" sz="1600" dirty="0" smtClean="0">
                      <a:solidFill>
                        <a:srgbClr val="000000"/>
                      </a:solidFill>
                      <a:cs typeface="Times New Roman" charset="0"/>
                    </a:rPr>
                    <a:t> про воду, як </a:t>
                  </a:r>
                  <a:r>
                    <a:rPr lang="ru-RU" sz="1600" dirty="0" err="1" smtClean="0">
                      <a:solidFill>
                        <a:srgbClr val="000000"/>
                      </a:solidFill>
                      <a:cs typeface="Times New Roman" charset="0"/>
                    </a:rPr>
                    <a:t>першосубстанціями</a:t>
                  </a:r>
                  <a:r>
                    <a:rPr lang="ru-RU" sz="1600" dirty="0" smtClean="0">
                      <a:solidFill>
                        <a:srgbClr val="000000"/>
                      </a:solidFill>
                      <a:cs typeface="Times New Roman" charset="0"/>
                    </a:rPr>
                    <a:t>;</a:t>
                  </a:r>
                </a:p>
                <a:p>
                  <a:pPr algn="just"/>
                  <a:r>
                    <a:rPr lang="ru-RU" sz="1600" dirty="0" smtClean="0">
                      <a:solidFill>
                        <a:srgbClr val="000000"/>
                      </a:solidFill>
                      <a:cs typeface="Times New Roman" charset="0"/>
                    </a:rPr>
                    <a:t>- </a:t>
                  </a:r>
                  <a:r>
                    <a:rPr lang="ru-RU" sz="1600" dirty="0" err="1" smtClean="0">
                      <a:solidFill>
                        <a:srgbClr val="000000"/>
                      </a:solidFill>
                      <a:cs typeface="Times New Roman" charset="0"/>
                    </a:rPr>
                    <a:t>З'явилася</a:t>
                  </a:r>
                  <a:r>
                    <a:rPr lang="ru-RU" sz="1600" dirty="0" smtClean="0">
                      <a:solidFill>
                        <a:srgbClr val="000000"/>
                      </a:solidFill>
                      <a:cs typeface="Times New Roman" charset="0"/>
                    </a:rPr>
                    <a:t> </a:t>
                  </a:r>
                  <a:r>
                    <a:rPr lang="ru-RU" sz="1600" dirty="0" err="1" smtClean="0">
                      <a:solidFill>
                        <a:srgbClr val="000000"/>
                      </a:solidFill>
                      <a:cs typeface="Times New Roman" charset="0"/>
                    </a:rPr>
                    <a:t>ідея</a:t>
                  </a:r>
                  <a:r>
                    <a:rPr lang="ru-RU" sz="1600" dirty="0" smtClean="0">
                      <a:solidFill>
                        <a:srgbClr val="000000"/>
                      </a:solidFill>
                      <a:cs typeface="Times New Roman" charset="0"/>
                    </a:rPr>
                    <a:t> </a:t>
                  </a:r>
                  <a:r>
                    <a:rPr lang="ru-RU" sz="1600" dirty="0" err="1" smtClean="0">
                      <a:solidFill>
                        <a:srgbClr val="000000"/>
                      </a:solidFill>
                      <a:cs typeface="Times New Roman" charset="0"/>
                    </a:rPr>
                    <a:t>дихання</a:t>
                  </a:r>
                  <a:r>
                    <a:rPr lang="ru-RU" sz="1600" dirty="0" smtClean="0">
                      <a:solidFill>
                        <a:srgbClr val="000000"/>
                      </a:solidFill>
                      <a:cs typeface="Times New Roman" charset="0"/>
                    </a:rPr>
                    <a:t> - </a:t>
                  </a:r>
                  <a:r>
                    <a:rPr lang="ru-RU" sz="1600" dirty="0" err="1" smtClean="0">
                      <a:solidFill>
                        <a:srgbClr val="000000"/>
                      </a:solidFill>
                      <a:cs typeface="Times New Roman" charset="0"/>
                    </a:rPr>
                    <a:t>Прана</a:t>
                  </a:r>
                  <a:r>
                    <a:rPr lang="ru-RU" sz="1600" dirty="0" smtClean="0">
                      <a:solidFill>
                        <a:srgbClr val="000000"/>
                      </a:solidFill>
                      <a:cs typeface="Times New Roman" charset="0"/>
                    </a:rPr>
                    <a:t>, як одного </a:t>
                  </a:r>
                  <a:r>
                    <a:rPr lang="ru-RU" sz="1600" dirty="0" err="1" smtClean="0">
                      <a:solidFill>
                        <a:srgbClr val="000000"/>
                      </a:solidFill>
                      <a:cs typeface="Times New Roman" charset="0"/>
                    </a:rPr>
                    <a:t>з</a:t>
                  </a:r>
                  <a:r>
                    <a:rPr lang="ru-RU" sz="1600" dirty="0" smtClean="0">
                      <a:solidFill>
                        <a:srgbClr val="000000"/>
                      </a:solidFill>
                      <a:cs typeface="Times New Roman" charset="0"/>
                    </a:rPr>
                    <a:t> </a:t>
                  </a:r>
                  <a:r>
                    <a:rPr lang="ru-RU" sz="1600" dirty="0" err="1" smtClean="0">
                      <a:solidFill>
                        <a:srgbClr val="000000"/>
                      </a:solidFill>
                      <a:cs typeface="Times New Roman" charset="0"/>
                    </a:rPr>
                    <a:t>проявів</a:t>
                  </a:r>
                  <a:r>
                    <a:rPr lang="ru-RU" sz="1600" dirty="0" smtClean="0">
                      <a:solidFill>
                        <a:srgbClr val="000000"/>
                      </a:solidFill>
                      <a:cs typeface="Times New Roman" charset="0"/>
                    </a:rPr>
                    <a:t> </a:t>
                  </a:r>
                  <a:r>
                    <a:rPr lang="ru-RU" sz="1600" dirty="0" err="1" smtClean="0">
                      <a:solidFill>
                        <a:srgbClr val="000000"/>
                      </a:solidFill>
                      <a:cs typeface="Times New Roman" charset="0"/>
                    </a:rPr>
                    <a:t>буття</a:t>
                  </a:r>
                  <a:r>
                    <a:rPr lang="ru-RU" sz="1600" dirty="0" smtClean="0">
                      <a:solidFill>
                        <a:srgbClr val="000000"/>
                      </a:solidFill>
                      <a:cs typeface="Times New Roman" charset="0"/>
                    </a:rPr>
                    <a:t>;</a:t>
                  </a:r>
                </a:p>
                <a:p>
                  <a:pPr algn="just"/>
                  <a:r>
                    <a:rPr lang="ru-RU" sz="1600" dirty="0" smtClean="0">
                      <a:solidFill>
                        <a:srgbClr val="000000"/>
                      </a:solidFill>
                      <a:cs typeface="Times New Roman" charset="0"/>
                    </a:rPr>
                    <a:t>- </a:t>
                  </a:r>
                  <a:r>
                    <a:rPr lang="ru-RU" sz="1600" dirty="0" err="1" smtClean="0">
                      <a:solidFill>
                        <a:srgbClr val="000000"/>
                      </a:solidFill>
                      <a:cs typeface="Times New Roman" charset="0"/>
                    </a:rPr>
                    <a:t>Цілісної</a:t>
                  </a:r>
                  <a:r>
                    <a:rPr lang="ru-RU" sz="1600" dirty="0" smtClean="0">
                      <a:solidFill>
                        <a:srgbClr val="000000"/>
                      </a:solidFill>
                      <a:cs typeface="Times New Roman" charset="0"/>
                    </a:rPr>
                    <a:t> </a:t>
                  </a:r>
                  <a:r>
                    <a:rPr lang="ru-RU" sz="1600" dirty="0" err="1" smtClean="0">
                      <a:solidFill>
                        <a:srgbClr val="000000"/>
                      </a:solidFill>
                      <a:cs typeface="Times New Roman" charset="0"/>
                    </a:rPr>
                    <a:t>релігійно</a:t>
                  </a:r>
                  <a:r>
                    <a:rPr lang="ru-RU" sz="1600" dirty="0" smtClean="0">
                      <a:solidFill>
                        <a:srgbClr val="000000"/>
                      </a:solidFill>
                      <a:cs typeface="Times New Roman" charset="0"/>
                    </a:rPr>
                    <a:t> - </a:t>
                  </a:r>
                  <a:r>
                    <a:rPr lang="ru-RU" sz="1600" dirty="0" err="1" smtClean="0">
                      <a:solidFill>
                        <a:srgbClr val="000000"/>
                      </a:solidFill>
                      <a:cs typeface="Times New Roman" charset="0"/>
                    </a:rPr>
                    <a:t>філософської</a:t>
                  </a:r>
                  <a:r>
                    <a:rPr lang="ru-RU" sz="1600" dirty="0" smtClean="0">
                      <a:solidFill>
                        <a:srgbClr val="000000"/>
                      </a:solidFill>
                      <a:cs typeface="Times New Roman" charset="0"/>
                    </a:rPr>
                    <a:t> </a:t>
                  </a:r>
                  <a:r>
                    <a:rPr lang="ru-RU" sz="1600" dirty="0" err="1" smtClean="0">
                      <a:solidFill>
                        <a:srgbClr val="000000"/>
                      </a:solidFill>
                      <a:cs typeface="Times New Roman" charset="0"/>
                    </a:rPr>
                    <a:t>картини</a:t>
                  </a:r>
                  <a:r>
                    <a:rPr lang="ru-RU" sz="1600" dirty="0" smtClean="0">
                      <a:solidFill>
                        <a:srgbClr val="000000"/>
                      </a:solidFill>
                      <a:cs typeface="Times New Roman" charset="0"/>
                    </a:rPr>
                    <a:t> </a:t>
                  </a:r>
                  <a:r>
                    <a:rPr lang="ru-RU" sz="1600" dirty="0" err="1" smtClean="0">
                      <a:solidFill>
                        <a:srgbClr val="000000"/>
                      </a:solidFill>
                      <a:cs typeface="Times New Roman" charset="0"/>
                    </a:rPr>
                    <a:t>світу</a:t>
                  </a:r>
                  <a:r>
                    <a:rPr lang="ru-RU" sz="1600" dirty="0" smtClean="0">
                      <a:solidFill>
                        <a:srgbClr val="000000"/>
                      </a:solidFill>
                      <a:cs typeface="Times New Roman" charset="0"/>
                    </a:rPr>
                    <a:t> </a:t>
                  </a:r>
                  <a:r>
                    <a:rPr lang="ru-RU" sz="1600" dirty="0" err="1" smtClean="0">
                      <a:solidFill>
                        <a:srgbClr val="000000"/>
                      </a:solidFill>
                      <a:cs typeface="Times New Roman" charset="0"/>
                    </a:rPr>
                    <a:t>ще</a:t>
                  </a:r>
                  <a:r>
                    <a:rPr lang="ru-RU" sz="1600" dirty="0" smtClean="0">
                      <a:solidFill>
                        <a:srgbClr val="000000"/>
                      </a:solidFill>
                      <a:cs typeface="Times New Roman" charset="0"/>
                    </a:rPr>
                    <a:t> не </a:t>
                  </a:r>
                  <a:r>
                    <a:rPr lang="ru-RU" sz="1600" dirty="0" err="1" smtClean="0">
                      <a:solidFill>
                        <a:srgbClr val="000000"/>
                      </a:solidFill>
                      <a:cs typeface="Times New Roman" charset="0"/>
                    </a:rPr>
                    <a:t>склалося</a:t>
                  </a:r>
                  <a:r>
                    <a:rPr lang="ru-RU" sz="1600" dirty="0" smtClean="0">
                      <a:solidFill>
                        <a:srgbClr val="000000"/>
                      </a:solidFill>
                      <a:cs typeface="Times New Roman" charset="0"/>
                    </a:rPr>
                    <a:t>.</a:t>
                  </a:r>
                  <a:endParaRPr lang="ru-RU" sz="1600" dirty="0"/>
                </a:p>
              </p:txBody>
            </p:sp>
            <p:sp>
              <p:nvSpPr>
                <p:cNvPr id="12" name="Rectangle 14"/>
                <p:cNvSpPr>
                  <a:spLocks noChangeArrowheads="1"/>
                </p:cNvSpPr>
                <p:nvPr/>
              </p:nvSpPr>
              <p:spPr bwMode="auto">
                <a:xfrm>
                  <a:off x="2000" y="451"/>
                  <a:ext cx="2001" cy="256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ru-RU"/>
                </a:p>
              </p:txBody>
            </p:sp>
          </p:grpSp>
        </p:grpSp>
        <p:sp>
          <p:nvSpPr>
            <p:cNvPr id="6" name="Rectangle 17"/>
            <p:cNvSpPr>
              <a:spLocks noChangeArrowheads="1"/>
            </p:cNvSpPr>
            <p:nvPr/>
          </p:nvSpPr>
          <p:spPr bwMode="auto">
            <a:xfrm>
              <a:off x="-3" y="-3"/>
              <a:ext cx="4007" cy="3023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527048"/>
            <a:ext cx="8554152" cy="4998296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1. Аскеза -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скромний</a:t>
            </a:r>
            <a:r>
              <a:rPr lang="ru-RU" dirty="0" smtClean="0"/>
              <a:t> </a:t>
            </a:r>
            <a:r>
              <a:rPr lang="ru-RU" dirty="0" err="1" smtClean="0"/>
              <a:t>спосіб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, </a:t>
            </a:r>
            <a:r>
              <a:rPr lang="ru-RU" dirty="0" err="1" smtClean="0"/>
              <a:t>заснований</a:t>
            </a:r>
            <a:r>
              <a:rPr lang="ru-RU" dirty="0" smtClean="0"/>
              <a:t> на </a:t>
            </a:r>
            <a:r>
              <a:rPr lang="ru-RU" dirty="0" err="1" smtClean="0"/>
              <a:t>чеснотах</a:t>
            </a:r>
            <a:r>
              <a:rPr lang="ru-RU" dirty="0" smtClean="0"/>
              <a:t>.</a:t>
            </a:r>
          </a:p>
          <a:p>
            <a:r>
              <a:rPr lang="ru-RU" dirty="0" smtClean="0"/>
              <a:t>2. Атман - духовна </a:t>
            </a:r>
            <a:r>
              <a:rPr lang="ru-RU" dirty="0" err="1" smtClean="0"/>
              <a:t>сутність</a:t>
            </a:r>
            <a:r>
              <a:rPr lang="ru-RU" dirty="0" smtClean="0"/>
              <a:t> кожного </a:t>
            </a:r>
            <a:r>
              <a:rPr lang="ru-RU" dirty="0" err="1" smtClean="0"/>
              <a:t>індивіда</a:t>
            </a:r>
            <a:r>
              <a:rPr lang="ru-RU" dirty="0" smtClean="0"/>
              <a:t>,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власне</a:t>
            </a:r>
            <a:r>
              <a:rPr lang="ru-RU" dirty="0" smtClean="0"/>
              <a:t> "я".</a:t>
            </a:r>
          </a:p>
          <a:p>
            <a:r>
              <a:rPr lang="ru-RU" dirty="0" smtClean="0"/>
              <a:t>3. Благо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вісімковій</a:t>
            </a:r>
            <a:r>
              <a:rPr lang="ru-RU" dirty="0" smtClean="0"/>
              <a:t> шлях </a:t>
            </a:r>
            <a:r>
              <a:rPr lang="ru-RU" dirty="0" err="1" smtClean="0"/>
              <a:t>Будди</a:t>
            </a:r>
            <a:r>
              <a:rPr lang="ru-RU" dirty="0" smtClean="0"/>
              <a:t> - </a:t>
            </a:r>
            <a:r>
              <a:rPr lang="ru-RU" dirty="0" err="1" smtClean="0"/>
              <a:t>вчення</a:t>
            </a:r>
            <a:r>
              <a:rPr lang="ru-RU" dirty="0" smtClean="0"/>
              <a:t> </a:t>
            </a:r>
            <a:r>
              <a:rPr lang="ru-RU" dirty="0" err="1" smtClean="0"/>
              <a:t>Будди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показує</a:t>
            </a:r>
            <a:r>
              <a:rPr lang="ru-RU" dirty="0" smtClean="0"/>
              <a:t> шляхи </a:t>
            </a:r>
            <a:r>
              <a:rPr lang="ru-RU" dirty="0" err="1" smtClean="0"/>
              <a:t>усунення</a:t>
            </a:r>
            <a:r>
              <a:rPr lang="ru-RU" dirty="0" smtClean="0"/>
              <a:t> </a:t>
            </a:r>
            <a:r>
              <a:rPr lang="ru-RU" dirty="0" err="1" smtClean="0"/>
              <a:t>страждання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4. Брахма - </a:t>
            </a:r>
            <a:r>
              <a:rPr lang="ru-RU" dirty="0" err="1" smtClean="0"/>
              <a:t>безособове</a:t>
            </a:r>
            <a:r>
              <a:rPr lang="ru-RU" dirty="0" smtClean="0"/>
              <a:t> </a:t>
            </a:r>
            <a:r>
              <a:rPr lang="ru-RU" dirty="0" err="1" smtClean="0"/>
              <a:t>суще</a:t>
            </a:r>
            <a:r>
              <a:rPr lang="ru-RU" dirty="0" smtClean="0"/>
              <a:t>, </a:t>
            </a:r>
            <a:r>
              <a:rPr lang="ru-RU" dirty="0" err="1" smtClean="0"/>
              <a:t>першооснова</a:t>
            </a:r>
            <a:r>
              <a:rPr lang="ru-RU" dirty="0" smtClean="0"/>
              <a:t> </a:t>
            </a:r>
            <a:r>
              <a:rPr lang="ru-RU" dirty="0" err="1" smtClean="0"/>
              <a:t>буття</a:t>
            </a:r>
            <a:r>
              <a:rPr lang="ru-RU" dirty="0" smtClean="0"/>
              <a:t>, названа в </a:t>
            </a:r>
            <a:r>
              <a:rPr lang="ru-RU" dirty="0" err="1" smtClean="0"/>
              <a:t>упанішадах</a:t>
            </a:r>
            <a:r>
              <a:rPr lang="ru-RU" dirty="0" smtClean="0"/>
              <a:t>.</a:t>
            </a:r>
          </a:p>
          <a:p>
            <a:r>
              <a:rPr lang="ru-RU" dirty="0" smtClean="0"/>
              <a:t>5. </a:t>
            </a:r>
            <a:r>
              <a:rPr lang="ru-RU" dirty="0" err="1" smtClean="0"/>
              <a:t>Брахмани</a:t>
            </a:r>
            <a:r>
              <a:rPr lang="ru-RU" dirty="0" smtClean="0"/>
              <a:t> - </a:t>
            </a:r>
            <a:r>
              <a:rPr lang="ru-RU" dirty="0" err="1" smtClean="0"/>
              <a:t>вищий</a:t>
            </a:r>
            <a:r>
              <a:rPr lang="ru-RU" dirty="0" smtClean="0"/>
              <a:t> стан в </a:t>
            </a:r>
            <a:r>
              <a:rPr lang="ru-RU" dirty="0" err="1" smtClean="0"/>
              <a:t>стародавній</a:t>
            </a:r>
            <a:r>
              <a:rPr lang="ru-RU" dirty="0" smtClean="0"/>
              <a:t> </a:t>
            </a:r>
            <a:r>
              <a:rPr lang="ru-RU" dirty="0" err="1" smtClean="0"/>
              <a:t>Індії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складається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священнослужителів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ченців</a:t>
            </a:r>
            <a:r>
              <a:rPr lang="ru-RU" dirty="0" smtClean="0"/>
              <a:t>.</a:t>
            </a:r>
          </a:p>
          <a:p>
            <a:r>
              <a:rPr lang="ru-RU" dirty="0" smtClean="0"/>
              <a:t>6. </a:t>
            </a:r>
            <a:r>
              <a:rPr lang="ru-RU" dirty="0" err="1" smtClean="0"/>
              <a:t>Брахмани</a:t>
            </a:r>
            <a:r>
              <a:rPr lang="ru-RU" dirty="0" smtClean="0"/>
              <a:t> - </a:t>
            </a:r>
            <a:r>
              <a:rPr lang="ru-RU" dirty="0" err="1" smtClean="0"/>
              <a:t>ведичні</a:t>
            </a:r>
            <a:r>
              <a:rPr lang="ru-RU" dirty="0" smtClean="0"/>
              <a:t> </a:t>
            </a:r>
            <a:r>
              <a:rPr lang="ru-RU" dirty="0" err="1" smtClean="0"/>
              <a:t>тексти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керівництвом</a:t>
            </a:r>
            <a:r>
              <a:rPr lang="ru-RU" dirty="0" smtClean="0"/>
              <a:t> </a:t>
            </a:r>
            <a:r>
              <a:rPr lang="ru-RU" dirty="0" err="1" smtClean="0"/>
              <a:t>ведичного</a:t>
            </a:r>
            <a:r>
              <a:rPr lang="ru-RU" dirty="0" smtClean="0"/>
              <a:t> ритуалу.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серединний</a:t>
            </a:r>
            <a:r>
              <a:rPr lang="ru-RU" dirty="0" smtClean="0"/>
              <a:t> </a:t>
            </a:r>
            <a:r>
              <a:rPr lang="ru-RU" dirty="0" err="1" smtClean="0"/>
              <a:t>період</a:t>
            </a:r>
            <a:r>
              <a:rPr lang="ru-RU" dirty="0" smtClean="0"/>
              <a:t> </a:t>
            </a:r>
            <a:r>
              <a:rPr lang="ru-RU" dirty="0" err="1" smtClean="0"/>
              <a:t>ведичної</a:t>
            </a:r>
            <a:r>
              <a:rPr lang="ru-RU" dirty="0" smtClean="0"/>
              <a:t> </a:t>
            </a:r>
            <a:r>
              <a:rPr lang="ru-RU" dirty="0" err="1" smtClean="0"/>
              <a:t>літератури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7. Буддизм - </a:t>
            </a:r>
            <a:r>
              <a:rPr lang="ru-RU" dirty="0" err="1" smtClean="0"/>
              <a:t>етико-філософське</a:t>
            </a:r>
            <a:r>
              <a:rPr lang="ru-RU" dirty="0" smtClean="0"/>
              <a:t> </a:t>
            </a:r>
            <a:r>
              <a:rPr lang="ru-RU" dirty="0" err="1" smtClean="0"/>
              <a:t>вчення</a:t>
            </a:r>
            <a:r>
              <a:rPr lang="ru-RU" dirty="0" smtClean="0"/>
              <a:t> </a:t>
            </a:r>
            <a:r>
              <a:rPr lang="ru-RU" dirty="0" err="1" smtClean="0"/>
              <a:t>давньої</a:t>
            </a:r>
            <a:r>
              <a:rPr lang="ru-RU" dirty="0" smtClean="0"/>
              <a:t> </a:t>
            </a:r>
            <a:r>
              <a:rPr lang="ru-RU" dirty="0" err="1" smtClean="0"/>
              <a:t>Індії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стало </a:t>
            </a:r>
            <a:r>
              <a:rPr lang="ru-RU" dirty="0" err="1" smtClean="0"/>
              <a:t>світовою</a:t>
            </a:r>
            <a:r>
              <a:rPr lang="ru-RU" dirty="0" smtClean="0"/>
              <a:t> </a:t>
            </a:r>
            <a:r>
              <a:rPr lang="ru-RU" dirty="0" err="1" smtClean="0"/>
              <a:t>релігією</a:t>
            </a:r>
            <a:r>
              <a:rPr lang="ru-RU" dirty="0" smtClean="0"/>
              <a:t>. </a:t>
            </a:r>
            <a:r>
              <a:rPr lang="ru-RU" dirty="0" err="1" smtClean="0"/>
              <a:t>Засновник</a:t>
            </a:r>
            <a:r>
              <a:rPr lang="ru-RU" dirty="0" smtClean="0"/>
              <a:t> - </a:t>
            </a:r>
            <a:r>
              <a:rPr lang="ru-RU" dirty="0" err="1" smtClean="0"/>
              <a:t>Сіддхартха</a:t>
            </a:r>
            <a:r>
              <a:rPr lang="ru-RU" dirty="0" smtClean="0"/>
              <a:t> </a:t>
            </a:r>
            <a:r>
              <a:rPr lang="ru-RU" dirty="0" err="1" smtClean="0"/>
              <a:t>Гаутама</a:t>
            </a:r>
            <a:r>
              <a:rPr lang="ru-RU" dirty="0" smtClean="0"/>
              <a:t> </a:t>
            </a:r>
            <a:r>
              <a:rPr lang="ru-RU" dirty="0" err="1" smtClean="0"/>
              <a:t>Шакья-муні</a:t>
            </a:r>
            <a:r>
              <a:rPr lang="ru-RU" dirty="0" smtClean="0"/>
              <a:t>. </a:t>
            </a:r>
            <a:r>
              <a:rPr lang="ru-RU" dirty="0" err="1" smtClean="0"/>
              <a:t>Виникло</a:t>
            </a:r>
            <a:r>
              <a:rPr lang="ru-RU" dirty="0" smtClean="0"/>
              <a:t> в </a:t>
            </a:r>
            <a:r>
              <a:rPr lang="en-US" dirty="0" smtClean="0"/>
              <a:t>VI-V </a:t>
            </a:r>
            <a:r>
              <a:rPr lang="ru-RU" dirty="0" smtClean="0"/>
              <a:t>ст. до н.е. Центром </a:t>
            </a:r>
            <a:r>
              <a:rPr lang="ru-RU" dirty="0" err="1" smtClean="0"/>
              <a:t>уваги</a:t>
            </a:r>
            <a:r>
              <a:rPr lang="ru-RU" dirty="0" smtClean="0"/>
              <a:t> буддизму стала </a:t>
            </a:r>
            <a:r>
              <a:rPr lang="ru-RU" dirty="0" err="1" smtClean="0"/>
              <a:t>людина</a:t>
            </a:r>
            <a:r>
              <a:rPr lang="ru-RU" dirty="0" smtClean="0"/>
              <a:t>, для </a:t>
            </a:r>
            <a:r>
              <a:rPr lang="ru-RU" dirty="0" err="1" smtClean="0"/>
              <a:t>якого</a:t>
            </a:r>
            <a:r>
              <a:rPr lang="ru-RU" dirty="0" smtClean="0"/>
              <a:t>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розроблені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вчення</a:t>
            </a:r>
            <a:r>
              <a:rPr lang="ru-RU" dirty="0" smtClean="0"/>
              <a:t> про </a:t>
            </a:r>
            <a:r>
              <a:rPr lang="ru-RU" dirty="0" err="1" smtClean="0"/>
              <a:t>чотири</a:t>
            </a:r>
            <a:r>
              <a:rPr lang="ru-RU" dirty="0" smtClean="0"/>
              <a:t> благих </a:t>
            </a:r>
            <a:r>
              <a:rPr lang="ru-RU" dirty="0" err="1" smtClean="0"/>
              <a:t>істинах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вісімковій</a:t>
            </a:r>
            <a:r>
              <a:rPr lang="ru-RU" dirty="0" smtClean="0"/>
              <a:t> шлях </a:t>
            </a:r>
            <a:r>
              <a:rPr lang="ru-RU" dirty="0" err="1" smtClean="0"/>
              <a:t>порятунку</a:t>
            </a:r>
            <a:r>
              <a:rPr lang="ru-RU" dirty="0" smtClean="0"/>
              <a:t>.</a:t>
            </a:r>
          </a:p>
          <a:p>
            <a:r>
              <a:rPr lang="ru-RU" dirty="0" smtClean="0"/>
              <a:t>8. </a:t>
            </a:r>
            <a:r>
              <a:rPr lang="ru-RU" dirty="0" err="1" smtClean="0"/>
              <a:t>Вайшешика</a:t>
            </a:r>
            <a:r>
              <a:rPr lang="ru-RU" dirty="0" smtClean="0"/>
              <a:t> - </a:t>
            </a:r>
            <a:r>
              <a:rPr lang="ru-RU" dirty="0" err="1" smtClean="0"/>
              <a:t>матеріалістична</a:t>
            </a:r>
            <a:r>
              <a:rPr lang="ru-RU" dirty="0" smtClean="0"/>
              <a:t>, а </a:t>
            </a:r>
            <a:r>
              <a:rPr lang="ru-RU" dirty="0" err="1" smtClean="0"/>
              <a:t>пізніше</a:t>
            </a:r>
            <a:r>
              <a:rPr lang="ru-RU" dirty="0" smtClean="0"/>
              <a:t> </a:t>
            </a:r>
            <a:r>
              <a:rPr lang="ru-RU" dirty="0" err="1" smtClean="0"/>
              <a:t>релігійно-філософська</a:t>
            </a:r>
            <a:r>
              <a:rPr lang="ru-RU" dirty="0" smtClean="0"/>
              <a:t> школа </a:t>
            </a:r>
            <a:r>
              <a:rPr lang="ru-RU" dirty="0" err="1" smtClean="0"/>
              <a:t>індуїзму</a:t>
            </a:r>
            <a:r>
              <a:rPr lang="ru-RU" dirty="0" smtClean="0"/>
              <a:t> </a:t>
            </a:r>
            <a:r>
              <a:rPr lang="ru-RU" dirty="0" err="1" smtClean="0"/>
              <a:t>стародавній</a:t>
            </a:r>
            <a:r>
              <a:rPr lang="ru-RU" dirty="0" smtClean="0"/>
              <a:t> </a:t>
            </a:r>
            <a:r>
              <a:rPr lang="ru-RU" dirty="0" err="1" smtClean="0"/>
              <a:t>Індії</a:t>
            </a:r>
            <a:r>
              <a:rPr lang="ru-RU" dirty="0" smtClean="0"/>
              <a:t>, </a:t>
            </a:r>
            <a:r>
              <a:rPr lang="ru-RU" dirty="0" err="1" smtClean="0"/>
              <a:t>заснована</a:t>
            </a:r>
            <a:r>
              <a:rPr lang="ru-RU" dirty="0" smtClean="0"/>
              <a:t> в </a:t>
            </a:r>
            <a:r>
              <a:rPr lang="en-US" dirty="0" smtClean="0"/>
              <a:t>I </a:t>
            </a:r>
            <a:r>
              <a:rPr lang="ru-RU" dirty="0" smtClean="0"/>
              <a:t>в. н.е Канадою.</a:t>
            </a:r>
          </a:p>
          <a:p>
            <a:r>
              <a:rPr lang="ru-RU" dirty="0" smtClean="0"/>
              <a:t>9. </a:t>
            </a:r>
            <a:r>
              <a:rPr lang="ru-RU" dirty="0" err="1" smtClean="0"/>
              <a:t>Вайш'ї</a:t>
            </a:r>
            <a:r>
              <a:rPr lang="ru-RU" dirty="0" smtClean="0"/>
              <a:t> - стан (</a:t>
            </a:r>
            <a:r>
              <a:rPr lang="ru-RU" dirty="0" err="1" smtClean="0"/>
              <a:t>варна</a:t>
            </a:r>
            <a:r>
              <a:rPr lang="ru-RU" dirty="0" smtClean="0"/>
              <a:t>) у </a:t>
            </a:r>
            <a:r>
              <a:rPr lang="ru-RU" dirty="0" err="1" smtClean="0"/>
              <a:t>стародавній</a:t>
            </a:r>
            <a:r>
              <a:rPr lang="ru-RU" dirty="0" smtClean="0"/>
              <a:t> </a:t>
            </a:r>
            <a:r>
              <a:rPr lang="ru-RU" dirty="0" err="1" smtClean="0"/>
              <a:t>Індії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складається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хліборобів</a:t>
            </a:r>
            <a:r>
              <a:rPr lang="ru-RU" dirty="0" smtClean="0"/>
              <a:t>, </a:t>
            </a:r>
            <a:r>
              <a:rPr lang="ru-RU" dirty="0" err="1" smtClean="0"/>
              <a:t>ремісників</a:t>
            </a:r>
            <a:r>
              <a:rPr lang="ru-RU" dirty="0" smtClean="0"/>
              <a:t>, </a:t>
            </a:r>
            <a:r>
              <a:rPr lang="ru-RU" dirty="0" err="1" smtClean="0"/>
              <a:t>торговців</a:t>
            </a:r>
            <a:r>
              <a:rPr lang="ru-RU" dirty="0" smtClean="0"/>
              <a:t>.</a:t>
            </a:r>
          </a:p>
          <a:p>
            <a:r>
              <a:rPr lang="ru-RU" dirty="0" smtClean="0"/>
              <a:t>10. </a:t>
            </a:r>
            <a:r>
              <a:rPr lang="ru-RU" dirty="0" err="1" smtClean="0"/>
              <a:t>Варни</a:t>
            </a:r>
            <a:r>
              <a:rPr lang="ru-RU" dirty="0" smtClean="0"/>
              <a:t> - </a:t>
            </a:r>
            <a:r>
              <a:rPr lang="ru-RU" dirty="0" err="1" smtClean="0"/>
              <a:t>стани</a:t>
            </a:r>
            <a:r>
              <a:rPr lang="ru-RU" dirty="0" smtClean="0"/>
              <a:t> в </a:t>
            </a:r>
            <a:r>
              <a:rPr lang="ru-RU" dirty="0" err="1" smtClean="0"/>
              <a:t>стародавній</a:t>
            </a:r>
            <a:r>
              <a:rPr lang="ru-RU" dirty="0" smtClean="0"/>
              <a:t> </a:t>
            </a:r>
            <a:r>
              <a:rPr lang="ru-RU" dirty="0" err="1" smtClean="0"/>
              <a:t>Індії</a:t>
            </a:r>
            <a:r>
              <a:rPr lang="ru-RU" dirty="0" smtClean="0"/>
              <a:t>. </a:t>
            </a:r>
            <a:r>
              <a:rPr lang="ru-RU" dirty="0" err="1" smtClean="0"/>
              <a:t>Основних</a:t>
            </a:r>
            <a:r>
              <a:rPr lang="ru-RU" dirty="0" smtClean="0"/>
              <a:t> </a:t>
            </a:r>
            <a:r>
              <a:rPr lang="ru-RU" dirty="0" err="1" smtClean="0"/>
              <a:t>станів</a:t>
            </a:r>
            <a:r>
              <a:rPr lang="ru-RU" dirty="0" smtClean="0"/>
              <a:t> - </a:t>
            </a:r>
            <a:r>
              <a:rPr lang="ru-RU" dirty="0" err="1" smtClean="0"/>
              <a:t>чотири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11. Веданта - ортодоксальна </a:t>
            </a:r>
            <a:r>
              <a:rPr lang="ru-RU" dirty="0" err="1" smtClean="0"/>
              <a:t>релігійно</a:t>
            </a:r>
            <a:r>
              <a:rPr lang="ru-RU" dirty="0" smtClean="0"/>
              <a:t> - </a:t>
            </a:r>
            <a:r>
              <a:rPr lang="ru-RU" dirty="0" err="1" smtClean="0"/>
              <a:t>ідеалістична</a:t>
            </a:r>
            <a:r>
              <a:rPr lang="ru-RU" dirty="0" smtClean="0"/>
              <a:t> школа в </a:t>
            </a:r>
            <a:r>
              <a:rPr lang="ru-RU" dirty="0" err="1" smtClean="0"/>
              <a:t>стародавній</a:t>
            </a:r>
            <a:r>
              <a:rPr lang="ru-RU" dirty="0" smtClean="0"/>
              <a:t> </a:t>
            </a:r>
            <a:r>
              <a:rPr lang="ru-RU" dirty="0" err="1" smtClean="0"/>
              <a:t>Індії</a:t>
            </a:r>
            <a:r>
              <a:rPr lang="ru-RU" dirty="0" smtClean="0"/>
              <a:t> </a:t>
            </a:r>
            <a:r>
              <a:rPr lang="ru-RU" dirty="0" err="1" smtClean="0"/>
              <a:t>заснована</a:t>
            </a:r>
            <a:r>
              <a:rPr lang="ru-RU" dirty="0" smtClean="0"/>
              <a:t> </a:t>
            </a:r>
            <a:r>
              <a:rPr lang="ru-RU" dirty="0" err="1" smtClean="0"/>
              <a:t>в</a:t>
            </a:r>
            <a:r>
              <a:rPr lang="ru-RU" dirty="0" smtClean="0"/>
              <a:t> </a:t>
            </a:r>
            <a:r>
              <a:rPr lang="en-US" dirty="0" smtClean="0"/>
              <a:t>II </a:t>
            </a:r>
            <a:r>
              <a:rPr lang="ru-RU" dirty="0" err="1" smtClean="0"/>
              <a:t>столітті</a:t>
            </a:r>
            <a:r>
              <a:rPr lang="ru-RU" dirty="0" smtClean="0"/>
              <a:t> до н.е. - </a:t>
            </a:r>
            <a:r>
              <a:rPr lang="ru-RU" dirty="0" err="1" smtClean="0"/>
              <a:t>Бадараяною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07504" y="1412776"/>
            <a:ext cx="8770176" cy="5328592"/>
          </a:xfrm>
        </p:spPr>
        <p:txBody>
          <a:bodyPr>
            <a:normAutofit fontScale="55000" lnSpcReduction="20000"/>
          </a:bodyPr>
          <a:lstStyle/>
          <a:p>
            <a:r>
              <a:rPr lang="ru-RU" dirty="0" smtClean="0"/>
              <a:t>12. Веди - </a:t>
            </a:r>
            <a:r>
              <a:rPr lang="ru-RU" dirty="0" err="1" smtClean="0"/>
              <a:t>перші</a:t>
            </a:r>
            <a:r>
              <a:rPr lang="ru-RU" dirty="0" smtClean="0"/>
              <a:t> </a:t>
            </a:r>
            <a:r>
              <a:rPr lang="ru-RU" dirty="0" err="1" smtClean="0"/>
              <a:t>літературні</a:t>
            </a:r>
            <a:r>
              <a:rPr lang="ru-RU" dirty="0" smtClean="0"/>
              <a:t> </a:t>
            </a:r>
            <a:r>
              <a:rPr lang="ru-RU" dirty="0" err="1" smtClean="0"/>
              <a:t>пам'ятники</a:t>
            </a:r>
            <a:r>
              <a:rPr lang="ru-RU" dirty="0" smtClean="0"/>
              <a:t> </a:t>
            </a:r>
            <a:r>
              <a:rPr lang="ru-RU" dirty="0" err="1" smtClean="0"/>
              <a:t>стародавньої</a:t>
            </a:r>
            <a:r>
              <a:rPr lang="ru-RU" dirty="0" smtClean="0"/>
              <a:t> </a:t>
            </a:r>
            <a:r>
              <a:rPr lang="ru-RU" dirty="0" err="1" smtClean="0"/>
              <a:t>Індії</a:t>
            </a:r>
            <a:r>
              <a:rPr lang="ru-RU" dirty="0" smtClean="0"/>
              <a:t> (1500-600 </a:t>
            </a:r>
            <a:r>
              <a:rPr lang="ru-RU" dirty="0" err="1" smtClean="0"/>
              <a:t>рр</a:t>
            </a:r>
            <a:r>
              <a:rPr lang="ru-RU" dirty="0" smtClean="0"/>
              <a:t>. до н.е.). </a:t>
            </a:r>
            <a:r>
              <a:rPr lang="ru-RU" dirty="0" err="1" smtClean="0"/>
              <a:t>Назва</a:t>
            </a:r>
            <a:r>
              <a:rPr lang="ru-RU" dirty="0" smtClean="0"/>
              <a:t> походить </a:t>
            </a:r>
            <a:r>
              <a:rPr lang="ru-RU" dirty="0" err="1" smtClean="0"/>
              <a:t>від</a:t>
            </a:r>
            <a:r>
              <a:rPr lang="ru-RU" dirty="0" smtClean="0"/>
              <a:t> слова знати, </a:t>
            </a:r>
            <a:r>
              <a:rPr lang="ru-RU" dirty="0" err="1" smtClean="0"/>
              <a:t>відати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13. </a:t>
            </a:r>
            <a:r>
              <a:rPr lang="ru-RU" dirty="0" err="1" smtClean="0"/>
              <a:t>Деваяна</a:t>
            </a:r>
            <a:r>
              <a:rPr lang="ru-RU" dirty="0" smtClean="0"/>
              <a:t> - шлях </a:t>
            </a:r>
            <a:r>
              <a:rPr lang="ru-RU" dirty="0" err="1" smtClean="0"/>
              <a:t>богів</a:t>
            </a:r>
            <a:r>
              <a:rPr lang="ru-RU" dirty="0" smtClean="0"/>
              <a:t>, </a:t>
            </a:r>
            <a:r>
              <a:rPr lang="ru-RU" dirty="0" err="1" smtClean="0"/>
              <a:t>ланцюг</a:t>
            </a:r>
            <a:r>
              <a:rPr lang="ru-RU" dirty="0" smtClean="0"/>
              <a:t> </a:t>
            </a:r>
            <a:r>
              <a:rPr lang="ru-RU" dirty="0" err="1" smtClean="0"/>
              <a:t>перевтілення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приводить до </a:t>
            </a:r>
            <a:r>
              <a:rPr lang="ru-RU" dirty="0" err="1" smtClean="0"/>
              <a:t>з'єднання</a:t>
            </a:r>
            <a:r>
              <a:rPr lang="ru-RU" dirty="0" smtClean="0"/>
              <a:t> </a:t>
            </a:r>
            <a:r>
              <a:rPr lang="ru-RU" dirty="0" err="1" smtClean="0"/>
              <a:t>атмана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Бархмой</a:t>
            </a:r>
            <a:r>
              <a:rPr lang="ru-RU" dirty="0" smtClean="0"/>
              <a:t>.</a:t>
            </a:r>
          </a:p>
          <a:p>
            <a:r>
              <a:rPr lang="ru-RU" dirty="0" smtClean="0"/>
              <a:t>14. </a:t>
            </a:r>
            <a:r>
              <a:rPr lang="ru-RU" dirty="0" err="1" smtClean="0"/>
              <a:t>Джайнізм</a:t>
            </a:r>
            <a:r>
              <a:rPr lang="ru-RU" dirty="0" smtClean="0"/>
              <a:t> - </a:t>
            </a:r>
            <a:r>
              <a:rPr lang="ru-RU" dirty="0" err="1" smtClean="0"/>
              <a:t>вчення</a:t>
            </a:r>
            <a:r>
              <a:rPr lang="ru-RU" dirty="0" smtClean="0"/>
              <a:t> про </a:t>
            </a:r>
            <a:r>
              <a:rPr lang="ru-RU" dirty="0" err="1" smtClean="0"/>
              <a:t>двох</a:t>
            </a:r>
            <a:r>
              <a:rPr lang="ru-RU" dirty="0" smtClean="0"/>
              <a:t> засадах </a:t>
            </a:r>
            <a:r>
              <a:rPr lang="ru-RU" dirty="0" err="1" smtClean="0"/>
              <a:t>всього</a:t>
            </a:r>
            <a:r>
              <a:rPr lang="ru-RU" dirty="0" smtClean="0"/>
              <a:t> (</a:t>
            </a:r>
            <a:r>
              <a:rPr lang="ru-RU" dirty="0" err="1" smtClean="0"/>
              <a:t>матерії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душі</a:t>
            </a:r>
            <a:r>
              <a:rPr lang="ru-RU" dirty="0" smtClean="0"/>
              <a:t>), яке </a:t>
            </a:r>
            <a:r>
              <a:rPr lang="ru-RU" dirty="0" err="1" smtClean="0"/>
              <a:t>виникло</a:t>
            </a:r>
            <a:r>
              <a:rPr lang="ru-RU" dirty="0" smtClean="0"/>
              <a:t> в </a:t>
            </a:r>
            <a:r>
              <a:rPr lang="ru-RU" dirty="0" err="1" smtClean="0"/>
              <a:t>середині</a:t>
            </a:r>
            <a:r>
              <a:rPr lang="ru-RU" dirty="0" smtClean="0"/>
              <a:t> </a:t>
            </a:r>
            <a:r>
              <a:rPr lang="en-US" dirty="0" smtClean="0"/>
              <a:t>I </a:t>
            </a:r>
            <a:r>
              <a:rPr lang="ru-RU" dirty="0" err="1" smtClean="0"/>
              <a:t>тисячоліття</a:t>
            </a:r>
            <a:r>
              <a:rPr lang="ru-RU" dirty="0" smtClean="0"/>
              <a:t> до н.е. в </a:t>
            </a:r>
            <a:r>
              <a:rPr lang="ru-RU" dirty="0" err="1" smtClean="0"/>
              <a:t>Індії</a:t>
            </a:r>
            <a:r>
              <a:rPr lang="ru-RU" dirty="0" smtClean="0"/>
              <a:t>. </a:t>
            </a:r>
            <a:r>
              <a:rPr lang="ru-RU" dirty="0" err="1" smtClean="0"/>
              <a:t>Засновник-Міхавіра</a:t>
            </a:r>
            <a:r>
              <a:rPr lang="ru-RU" dirty="0" smtClean="0"/>
              <a:t> </a:t>
            </a:r>
            <a:r>
              <a:rPr lang="ru-RU" dirty="0" err="1" smtClean="0"/>
              <a:t>Вардхамана</a:t>
            </a:r>
            <a:r>
              <a:rPr lang="ru-RU" dirty="0" smtClean="0"/>
              <a:t> (</a:t>
            </a:r>
            <a:r>
              <a:rPr lang="en-US" dirty="0" smtClean="0"/>
              <a:t>VI </a:t>
            </a:r>
            <a:r>
              <a:rPr lang="ru-RU" dirty="0" smtClean="0"/>
              <a:t>в. До н. Е.).</a:t>
            </a:r>
          </a:p>
          <a:p>
            <a:r>
              <a:rPr lang="ru-RU" dirty="0" smtClean="0"/>
              <a:t>15. Йога - </a:t>
            </a:r>
            <a:r>
              <a:rPr lang="ru-RU" dirty="0" err="1" smtClean="0"/>
              <a:t>філософська</a:t>
            </a:r>
            <a:r>
              <a:rPr lang="ru-RU" dirty="0" smtClean="0"/>
              <a:t> школа </a:t>
            </a:r>
            <a:r>
              <a:rPr lang="ru-RU" dirty="0" err="1" smtClean="0"/>
              <a:t>індуїзму</a:t>
            </a:r>
            <a:r>
              <a:rPr lang="ru-RU" dirty="0" smtClean="0"/>
              <a:t> в </a:t>
            </a:r>
            <a:r>
              <a:rPr lang="ru-RU" dirty="0" err="1" smtClean="0"/>
              <a:t>стародавній</a:t>
            </a:r>
            <a:r>
              <a:rPr lang="ru-RU" dirty="0" smtClean="0"/>
              <a:t> </a:t>
            </a:r>
            <a:r>
              <a:rPr lang="ru-RU" dirty="0" err="1" smtClean="0"/>
              <a:t>Індії</a:t>
            </a:r>
            <a:r>
              <a:rPr lang="ru-RU" dirty="0" smtClean="0"/>
              <a:t>, яка 10. поставила </a:t>
            </a:r>
            <a:r>
              <a:rPr lang="ru-RU" dirty="0" err="1" smtClean="0"/>
              <a:t>завдання</a:t>
            </a:r>
            <a:r>
              <a:rPr lang="ru-RU" dirty="0" smtClean="0"/>
              <a:t> </a:t>
            </a:r>
            <a:r>
              <a:rPr lang="ru-RU" dirty="0" err="1" smtClean="0"/>
              <a:t>вивчити</a:t>
            </a:r>
            <a:r>
              <a:rPr lang="ru-RU" dirty="0" smtClean="0"/>
              <a:t> </a:t>
            </a:r>
            <a:r>
              <a:rPr lang="ru-RU" dirty="0" err="1" smtClean="0"/>
              <a:t>людину</a:t>
            </a:r>
            <a:r>
              <a:rPr lang="ru-RU" dirty="0" smtClean="0"/>
              <a:t>. </a:t>
            </a:r>
            <a:r>
              <a:rPr lang="ru-RU" dirty="0" err="1" smtClean="0"/>
              <a:t>Заснована</a:t>
            </a:r>
            <a:r>
              <a:rPr lang="ru-RU" dirty="0" smtClean="0"/>
              <a:t> в </a:t>
            </a:r>
            <a:r>
              <a:rPr lang="en-US" dirty="0" smtClean="0"/>
              <a:t>II </a:t>
            </a:r>
            <a:r>
              <a:rPr lang="ru-RU" dirty="0" err="1" smtClean="0"/>
              <a:t>столітті</a:t>
            </a:r>
            <a:r>
              <a:rPr lang="ru-RU" dirty="0" smtClean="0"/>
              <a:t> н. е.. </a:t>
            </a:r>
            <a:r>
              <a:rPr lang="ru-RU" dirty="0" err="1" smtClean="0"/>
              <a:t>Засновник</a:t>
            </a:r>
            <a:r>
              <a:rPr lang="ru-RU" dirty="0" smtClean="0"/>
              <a:t> - </a:t>
            </a:r>
            <a:r>
              <a:rPr lang="ru-RU" dirty="0" err="1" smtClean="0"/>
              <a:t>Патанджалі</a:t>
            </a:r>
            <a:r>
              <a:rPr lang="ru-RU" dirty="0" smtClean="0"/>
              <a:t>.</a:t>
            </a:r>
          </a:p>
          <a:p>
            <a:r>
              <a:rPr lang="ru-RU" dirty="0" smtClean="0"/>
              <a:t>16. Карма - закон </a:t>
            </a:r>
            <a:r>
              <a:rPr lang="ru-RU" dirty="0" err="1" smtClean="0"/>
              <a:t>відплати</a:t>
            </a:r>
            <a:r>
              <a:rPr lang="ru-RU" dirty="0" smtClean="0"/>
              <a:t> </a:t>
            </a:r>
            <a:r>
              <a:rPr lang="ru-RU" dirty="0" err="1" smtClean="0"/>
              <a:t>людині</a:t>
            </a:r>
            <a:r>
              <a:rPr lang="ru-RU" dirty="0" smtClean="0"/>
              <a:t> за </a:t>
            </a:r>
            <a:r>
              <a:rPr lang="ru-RU" dirty="0" err="1" smtClean="0"/>
              <a:t>минулі</a:t>
            </a:r>
            <a:r>
              <a:rPr lang="ru-RU" dirty="0" smtClean="0"/>
              <a:t> </a:t>
            </a:r>
            <a:r>
              <a:rPr lang="ru-RU" dirty="0" err="1" smtClean="0"/>
              <a:t>діяння</a:t>
            </a:r>
            <a:r>
              <a:rPr lang="ru-RU" dirty="0" smtClean="0"/>
              <a:t> (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).</a:t>
            </a:r>
          </a:p>
          <a:p>
            <a:r>
              <a:rPr lang="ru-RU" dirty="0" smtClean="0"/>
              <a:t>17. </a:t>
            </a:r>
            <a:r>
              <a:rPr lang="ru-RU" dirty="0" err="1" smtClean="0"/>
              <a:t>Кшатрії</a:t>
            </a:r>
            <a:r>
              <a:rPr lang="ru-RU" dirty="0" smtClean="0"/>
              <a:t> - стан в </a:t>
            </a:r>
            <a:r>
              <a:rPr lang="ru-RU" dirty="0" err="1" smtClean="0"/>
              <a:t>стародавній</a:t>
            </a:r>
            <a:r>
              <a:rPr lang="ru-RU" dirty="0" smtClean="0"/>
              <a:t> </a:t>
            </a:r>
            <a:r>
              <a:rPr lang="ru-RU" dirty="0" err="1" smtClean="0"/>
              <a:t>Індії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складається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воїнів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представників</a:t>
            </a:r>
            <a:r>
              <a:rPr lang="ru-RU" dirty="0" smtClean="0"/>
              <a:t> </a:t>
            </a:r>
            <a:r>
              <a:rPr lang="ru-RU" dirty="0" err="1" smtClean="0"/>
              <a:t>племінної</a:t>
            </a:r>
            <a:r>
              <a:rPr lang="ru-RU" dirty="0" smtClean="0"/>
              <a:t> </a:t>
            </a:r>
            <a:r>
              <a:rPr lang="ru-RU" dirty="0" err="1" smtClean="0"/>
              <a:t>влади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18. Махаяна - </a:t>
            </a:r>
            <a:r>
              <a:rPr lang="ru-RU" dirty="0" err="1" smtClean="0"/>
              <a:t>напрямок</a:t>
            </a:r>
            <a:r>
              <a:rPr lang="ru-RU" dirty="0" smtClean="0"/>
              <a:t> в </a:t>
            </a:r>
            <a:r>
              <a:rPr lang="ru-RU" dirty="0" err="1" smtClean="0"/>
              <a:t>буддизмі</a:t>
            </a:r>
            <a:r>
              <a:rPr lang="ru-RU" dirty="0" smtClean="0"/>
              <a:t> (</a:t>
            </a:r>
            <a:r>
              <a:rPr lang="ru-RU" dirty="0" err="1" smtClean="0"/>
              <a:t>перекладається</a:t>
            </a:r>
            <a:r>
              <a:rPr lang="ru-RU" dirty="0" smtClean="0"/>
              <a:t> як "велика </a:t>
            </a:r>
            <a:r>
              <a:rPr lang="ru-RU" dirty="0" err="1" smtClean="0"/>
              <a:t>візок</a:t>
            </a:r>
            <a:r>
              <a:rPr lang="ru-RU" dirty="0" smtClean="0"/>
              <a:t> 10.»), </a:t>
            </a:r>
            <a:r>
              <a:rPr lang="ru-RU" dirty="0" err="1" smtClean="0"/>
              <a:t>Згідно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яким</a:t>
            </a:r>
            <a:r>
              <a:rPr lang="ru-RU" dirty="0" smtClean="0"/>
              <a:t> шлях до </a:t>
            </a:r>
            <a:r>
              <a:rPr lang="ru-RU" dirty="0" err="1" smtClean="0"/>
              <a:t>нірвани</a:t>
            </a:r>
            <a:r>
              <a:rPr lang="ru-RU" dirty="0" smtClean="0"/>
              <a:t> </a:t>
            </a:r>
            <a:r>
              <a:rPr lang="ru-RU" dirty="0" err="1" smtClean="0"/>
              <a:t>відкритий</a:t>
            </a:r>
            <a:r>
              <a:rPr lang="ru-RU" dirty="0" smtClean="0"/>
              <a:t> не </a:t>
            </a:r>
            <a:r>
              <a:rPr lang="ru-RU" dirty="0" err="1" smtClean="0"/>
              <a:t>тільки</a:t>
            </a:r>
            <a:r>
              <a:rPr lang="ru-RU" dirty="0" smtClean="0"/>
              <a:t> монахам,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багатьом</a:t>
            </a:r>
            <a:r>
              <a:rPr lang="ru-RU" dirty="0" smtClean="0"/>
              <a:t>.</a:t>
            </a:r>
          </a:p>
          <a:p>
            <a:r>
              <a:rPr lang="ru-RU" dirty="0" smtClean="0"/>
              <a:t>19. </a:t>
            </a:r>
            <a:r>
              <a:rPr lang="ru-RU" dirty="0" err="1" smtClean="0"/>
              <a:t>Міманса</a:t>
            </a:r>
            <a:r>
              <a:rPr lang="ru-RU" dirty="0" smtClean="0"/>
              <a:t> - ортодоксальна </a:t>
            </a:r>
            <a:r>
              <a:rPr lang="ru-RU" dirty="0" err="1" smtClean="0"/>
              <a:t>релігійно</a:t>
            </a:r>
            <a:r>
              <a:rPr lang="ru-RU" dirty="0" smtClean="0"/>
              <a:t> - </a:t>
            </a:r>
            <a:r>
              <a:rPr lang="ru-RU" dirty="0" err="1" smtClean="0"/>
              <a:t>ідеалістична</a:t>
            </a:r>
            <a:r>
              <a:rPr lang="ru-RU" dirty="0" smtClean="0"/>
              <a:t> школа </a:t>
            </a:r>
            <a:r>
              <a:rPr lang="ru-RU" dirty="0" err="1" smtClean="0"/>
              <a:t>індуїзму</a:t>
            </a:r>
            <a:r>
              <a:rPr lang="ru-RU" dirty="0" smtClean="0"/>
              <a:t> в </a:t>
            </a:r>
            <a:r>
              <a:rPr lang="ru-RU" dirty="0" err="1" smtClean="0"/>
              <a:t>стародавній</a:t>
            </a:r>
            <a:r>
              <a:rPr lang="ru-RU" dirty="0" smtClean="0"/>
              <a:t> </a:t>
            </a:r>
            <a:r>
              <a:rPr lang="ru-RU" dirty="0" err="1" smtClean="0"/>
              <a:t>Індії</a:t>
            </a:r>
            <a:r>
              <a:rPr lang="ru-RU" dirty="0" smtClean="0"/>
              <a:t>, </a:t>
            </a:r>
            <a:r>
              <a:rPr lang="ru-RU" dirty="0" err="1" smtClean="0"/>
              <a:t>заснована</a:t>
            </a:r>
            <a:r>
              <a:rPr lang="ru-RU" dirty="0" smtClean="0"/>
              <a:t> </a:t>
            </a:r>
            <a:r>
              <a:rPr lang="ru-RU" dirty="0" err="1" smtClean="0"/>
              <a:t>в</a:t>
            </a:r>
            <a:r>
              <a:rPr lang="ru-RU" dirty="0" smtClean="0"/>
              <a:t> </a:t>
            </a:r>
            <a:r>
              <a:rPr lang="en-US" dirty="0" smtClean="0"/>
              <a:t>II </a:t>
            </a:r>
            <a:r>
              <a:rPr lang="ru-RU" dirty="0" err="1" smtClean="0"/>
              <a:t>столітті</a:t>
            </a:r>
            <a:r>
              <a:rPr lang="ru-RU" dirty="0" smtClean="0"/>
              <a:t> до н.е. - </a:t>
            </a:r>
            <a:r>
              <a:rPr lang="en-US" dirty="0" smtClean="0"/>
              <a:t>II </a:t>
            </a:r>
            <a:r>
              <a:rPr lang="ru-RU" dirty="0" err="1" smtClean="0"/>
              <a:t>столітті</a:t>
            </a:r>
            <a:r>
              <a:rPr lang="ru-RU" dirty="0" smtClean="0"/>
              <a:t> н.е. </a:t>
            </a:r>
            <a:r>
              <a:rPr lang="ru-RU" dirty="0" err="1" smtClean="0"/>
              <a:t>Засновник</a:t>
            </a:r>
            <a:r>
              <a:rPr lang="ru-RU" dirty="0" smtClean="0"/>
              <a:t> - </a:t>
            </a:r>
            <a:r>
              <a:rPr lang="ru-RU" dirty="0" err="1" smtClean="0"/>
              <a:t>Джайміні</a:t>
            </a:r>
            <a:r>
              <a:rPr lang="ru-RU" dirty="0" smtClean="0"/>
              <a:t>.</a:t>
            </a:r>
          </a:p>
          <a:p>
            <a:r>
              <a:rPr lang="ru-RU" dirty="0" smtClean="0"/>
              <a:t>20. </a:t>
            </a:r>
            <a:r>
              <a:rPr lang="ru-RU" dirty="0" err="1" smtClean="0"/>
              <a:t>Нірвана</a:t>
            </a:r>
            <a:r>
              <a:rPr lang="ru-RU" dirty="0" smtClean="0"/>
              <a:t> - стан </a:t>
            </a:r>
            <a:r>
              <a:rPr lang="ru-RU" dirty="0" err="1" smtClean="0"/>
              <a:t>повне</a:t>
            </a:r>
            <a:r>
              <a:rPr lang="ru-RU" dirty="0" smtClean="0"/>
              <a:t> </a:t>
            </a:r>
            <a:r>
              <a:rPr lang="ru-RU" dirty="0" err="1" smtClean="0"/>
              <a:t>незворушності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байдужості</a:t>
            </a:r>
            <a:r>
              <a:rPr lang="ru-RU" dirty="0" smtClean="0"/>
              <a:t>, </a:t>
            </a:r>
            <a:r>
              <a:rPr lang="ru-RU" dirty="0" err="1" smtClean="0"/>
              <a:t>згасання</a:t>
            </a:r>
            <a:r>
              <a:rPr lang="ru-RU" dirty="0" smtClean="0"/>
              <a:t>, яке </a:t>
            </a:r>
            <a:r>
              <a:rPr lang="ru-RU" dirty="0" err="1" smtClean="0"/>
              <a:t>веде</a:t>
            </a:r>
            <a:r>
              <a:rPr lang="ru-RU" dirty="0" smtClean="0"/>
              <a:t> до </a:t>
            </a:r>
            <a:r>
              <a:rPr lang="ru-RU" dirty="0" err="1" smtClean="0"/>
              <a:t>спасіння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21. </a:t>
            </a:r>
            <a:r>
              <a:rPr lang="ru-RU" dirty="0" err="1" smtClean="0"/>
              <a:t>Ньяя</a:t>
            </a:r>
            <a:r>
              <a:rPr lang="ru-RU" dirty="0" smtClean="0"/>
              <a:t> - </a:t>
            </a:r>
            <a:r>
              <a:rPr lang="ru-RU" dirty="0" err="1" smtClean="0"/>
              <a:t>наївно</a:t>
            </a:r>
            <a:r>
              <a:rPr lang="ru-RU" dirty="0" smtClean="0"/>
              <a:t> - </a:t>
            </a:r>
            <a:r>
              <a:rPr lang="ru-RU" dirty="0" err="1" smtClean="0"/>
              <a:t>матеріалістична</a:t>
            </a:r>
            <a:r>
              <a:rPr lang="ru-RU" dirty="0" smtClean="0"/>
              <a:t> </a:t>
            </a:r>
            <a:r>
              <a:rPr lang="ru-RU" dirty="0" err="1" smtClean="0"/>
              <a:t>філософська</a:t>
            </a:r>
            <a:r>
              <a:rPr lang="ru-RU" dirty="0" smtClean="0"/>
              <a:t> школа </a:t>
            </a:r>
            <a:r>
              <a:rPr lang="ru-RU" dirty="0" err="1" smtClean="0"/>
              <a:t>індуїзму</a:t>
            </a:r>
            <a:r>
              <a:rPr lang="ru-RU" dirty="0" smtClean="0"/>
              <a:t> в </a:t>
            </a:r>
            <a:r>
              <a:rPr lang="ru-RU" dirty="0" err="1" smtClean="0"/>
              <a:t>стародавній</a:t>
            </a:r>
            <a:r>
              <a:rPr lang="ru-RU" dirty="0" smtClean="0"/>
              <a:t> </a:t>
            </a:r>
            <a:r>
              <a:rPr lang="ru-RU" dirty="0" err="1" smtClean="0"/>
              <a:t>Індії</a:t>
            </a:r>
            <a:r>
              <a:rPr lang="ru-RU" dirty="0" smtClean="0"/>
              <a:t>, </a:t>
            </a:r>
            <a:r>
              <a:rPr lang="ru-RU" dirty="0" err="1" smtClean="0"/>
              <a:t>засновник</a:t>
            </a:r>
            <a:r>
              <a:rPr lang="ru-RU" dirty="0" smtClean="0"/>
              <a:t> </a:t>
            </a:r>
            <a:r>
              <a:rPr lang="ru-RU" dirty="0" err="1" smtClean="0"/>
              <a:t>Акшападе</a:t>
            </a:r>
            <a:r>
              <a:rPr lang="ru-RU" dirty="0" smtClean="0"/>
              <a:t> </a:t>
            </a:r>
            <a:r>
              <a:rPr lang="ru-RU" dirty="0" err="1" smtClean="0"/>
              <a:t>Готама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22. </a:t>
            </a:r>
            <a:r>
              <a:rPr lang="ru-RU" dirty="0" err="1" smtClean="0"/>
              <a:t>Пітр'яна</a:t>
            </a:r>
            <a:r>
              <a:rPr lang="ru-RU" dirty="0" smtClean="0"/>
              <a:t> - шлях </a:t>
            </a:r>
            <a:r>
              <a:rPr lang="ru-RU" dirty="0" err="1" smtClean="0"/>
              <a:t>батьків</a:t>
            </a:r>
            <a:r>
              <a:rPr lang="ru-RU" dirty="0" smtClean="0"/>
              <a:t>, </a:t>
            </a:r>
            <a:r>
              <a:rPr lang="ru-RU" dirty="0" err="1" smtClean="0"/>
              <a:t>втілення</a:t>
            </a:r>
            <a:r>
              <a:rPr lang="ru-RU" dirty="0" smtClean="0"/>
              <a:t> </a:t>
            </a:r>
            <a:r>
              <a:rPr lang="ru-RU" dirty="0" err="1" smtClean="0"/>
              <a:t>людського</a:t>
            </a:r>
            <a:r>
              <a:rPr lang="ru-RU" dirty="0" smtClean="0"/>
              <a:t> духу.</a:t>
            </a:r>
          </a:p>
          <a:p>
            <a:r>
              <a:rPr lang="ru-RU" dirty="0" smtClean="0"/>
              <a:t>23. </a:t>
            </a:r>
            <a:r>
              <a:rPr lang="ru-RU" dirty="0" err="1" smtClean="0"/>
              <a:t>Прана</a:t>
            </a:r>
            <a:r>
              <a:rPr lang="ru-RU" dirty="0" smtClean="0"/>
              <a:t> - </a:t>
            </a:r>
            <a:r>
              <a:rPr lang="ru-RU" dirty="0" err="1" smtClean="0"/>
              <a:t>подих</a:t>
            </a:r>
            <a:r>
              <a:rPr lang="ru-RU" dirty="0" smtClean="0"/>
              <a:t>, </a:t>
            </a:r>
            <a:r>
              <a:rPr lang="ru-RU" dirty="0" err="1" smtClean="0"/>
              <a:t>первинні</a:t>
            </a:r>
            <a:r>
              <a:rPr lang="ru-RU" dirty="0" smtClean="0"/>
              <a:t> прояви </a:t>
            </a:r>
            <a:r>
              <a:rPr lang="ru-RU" dirty="0" err="1" smtClean="0"/>
              <a:t>буття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ОСНОВНІ ПОНЯТТЯ ТЕМИ: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24. </a:t>
            </a:r>
            <a:r>
              <a:rPr lang="ru-RU" dirty="0" err="1" smtClean="0"/>
              <a:t>Пуруша</a:t>
            </a:r>
            <a:r>
              <a:rPr lang="ru-RU" dirty="0" smtClean="0"/>
              <a:t> - </a:t>
            </a:r>
            <a:r>
              <a:rPr lang="ru-RU" dirty="0" err="1" smtClean="0"/>
              <a:t>першоістота</a:t>
            </a:r>
            <a:r>
              <a:rPr lang="ru-RU" dirty="0" smtClean="0"/>
              <a:t> у </a:t>
            </a:r>
            <a:r>
              <a:rPr lang="ru-RU" dirty="0" err="1" smtClean="0"/>
              <a:t>ведичній</a:t>
            </a:r>
            <a:r>
              <a:rPr lang="ru-RU" dirty="0" smtClean="0"/>
              <a:t> </a:t>
            </a:r>
            <a:r>
              <a:rPr lang="ru-RU" dirty="0" err="1" smtClean="0"/>
              <a:t>літературі</a:t>
            </a:r>
            <a:r>
              <a:rPr lang="ru-RU" dirty="0" smtClean="0"/>
              <a:t>, </a:t>
            </a:r>
            <a:r>
              <a:rPr lang="ru-RU" dirty="0" err="1" smtClean="0"/>
              <a:t>космічний</a:t>
            </a:r>
            <a:r>
              <a:rPr lang="ru-RU" dirty="0" smtClean="0"/>
              <a:t> </a:t>
            </a:r>
            <a:r>
              <a:rPr lang="ru-RU" dirty="0" err="1" smtClean="0"/>
              <a:t>антропологічний</a:t>
            </a:r>
            <a:r>
              <a:rPr lang="ru-RU" dirty="0" smtClean="0"/>
              <a:t> </a:t>
            </a:r>
            <a:r>
              <a:rPr lang="ru-RU" dirty="0" err="1" smtClean="0"/>
              <a:t>гігант</a:t>
            </a:r>
            <a:r>
              <a:rPr lang="ru-RU" dirty="0" smtClean="0"/>
              <a:t>,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частин</a:t>
            </a:r>
            <a:r>
              <a:rPr lang="ru-RU" dirty="0" smtClean="0"/>
              <a:t> </a:t>
            </a:r>
            <a:r>
              <a:rPr lang="ru-RU" dirty="0" err="1" smtClean="0"/>
              <a:t>якого</a:t>
            </a:r>
            <a:r>
              <a:rPr lang="ru-RU" dirty="0" smtClean="0"/>
              <a:t> боги створили </a:t>
            </a:r>
            <a:r>
              <a:rPr lang="ru-RU" dirty="0" err="1" smtClean="0"/>
              <a:t>світ</a:t>
            </a:r>
            <a:r>
              <a:rPr lang="ru-RU" dirty="0" smtClean="0"/>
              <a:t>.</a:t>
            </a:r>
          </a:p>
          <a:p>
            <a:r>
              <a:rPr lang="ru-RU" dirty="0" smtClean="0"/>
              <a:t>25. </a:t>
            </a:r>
            <a:r>
              <a:rPr lang="ru-RU" dirty="0" err="1" smtClean="0"/>
              <a:t>Рігведа</a:t>
            </a:r>
            <a:r>
              <a:rPr lang="ru-RU" dirty="0" smtClean="0"/>
              <a:t> - </a:t>
            </a:r>
            <a:r>
              <a:rPr lang="ru-RU" dirty="0" err="1" smtClean="0"/>
              <a:t>найстаріша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вед, яка </a:t>
            </a:r>
            <a:r>
              <a:rPr lang="ru-RU" dirty="0" err="1" smtClean="0"/>
              <a:t>склалася</a:t>
            </a:r>
            <a:r>
              <a:rPr lang="ru-RU" dirty="0" smtClean="0"/>
              <a:t> до </a:t>
            </a:r>
            <a:r>
              <a:rPr lang="en-US" dirty="0" smtClean="0"/>
              <a:t>XII </a:t>
            </a:r>
            <a:r>
              <a:rPr lang="ru-RU" dirty="0" err="1" smtClean="0"/>
              <a:t>століття</a:t>
            </a:r>
            <a:r>
              <a:rPr lang="ru-RU" dirty="0" smtClean="0"/>
              <a:t> до н.е.</a:t>
            </a:r>
          </a:p>
          <a:p>
            <a:r>
              <a:rPr lang="ru-RU" dirty="0" smtClean="0"/>
              <a:t>26. Рота - </a:t>
            </a:r>
            <a:r>
              <a:rPr lang="ru-RU" dirty="0" err="1" smtClean="0"/>
              <a:t>універсальний</a:t>
            </a:r>
            <a:r>
              <a:rPr lang="ru-RU" dirty="0" smtClean="0"/>
              <a:t> </a:t>
            </a:r>
            <a:r>
              <a:rPr lang="ru-RU" dirty="0" err="1" smtClean="0"/>
              <a:t>космічний</a:t>
            </a:r>
            <a:r>
              <a:rPr lang="ru-RU" dirty="0" smtClean="0"/>
              <a:t> порядок,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описувався</a:t>
            </a:r>
            <a:r>
              <a:rPr lang="ru-RU" dirty="0" smtClean="0"/>
              <a:t> в </a:t>
            </a:r>
            <a:r>
              <a:rPr lang="ru-RU" dirty="0" err="1" smtClean="0"/>
              <a:t>ведичних</a:t>
            </a:r>
            <a:r>
              <a:rPr lang="ru-RU" dirty="0" smtClean="0"/>
              <a:t> </a:t>
            </a:r>
            <a:r>
              <a:rPr lang="ru-RU" dirty="0" err="1" smtClean="0"/>
              <a:t>гімнах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пояснює</a:t>
            </a:r>
            <a:r>
              <a:rPr lang="ru-RU" dirty="0" smtClean="0"/>
              <a:t> </a:t>
            </a:r>
            <a:r>
              <a:rPr lang="ru-RU" dirty="0" err="1" smtClean="0"/>
              <a:t>процеси</a:t>
            </a:r>
            <a:r>
              <a:rPr lang="ru-RU" dirty="0" smtClean="0"/>
              <a:t> </a:t>
            </a:r>
            <a:r>
              <a:rPr lang="ru-RU" dirty="0" err="1" smtClean="0"/>
              <a:t>навколишнього</a:t>
            </a:r>
            <a:r>
              <a:rPr lang="ru-RU" dirty="0" smtClean="0"/>
              <a:t> </a:t>
            </a:r>
            <a:r>
              <a:rPr lang="ru-RU" dirty="0" err="1" smtClean="0"/>
              <a:t>світу</a:t>
            </a:r>
            <a:r>
              <a:rPr lang="ru-RU" dirty="0" smtClean="0"/>
              <a:t>.</a:t>
            </a:r>
          </a:p>
          <a:p>
            <a:r>
              <a:rPr lang="ru-RU" dirty="0" smtClean="0"/>
              <a:t>27. </a:t>
            </a:r>
            <a:r>
              <a:rPr lang="ru-RU" dirty="0" err="1" smtClean="0"/>
              <a:t>Самсара</a:t>
            </a:r>
            <a:r>
              <a:rPr lang="ru-RU" dirty="0" smtClean="0"/>
              <a:t> - круговорот </a:t>
            </a:r>
            <a:r>
              <a:rPr lang="ru-RU" dirty="0" err="1" smtClean="0"/>
              <a:t>перевтілень</a:t>
            </a:r>
            <a:r>
              <a:rPr lang="ru-RU" dirty="0" smtClean="0"/>
              <a:t> </a:t>
            </a:r>
            <a:r>
              <a:rPr lang="ru-RU" dirty="0" err="1" smtClean="0"/>
              <a:t>людської</a:t>
            </a:r>
            <a:r>
              <a:rPr lang="ru-RU" dirty="0" smtClean="0"/>
              <a:t> </a:t>
            </a:r>
            <a:r>
              <a:rPr lang="ru-RU" dirty="0" err="1" smtClean="0"/>
              <a:t>душі</a:t>
            </a:r>
            <a:r>
              <a:rPr lang="ru-RU" dirty="0" smtClean="0"/>
              <a:t>.</a:t>
            </a:r>
          </a:p>
          <a:p>
            <a:r>
              <a:rPr lang="ru-RU" dirty="0" smtClean="0"/>
              <a:t>28. </a:t>
            </a:r>
            <a:r>
              <a:rPr lang="ru-RU" dirty="0" err="1" smtClean="0"/>
              <a:t>Санкхья</a:t>
            </a:r>
            <a:r>
              <a:rPr lang="ru-RU" dirty="0" smtClean="0"/>
              <a:t> - </a:t>
            </a:r>
            <a:r>
              <a:rPr lang="ru-RU" dirty="0" err="1" smtClean="0"/>
              <a:t>дуалістична</a:t>
            </a:r>
            <a:r>
              <a:rPr lang="ru-RU" dirty="0" smtClean="0"/>
              <a:t> </a:t>
            </a:r>
            <a:r>
              <a:rPr lang="ru-RU" dirty="0" err="1" smtClean="0"/>
              <a:t>філософська</a:t>
            </a:r>
            <a:r>
              <a:rPr lang="ru-RU" dirty="0" smtClean="0"/>
              <a:t> школа </a:t>
            </a:r>
            <a:r>
              <a:rPr lang="ru-RU" dirty="0" err="1" smtClean="0"/>
              <a:t>індуїзму</a:t>
            </a:r>
            <a:r>
              <a:rPr lang="ru-RU" dirty="0" smtClean="0"/>
              <a:t> </a:t>
            </a:r>
            <a:r>
              <a:rPr lang="ru-RU" dirty="0" err="1" smtClean="0"/>
              <a:t>стародавній</a:t>
            </a:r>
            <a:r>
              <a:rPr lang="ru-RU" dirty="0" smtClean="0"/>
              <a:t> </a:t>
            </a:r>
            <a:r>
              <a:rPr lang="ru-RU" dirty="0" err="1" smtClean="0"/>
              <a:t>Індії</a:t>
            </a:r>
            <a:r>
              <a:rPr lang="ru-RU" dirty="0" smtClean="0"/>
              <a:t>, </a:t>
            </a:r>
            <a:r>
              <a:rPr lang="ru-RU" dirty="0" err="1" smtClean="0"/>
              <a:t>заснована</a:t>
            </a:r>
            <a:r>
              <a:rPr lang="ru-RU" dirty="0" smtClean="0"/>
              <a:t> в </a:t>
            </a:r>
            <a:r>
              <a:rPr lang="en-US" dirty="0" smtClean="0"/>
              <a:t>IV </a:t>
            </a:r>
            <a:r>
              <a:rPr lang="ru-RU" dirty="0" err="1" smtClean="0"/>
              <a:t>столітті</a:t>
            </a:r>
            <a:r>
              <a:rPr lang="ru-RU" dirty="0" smtClean="0"/>
              <a:t> н. е.. </a:t>
            </a:r>
            <a:r>
              <a:rPr lang="ru-RU" dirty="0" err="1" smtClean="0"/>
              <a:t>Засновник</a:t>
            </a:r>
            <a:r>
              <a:rPr lang="ru-RU" dirty="0" smtClean="0"/>
              <a:t> - </a:t>
            </a:r>
            <a:r>
              <a:rPr lang="ru-RU" dirty="0" err="1" smtClean="0"/>
              <a:t>Ішваракрішна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29. </a:t>
            </a:r>
            <a:r>
              <a:rPr lang="ru-RU" dirty="0" err="1" smtClean="0"/>
              <a:t>Хінаяна</a:t>
            </a:r>
            <a:r>
              <a:rPr lang="ru-RU" dirty="0" smtClean="0"/>
              <a:t> - </a:t>
            </a:r>
            <a:r>
              <a:rPr lang="ru-RU" dirty="0" err="1" smtClean="0"/>
              <a:t>напрямок</a:t>
            </a:r>
            <a:r>
              <a:rPr lang="ru-RU" dirty="0" smtClean="0"/>
              <a:t> в </a:t>
            </a:r>
            <a:r>
              <a:rPr lang="ru-RU" dirty="0" err="1" smtClean="0"/>
              <a:t>буддизмі</a:t>
            </a:r>
            <a:r>
              <a:rPr lang="ru-RU" dirty="0" smtClean="0"/>
              <a:t> (</a:t>
            </a:r>
            <a:r>
              <a:rPr lang="ru-RU" dirty="0" err="1" smtClean="0"/>
              <a:t>перекладається</a:t>
            </a:r>
            <a:r>
              <a:rPr lang="ru-RU" dirty="0" smtClean="0"/>
              <a:t> як "</a:t>
            </a:r>
            <a:r>
              <a:rPr lang="ru-RU" dirty="0" err="1" smtClean="0"/>
              <a:t>малий</a:t>
            </a:r>
            <a:r>
              <a:rPr lang="ru-RU" dirty="0" smtClean="0"/>
              <a:t> </a:t>
            </a:r>
            <a:r>
              <a:rPr lang="ru-RU" dirty="0" err="1" smtClean="0"/>
              <a:t>візок</a:t>
            </a:r>
            <a:r>
              <a:rPr lang="ru-RU" dirty="0" smtClean="0"/>
              <a:t>"), </a:t>
            </a:r>
            <a:r>
              <a:rPr lang="ru-RU" dirty="0" err="1" smtClean="0"/>
              <a:t>згідно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яким</a:t>
            </a:r>
            <a:r>
              <a:rPr lang="ru-RU" dirty="0" smtClean="0"/>
              <a:t> шлях до </a:t>
            </a:r>
            <a:r>
              <a:rPr lang="ru-RU" dirty="0" err="1" smtClean="0"/>
              <a:t>нірвани</a:t>
            </a:r>
            <a:r>
              <a:rPr lang="ru-RU" dirty="0" smtClean="0"/>
              <a:t> </a:t>
            </a:r>
            <a:r>
              <a:rPr lang="ru-RU" dirty="0" err="1" smtClean="0"/>
              <a:t>відкритий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монахам.</a:t>
            </a:r>
          </a:p>
          <a:p>
            <a:r>
              <a:rPr lang="ru-RU" dirty="0" smtClean="0"/>
              <a:t>30. </a:t>
            </a:r>
            <a:r>
              <a:rPr lang="ru-RU" dirty="0" err="1" smtClean="0"/>
              <a:t>Упанішади</a:t>
            </a:r>
            <a:r>
              <a:rPr lang="ru-RU" dirty="0" smtClean="0"/>
              <a:t> - </a:t>
            </a:r>
            <a:r>
              <a:rPr lang="ru-RU" dirty="0" err="1" smtClean="0"/>
              <a:t>тексти</a:t>
            </a:r>
            <a:r>
              <a:rPr lang="ru-RU" dirty="0" smtClean="0"/>
              <a:t> </a:t>
            </a:r>
            <a:r>
              <a:rPr lang="ru-RU" dirty="0" err="1" smtClean="0"/>
              <a:t>пізнього</a:t>
            </a:r>
            <a:r>
              <a:rPr lang="ru-RU" dirty="0" smtClean="0"/>
              <a:t> </a:t>
            </a:r>
            <a:r>
              <a:rPr lang="ru-RU" dirty="0" err="1" smtClean="0"/>
              <a:t>періоду</a:t>
            </a:r>
            <a:r>
              <a:rPr lang="ru-RU" dirty="0" smtClean="0"/>
              <a:t> </a:t>
            </a:r>
            <a:r>
              <a:rPr lang="ru-RU" dirty="0" err="1" smtClean="0"/>
              <a:t>ведичної</a:t>
            </a:r>
            <a:r>
              <a:rPr lang="ru-RU" dirty="0" smtClean="0"/>
              <a:t> </a:t>
            </a:r>
            <a:r>
              <a:rPr lang="ru-RU" dirty="0" err="1" smtClean="0"/>
              <a:t>літератури</a:t>
            </a:r>
            <a:r>
              <a:rPr lang="ru-RU" dirty="0" smtClean="0"/>
              <a:t> в </a:t>
            </a:r>
            <a:r>
              <a:rPr lang="ru-RU" dirty="0" err="1" smtClean="0"/>
              <a:t>Індії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, по </a:t>
            </a:r>
            <a:r>
              <a:rPr lang="ru-RU" dirty="0" err="1" smtClean="0"/>
              <a:t>суті</a:t>
            </a:r>
            <a:r>
              <a:rPr lang="ru-RU" dirty="0" smtClean="0"/>
              <a:t>,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першою</a:t>
            </a:r>
            <a:r>
              <a:rPr lang="ru-RU" dirty="0" smtClean="0"/>
              <a:t> формою </a:t>
            </a:r>
            <a:r>
              <a:rPr lang="ru-RU" dirty="0" err="1" smtClean="0"/>
              <a:t>давньої</a:t>
            </a:r>
            <a:r>
              <a:rPr lang="ru-RU" dirty="0" smtClean="0"/>
              <a:t> </a:t>
            </a:r>
            <a:r>
              <a:rPr lang="ru-RU" dirty="0" err="1" smtClean="0"/>
              <a:t>індійської</a:t>
            </a:r>
            <a:r>
              <a:rPr lang="ru-RU" dirty="0" smtClean="0"/>
              <a:t> </a:t>
            </a:r>
            <a:r>
              <a:rPr lang="ru-RU" dirty="0" err="1" smtClean="0"/>
              <a:t>філософії</a:t>
            </a:r>
            <a:r>
              <a:rPr lang="ru-RU" dirty="0" smtClean="0"/>
              <a:t>.</a:t>
            </a:r>
          </a:p>
          <a:p>
            <a:r>
              <a:rPr lang="ru-RU" dirty="0" smtClean="0"/>
              <a:t>31. </a:t>
            </a:r>
            <a:r>
              <a:rPr lang="ru-RU" dirty="0" err="1" smtClean="0"/>
              <a:t>Чарвака-локаята</a:t>
            </a:r>
            <a:r>
              <a:rPr lang="ru-RU" dirty="0" smtClean="0"/>
              <a:t> - </a:t>
            </a:r>
            <a:r>
              <a:rPr lang="ru-RU" dirty="0" err="1" smtClean="0"/>
              <a:t>неортодоксальна</a:t>
            </a:r>
            <a:r>
              <a:rPr lang="ru-RU" dirty="0" smtClean="0"/>
              <a:t> </a:t>
            </a:r>
            <a:r>
              <a:rPr lang="ru-RU" dirty="0" err="1" smtClean="0"/>
              <a:t>матеріалістична</a:t>
            </a:r>
            <a:r>
              <a:rPr lang="ru-RU" dirty="0" smtClean="0"/>
              <a:t> </a:t>
            </a:r>
            <a:r>
              <a:rPr lang="ru-RU" dirty="0" err="1" smtClean="0"/>
              <a:t>філософська</a:t>
            </a:r>
            <a:r>
              <a:rPr lang="ru-RU" dirty="0" smtClean="0"/>
              <a:t> школа, </a:t>
            </a:r>
            <a:r>
              <a:rPr lang="ru-RU" dirty="0" err="1" smtClean="0"/>
              <a:t>заснована</a:t>
            </a:r>
            <a:r>
              <a:rPr lang="ru-RU" dirty="0" smtClean="0"/>
              <a:t> </a:t>
            </a:r>
            <a:r>
              <a:rPr lang="ru-RU" dirty="0" err="1" smtClean="0"/>
              <a:t>Чарвака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Бріхаспаті</a:t>
            </a:r>
            <a:r>
              <a:rPr lang="ru-RU" dirty="0" smtClean="0"/>
              <a:t>, перша </a:t>
            </a:r>
            <a:r>
              <a:rPr lang="ru-RU" dirty="0" err="1" smtClean="0"/>
              <a:t>згадка</a:t>
            </a:r>
            <a:r>
              <a:rPr lang="ru-RU" dirty="0" smtClean="0"/>
              <a:t> про </a:t>
            </a:r>
            <a:r>
              <a:rPr lang="ru-RU" dirty="0" err="1" smtClean="0"/>
              <a:t>вчення</a:t>
            </a:r>
            <a:r>
              <a:rPr lang="ru-RU" dirty="0" smtClean="0"/>
              <a:t> </a:t>
            </a:r>
            <a:r>
              <a:rPr lang="ru-RU" dirty="0" err="1" smtClean="0"/>
              <a:t>зустрічається</a:t>
            </a:r>
            <a:r>
              <a:rPr lang="ru-RU" dirty="0" smtClean="0"/>
              <a:t> в самих </a:t>
            </a:r>
            <a:r>
              <a:rPr lang="ru-RU" dirty="0" err="1" smtClean="0"/>
              <a:t>древніх</a:t>
            </a:r>
            <a:r>
              <a:rPr lang="ru-RU" dirty="0" smtClean="0"/>
              <a:t> </a:t>
            </a:r>
            <a:r>
              <a:rPr lang="ru-RU" dirty="0" err="1" smtClean="0"/>
              <a:t>Упанішадах</a:t>
            </a:r>
            <a:r>
              <a:rPr lang="ru-RU" dirty="0" smtClean="0"/>
              <a:t>.</a:t>
            </a:r>
          </a:p>
          <a:p>
            <a:r>
              <a:rPr lang="ru-RU" dirty="0" smtClean="0"/>
              <a:t>32.Чотири </a:t>
            </a:r>
            <a:r>
              <a:rPr lang="ru-RU" dirty="0" err="1" smtClean="0"/>
              <a:t>благородних</a:t>
            </a:r>
            <a:r>
              <a:rPr lang="ru-RU" dirty="0" smtClean="0"/>
              <a:t> </a:t>
            </a:r>
            <a:r>
              <a:rPr lang="ru-RU" dirty="0" err="1" smtClean="0"/>
              <a:t>істини</a:t>
            </a:r>
            <a:r>
              <a:rPr lang="ru-RU" dirty="0" smtClean="0"/>
              <a:t> - центральна </a:t>
            </a:r>
            <a:r>
              <a:rPr lang="ru-RU" dirty="0" err="1" smtClean="0"/>
              <a:t>частина</a:t>
            </a:r>
            <a:r>
              <a:rPr lang="ru-RU" dirty="0" smtClean="0"/>
              <a:t> </a:t>
            </a:r>
            <a:r>
              <a:rPr lang="ru-RU" dirty="0" err="1" smtClean="0"/>
              <a:t>вчення</a:t>
            </a:r>
            <a:r>
              <a:rPr lang="ru-RU" dirty="0" smtClean="0"/>
              <a:t> </a:t>
            </a:r>
            <a:r>
              <a:rPr lang="ru-RU" dirty="0" err="1" smtClean="0"/>
              <a:t>Будди</a:t>
            </a:r>
            <a:r>
              <a:rPr lang="ru-RU" dirty="0" smtClean="0"/>
              <a:t>, </a:t>
            </a:r>
            <a:r>
              <a:rPr lang="ru-RU" dirty="0" err="1" smtClean="0"/>
              <a:t>згідно</a:t>
            </a:r>
            <a:r>
              <a:rPr lang="ru-RU" dirty="0" smtClean="0"/>
              <a:t> </a:t>
            </a:r>
            <a:r>
              <a:rPr lang="ru-RU" dirty="0" err="1" smtClean="0"/>
              <a:t>якого</a:t>
            </a:r>
            <a:r>
              <a:rPr lang="ru-RU" dirty="0" smtClean="0"/>
              <a:t> все </a:t>
            </a:r>
            <a:r>
              <a:rPr lang="ru-RU" dirty="0" err="1" smtClean="0"/>
              <a:t>життя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</a:t>
            </a:r>
            <a:r>
              <a:rPr lang="ru-RU" dirty="0" err="1" smtClean="0"/>
              <a:t>складається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страждань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ОСНОВНІ ПОНЯТТЯ ТЕМИ: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ФІЛОСОФІЯ СТАРОДАВНЬОЇ ІНДІЇ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07504" y="1600200"/>
            <a:ext cx="8579296" cy="5257800"/>
          </a:xfrm>
        </p:spPr>
        <p:txBody>
          <a:bodyPr>
            <a:normAutofit fontScale="55000" lnSpcReduction="20000"/>
          </a:bodyPr>
          <a:lstStyle/>
          <a:p>
            <a:r>
              <a:rPr lang="ru-RU" dirty="0" err="1" smtClean="0"/>
              <a:t>Філософія</a:t>
            </a:r>
            <a:r>
              <a:rPr lang="ru-RU" dirty="0" smtClean="0"/>
              <a:t> в </a:t>
            </a:r>
            <a:r>
              <a:rPr lang="ru-RU" dirty="0" err="1" smtClean="0"/>
              <a:t>стародавній</a:t>
            </a:r>
            <a:r>
              <a:rPr lang="ru-RU" dirty="0" smtClean="0"/>
              <a:t> </a:t>
            </a:r>
            <a:r>
              <a:rPr lang="ru-RU" dirty="0" err="1" smtClean="0"/>
              <a:t>Індії</a:t>
            </a:r>
            <a:r>
              <a:rPr lang="ru-RU" dirty="0" smtClean="0"/>
              <a:t> </a:t>
            </a:r>
            <a:r>
              <a:rPr lang="ru-RU" dirty="0" err="1" smtClean="0"/>
              <a:t>зародилася</a:t>
            </a:r>
            <a:r>
              <a:rPr lang="ru-RU" dirty="0" smtClean="0"/>
              <a:t>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найдавнішої</a:t>
            </a:r>
            <a:r>
              <a:rPr lang="ru-RU" dirty="0" smtClean="0"/>
              <a:t> </a:t>
            </a:r>
            <a:r>
              <a:rPr lang="ru-RU" dirty="0" err="1" smtClean="0"/>
              <a:t>людської</a:t>
            </a:r>
            <a:r>
              <a:rPr lang="ru-RU" dirty="0" smtClean="0"/>
              <a:t> </a:t>
            </a:r>
            <a:r>
              <a:rPr lang="ru-RU" dirty="0" err="1" smtClean="0"/>
              <a:t>цивілізації</a:t>
            </a:r>
            <a:r>
              <a:rPr lang="ru-RU" dirty="0" smtClean="0"/>
              <a:t>. Так, </a:t>
            </a:r>
            <a:r>
              <a:rPr lang="ru-RU" dirty="0" err="1" smtClean="0"/>
              <a:t>Харапська</a:t>
            </a:r>
            <a:r>
              <a:rPr lang="ru-RU" dirty="0" smtClean="0"/>
              <a:t> </a:t>
            </a:r>
            <a:r>
              <a:rPr lang="ru-RU" dirty="0" err="1" smtClean="0"/>
              <a:t>цивілізація</a:t>
            </a:r>
            <a:r>
              <a:rPr lang="ru-RU" dirty="0" smtClean="0"/>
              <a:t> в </a:t>
            </a:r>
            <a:r>
              <a:rPr lang="ru-RU" dirty="0" err="1" smtClean="0"/>
              <a:t>Індії</a:t>
            </a:r>
            <a:r>
              <a:rPr lang="ru-RU" dirty="0" smtClean="0"/>
              <a:t> </a:t>
            </a:r>
            <a:r>
              <a:rPr lang="ru-RU" dirty="0" err="1" smtClean="0"/>
              <a:t>існувала</a:t>
            </a:r>
            <a:r>
              <a:rPr lang="ru-RU" dirty="0" smtClean="0"/>
              <a:t> 2500-1800 </a:t>
            </a:r>
            <a:r>
              <a:rPr lang="ru-RU" dirty="0" err="1" smtClean="0"/>
              <a:t>років</a:t>
            </a:r>
            <a:r>
              <a:rPr lang="ru-RU" dirty="0" smtClean="0"/>
              <a:t> до н.е. На початку 20-х </a:t>
            </a:r>
            <a:r>
              <a:rPr lang="ru-RU" dirty="0" err="1" smtClean="0"/>
              <a:t>років</a:t>
            </a:r>
            <a:r>
              <a:rPr lang="ru-RU" dirty="0" smtClean="0"/>
              <a:t> </a:t>
            </a:r>
            <a:r>
              <a:rPr lang="en-US" dirty="0" smtClean="0"/>
              <a:t>XX </a:t>
            </a:r>
            <a:r>
              <a:rPr lang="ru-RU" dirty="0" err="1" smtClean="0"/>
              <a:t>століття</a:t>
            </a:r>
            <a:r>
              <a:rPr lang="ru-RU" dirty="0" smtClean="0"/>
              <a:t> в </a:t>
            </a:r>
            <a:r>
              <a:rPr lang="ru-RU" dirty="0" err="1" smtClean="0"/>
              <a:t>долині</a:t>
            </a:r>
            <a:r>
              <a:rPr lang="ru-RU" dirty="0" smtClean="0"/>
              <a:t> </a:t>
            </a:r>
            <a:r>
              <a:rPr lang="ru-RU" dirty="0" err="1" smtClean="0"/>
              <a:t>річки</a:t>
            </a:r>
            <a:r>
              <a:rPr lang="ru-RU" dirty="0" smtClean="0"/>
              <a:t> </a:t>
            </a:r>
            <a:r>
              <a:rPr lang="ru-RU" dirty="0" err="1" smtClean="0"/>
              <a:t>Інд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археологічних</a:t>
            </a:r>
            <a:r>
              <a:rPr lang="ru-RU" dirty="0" smtClean="0"/>
              <a:t> </a:t>
            </a:r>
            <a:r>
              <a:rPr lang="ru-RU" dirty="0" err="1" smtClean="0"/>
              <a:t>розкопок</a:t>
            </a:r>
            <a:r>
              <a:rPr lang="ru-RU" dirty="0" smtClean="0"/>
              <a:t>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відкриті</a:t>
            </a:r>
            <a:r>
              <a:rPr lang="ru-RU" dirty="0" smtClean="0"/>
              <a:t> </a:t>
            </a:r>
            <a:r>
              <a:rPr lang="ru-RU" dirty="0" err="1" smtClean="0"/>
              <a:t>найдавніші</a:t>
            </a:r>
            <a:r>
              <a:rPr lang="ru-RU" dirty="0" smtClean="0"/>
              <a:t> </a:t>
            </a:r>
            <a:r>
              <a:rPr lang="ru-RU" dirty="0" err="1" smtClean="0"/>
              <a:t>індійські</a:t>
            </a:r>
            <a:r>
              <a:rPr lang="ru-RU" dirty="0" smtClean="0"/>
              <a:t> </a:t>
            </a:r>
            <a:r>
              <a:rPr lang="ru-RU" dirty="0" err="1" smtClean="0"/>
              <a:t>міста</a:t>
            </a:r>
            <a:r>
              <a:rPr lang="ru-RU" dirty="0" smtClean="0"/>
              <a:t>: </a:t>
            </a:r>
            <a:r>
              <a:rPr lang="ru-RU" dirty="0" err="1" smtClean="0"/>
              <a:t>Мохенджо</a:t>
            </a:r>
            <a:r>
              <a:rPr lang="ru-RU" dirty="0" smtClean="0"/>
              <a:t> - </a:t>
            </a:r>
            <a:r>
              <a:rPr lang="ru-RU" dirty="0" err="1" smtClean="0"/>
              <a:t>Даро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Хараппа,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виникли</a:t>
            </a:r>
            <a:r>
              <a:rPr lang="ru-RU" dirty="0" smtClean="0"/>
              <a:t> в </a:t>
            </a:r>
            <a:r>
              <a:rPr lang="en-US" dirty="0" smtClean="0"/>
              <a:t>III </a:t>
            </a:r>
            <a:r>
              <a:rPr lang="ru-RU" dirty="0" err="1" smtClean="0"/>
              <a:t>тисячолітті</a:t>
            </a:r>
            <a:r>
              <a:rPr lang="ru-RU" dirty="0" smtClean="0"/>
              <a:t> до н.е.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зруйновані</a:t>
            </a:r>
            <a:r>
              <a:rPr lang="ru-RU" dirty="0" smtClean="0"/>
              <a:t> 2000 </a:t>
            </a:r>
            <a:r>
              <a:rPr lang="ru-RU" dirty="0" err="1" smtClean="0"/>
              <a:t>років</a:t>
            </a:r>
            <a:r>
              <a:rPr lang="ru-RU" dirty="0" smtClean="0"/>
              <a:t> тому.</a:t>
            </a:r>
          </a:p>
          <a:p>
            <a:r>
              <a:rPr lang="ru-RU" dirty="0" smtClean="0"/>
              <a:t>У </a:t>
            </a:r>
            <a:r>
              <a:rPr lang="en-US" dirty="0" smtClean="0"/>
              <a:t>II </a:t>
            </a:r>
            <a:r>
              <a:rPr lang="ru-RU" dirty="0" err="1" smtClean="0"/>
              <a:t>тисячолітті</a:t>
            </a:r>
            <a:r>
              <a:rPr lang="ru-RU" dirty="0" smtClean="0"/>
              <a:t> до н.е. в </a:t>
            </a:r>
            <a:r>
              <a:rPr lang="ru-RU" dirty="0" err="1" smtClean="0"/>
              <a:t>північні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середні</a:t>
            </a:r>
            <a:r>
              <a:rPr lang="ru-RU" dirty="0" smtClean="0"/>
              <a:t> </a:t>
            </a:r>
            <a:r>
              <a:rPr lang="ru-RU" dirty="0" err="1" smtClean="0"/>
              <a:t>області</a:t>
            </a:r>
            <a:r>
              <a:rPr lang="ru-RU" dirty="0" smtClean="0"/>
              <a:t> </a:t>
            </a:r>
            <a:r>
              <a:rPr lang="ru-RU" dirty="0" err="1" smtClean="0"/>
              <a:t>Індії</a:t>
            </a:r>
            <a:r>
              <a:rPr lang="ru-RU" dirty="0" smtClean="0"/>
              <a:t> проникли племена </a:t>
            </a:r>
            <a:r>
              <a:rPr lang="ru-RU" dirty="0" err="1" smtClean="0"/>
              <a:t>древніх</a:t>
            </a:r>
            <a:r>
              <a:rPr lang="ru-RU" dirty="0" smtClean="0"/>
              <a:t> </a:t>
            </a:r>
            <a:r>
              <a:rPr lang="ru-RU" dirty="0" err="1" smtClean="0"/>
              <a:t>аріїв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належали до </a:t>
            </a:r>
            <a:r>
              <a:rPr lang="ru-RU" dirty="0" err="1" smtClean="0"/>
              <a:t>індо</a:t>
            </a:r>
            <a:r>
              <a:rPr lang="ru-RU" dirty="0" smtClean="0"/>
              <a:t> - </a:t>
            </a:r>
            <a:r>
              <a:rPr lang="ru-RU" dirty="0" err="1" smtClean="0"/>
              <a:t>європейської</a:t>
            </a:r>
            <a:r>
              <a:rPr lang="ru-RU" dirty="0" smtClean="0"/>
              <a:t> </a:t>
            </a:r>
            <a:r>
              <a:rPr lang="ru-RU" dirty="0" err="1" smtClean="0"/>
              <a:t>мовної</a:t>
            </a:r>
            <a:r>
              <a:rPr lang="ru-RU" dirty="0" smtClean="0"/>
              <a:t> </a:t>
            </a:r>
            <a:r>
              <a:rPr lang="ru-RU" dirty="0" err="1" smtClean="0"/>
              <a:t>групи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зробили</a:t>
            </a:r>
            <a:r>
              <a:rPr lang="ru-RU" dirty="0" smtClean="0"/>
              <a:t> великий </a:t>
            </a:r>
            <a:r>
              <a:rPr lang="ru-RU" dirty="0" err="1" smtClean="0"/>
              <a:t>вплив</a:t>
            </a:r>
            <a:r>
              <a:rPr lang="ru-RU" dirty="0" smtClean="0"/>
              <a:t> на </a:t>
            </a:r>
            <a:r>
              <a:rPr lang="ru-RU" dirty="0" err="1" smtClean="0"/>
              <a:t>розвиток</a:t>
            </a:r>
            <a:r>
              <a:rPr lang="ru-RU" dirty="0" smtClean="0"/>
              <a:t> </a:t>
            </a:r>
            <a:r>
              <a:rPr lang="ru-RU" dirty="0" err="1" smtClean="0"/>
              <a:t>індійської</a:t>
            </a:r>
            <a:r>
              <a:rPr lang="ru-RU" dirty="0" smtClean="0"/>
              <a:t> </a:t>
            </a:r>
            <a:r>
              <a:rPr lang="ru-RU" dirty="0" err="1" smtClean="0"/>
              <a:t>культури</a:t>
            </a:r>
            <a:r>
              <a:rPr lang="ru-RU" dirty="0" smtClean="0"/>
              <a:t>. Санскрит, </a:t>
            </a:r>
            <a:r>
              <a:rPr lang="ru-RU" dirty="0" err="1" smtClean="0"/>
              <a:t>мова</a:t>
            </a:r>
            <a:r>
              <a:rPr lang="ru-RU" dirty="0" smtClean="0"/>
              <a:t>, </a:t>
            </a:r>
            <a:r>
              <a:rPr lang="ru-RU" dirty="0" err="1" smtClean="0"/>
              <a:t>якою</a:t>
            </a:r>
            <a:r>
              <a:rPr lang="ru-RU" dirty="0" smtClean="0"/>
              <a:t> </a:t>
            </a:r>
            <a:r>
              <a:rPr lang="ru-RU" dirty="0" err="1" smtClean="0"/>
              <a:t>писалися</a:t>
            </a:r>
            <a:r>
              <a:rPr lang="ru-RU" dirty="0" smtClean="0"/>
              <a:t> </a:t>
            </a:r>
            <a:r>
              <a:rPr lang="ru-RU" dirty="0" err="1" smtClean="0"/>
              <a:t>древні</a:t>
            </a:r>
            <a:r>
              <a:rPr lang="ru-RU" dirty="0" smtClean="0"/>
              <a:t> </a:t>
            </a:r>
            <a:r>
              <a:rPr lang="ru-RU" dirty="0" err="1" smtClean="0"/>
              <a:t>гімни</a:t>
            </a:r>
            <a:r>
              <a:rPr lang="ru-RU" dirty="0" smtClean="0"/>
              <a:t> - веди,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мова</a:t>
            </a:r>
            <a:r>
              <a:rPr lang="ru-RU" dirty="0" smtClean="0"/>
              <a:t> </a:t>
            </a:r>
            <a:r>
              <a:rPr lang="ru-RU" dirty="0" err="1" smtClean="0"/>
              <a:t>аріїв</a:t>
            </a:r>
            <a:r>
              <a:rPr lang="ru-RU" dirty="0" smtClean="0"/>
              <a:t>.</a:t>
            </a:r>
          </a:p>
          <a:p>
            <a:r>
              <a:rPr lang="ru-RU" dirty="0" smtClean="0"/>
              <a:t>У </a:t>
            </a:r>
            <a:r>
              <a:rPr lang="en-US" dirty="0" smtClean="0"/>
              <a:t>I </a:t>
            </a:r>
            <a:r>
              <a:rPr lang="ru-RU" dirty="0" err="1" smtClean="0"/>
              <a:t>тисячолітті</a:t>
            </a:r>
            <a:r>
              <a:rPr lang="ru-RU" dirty="0" smtClean="0"/>
              <a:t> до н.е. на </a:t>
            </a:r>
            <a:r>
              <a:rPr lang="ru-RU" dirty="0" err="1" smtClean="0"/>
              <a:t>території</a:t>
            </a:r>
            <a:r>
              <a:rPr lang="ru-RU" dirty="0" smtClean="0"/>
              <a:t> </a:t>
            </a:r>
            <a:r>
              <a:rPr lang="ru-RU" dirty="0" err="1" smtClean="0"/>
              <a:t>Індії</a:t>
            </a:r>
            <a:r>
              <a:rPr lang="ru-RU" dirty="0" smtClean="0"/>
              <a:t> </a:t>
            </a:r>
            <a:r>
              <a:rPr lang="ru-RU" dirty="0" err="1" smtClean="0"/>
              <a:t>виникли</a:t>
            </a:r>
            <a:r>
              <a:rPr lang="ru-RU" dirty="0" smtClean="0"/>
              <a:t> </a:t>
            </a:r>
            <a:r>
              <a:rPr lang="ru-RU" dirty="0" err="1" smtClean="0"/>
              <a:t>перші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. </a:t>
            </a:r>
            <a:r>
              <a:rPr lang="ru-RU" dirty="0" err="1" smtClean="0"/>
              <a:t>Населення</a:t>
            </a:r>
            <a:r>
              <a:rPr lang="ru-RU" dirty="0" smtClean="0"/>
              <a:t> </a:t>
            </a:r>
            <a:r>
              <a:rPr lang="ru-RU" dirty="0" err="1" smtClean="0"/>
              <a:t>Індії</a:t>
            </a:r>
            <a:r>
              <a:rPr lang="ru-RU" dirty="0" smtClean="0"/>
              <a:t> </a:t>
            </a:r>
            <a:r>
              <a:rPr lang="ru-RU" dirty="0" err="1" smtClean="0"/>
              <a:t>займалося</a:t>
            </a:r>
            <a:r>
              <a:rPr lang="ru-RU" dirty="0" smtClean="0"/>
              <a:t> </a:t>
            </a:r>
            <a:r>
              <a:rPr lang="ru-RU" dirty="0" err="1" smtClean="0"/>
              <a:t>землеробством</a:t>
            </a:r>
            <a:r>
              <a:rPr lang="ru-RU" dirty="0" smtClean="0"/>
              <a:t>, </a:t>
            </a:r>
            <a:r>
              <a:rPr lang="ru-RU" dirty="0" err="1" smtClean="0"/>
              <a:t>скотарством</a:t>
            </a:r>
            <a:r>
              <a:rPr lang="ru-RU" dirty="0" smtClean="0"/>
              <a:t>, </a:t>
            </a:r>
            <a:r>
              <a:rPr lang="ru-RU" dirty="0" err="1" smtClean="0"/>
              <a:t>полюванням</a:t>
            </a:r>
            <a:r>
              <a:rPr lang="ru-RU" dirty="0" smtClean="0"/>
              <a:t>, </a:t>
            </a:r>
            <a:r>
              <a:rPr lang="ru-RU" dirty="0" err="1" smtClean="0"/>
              <a:t>збиранням</a:t>
            </a:r>
            <a:r>
              <a:rPr lang="ru-RU" dirty="0" smtClean="0"/>
              <a:t>, </a:t>
            </a:r>
            <a:r>
              <a:rPr lang="ru-RU" dirty="0" err="1" smtClean="0"/>
              <a:t>виготовленням</a:t>
            </a:r>
            <a:r>
              <a:rPr lang="ru-RU" dirty="0" smtClean="0"/>
              <a:t> </a:t>
            </a:r>
            <a:r>
              <a:rPr lang="ru-RU" dirty="0" err="1" smtClean="0"/>
              <a:t>знаряддя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зброї</a:t>
            </a:r>
            <a:r>
              <a:rPr lang="ru-RU" dirty="0" smtClean="0"/>
              <a:t>, </a:t>
            </a:r>
            <a:r>
              <a:rPr lang="ru-RU" dirty="0" err="1" smtClean="0"/>
              <a:t>різними</a:t>
            </a:r>
            <a:r>
              <a:rPr lang="ru-RU" dirty="0" smtClean="0"/>
              <a:t> ремеслами, </a:t>
            </a:r>
            <a:r>
              <a:rPr lang="ru-RU" dirty="0" err="1" smtClean="0"/>
              <a:t>будівництвом</a:t>
            </a:r>
            <a:r>
              <a:rPr lang="ru-RU" dirty="0" smtClean="0"/>
              <a:t>, вели </a:t>
            </a:r>
            <a:r>
              <a:rPr lang="ru-RU" dirty="0" err="1" smtClean="0"/>
              <a:t>жваву</a:t>
            </a:r>
            <a:r>
              <a:rPr lang="ru-RU" dirty="0" smtClean="0"/>
              <a:t> </a:t>
            </a:r>
            <a:r>
              <a:rPr lang="ru-RU" dirty="0" err="1" smtClean="0"/>
              <a:t>торгівлю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сусідами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 </a:t>
            </a:r>
            <a:r>
              <a:rPr lang="ru-RU" dirty="0" err="1" smtClean="0"/>
              <a:t>Досягнення</a:t>
            </a:r>
            <a:r>
              <a:rPr lang="ru-RU" dirty="0" smtClean="0"/>
              <a:t> </a:t>
            </a:r>
            <a:r>
              <a:rPr lang="ru-RU" dirty="0" err="1" smtClean="0"/>
              <a:t>стародавніх</a:t>
            </a:r>
            <a:r>
              <a:rPr lang="ru-RU" dirty="0" smtClean="0"/>
              <a:t> </a:t>
            </a:r>
            <a:r>
              <a:rPr lang="ru-RU" dirty="0" err="1" smtClean="0"/>
              <a:t>індійців</a:t>
            </a:r>
            <a:r>
              <a:rPr lang="ru-RU" dirty="0" smtClean="0"/>
              <a:t>:</a:t>
            </a:r>
          </a:p>
          <a:p>
            <a:r>
              <a:rPr lang="ru-RU" dirty="0" smtClean="0"/>
              <a:t>• </a:t>
            </a:r>
            <a:r>
              <a:rPr lang="ru-RU" dirty="0" err="1" smtClean="0"/>
              <a:t>вперше</a:t>
            </a:r>
            <a:r>
              <a:rPr lang="ru-RU" dirty="0" smtClean="0"/>
              <a:t> стали </a:t>
            </a:r>
            <a:r>
              <a:rPr lang="ru-RU" dirty="0" err="1" smtClean="0"/>
              <a:t>виробляти</a:t>
            </a:r>
            <a:r>
              <a:rPr lang="ru-RU" dirty="0" smtClean="0"/>
              <a:t> </a:t>
            </a:r>
            <a:r>
              <a:rPr lang="ru-RU" dirty="0" err="1" smtClean="0"/>
              <a:t>цукор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тростини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• </a:t>
            </a:r>
            <a:r>
              <a:rPr lang="ru-RU" dirty="0" err="1" smtClean="0"/>
              <a:t>вперше</a:t>
            </a:r>
            <a:r>
              <a:rPr lang="ru-RU" dirty="0" smtClean="0"/>
              <a:t> стали </a:t>
            </a:r>
            <a:r>
              <a:rPr lang="ru-RU" dirty="0" err="1" smtClean="0"/>
              <a:t>виготовляти</a:t>
            </a:r>
            <a:r>
              <a:rPr lang="ru-RU" dirty="0" smtClean="0"/>
              <a:t> </a:t>
            </a:r>
            <a:r>
              <a:rPr lang="ru-RU" dirty="0" err="1" smtClean="0"/>
              <a:t>тканини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бавовни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• створили десятеричная - </a:t>
            </a:r>
            <a:r>
              <a:rPr lang="ru-RU" dirty="0" err="1" smtClean="0"/>
              <a:t>позиційну</a:t>
            </a:r>
            <a:r>
              <a:rPr lang="ru-RU" dirty="0" smtClean="0"/>
              <a:t> систему в </a:t>
            </a:r>
            <a:r>
              <a:rPr lang="ru-RU" dirty="0" err="1" smtClean="0"/>
              <a:t>математиці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• придумали </a:t>
            </a:r>
            <a:r>
              <a:rPr lang="ru-RU" dirty="0" err="1" smtClean="0"/>
              <a:t>гру</a:t>
            </a:r>
            <a:r>
              <a:rPr lang="ru-RU" dirty="0" smtClean="0"/>
              <a:t> в шахи;</a:t>
            </a:r>
          </a:p>
          <a:p>
            <a:r>
              <a:rPr lang="ru-RU" dirty="0" smtClean="0"/>
              <a:t>• придумали </a:t>
            </a:r>
            <a:r>
              <a:rPr lang="ru-RU" dirty="0" err="1" smtClean="0"/>
              <a:t>сучасні</a:t>
            </a:r>
            <a:r>
              <a:rPr lang="ru-RU" dirty="0" smtClean="0"/>
              <a:t> числа,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увійшли</a:t>
            </a:r>
            <a:r>
              <a:rPr lang="ru-RU" dirty="0" smtClean="0"/>
              <a:t> в </a:t>
            </a:r>
            <a:r>
              <a:rPr lang="ru-RU" dirty="0" err="1" smtClean="0"/>
              <a:t>історію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endParaRPr lang="ru-RU" dirty="0" smtClean="0"/>
          </a:p>
          <a:p>
            <a:r>
              <a:rPr lang="ru-RU" dirty="0" smtClean="0"/>
              <a:t>  </a:t>
            </a:r>
            <a:r>
              <a:rPr lang="ru-RU" dirty="0" err="1" smtClean="0"/>
              <a:t>назвою</a:t>
            </a:r>
            <a:r>
              <a:rPr lang="ru-RU" dirty="0" smtClean="0"/>
              <a:t> - </a:t>
            </a:r>
            <a:r>
              <a:rPr lang="ru-RU" dirty="0" err="1" smtClean="0"/>
              <a:t>арабські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• написали </a:t>
            </a:r>
            <a:r>
              <a:rPr lang="ru-RU" dirty="0" err="1" smtClean="0"/>
              <a:t>багатющу</a:t>
            </a:r>
            <a:r>
              <a:rPr lang="ru-RU" dirty="0" smtClean="0"/>
              <a:t> </a:t>
            </a:r>
            <a:r>
              <a:rPr lang="ru-RU" dirty="0" err="1" smtClean="0"/>
              <a:t>ведичну</a:t>
            </a:r>
            <a:r>
              <a:rPr lang="ru-RU" dirty="0" smtClean="0"/>
              <a:t> </a:t>
            </a:r>
            <a:r>
              <a:rPr lang="ru-RU" dirty="0" err="1" smtClean="0"/>
              <a:t>літературу</a:t>
            </a:r>
            <a:r>
              <a:rPr lang="ru-RU" dirty="0" smtClean="0"/>
              <a:t>, </a:t>
            </a:r>
            <a:r>
              <a:rPr lang="ru-RU" dirty="0" err="1" smtClean="0"/>
              <a:t>епос</a:t>
            </a:r>
            <a:r>
              <a:rPr lang="ru-RU" dirty="0" smtClean="0"/>
              <a:t> «Рамаяна»,</a:t>
            </a:r>
          </a:p>
          <a:p>
            <a:r>
              <a:rPr lang="ru-RU" dirty="0" smtClean="0"/>
              <a:t>  "Махабхарата";</a:t>
            </a:r>
          </a:p>
          <a:p>
            <a:r>
              <a:rPr lang="ru-RU" dirty="0" smtClean="0"/>
              <a:t>• почали </a:t>
            </a:r>
            <a:r>
              <a:rPr lang="ru-RU" dirty="0" err="1" smtClean="0"/>
              <a:t>створювати</a:t>
            </a:r>
            <a:r>
              <a:rPr lang="ru-RU" dirty="0" smtClean="0"/>
              <a:t> </a:t>
            </a:r>
            <a:r>
              <a:rPr lang="ru-RU" dirty="0" err="1" smtClean="0"/>
              <a:t>особливі</a:t>
            </a:r>
            <a:r>
              <a:rPr lang="ru-RU" dirty="0" smtClean="0"/>
              <a:t> </a:t>
            </a:r>
            <a:r>
              <a:rPr lang="ru-RU" dirty="0" err="1" smtClean="0"/>
              <a:t>філософські</a:t>
            </a:r>
            <a:r>
              <a:rPr lang="ru-RU" dirty="0" smtClean="0"/>
              <a:t> </a:t>
            </a:r>
            <a:r>
              <a:rPr lang="ru-RU" dirty="0" err="1" smtClean="0"/>
              <a:t>уявлення</a:t>
            </a:r>
            <a:r>
              <a:rPr lang="ru-RU" dirty="0" smtClean="0"/>
              <a:t> про </a:t>
            </a:r>
            <a:r>
              <a:rPr lang="ru-RU" dirty="0" err="1" smtClean="0"/>
              <a:t>світ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• створила одну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найдавніших</a:t>
            </a:r>
            <a:r>
              <a:rPr lang="ru-RU" dirty="0" smtClean="0"/>
              <a:t> </a:t>
            </a:r>
            <a:r>
              <a:rPr lang="ru-RU" dirty="0" err="1" smtClean="0"/>
              <a:t>світових</a:t>
            </a:r>
            <a:r>
              <a:rPr lang="ru-RU" dirty="0" smtClean="0"/>
              <a:t> </a:t>
            </a:r>
            <a:r>
              <a:rPr lang="ru-RU" dirty="0" err="1" smtClean="0"/>
              <a:t>релігій</a:t>
            </a:r>
            <a:r>
              <a:rPr lang="ru-RU" dirty="0" smtClean="0"/>
              <a:t> - буддизм.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Соціальна</a:t>
            </a:r>
            <a:r>
              <a:rPr lang="ru-RU" dirty="0" smtClean="0"/>
              <a:t> структура </a:t>
            </a:r>
            <a:r>
              <a:rPr lang="ru-RU" dirty="0" err="1" smtClean="0"/>
              <a:t>суспільства</a:t>
            </a:r>
            <a:r>
              <a:rPr lang="ru-RU" dirty="0" smtClean="0"/>
              <a:t> в </a:t>
            </a:r>
            <a:r>
              <a:rPr lang="ru-RU" dirty="0" err="1" smtClean="0"/>
              <a:t>стародавній</a:t>
            </a:r>
            <a:r>
              <a:rPr lang="ru-RU" dirty="0" smtClean="0"/>
              <a:t> </a:t>
            </a:r>
            <a:r>
              <a:rPr lang="ru-RU" dirty="0" err="1" smtClean="0"/>
              <a:t>Індії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err="1" smtClean="0"/>
              <a:t>Індійське</a:t>
            </a:r>
            <a:r>
              <a:rPr lang="ru-RU" dirty="0" smtClean="0"/>
              <a:t> </a:t>
            </a:r>
            <a:r>
              <a:rPr lang="ru-RU" dirty="0" err="1" smtClean="0"/>
              <a:t>суспільство</a:t>
            </a:r>
            <a:r>
              <a:rPr lang="ru-RU" dirty="0" smtClean="0"/>
              <a:t> </a:t>
            </a:r>
            <a:r>
              <a:rPr lang="ru-RU" dirty="0" err="1" smtClean="0"/>
              <a:t>поділялося</a:t>
            </a:r>
            <a:r>
              <a:rPr lang="ru-RU" dirty="0" smtClean="0"/>
              <a:t> на </a:t>
            </a:r>
            <a:r>
              <a:rPr lang="ru-RU" dirty="0" err="1" smtClean="0"/>
              <a:t>чотири</a:t>
            </a:r>
            <a:r>
              <a:rPr lang="ru-RU" dirty="0" smtClean="0"/>
              <a:t> </a:t>
            </a:r>
            <a:r>
              <a:rPr lang="ru-RU" dirty="0" err="1" smtClean="0"/>
              <a:t>варни</a:t>
            </a:r>
            <a:r>
              <a:rPr lang="ru-RU" dirty="0" smtClean="0"/>
              <a:t> (</a:t>
            </a:r>
            <a:r>
              <a:rPr lang="ru-RU" dirty="0" err="1" smtClean="0"/>
              <a:t>касти</a:t>
            </a:r>
            <a:r>
              <a:rPr lang="ru-RU" dirty="0" smtClean="0"/>
              <a:t>).</a:t>
            </a:r>
            <a:endParaRPr lang="ru-RU" dirty="0"/>
          </a:p>
        </p:txBody>
      </p:sp>
      <p:sp>
        <p:nvSpPr>
          <p:cNvPr id="4" name="Text Box 1029"/>
          <p:cNvSpPr txBox="1">
            <a:spLocks noChangeArrowheads="1"/>
          </p:cNvSpPr>
          <p:nvPr/>
        </p:nvSpPr>
        <p:spPr bwMode="auto">
          <a:xfrm>
            <a:off x="1403648" y="2924944"/>
            <a:ext cx="1676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dirty="0">
                <a:solidFill>
                  <a:srgbClr val="000000"/>
                </a:solidFill>
                <a:cs typeface="Times New Roman" charset="0"/>
              </a:rPr>
              <a:t>I</a:t>
            </a:r>
            <a:r>
              <a:rPr lang="ru-RU" sz="1600" dirty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cs typeface="Times New Roman" charset="0"/>
              </a:rPr>
              <a:t>варна</a:t>
            </a:r>
            <a:r>
              <a:rPr lang="ru-RU" sz="1600" dirty="0">
                <a:solidFill>
                  <a:srgbClr val="000000"/>
                </a:solidFill>
                <a:cs typeface="Times New Roman" charset="0"/>
              </a:rPr>
              <a:t>  </a:t>
            </a:r>
            <a:endParaRPr lang="ru-RU" sz="1600" dirty="0"/>
          </a:p>
        </p:txBody>
      </p:sp>
      <p:sp>
        <p:nvSpPr>
          <p:cNvPr id="5" name="Text Box 1030"/>
          <p:cNvSpPr txBox="1">
            <a:spLocks noChangeArrowheads="1"/>
          </p:cNvSpPr>
          <p:nvPr/>
        </p:nvSpPr>
        <p:spPr bwMode="auto">
          <a:xfrm>
            <a:off x="467544" y="3356992"/>
            <a:ext cx="3528392" cy="936104"/>
          </a:xfrm>
          <a:prstGeom prst="rect">
            <a:avLst/>
          </a:prstGeom>
          <a:noFill/>
          <a:ln w="57150" cmpd="thinThick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ru-RU" dirty="0" smtClean="0"/>
              <a:t>БРАХМАНИ </a:t>
            </a:r>
            <a:endParaRPr lang="ru-RU" dirty="0"/>
          </a:p>
          <a:p>
            <a:pPr algn="ctr" eaLnBrk="0" hangingPunct="0"/>
            <a:r>
              <a:rPr lang="ru-RU" dirty="0"/>
              <a:t>(</a:t>
            </a:r>
            <a:r>
              <a:rPr lang="ru-RU" dirty="0" err="1" smtClean="0"/>
              <a:t>жерц</a:t>
            </a:r>
            <a:r>
              <a:rPr lang="uk-UA" dirty="0" smtClean="0"/>
              <a:t>і</a:t>
            </a:r>
            <a:r>
              <a:rPr lang="ru-RU" dirty="0" smtClean="0"/>
              <a:t>, </a:t>
            </a:r>
            <a:r>
              <a:rPr lang="ru-RU" dirty="0" err="1" smtClean="0"/>
              <a:t>священнослужителі</a:t>
            </a:r>
            <a:r>
              <a:rPr lang="ru-RU" dirty="0" smtClean="0"/>
              <a:t> </a:t>
            </a:r>
            <a:r>
              <a:rPr lang="ru-RU" dirty="0"/>
              <a:t>и монахи). </a:t>
            </a:r>
          </a:p>
        </p:txBody>
      </p:sp>
      <p:sp>
        <p:nvSpPr>
          <p:cNvPr id="6" name="Text Box 1032"/>
          <p:cNvSpPr txBox="1">
            <a:spLocks noChangeArrowheads="1"/>
          </p:cNvSpPr>
          <p:nvPr/>
        </p:nvSpPr>
        <p:spPr bwMode="auto">
          <a:xfrm>
            <a:off x="4572000" y="3212976"/>
            <a:ext cx="3960440" cy="1008112"/>
          </a:xfrm>
          <a:prstGeom prst="rect">
            <a:avLst/>
          </a:prstGeom>
          <a:noFill/>
          <a:ln w="57150" cmpd="thinThick">
            <a:solidFill>
              <a:srgbClr val="3366FF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/>
            <a:r>
              <a:rPr lang="en-US" dirty="0" smtClean="0"/>
              <a:t>КШАТР</a:t>
            </a:r>
            <a:r>
              <a:rPr lang="uk-UA" dirty="0" smtClean="0"/>
              <a:t>ІЇ</a:t>
            </a:r>
            <a:endParaRPr lang="en-US" dirty="0"/>
          </a:p>
          <a:p>
            <a:pPr algn="ctr" eaLnBrk="0" hangingPunct="0"/>
            <a:r>
              <a:rPr lang="en-US" dirty="0"/>
              <a:t>(</a:t>
            </a:r>
            <a:r>
              <a:rPr lang="en-US" dirty="0" err="1" smtClean="0"/>
              <a:t>во</a:t>
            </a:r>
            <a:r>
              <a:rPr lang="uk-UA" dirty="0" smtClean="0"/>
              <a:t>ї</a:t>
            </a:r>
            <a:r>
              <a:rPr lang="en-US" dirty="0" smtClean="0"/>
              <a:t>н</a:t>
            </a:r>
            <a:r>
              <a:rPr lang="uk-UA" dirty="0" smtClean="0"/>
              <a:t>и</a:t>
            </a:r>
            <a:r>
              <a:rPr lang="en-US" dirty="0" smtClean="0"/>
              <a:t>, в</a:t>
            </a:r>
            <a:r>
              <a:rPr lang="uk-UA" dirty="0" err="1" smtClean="0"/>
              <a:t>ійськова</a:t>
            </a:r>
            <a:r>
              <a:rPr lang="en-US" dirty="0" smtClean="0"/>
              <a:t> </a:t>
            </a:r>
            <a:r>
              <a:rPr lang="en-US" dirty="0" err="1"/>
              <a:t>знать</a:t>
            </a:r>
            <a:r>
              <a:rPr lang="en-US" dirty="0"/>
              <a:t>, </a:t>
            </a:r>
            <a:r>
              <a:rPr lang="en-US" dirty="0" err="1" smtClean="0"/>
              <a:t>представ</a:t>
            </a:r>
            <a:r>
              <a:rPr lang="uk-UA" dirty="0" err="1" smtClean="0"/>
              <a:t>ники</a:t>
            </a:r>
            <a:r>
              <a:rPr lang="en-US" dirty="0" smtClean="0"/>
              <a:t> </a:t>
            </a:r>
            <a:r>
              <a:rPr lang="en-US" dirty="0" err="1" smtClean="0"/>
              <a:t>плем</a:t>
            </a:r>
            <a:r>
              <a:rPr lang="uk-UA" dirty="0" smtClean="0"/>
              <a:t>і</a:t>
            </a:r>
            <a:r>
              <a:rPr lang="en-US" dirty="0" err="1" smtClean="0"/>
              <a:t>нно</a:t>
            </a:r>
            <a:r>
              <a:rPr lang="uk-UA" dirty="0" smtClean="0"/>
              <a:t>ї</a:t>
            </a:r>
            <a:r>
              <a:rPr lang="en-US" dirty="0" smtClean="0"/>
              <a:t> </a:t>
            </a:r>
            <a:r>
              <a:rPr lang="uk-UA" dirty="0" smtClean="0"/>
              <a:t>влади</a:t>
            </a:r>
            <a:r>
              <a:rPr lang="en-US" dirty="0" smtClean="0"/>
              <a:t>).  </a:t>
            </a:r>
            <a:endParaRPr lang="en-US" dirty="0"/>
          </a:p>
        </p:txBody>
      </p:sp>
      <p:sp>
        <p:nvSpPr>
          <p:cNvPr id="7" name="Rectangle 1034"/>
          <p:cNvSpPr>
            <a:spLocks noChangeArrowheads="1"/>
          </p:cNvSpPr>
          <p:nvPr/>
        </p:nvSpPr>
        <p:spPr bwMode="auto">
          <a:xfrm>
            <a:off x="6012160" y="2780928"/>
            <a:ext cx="10081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</a:rPr>
              <a:t>II </a:t>
            </a:r>
            <a:r>
              <a:rPr lang="ru-RU" sz="1600" dirty="0" smtClean="0">
                <a:solidFill>
                  <a:srgbClr val="000000"/>
                </a:solidFill>
              </a:rPr>
              <a:t>в</a:t>
            </a:r>
            <a:r>
              <a:rPr lang="en-US" sz="1600" dirty="0" err="1" smtClean="0">
                <a:solidFill>
                  <a:srgbClr val="000000"/>
                </a:solidFill>
              </a:rPr>
              <a:t>арна</a:t>
            </a:r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/>
          </a:p>
        </p:txBody>
      </p:sp>
      <p:sp>
        <p:nvSpPr>
          <p:cNvPr id="8" name="Text Box 1036"/>
          <p:cNvSpPr txBox="1">
            <a:spLocks noChangeArrowheads="1"/>
          </p:cNvSpPr>
          <p:nvPr/>
        </p:nvSpPr>
        <p:spPr bwMode="auto">
          <a:xfrm>
            <a:off x="467544" y="4869160"/>
            <a:ext cx="3528392" cy="1008112"/>
          </a:xfrm>
          <a:prstGeom prst="rect">
            <a:avLst/>
          </a:prstGeom>
          <a:noFill/>
          <a:ln w="57150" cmpd="thinThick">
            <a:solidFill>
              <a:srgbClr val="3366FF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/>
            <a:r>
              <a:rPr lang="en-US" dirty="0" smtClean="0"/>
              <a:t>ВАЙШЬ</a:t>
            </a:r>
            <a:r>
              <a:rPr lang="uk-UA" dirty="0"/>
              <a:t>Ї</a:t>
            </a:r>
            <a:endParaRPr lang="en-US" dirty="0"/>
          </a:p>
          <a:p>
            <a:pPr algn="ctr" eaLnBrk="0" hangingPunct="0"/>
            <a:r>
              <a:rPr lang="en-US" dirty="0"/>
              <a:t>(</a:t>
            </a:r>
            <a:r>
              <a:rPr lang="en-US" dirty="0" err="1" smtClean="0"/>
              <a:t>земл</a:t>
            </a:r>
            <a:r>
              <a:rPr lang="uk-UA" dirty="0" err="1" smtClean="0"/>
              <a:t>ероби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dirty="0" err="1" smtClean="0"/>
              <a:t>общиники</a:t>
            </a:r>
            <a:r>
              <a:rPr lang="en-US" dirty="0"/>
              <a:t>, </a:t>
            </a:r>
            <a:r>
              <a:rPr lang="en-US" dirty="0" err="1" smtClean="0"/>
              <a:t>рем</a:t>
            </a:r>
            <a:r>
              <a:rPr lang="uk-UA" dirty="0" smtClean="0"/>
              <a:t>і</a:t>
            </a:r>
            <a:r>
              <a:rPr lang="en-US" dirty="0" smtClean="0"/>
              <a:t>с</a:t>
            </a:r>
            <a:r>
              <a:rPr lang="uk-UA" dirty="0" err="1" smtClean="0"/>
              <a:t>ники</a:t>
            </a:r>
            <a:r>
              <a:rPr lang="en-US" dirty="0" smtClean="0"/>
              <a:t>, </a:t>
            </a:r>
            <a:r>
              <a:rPr lang="en-US" dirty="0" err="1" smtClean="0"/>
              <a:t>торговц</a:t>
            </a:r>
            <a:r>
              <a:rPr lang="uk-UA" dirty="0" smtClean="0"/>
              <a:t>і</a:t>
            </a:r>
            <a:r>
              <a:rPr lang="en-US" dirty="0" smtClean="0"/>
              <a:t>).</a:t>
            </a:r>
            <a:endParaRPr lang="en-US" dirty="0"/>
          </a:p>
        </p:txBody>
      </p:sp>
      <p:sp>
        <p:nvSpPr>
          <p:cNvPr id="9" name="Rectangle 1038"/>
          <p:cNvSpPr>
            <a:spLocks noChangeArrowheads="1"/>
          </p:cNvSpPr>
          <p:nvPr/>
        </p:nvSpPr>
        <p:spPr bwMode="auto">
          <a:xfrm>
            <a:off x="1839144" y="4411960"/>
            <a:ext cx="1066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solidFill>
                  <a:srgbClr val="000000"/>
                </a:solidFill>
              </a:rPr>
              <a:t>III варна </a:t>
            </a:r>
            <a:endParaRPr lang="en-US" sz="1600"/>
          </a:p>
        </p:txBody>
      </p:sp>
      <p:sp>
        <p:nvSpPr>
          <p:cNvPr id="10" name="Rectangle 1039"/>
          <p:cNvSpPr>
            <a:spLocks noChangeArrowheads="1"/>
          </p:cNvSpPr>
          <p:nvPr/>
        </p:nvSpPr>
        <p:spPr bwMode="auto">
          <a:xfrm>
            <a:off x="6156176" y="4437112"/>
            <a:ext cx="1066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cs typeface="Times New Roman" charset="0"/>
              </a:rPr>
              <a:t>IV</a:t>
            </a:r>
            <a:r>
              <a:rPr lang="ru-RU" sz="1600" dirty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cs typeface="Times New Roman" charset="0"/>
              </a:rPr>
              <a:t>варна</a:t>
            </a:r>
            <a:r>
              <a:rPr lang="ru-RU" dirty="0">
                <a:solidFill>
                  <a:srgbClr val="000000"/>
                </a:solidFill>
                <a:cs typeface="Times New Roman" charset="0"/>
              </a:rPr>
              <a:t> </a:t>
            </a:r>
            <a:endParaRPr lang="ru-RU" sz="2400" dirty="0"/>
          </a:p>
        </p:txBody>
      </p:sp>
      <p:sp>
        <p:nvSpPr>
          <p:cNvPr id="11" name="Text Box 1040"/>
          <p:cNvSpPr txBox="1">
            <a:spLocks noChangeArrowheads="1"/>
          </p:cNvSpPr>
          <p:nvPr/>
        </p:nvSpPr>
        <p:spPr bwMode="auto">
          <a:xfrm>
            <a:off x="4572000" y="4869160"/>
            <a:ext cx="4032448" cy="1008112"/>
          </a:xfrm>
          <a:prstGeom prst="rect">
            <a:avLst/>
          </a:prstGeom>
          <a:noFill/>
          <a:ln w="57150" cmpd="thinThick">
            <a:solidFill>
              <a:srgbClr val="3366FF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/>
            <a:r>
              <a:rPr lang="ru-RU" dirty="0" smtClean="0"/>
              <a:t>ШУДРИ </a:t>
            </a:r>
            <a:endParaRPr lang="ru-RU" dirty="0"/>
          </a:p>
          <a:p>
            <a:pPr algn="ctr" eaLnBrk="0" hangingPunct="0"/>
            <a:r>
              <a:rPr lang="ru-RU" dirty="0"/>
              <a:t>(</a:t>
            </a:r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виробники</a:t>
            </a:r>
            <a:r>
              <a:rPr lang="ru-RU" dirty="0" smtClean="0"/>
              <a:t>, </a:t>
            </a:r>
            <a:r>
              <a:rPr lang="ru-RU" dirty="0" err="1" smtClean="0"/>
              <a:t>залежне</a:t>
            </a:r>
            <a:r>
              <a:rPr lang="ru-RU" dirty="0" smtClean="0"/>
              <a:t> </a:t>
            </a:r>
            <a:r>
              <a:rPr lang="ru-RU" dirty="0" err="1" smtClean="0"/>
              <a:t>населення</a:t>
            </a:r>
            <a:r>
              <a:rPr lang="ru-RU" dirty="0" smtClean="0"/>
              <a:t>, </a:t>
            </a:r>
            <a:r>
              <a:rPr lang="ru-RU" dirty="0"/>
              <a:t>слуги).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Соціальна</a:t>
            </a:r>
            <a:r>
              <a:rPr lang="ru-RU" dirty="0" smtClean="0"/>
              <a:t> структура </a:t>
            </a:r>
            <a:r>
              <a:rPr lang="ru-RU" dirty="0" err="1" smtClean="0"/>
              <a:t>суспільства</a:t>
            </a:r>
            <a:r>
              <a:rPr lang="ru-RU" dirty="0" smtClean="0"/>
              <a:t> в </a:t>
            </a:r>
            <a:r>
              <a:rPr lang="ru-RU" dirty="0" err="1" smtClean="0"/>
              <a:t>стародавній</a:t>
            </a:r>
            <a:r>
              <a:rPr lang="ru-RU" dirty="0" smtClean="0"/>
              <a:t> </a:t>
            </a:r>
            <a:r>
              <a:rPr lang="ru-RU" dirty="0" err="1" smtClean="0"/>
              <a:t>Індії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 smtClean="0"/>
              <a:t>Спілкування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кастами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обмежено</a:t>
            </a:r>
            <a:r>
              <a:rPr lang="ru-RU" dirty="0" smtClean="0"/>
              <a:t>. </a:t>
            </a:r>
            <a:r>
              <a:rPr lang="ru-RU" dirty="0" err="1" smtClean="0"/>
              <a:t>Наприклад</a:t>
            </a:r>
            <a:r>
              <a:rPr lang="ru-RU" dirty="0" smtClean="0"/>
              <a:t>, шудр не </a:t>
            </a:r>
            <a:r>
              <a:rPr lang="ru-RU" dirty="0" err="1" smtClean="0"/>
              <a:t>мав</a:t>
            </a:r>
            <a:r>
              <a:rPr lang="ru-RU" dirty="0" smtClean="0"/>
              <a:t> права </a:t>
            </a:r>
            <a:r>
              <a:rPr lang="ru-RU" dirty="0" err="1" smtClean="0"/>
              <a:t>доторкнутися</a:t>
            </a:r>
            <a:r>
              <a:rPr lang="ru-RU" dirty="0" smtClean="0"/>
              <a:t> до вайшья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говорити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кшатрії</a:t>
            </a:r>
            <a:r>
              <a:rPr lang="ru-RU" dirty="0" smtClean="0"/>
              <a:t> без </a:t>
            </a:r>
            <a:r>
              <a:rPr lang="ru-RU" dirty="0" err="1" smtClean="0"/>
              <a:t>його</a:t>
            </a:r>
            <a:r>
              <a:rPr lang="ru-RU" dirty="0" smtClean="0"/>
              <a:t> наказу, а до брахману не </a:t>
            </a:r>
            <a:r>
              <a:rPr lang="ru-RU" dirty="0" err="1" smtClean="0"/>
              <a:t>міг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близько</a:t>
            </a:r>
            <a:r>
              <a:rPr lang="ru-RU" dirty="0" smtClean="0"/>
              <a:t> </a:t>
            </a:r>
            <a:r>
              <a:rPr lang="ru-RU" dirty="0" err="1" smtClean="0"/>
              <a:t>підійти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страхом </a:t>
            </a:r>
            <a:r>
              <a:rPr lang="ru-RU" dirty="0" err="1" smtClean="0"/>
              <a:t>смерті</a:t>
            </a:r>
            <a:r>
              <a:rPr lang="ru-RU" dirty="0" smtClean="0"/>
              <a:t>. </a:t>
            </a:r>
            <a:r>
              <a:rPr lang="ru-RU" dirty="0" err="1" smtClean="0"/>
              <a:t>Навіть</a:t>
            </a:r>
            <a:r>
              <a:rPr lang="ru-RU" dirty="0" smtClean="0"/>
              <a:t> </a:t>
            </a:r>
            <a:r>
              <a:rPr lang="ru-RU" dirty="0" err="1" smtClean="0"/>
              <a:t>колір</a:t>
            </a:r>
            <a:r>
              <a:rPr lang="ru-RU" dirty="0" smtClean="0"/>
              <a:t> </a:t>
            </a:r>
            <a:r>
              <a:rPr lang="ru-RU" dirty="0" err="1" smtClean="0"/>
              <a:t>одягу</a:t>
            </a:r>
            <a:r>
              <a:rPr lang="ru-RU" dirty="0" smtClean="0"/>
              <a:t> у </a:t>
            </a:r>
            <a:r>
              <a:rPr lang="ru-RU" dirty="0" err="1" smtClean="0"/>
              <a:t>кожної</a:t>
            </a:r>
            <a:r>
              <a:rPr lang="ru-RU" dirty="0" smtClean="0"/>
              <a:t> </a:t>
            </a:r>
            <a:r>
              <a:rPr lang="ru-RU" dirty="0" err="1" smtClean="0"/>
              <a:t>касти</a:t>
            </a:r>
            <a:r>
              <a:rPr lang="ru-RU" dirty="0" smtClean="0"/>
              <a:t>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свій</a:t>
            </a:r>
            <a:r>
              <a:rPr lang="ru-RU" dirty="0" smtClean="0"/>
              <a:t>: </a:t>
            </a:r>
            <a:r>
              <a:rPr lang="ru-RU" dirty="0" err="1" smtClean="0"/>
              <a:t>брахмани</a:t>
            </a:r>
            <a:r>
              <a:rPr lang="ru-RU" dirty="0" smtClean="0"/>
              <a:t> носили </a:t>
            </a:r>
            <a:r>
              <a:rPr lang="ru-RU" dirty="0" err="1" smtClean="0"/>
              <a:t>біле</a:t>
            </a:r>
            <a:r>
              <a:rPr lang="ru-RU" dirty="0" smtClean="0"/>
              <a:t>, </a:t>
            </a:r>
            <a:r>
              <a:rPr lang="ru-RU" dirty="0" err="1" smtClean="0"/>
              <a:t>кшатрії</a:t>
            </a:r>
            <a:r>
              <a:rPr lang="ru-RU" dirty="0" smtClean="0"/>
              <a:t> - </a:t>
            </a:r>
            <a:r>
              <a:rPr lang="ru-RU" dirty="0" err="1" smtClean="0"/>
              <a:t>червоне</a:t>
            </a:r>
            <a:r>
              <a:rPr lang="ru-RU" dirty="0" smtClean="0"/>
              <a:t>, </a:t>
            </a:r>
            <a:r>
              <a:rPr lang="ru-RU" dirty="0" err="1" smtClean="0"/>
              <a:t>хліборобам</a:t>
            </a:r>
            <a:r>
              <a:rPr lang="ru-RU" dirty="0" smtClean="0"/>
              <a:t>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покладено</a:t>
            </a:r>
            <a:r>
              <a:rPr lang="ru-RU" dirty="0" smtClean="0"/>
              <a:t> </a:t>
            </a:r>
            <a:r>
              <a:rPr lang="ru-RU" dirty="0" err="1" smtClean="0"/>
              <a:t>ходити</a:t>
            </a:r>
            <a:r>
              <a:rPr lang="ru-RU" dirty="0" smtClean="0"/>
              <a:t> в </a:t>
            </a:r>
            <a:r>
              <a:rPr lang="ru-RU" dirty="0" err="1" smtClean="0"/>
              <a:t>жовтому</a:t>
            </a:r>
            <a:r>
              <a:rPr lang="ru-RU" dirty="0" smtClean="0"/>
              <a:t>, а </a:t>
            </a:r>
            <a:r>
              <a:rPr lang="ru-RU" dirty="0" err="1" smtClean="0"/>
              <a:t>представники</a:t>
            </a:r>
            <a:r>
              <a:rPr lang="ru-RU" dirty="0" smtClean="0"/>
              <a:t> шудр </a:t>
            </a:r>
            <a:r>
              <a:rPr lang="ru-RU" dirty="0" err="1" smtClean="0"/>
              <a:t>повинні</a:t>
            </a:r>
            <a:r>
              <a:rPr lang="ru-RU" dirty="0" smtClean="0"/>
              <a:t>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носити</a:t>
            </a:r>
            <a:r>
              <a:rPr lang="ru-RU" dirty="0" smtClean="0"/>
              <a:t> </a:t>
            </a:r>
            <a:r>
              <a:rPr lang="ru-RU" dirty="0" err="1" smtClean="0"/>
              <a:t>чорний</a:t>
            </a:r>
            <a:r>
              <a:rPr lang="ru-RU" dirty="0" smtClean="0"/>
              <a:t> </a:t>
            </a:r>
            <a:r>
              <a:rPr lang="ru-RU" dirty="0" err="1" smtClean="0"/>
              <a:t>одяг</a:t>
            </a:r>
            <a:r>
              <a:rPr lang="ru-RU" dirty="0" smtClean="0"/>
              <a:t>. </a:t>
            </a:r>
            <a:r>
              <a:rPr lang="ru-RU" dirty="0" err="1" smtClean="0"/>
              <a:t>Гірше</a:t>
            </a:r>
            <a:r>
              <a:rPr lang="ru-RU" dirty="0" smtClean="0"/>
              <a:t> </a:t>
            </a:r>
            <a:r>
              <a:rPr lang="ru-RU" dirty="0" err="1" smtClean="0"/>
              <a:t>всім</a:t>
            </a:r>
            <a:r>
              <a:rPr lang="ru-RU" dirty="0" smtClean="0"/>
              <a:t> </a:t>
            </a:r>
            <a:r>
              <a:rPr lang="ru-RU" dirty="0" err="1" smtClean="0"/>
              <a:t>доводилося</a:t>
            </a:r>
            <a:r>
              <a:rPr lang="ru-RU" dirty="0" smtClean="0"/>
              <a:t> </a:t>
            </a:r>
            <a:r>
              <a:rPr lang="ru-RU" dirty="0" err="1" smtClean="0"/>
              <a:t>тим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слуг, кого </a:t>
            </a:r>
            <a:r>
              <a:rPr lang="ru-RU" dirty="0" err="1" smtClean="0"/>
              <a:t>називали</a:t>
            </a:r>
            <a:r>
              <a:rPr lang="ru-RU" dirty="0" smtClean="0"/>
              <a:t> "</a:t>
            </a:r>
            <a:r>
              <a:rPr lang="ru-RU" dirty="0" err="1" smtClean="0"/>
              <a:t>недоторканними</a:t>
            </a:r>
            <a:r>
              <a:rPr lang="ru-RU" dirty="0" smtClean="0"/>
              <a:t>". </a:t>
            </a:r>
            <a:r>
              <a:rPr lang="ru-RU" dirty="0" err="1" smtClean="0"/>
              <a:t>Їм</a:t>
            </a:r>
            <a:r>
              <a:rPr lang="ru-RU" dirty="0" smtClean="0"/>
              <a:t> </a:t>
            </a:r>
            <a:r>
              <a:rPr lang="ru-RU" dirty="0" err="1" smtClean="0"/>
              <a:t>навіть</a:t>
            </a:r>
            <a:r>
              <a:rPr lang="ru-RU" dirty="0" smtClean="0"/>
              <a:t> </a:t>
            </a:r>
            <a:r>
              <a:rPr lang="ru-RU" dirty="0" err="1" smtClean="0"/>
              <a:t>заборонялося</a:t>
            </a:r>
            <a:r>
              <a:rPr lang="ru-RU" dirty="0" smtClean="0"/>
              <a:t> </a:t>
            </a:r>
            <a:r>
              <a:rPr lang="ru-RU" dirty="0" err="1" smtClean="0"/>
              <a:t>жити</a:t>
            </a:r>
            <a:r>
              <a:rPr lang="ru-RU" dirty="0" smtClean="0"/>
              <a:t> в </a:t>
            </a:r>
            <a:r>
              <a:rPr lang="ru-RU" dirty="0" err="1" smtClean="0"/>
              <a:t>селі</a:t>
            </a:r>
            <a:r>
              <a:rPr lang="ru-RU" dirty="0" smtClean="0"/>
              <a:t>, вони носили </a:t>
            </a:r>
            <a:r>
              <a:rPr lang="ru-RU" dirty="0" err="1" smtClean="0"/>
              <a:t>особливі</a:t>
            </a:r>
            <a:r>
              <a:rPr lang="ru-RU" dirty="0" smtClean="0"/>
              <a:t> </a:t>
            </a:r>
            <a:r>
              <a:rPr lang="ru-RU" dirty="0" err="1" smtClean="0"/>
              <a:t>одягу</a:t>
            </a:r>
            <a:r>
              <a:rPr lang="ru-RU" dirty="0" smtClean="0"/>
              <a:t>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ніхто</a:t>
            </a:r>
            <a:r>
              <a:rPr lang="ru-RU" dirty="0" smtClean="0"/>
              <a:t> </a:t>
            </a:r>
            <a:r>
              <a:rPr lang="ru-RU" dirty="0" err="1" smtClean="0"/>
              <a:t>випадково</a:t>
            </a:r>
            <a:r>
              <a:rPr lang="ru-RU" dirty="0" smtClean="0"/>
              <a:t> до них не </a:t>
            </a:r>
            <a:r>
              <a:rPr lang="ru-RU" dirty="0" err="1" smtClean="0"/>
              <a:t>підійшов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не</a:t>
            </a:r>
            <a:r>
              <a:rPr lang="ru-RU" dirty="0" smtClean="0"/>
              <a:t> </a:t>
            </a:r>
            <a:r>
              <a:rPr lang="ru-RU" dirty="0" err="1" smtClean="0"/>
              <a:t>доторкнувся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ПОЛІГЕІЗМ У СТАРОДАВНЬОЇ ІНДІЇ</a:t>
            </a:r>
            <a:br>
              <a:rPr lang="ru-RU" dirty="0" smtClean="0"/>
            </a:br>
            <a:r>
              <a:rPr lang="ru-RU" dirty="0" smtClean="0"/>
              <a:t>В ПЕРІОД ЗАРОДЖЕННЯ ФІЛОСОФІЇ.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1. Боги </a:t>
            </a:r>
            <a:r>
              <a:rPr lang="ru-RU" dirty="0" err="1" smtClean="0"/>
              <a:t>Рігведи</a:t>
            </a:r>
            <a:r>
              <a:rPr lang="ru-RU" dirty="0" smtClean="0"/>
              <a:t>:</a:t>
            </a:r>
          </a:p>
          <a:p>
            <a:r>
              <a:rPr lang="ru-RU" dirty="0" smtClean="0"/>
              <a:t>• </a:t>
            </a:r>
            <a:r>
              <a:rPr lang="ru-RU" dirty="0" err="1" smtClean="0"/>
              <a:t>Індра</a:t>
            </a:r>
            <a:r>
              <a:rPr lang="ru-RU" dirty="0" smtClean="0"/>
              <a:t> - бог грози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воїн</a:t>
            </a:r>
            <a:r>
              <a:rPr lang="ru-RU" dirty="0" smtClean="0"/>
              <a:t>,</a:t>
            </a:r>
          </a:p>
          <a:p>
            <a:r>
              <a:rPr lang="ru-RU" dirty="0" smtClean="0"/>
              <a:t>• </a:t>
            </a:r>
            <a:r>
              <a:rPr lang="ru-RU" dirty="0" err="1" smtClean="0"/>
              <a:t>Агні</a:t>
            </a:r>
            <a:r>
              <a:rPr lang="ru-RU" dirty="0" smtClean="0"/>
              <a:t> - бог </a:t>
            </a:r>
            <a:r>
              <a:rPr lang="ru-RU" dirty="0" err="1" smtClean="0"/>
              <a:t>вогню</a:t>
            </a:r>
            <a:r>
              <a:rPr lang="ru-RU" dirty="0" smtClean="0"/>
              <a:t>,</a:t>
            </a:r>
          </a:p>
          <a:p>
            <a:r>
              <a:rPr lang="ru-RU" dirty="0" smtClean="0"/>
              <a:t>• </a:t>
            </a:r>
            <a:r>
              <a:rPr lang="ru-RU" dirty="0" err="1" smtClean="0"/>
              <a:t>Сурья</a:t>
            </a:r>
            <a:r>
              <a:rPr lang="ru-RU" dirty="0" smtClean="0"/>
              <a:t> - бог </a:t>
            </a:r>
            <a:r>
              <a:rPr lang="ru-RU" dirty="0" err="1" smtClean="0"/>
              <a:t>сонця</a:t>
            </a:r>
            <a:r>
              <a:rPr lang="ru-RU" dirty="0" smtClean="0"/>
              <a:t>,</a:t>
            </a:r>
          </a:p>
          <a:p>
            <a:r>
              <a:rPr lang="ru-RU" dirty="0" smtClean="0"/>
              <a:t>• Сома - бог напою, </a:t>
            </a:r>
            <a:r>
              <a:rPr lang="ru-RU" dirty="0" err="1" smtClean="0"/>
              <a:t>використовуваного</a:t>
            </a:r>
            <a:r>
              <a:rPr lang="ru-RU" dirty="0" smtClean="0"/>
              <a:t> при ритуалах,</a:t>
            </a:r>
          </a:p>
          <a:p>
            <a:r>
              <a:rPr lang="ru-RU" dirty="0" smtClean="0"/>
              <a:t>• </a:t>
            </a:r>
            <a:r>
              <a:rPr lang="ru-RU" dirty="0" err="1" smtClean="0"/>
              <a:t>Ушас</a:t>
            </a:r>
            <a:r>
              <a:rPr lang="ru-RU" dirty="0" smtClean="0"/>
              <a:t> - богиня </a:t>
            </a:r>
            <a:r>
              <a:rPr lang="ru-RU" dirty="0" err="1" smtClean="0"/>
              <a:t>ранкової</a:t>
            </a:r>
            <a:r>
              <a:rPr lang="ru-RU" dirty="0" smtClean="0"/>
              <a:t> </a:t>
            </a:r>
            <a:r>
              <a:rPr lang="ru-RU" dirty="0" err="1" smtClean="0"/>
              <a:t>зорі</a:t>
            </a:r>
            <a:r>
              <a:rPr lang="ru-RU" dirty="0" smtClean="0"/>
              <a:t>,</a:t>
            </a:r>
          </a:p>
          <a:p>
            <a:r>
              <a:rPr lang="ru-RU" dirty="0" smtClean="0"/>
              <a:t>• </a:t>
            </a:r>
            <a:r>
              <a:rPr lang="ru-RU" dirty="0" err="1" smtClean="0"/>
              <a:t>Дьяус</a:t>
            </a:r>
            <a:r>
              <a:rPr lang="ru-RU" dirty="0" smtClean="0"/>
              <a:t> - бог небес,</a:t>
            </a:r>
          </a:p>
          <a:p>
            <a:r>
              <a:rPr lang="ru-RU" dirty="0" smtClean="0"/>
              <a:t>• </a:t>
            </a:r>
            <a:r>
              <a:rPr lang="ru-RU" dirty="0" err="1" smtClean="0"/>
              <a:t>Ваю</a:t>
            </a:r>
            <a:r>
              <a:rPr lang="ru-RU" dirty="0" smtClean="0"/>
              <a:t> - бог </a:t>
            </a:r>
            <a:r>
              <a:rPr lang="ru-RU" dirty="0" err="1" smtClean="0"/>
              <a:t>вітрів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інші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err="1" smtClean="0"/>
              <a:t>Ведичний</a:t>
            </a:r>
            <a:r>
              <a:rPr lang="ru-RU" dirty="0" smtClean="0"/>
              <a:t> пантеон на перший </a:t>
            </a:r>
            <a:r>
              <a:rPr lang="ru-RU" dirty="0" err="1" smtClean="0"/>
              <a:t>погляд</a:t>
            </a:r>
            <a:r>
              <a:rPr lang="ru-RU" dirty="0" smtClean="0"/>
              <a:t>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нагадує</a:t>
            </a:r>
            <a:r>
              <a:rPr lang="ru-RU" dirty="0" smtClean="0"/>
              <a:t> </a:t>
            </a:r>
            <a:r>
              <a:rPr lang="ru-RU" dirty="0" err="1" smtClean="0"/>
              <a:t>грецьку</a:t>
            </a:r>
            <a:r>
              <a:rPr lang="ru-RU" dirty="0" smtClean="0"/>
              <a:t>. </a:t>
            </a:r>
            <a:r>
              <a:rPr lang="ru-RU" dirty="0" err="1" smtClean="0"/>
              <a:t>Громовержець</a:t>
            </a:r>
            <a:r>
              <a:rPr lang="ru-RU" dirty="0" smtClean="0"/>
              <a:t> </a:t>
            </a:r>
            <a:r>
              <a:rPr lang="ru-RU" dirty="0" err="1" smtClean="0"/>
              <a:t>Індра</a:t>
            </a:r>
            <a:r>
              <a:rPr lang="ru-RU" dirty="0" smtClean="0"/>
              <a:t> схожий на Зевса, </a:t>
            </a:r>
            <a:r>
              <a:rPr lang="ru-RU" dirty="0" err="1" smtClean="0"/>
              <a:t>Сурья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Савитар</a:t>
            </a:r>
            <a:r>
              <a:rPr lang="ru-RU" dirty="0" smtClean="0"/>
              <a:t> - на </a:t>
            </a:r>
            <a:r>
              <a:rPr lang="ru-RU" dirty="0" err="1" smtClean="0"/>
              <a:t>Геліоса</a:t>
            </a:r>
            <a:r>
              <a:rPr lang="ru-RU" dirty="0" smtClean="0"/>
              <a:t> (</a:t>
            </a:r>
            <a:r>
              <a:rPr lang="ru-RU" dirty="0" err="1" smtClean="0"/>
              <a:t>сонце</a:t>
            </a:r>
            <a:r>
              <a:rPr lang="ru-RU" dirty="0" smtClean="0"/>
              <a:t>), </a:t>
            </a:r>
            <a:r>
              <a:rPr lang="ru-RU" dirty="0" err="1" smtClean="0"/>
              <a:t>Ушас</a:t>
            </a:r>
            <a:r>
              <a:rPr lang="ru-RU" dirty="0" smtClean="0"/>
              <a:t> (зоря) на - </a:t>
            </a:r>
            <a:r>
              <a:rPr lang="ru-RU" dirty="0" err="1" smtClean="0"/>
              <a:t>Еос</a:t>
            </a:r>
            <a:r>
              <a:rPr lang="ru-RU" dirty="0" smtClean="0"/>
              <a:t>, </a:t>
            </a:r>
            <a:r>
              <a:rPr lang="ru-RU" dirty="0" err="1" smtClean="0"/>
              <a:t>Агні</a:t>
            </a:r>
            <a:r>
              <a:rPr lang="ru-RU" dirty="0" smtClean="0"/>
              <a:t> (бог </a:t>
            </a:r>
            <a:r>
              <a:rPr lang="ru-RU" dirty="0" err="1" smtClean="0"/>
              <a:t>вогню</a:t>
            </a:r>
            <a:r>
              <a:rPr lang="ru-RU" dirty="0" smtClean="0"/>
              <a:t>) - на Гефеста, а Сома (бог </a:t>
            </a:r>
            <a:r>
              <a:rPr lang="ru-RU" dirty="0" err="1" smtClean="0"/>
              <a:t>п'янкого</a:t>
            </a:r>
            <a:r>
              <a:rPr lang="ru-RU" dirty="0" smtClean="0"/>
              <a:t> напою) - на </a:t>
            </a:r>
            <a:r>
              <a:rPr lang="ru-RU" dirty="0" err="1" smtClean="0"/>
              <a:t>Діоніса</a:t>
            </a:r>
            <a:r>
              <a:rPr lang="ru-RU" dirty="0" smtClean="0"/>
              <a:t> (Вакха). Є тут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подобу</a:t>
            </a:r>
            <a:r>
              <a:rPr lang="ru-RU" dirty="0" smtClean="0"/>
              <a:t> </a:t>
            </a:r>
            <a:r>
              <a:rPr lang="ru-RU" dirty="0" err="1" smtClean="0"/>
              <a:t>титанів</a:t>
            </a:r>
            <a:r>
              <a:rPr lang="ru-RU" dirty="0" smtClean="0"/>
              <a:t>, </a:t>
            </a:r>
            <a:r>
              <a:rPr lang="ru-RU" dirty="0" err="1" smtClean="0"/>
              <a:t>стародавні</a:t>
            </a:r>
            <a:r>
              <a:rPr lang="ru-RU" dirty="0" smtClean="0"/>
              <a:t> </a:t>
            </a:r>
            <a:r>
              <a:rPr lang="ru-RU" dirty="0" err="1" smtClean="0"/>
              <a:t>асури</a:t>
            </a:r>
            <a:r>
              <a:rPr lang="ru-RU" dirty="0" smtClean="0"/>
              <a:t>,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якими</a:t>
            </a:r>
            <a:r>
              <a:rPr lang="ru-RU" dirty="0" smtClean="0"/>
              <a:t> </a:t>
            </a:r>
            <a:r>
              <a:rPr lang="ru-RU" dirty="0" err="1" smtClean="0"/>
              <a:t>безперестанку</a:t>
            </a:r>
            <a:r>
              <a:rPr lang="ru-RU" dirty="0" smtClean="0"/>
              <a:t> </a:t>
            </a:r>
            <a:r>
              <a:rPr lang="ru-RU" dirty="0" err="1" smtClean="0"/>
              <a:t>борються</a:t>
            </a:r>
            <a:r>
              <a:rPr lang="ru-RU" dirty="0" smtClean="0"/>
              <a:t> боги</a:t>
            </a: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332656"/>
            <a:ext cx="8534400" cy="758952"/>
          </a:xfrm>
          <a:prstGeom prst="rect">
            <a:avLst/>
          </a:prstGeom>
        </p:spPr>
        <p:txBody>
          <a:bodyPr vert="horz" anchor="b"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ПОЛІГЕІЗМ У СТАРОДАВНЬОЇ ІНДІЇ</a:t>
            </a:r>
            <a:br>
              <a:rPr kumimoji="0" lang="ru-RU" sz="3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3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В ПЕРІОД ЗАРОДЖЕННЯ ФІЛОСОФІЇ.</a:t>
            </a:r>
            <a:endParaRPr kumimoji="0" lang="ru-RU" sz="33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shade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ПЕРЕДУМОВИ ВИНИКНЕННЯ ІНДІЙСЬКОЇ ФІЛОСОФІЇ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527048"/>
            <a:ext cx="8554152" cy="5070304"/>
          </a:xfrm>
        </p:spPr>
        <p:txBody>
          <a:bodyPr>
            <a:normAutofit fontScale="62500" lnSpcReduction="20000"/>
          </a:bodyPr>
          <a:lstStyle/>
          <a:p>
            <a:r>
              <a:rPr lang="ru-RU" dirty="0" err="1" smtClean="0"/>
              <a:t>Загальні</a:t>
            </a:r>
            <a:r>
              <a:rPr lang="ru-RU" dirty="0" smtClean="0"/>
              <a:t> </a:t>
            </a:r>
            <a:r>
              <a:rPr lang="ru-RU" dirty="0" err="1" smtClean="0"/>
              <a:t>передумови</a:t>
            </a:r>
            <a:r>
              <a:rPr lang="ru-RU" dirty="0" smtClean="0"/>
              <a:t> </a:t>
            </a:r>
            <a:r>
              <a:rPr lang="ru-RU" dirty="0" err="1" smtClean="0"/>
              <a:t>виникнення</a:t>
            </a:r>
            <a:r>
              <a:rPr lang="ru-RU" dirty="0" smtClean="0"/>
              <a:t> </a:t>
            </a:r>
            <a:r>
              <a:rPr lang="ru-RU" dirty="0" err="1" smtClean="0"/>
              <a:t>філософського</a:t>
            </a:r>
            <a:r>
              <a:rPr lang="ru-RU" dirty="0" smtClean="0"/>
              <a:t> </a:t>
            </a:r>
            <a:r>
              <a:rPr lang="ru-RU" dirty="0" err="1" smtClean="0"/>
              <a:t>знання</a:t>
            </a:r>
            <a:r>
              <a:rPr lang="ru-RU" dirty="0" smtClean="0"/>
              <a:t> в </a:t>
            </a:r>
            <a:r>
              <a:rPr lang="ru-RU" dirty="0" err="1" smtClean="0"/>
              <a:t>світі</a:t>
            </a:r>
            <a:r>
              <a:rPr lang="ru-RU" dirty="0" smtClean="0"/>
              <a:t>, </a:t>
            </a:r>
            <a:r>
              <a:rPr lang="ru-RU" dirty="0" err="1" smtClean="0"/>
              <a:t>фактори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сприяли</a:t>
            </a:r>
            <a:r>
              <a:rPr lang="ru-RU" dirty="0" smtClean="0"/>
              <a:t> </a:t>
            </a:r>
            <a:r>
              <a:rPr lang="ru-RU" dirty="0" err="1" smtClean="0"/>
              <a:t>розвиткові</a:t>
            </a:r>
            <a:r>
              <a:rPr lang="ru-RU" dirty="0" smtClean="0"/>
              <a:t> </a:t>
            </a:r>
            <a:r>
              <a:rPr lang="ru-RU" dirty="0" err="1" smtClean="0"/>
              <a:t>філософії</a:t>
            </a:r>
            <a:r>
              <a:rPr lang="ru-RU" dirty="0" smtClean="0"/>
              <a:t>:</a:t>
            </a:r>
          </a:p>
          <a:p>
            <a:r>
              <a:rPr lang="ru-RU" dirty="0" smtClean="0"/>
              <a:t>1. </a:t>
            </a:r>
            <a:r>
              <a:rPr lang="ru-RU" dirty="0" err="1" smtClean="0"/>
              <a:t>Стрибок</a:t>
            </a:r>
            <a:r>
              <a:rPr lang="ru-RU" dirty="0" smtClean="0"/>
              <a:t> у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продуктивних</a:t>
            </a:r>
            <a:r>
              <a:rPr lang="ru-RU" dirty="0" smtClean="0"/>
              <a:t> сил </a:t>
            </a:r>
            <a:r>
              <a:rPr lang="ru-RU" dirty="0" err="1" smtClean="0"/>
              <a:t>внаслідок</a:t>
            </a:r>
            <a:r>
              <a:rPr lang="ru-RU" dirty="0" smtClean="0"/>
              <a:t> переходу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бронзи</a:t>
            </a:r>
            <a:r>
              <a:rPr lang="ru-RU" dirty="0" smtClean="0"/>
              <a:t> до </a:t>
            </a:r>
            <a:r>
              <a:rPr lang="ru-RU" dirty="0" err="1" smtClean="0"/>
              <a:t>заліза</a:t>
            </a:r>
            <a:r>
              <a:rPr lang="ru-RU" dirty="0" smtClean="0"/>
              <a:t>;</a:t>
            </a:r>
          </a:p>
          <a:p>
            <a:r>
              <a:rPr lang="ru-RU" dirty="0" smtClean="0"/>
              <a:t>2. </a:t>
            </a:r>
            <a:r>
              <a:rPr lang="ru-RU" dirty="0" err="1" smtClean="0"/>
              <a:t>поява</a:t>
            </a:r>
            <a:r>
              <a:rPr lang="ru-RU" dirty="0" smtClean="0"/>
              <a:t> </a:t>
            </a:r>
            <a:r>
              <a:rPr lang="ru-RU" dirty="0" err="1" smtClean="0"/>
              <a:t>товарно</a:t>
            </a:r>
            <a:r>
              <a:rPr lang="ru-RU" dirty="0" smtClean="0"/>
              <a:t> - </a:t>
            </a:r>
            <a:r>
              <a:rPr lang="ru-RU" dirty="0" err="1" smtClean="0"/>
              <a:t>грошових</a:t>
            </a:r>
            <a:r>
              <a:rPr lang="ru-RU" dirty="0" smtClean="0"/>
              <a:t> </a:t>
            </a:r>
            <a:r>
              <a:rPr lang="ru-RU" dirty="0" err="1" smtClean="0"/>
              <a:t>відносин</a:t>
            </a:r>
            <a:r>
              <a:rPr lang="ru-RU" dirty="0" smtClean="0"/>
              <a:t>;</a:t>
            </a:r>
          </a:p>
          <a:p>
            <a:r>
              <a:rPr lang="ru-RU" dirty="0" smtClean="0"/>
              <a:t>3. </a:t>
            </a:r>
            <a:r>
              <a:rPr lang="ru-RU" dirty="0" err="1" smtClean="0"/>
              <a:t>ослаблення</a:t>
            </a:r>
            <a:r>
              <a:rPr lang="ru-RU" dirty="0" smtClean="0"/>
              <a:t> </a:t>
            </a:r>
            <a:r>
              <a:rPr lang="ru-RU" dirty="0" err="1" smtClean="0"/>
              <a:t>родоплемінних</a:t>
            </a:r>
            <a:r>
              <a:rPr lang="ru-RU" dirty="0" smtClean="0"/>
              <a:t> структур;</a:t>
            </a:r>
          </a:p>
          <a:p>
            <a:r>
              <a:rPr lang="ru-RU" dirty="0" smtClean="0"/>
              <a:t>4. </a:t>
            </a:r>
            <a:r>
              <a:rPr lang="ru-RU" dirty="0" err="1" smtClean="0"/>
              <a:t>виникнення</a:t>
            </a:r>
            <a:r>
              <a:rPr lang="ru-RU" dirty="0" smtClean="0"/>
              <a:t> перших держав;</a:t>
            </a:r>
          </a:p>
          <a:p>
            <a:r>
              <a:rPr lang="ru-RU" dirty="0" smtClean="0"/>
              <a:t>5. </a:t>
            </a:r>
            <a:r>
              <a:rPr lang="ru-RU" dirty="0" err="1" smtClean="0"/>
              <a:t>зростання</a:t>
            </a:r>
            <a:r>
              <a:rPr lang="ru-RU" dirty="0" smtClean="0"/>
              <a:t> </a:t>
            </a:r>
            <a:r>
              <a:rPr lang="ru-RU" dirty="0" err="1" smtClean="0"/>
              <a:t>опозиції</a:t>
            </a:r>
            <a:r>
              <a:rPr lang="ru-RU" dirty="0" smtClean="0"/>
              <a:t> </a:t>
            </a:r>
            <a:r>
              <a:rPr lang="ru-RU" dirty="0" err="1" smtClean="0"/>
              <a:t>традиційній</a:t>
            </a:r>
            <a:r>
              <a:rPr lang="ru-RU" dirty="0" smtClean="0"/>
              <a:t> </a:t>
            </a:r>
            <a:r>
              <a:rPr lang="ru-RU" dirty="0" err="1" smtClean="0"/>
              <a:t>релігії</a:t>
            </a:r>
            <a:r>
              <a:rPr lang="ru-RU" dirty="0" smtClean="0"/>
              <a:t>;</a:t>
            </a:r>
          </a:p>
          <a:p>
            <a:r>
              <a:rPr lang="ru-RU" dirty="0" smtClean="0"/>
              <a:t>6. критика </a:t>
            </a:r>
            <a:r>
              <a:rPr lang="ru-RU" dirty="0" err="1" smtClean="0"/>
              <a:t>нормативних</a:t>
            </a:r>
            <a:r>
              <a:rPr lang="ru-RU" dirty="0" smtClean="0"/>
              <a:t> </a:t>
            </a:r>
            <a:r>
              <a:rPr lang="ru-RU" dirty="0" err="1" smtClean="0"/>
              <a:t>моральних</a:t>
            </a:r>
            <a:r>
              <a:rPr lang="ru-RU" dirty="0" smtClean="0"/>
              <a:t> установок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уявлень</a:t>
            </a:r>
            <a:r>
              <a:rPr lang="ru-RU" dirty="0" smtClean="0"/>
              <a:t>;</a:t>
            </a:r>
          </a:p>
          <a:p>
            <a:r>
              <a:rPr lang="ru-RU" dirty="0" smtClean="0"/>
              <a:t>7. </a:t>
            </a:r>
            <a:r>
              <a:rPr lang="ru-RU" dirty="0" err="1" smtClean="0"/>
              <a:t>посилення</a:t>
            </a:r>
            <a:r>
              <a:rPr lang="ru-RU" dirty="0" smtClean="0"/>
              <a:t> критичного духу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зростання</a:t>
            </a:r>
            <a:r>
              <a:rPr lang="ru-RU" dirty="0" smtClean="0"/>
              <a:t> </a:t>
            </a:r>
            <a:r>
              <a:rPr lang="ru-RU" dirty="0" err="1" smtClean="0"/>
              <a:t>наукових</a:t>
            </a:r>
            <a:r>
              <a:rPr lang="ru-RU" dirty="0" smtClean="0"/>
              <a:t> </a:t>
            </a:r>
            <a:r>
              <a:rPr lang="ru-RU" dirty="0" err="1" smtClean="0"/>
              <a:t>знань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Передумови</a:t>
            </a:r>
            <a:r>
              <a:rPr lang="ru-RU" dirty="0" smtClean="0"/>
              <a:t> </a:t>
            </a:r>
            <a:r>
              <a:rPr lang="ru-RU" dirty="0" err="1" smtClean="0"/>
              <a:t>зародження</a:t>
            </a:r>
            <a:r>
              <a:rPr lang="ru-RU" dirty="0" smtClean="0"/>
              <a:t> </a:t>
            </a:r>
            <a:r>
              <a:rPr lang="ru-RU" dirty="0" err="1" smtClean="0"/>
              <a:t>філософії</a:t>
            </a:r>
            <a:r>
              <a:rPr lang="ru-RU" dirty="0" smtClean="0"/>
              <a:t> в </a:t>
            </a:r>
            <a:r>
              <a:rPr lang="ru-RU" dirty="0" err="1" smtClean="0"/>
              <a:t>стародавній</a:t>
            </a:r>
            <a:r>
              <a:rPr lang="ru-RU" dirty="0" smtClean="0"/>
              <a:t> </a:t>
            </a:r>
            <a:r>
              <a:rPr lang="ru-RU" dirty="0" err="1" smtClean="0"/>
              <a:t>Індії</a:t>
            </a:r>
            <a:r>
              <a:rPr lang="ru-RU" dirty="0" smtClean="0"/>
              <a:t>:</a:t>
            </a:r>
          </a:p>
          <a:p>
            <a:r>
              <a:rPr lang="ru-RU" dirty="0" smtClean="0"/>
              <a:t>1. </a:t>
            </a:r>
            <a:r>
              <a:rPr lang="ru-RU" dirty="0" err="1" smtClean="0"/>
              <a:t>Економічний</a:t>
            </a:r>
            <a:r>
              <a:rPr lang="ru-RU" dirty="0" smtClean="0"/>
              <a:t> </a:t>
            </a:r>
            <a:r>
              <a:rPr lang="ru-RU" dirty="0" err="1" smtClean="0"/>
              <a:t>прогрес</a:t>
            </a:r>
            <a:r>
              <a:rPr lang="ru-RU" dirty="0" smtClean="0"/>
              <a:t>;</a:t>
            </a:r>
          </a:p>
          <a:p>
            <a:r>
              <a:rPr lang="ru-RU" dirty="0" smtClean="0"/>
              <a:t>2. </a:t>
            </a:r>
            <a:r>
              <a:rPr lang="ru-RU" dirty="0" err="1" smtClean="0"/>
              <a:t>утворення</a:t>
            </a:r>
            <a:r>
              <a:rPr lang="ru-RU" dirty="0" smtClean="0"/>
              <a:t> перших держав;</a:t>
            </a:r>
          </a:p>
          <a:p>
            <a:r>
              <a:rPr lang="ru-RU" dirty="0" smtClean="0"/>
              <a:t>3. </a:t>
            </a:r>
            <a:r>
              <a:rPr lang="ru-RU" dirty="0" err="1" smtClean="0"/>
              <a:t>зростання</a:t>
            </a:r>
            <a:r>
              <a:rPr lang="ru-RU" dirty="0" smtClean="0"/>
              <a:t> </a:t>
            </a:r>
            <a:r>
              <a:rPr lang="ru-RU" dirty="0" err="1" smtClean="0"/>
              <a:t>опозиції</a:t>
            </a:r>
            <a:r>
              <a:rPr lang="ru-RU" dirty="0" smtClean="0"/>
              <a:t> </a:t>
            </a:r>
            <a:r>
              <a:rPr lang="ru-RU" dirty="0" err="1" smtClean="0"/>
              <a:t>брахманізму</a:t>
            </a:r>
            <a:r>
              <a:rPr lang="ru-RU" dirty="0" smtClean="0"/>
              <a:t>;</a:t>
            </a:r>
          </a:p>
          <a:p>
            <a:r>
              <a:rPr lang="ru-RU" dirty="0" smtClean="0"/>
              <a:t>4. </a:t>
            </a:r>
            <a:r>
              <a:rPr lang="ru-RU" dirty="0" err="1" smtClean="0"/>
              <a:t>критичне</a:t>
            </a:r>
            <a:r>
              <a:rPr lang="ru-RU" dirty="0" smtClean="0"/>
              <a:t> </a:t>
            </a:r>
            <a:r>
              <a:rPr lang="ru-RU" dirty="0" err="1" smtClean="0"/>
              <a:t>ставлення</a:t>
            </a:r>
            <a:r>
              <a:rPr lang="ru-RU" dirty="0" smtClean="0"/>
              <a:t> до </a:t>
            </a:r>
            <a:r>
              <a:rPr lang="ru-RU" dirty="0" err="1" smtClean="0"/>
              <a:t>ведичній</a:t>
            </a:r>
            <a:r>
              <a:rPr lang="ru-RU" dirty="0" smtClean="0"/>
              <a:t> </a:t>
            </a:r>
            <a:r>
              <a:rPr lang="ru-RU" dirty="0" err="1" smtClean="0"/>
              <a:t>літературі</a:t>
            </a:r>
            <a:r>
              <a:rPr lang="ru-RU" dirty="0" smtClean="0"/>
              <a:t>;</a:t>
            </a:r>
          </a:p>
          <a:p>
            <a:r>
              <a:rPr lang="ru-RU" dirty="0" smtClean="0"/>
              <a:t>5. </a:t>
            </a:r>
            <a:r>
              <a:rPr lang="ru-RU" dirty="0" err="1" smtClean="0"/>
              <a:t>поява</a:t>
            </a:r>
            <a:r>
              <a:rPr lang="ru-RU" dirty="0" smtClean="0"/>
              <a:t> </a:t>
            </a:r>
            <a:r>
              <a:rPr lang="ru-RU" dirty="0" err="1" smtClean="0"/>
              <a:t>аджівіков</a:t>
            </a:r>
            <a:r>
              <a:rPr lang="ru-RU" dirty="0" smtClean="0"/>
              <a:t> (</a:t>
            </a:r>
            <a:r>
              <a:rPr lang="ru-RU" dirty="0" err="1" smtClean="0"/>
              <a:t>натуралістично</a:t>
            </a:r>
            <a:r>
              <a:rPr lang="ru-RU" dirty="0" smtClean="0"/>
              <a:t> - </a:t>
            </a:r>
            <a:r>
              <a:rPr lang="ru-RU" dirty="0" err="1" smtClean="0"/>
              <a:t>фаталістичного</a:t>
            </a:r>
            <a:r>
              <a:rPr lang="ru-RU" dirty="0" smtClean="0"/>
              <a:t> </a:t>
            </a:r>
            <a:r>
              <a:rPr lang="ru-RU" dirty="0" err="1" smtClean="0"/>
              <a:t>вчення</a:t>
            </a:r>
            <a:r>
              <a:rPr lang="ru-RU" dirty="0" smtClean="0"/>
              <a:t>),</a:t>
            </a:r>
          </a:p>
          <a:p>
            <a:r>
              <a:rPr lang="ru-RU" dirty="0" smtClean="0"/>
              <a:t>      </a:t>
            </a:r>
            <a:r>
              <a:rPr lang="ru-RU" dirty="0" err="1" smtClean="0"/>
              <a:t>джайнізму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буддизму;</a:t>
            </a:r>
          </a:p>
          <a:p>
            <a:r>
              <a:rPr lang="ru-RU" dirty="0" smtClean="0"/>
              <a:t>6. </a:t>
            </a:r>
            <a:r>
              <a:rPr lang="ru-RU" dirty="0" err="1" smtClean="0"/>
              <a:t>поява</a:t>
            </a:r>
            <a:r>
              <a:rPr lang="ru-RU" dirty="0" smtClean="0"/>
              <a:t> сутр (</a:t>
            </a:r>
            <a:r>
              <a:rPr lang="ru-RU" dirty="0" err="1" smtClean="0"/>
              <a:t>висловів</a:t>
            </a:r>
            <a:r>
              <a:rPr lang="ru-RU" dirty="0" smtClean="0"/>
              <a:t>, тризм);</a:t>
            </a:r>
          </a:p>
          <a:p>
            <a:r>
              <a:rPr lang="ru-RU" dirty="0" smtClean="0"/>
              <a:t>7. </a:t>
            </a:r>
            <a:r>
              <a:rPr lang="ru-RU" dirty="0" err="1" smtClean="0"/>
              <a:t>виникнення</a:t>
            </a:r>
            <a:r>
              <a:rPr lang="ru-RU" dirty="0" smtClean="0"/>
              <a:t> шести </a:t>
            </a:r>
            <a:r>
              <a:rPr lang="ru-RU" dirty="0" err="1" smtClean="0"/>
              <a:t>філософських</a:t>
            </a:r>
            <a:r>
              <a:rPr lang="ru-RU" dirty="0" smtClean="0"/>
              <a:t> систем - </a:t>
            </a:r>
            <a:r>
              <a:rPr lang="ru-RU" dirty="0" err="1" smtClean="0"/>
              <a:t>даршан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620688"/>
            <a:ext cx="8518720" cy="100811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ОСНОВНІ ПЕРІОДИ РОЗВИТКУ</a:t>
            </a:r>
            <a:br>
              <a:rPr lang="ru-RU" dirty="0" smtClean="0"/>
            </a:br>
            <a:r>
              <a:rPr lang="ru-RU" dirty="0" smtClean="0"/>
              <a:t>ІНДІЙСЬКОЇ ФІЛОСОФІЇ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І </a:t>
            </a:r>
            <a:r>
              <a:rPr lang="ru-RU" dirty="0" err="1" smtClean="0"/>
              <a:t>період</a:t>
            </a:r>
            <a:r>
              <a:rPr lang="ru-RU" dirty="0" smtClean="0"/>
              <a:t>: </a:t>
            </a:r>
            <a:r>
              <a:rPr lang="ru-RU" dirty="0" err="1" smtClean="0"/>
              <a:t>ведійський</a:t>
            </a:r>
            <a:r>
              <a:rPr lang="ru-RU" dirty="0" smtClean="0"/>
              <a:t> (</a:t>
            </a:r>
            <a:r>
              <a:rPr lang="ru-RU" dirty="0" err="1" smtClean="0"/>
              <a:t>ведичний</a:t>
            </a:r>
            <a:r>
              <a:rPr lang="ru-RU" dirty="0" smtClean="0"/>
              <a:t>) - </a:t>
            </a:r>
            <a:r>
              <a:rPr lang="en-US" dirty="0" smtClean="0"/>
              <a:t>XV - VI </a:t>
            </a:r>
            <a:r>
              <a:rPr lang="ru-RU" dirty="0" smtClean="0"/>
              <a:t>ст. до н.е.</a:t>
            </a:r>
          </a:p>
          <a:p>
            <a:r>
              <a:rPr lang="en-US" dirty="0" smtClean="0"/>
              <a:t>II </a:t>
            </a:r>
            <a:r>
              <a:rPr lang="ru-RU" dirty="0" err="1" smtClean="0"/>
              <a:t>період</a:t>
            </a:r>
            <a:r>
              <a:rPr lang="ru-RU" dirty="0" smtClean="0"/>
              <a:t>: </a:t>
            </a:r>
            <a:r>
              <a:rPr lang="ru-RU" dirty="0" err="1" smtClean="0"/>
              <a:t>класичний</a:t>
            </a:r>
            <a:r>
              <a:rPr lang="ru-RU" dirty="0" smtClean="0"/>
              <a:t> (.. </a:t>
            </a:r>
            <a:r>
              <a:rPr lang="en-US" dirty="0" smtClean="0"/>
              <a:t>VI </a:t>
            </a:r>
            <a:r>
              <a:rPr lang="ru-RU" dirty="0" err="1" smtClean="0"/>
              <a:t>ст</a:t>
            </a:r>
            <a:r>
              <a:rPr lang="ru-RU" dirty="0" smtClean="0"/>
              <a:t> до н.е. </a:t>
            </a:r>
            <a:r>
              <a:rPr lang="en-US" dirty="0" smtClean="0"/>
              <a:t>X </a:t>
            </a:r>
            <a:r>
              <a:rPr lang="uk-UA" dirty="0" smtClean="0"/>
              <a:t>ст.</a:t>
            </a:r>
            <a:r>
              <a:rPr lang="ru-RU" dirty="0" smtClean="0"/>
              <a:t> н.е.)</a:t>
            </a:r>
          </a:p>
          <a:p>
            <a:r>
              <a:rPr lang="en-US" dirty="0" smtClean="0"/>
              <a:t>III </a:t>
            </a:r>
            <a:r>
              <a:rPr lang="ru-RU" dirty="0" err="1" smtClean="0"/>
              <a:t>період</a:t>
            </a:r>
            <a:r>
              <a:rPr lang="ru-RU" dirty="0" smtClean="0"/>
              <a:t>: </a:t>
            </a:r>
            <a:r>
              <a:rPr lang="ru-RU" dirty="0" err="1" smtClean="0"/>
              <a:t>післякласичний</a:t>
            </a:r>
            <a:r>
              <a:rPr lang="ru-RU" dirty="0" smtClean="0"/>
              <a:t> (Х - Х</a:t>
            </a:r>
            <a:r>
              <a:rPr lang="en-US" dirty="0" smtClean="0"/>
              <a:t>VIII </a:t>
            </a:r>
            <a:r>
              <a:rPr lang="ru-RU" dirty="0" err="1" smtClean="0"/>
              <a:t>століття</a:t>
            </a:r>
            <a:r>
              <a:rPr lang="ru-RU" dirty="0" smtClean="0"/>
              <a:t>)</a:t>
            </a:r>
          </a:p>
          <a:p>
            <a:r>
              <a:rPr lang="en-US" dirty="0" smtClean="0"/>
              <a:t>IV </a:t>
            </a:r>
            <a:r>
              <a:rPr lang="ru-RU" dirty="0" err="1" smtClean="0"/>
              <a:t>період</a:t>
            </a:r>
            <a:r>
              <a:rPr lang="ru-RU" dirty="0" smtClean="0"/>
              <a:t>: нова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сучасна</a:t>
            </a:r>
            <a:r>
              <a:rPr lang="ru-RU" dirty="0" smtClean="0"/>
              <a:t> </a:t>
            </a:r>
            <a:r>
              <a:rPr lang="ru-RU" dirty="0" err="1" smtClean="0"/>
              <a:t>індійська</a:t>
            </a:r>
            <a:r>
              <a:rPr lang="ru-RU" dirty="0" smtClean="0"/>
              <a:t> </a:t>
            </a:r>
            <a:r>
              <a:rPr lang="ru-RU" dirty="0" err="1" smtClean="0"/>
              <a:t>філософія</a:t>
            </a:r>
            <a:r>
              <a:rPr lang="ru-RU" dirty="0" smtClean="0"/>
              <a:t> (</a:t>
            </a:r>
            <a:r>
              <a:rPr lang="en-US" dirty="0" smtClean="0"/>
              <a:t>XIX - XXI).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548680"/>
            <a:ext cx="8534400" cy="758952"/>
          </a:xfrm>
        </p:spPr>
        <p:txBody>
          <a:bodyPr>
            <a:noAutofit/>
          </a:bodyPr>
          <a:lstStyle/>
          <a:p>
            <a:r>
              <a:rPr lang="ru-RU" sz="2400" dirty="0" smtClean="0"/>
              <a:t>ВЕДИЧНА ЛІТЕРАТУРА, ЯК ДЖЕРЕЛО ІНФОРМАЦІЇ ПРО РОЗВИТОК ФІЛОСОФСЬКОЇ ДУМКИ СТАРОДАВНЬОЇ ІНДІЇ.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556792"/>
            <a:ext cx="8575928" cy="4968552"/>
          </a:xfrm>
        </p:spPr>
        <p:txBody>
          <a:bodyPr>
            <a:normAutofit fontScale="55000" lnSpcReduction="20000"/>
          </a:bodyPr>
          <a:lstStyle/>
          <a:p>
            <a:r>
              <a:rPr lang="uk-UA" dirty="0" smtClean="0"/>
              <a:t>1. Веди від слова "відати", "знати". Стародавні збірники ритуальних матеріалів, гімни божествам. Виникли приблизно в XV-VI століттях до н.е. Відомі чотири основні веди по часу їх створення:</a:t>
            </a:r>
          </a:p>
          <a:p>
            <a:r>
              <a:rPr lang="uk-UA" dirty="0" smtClean="0"/>
              <a:t>• </a:t>
            </a:r>
            <a:r>
              <a:rPr lang="uk-UA" dirty="0" err="1" smtClean="0"/>
              <a:t>Рігведа</a:t>
            </a:r>
            <a:r>
              <a:rPr lang="uk-UA" dirty="0" smtClean="0"/>
              <a:t> - сама древня, що складається з 10000 віршів, об'єднаних   в 1028 гімнів. Являє собою жертовні формули, наспіви і заклинання.</a:t>
            </a:r>
          </a:p>
          <a:p>
            <a:r>
              <a:rPr lang="uk-UA" dirty="0" smtClean="0"/>
              <a:t>• </a:t>
            </a:r>
            <a:r>
              <a:rPr lang="uk-UA" dirty="0" err="1" smtClean="0"/>
              <a:t>Самаведа</a:t>
            </a:r>
            <a:r>
              <a:rPr lang="uk-UA" dirty="0" smtClean="0"/>
              <a:t> - збірка мелодійних гімнів на честь богів.</a:t>
            </a:r>
          </a:p>
          <a:p>
            <a:r>
              <a:rPr lang="uk-UA" dirty="0" smtClean="0"/>
              <a:t>• </a:t>
            </a:r>
            <a:r>
              <a:rPr lang="uk-UA" dirty="0" err="1" smtClean="0"/>
              <a:t>Яджурведа</a:t>
            </a:r>
            <a:r>
              <a:rPr lang="uk-UA" dirty="0" smtClean="0"/>
              <a:t> - прислів'я, вимовні при жертвоприношеннях.</a:t>
            </a:r>
          </a:p>
          <a:p>
            <a:r>
              <a:rPr lang="uk-UA" dirty="0" smtClean="0"/>
              <a:t>• </a:t>
            </a:r>
            <a:r>
              <a:rPr lang="uk-UA" dirty="0" err="1" smtClean="0"/>
              <a:t>Атхарваведа</a:t>
            </a:r>
            <a:r>
              <a:rPr lang="uk-UA" dirty="0" smtClean="0"/>
              <a:t> - </a:t>
            </a:r>
            <a:r>
              <a:rPr lang="uk-UA" dirty="0" err="1" smtClean="0"/>
              <a:t>веда</a:t>
            </a:r>
            <a:r>
              <a:rPr lang="uk-UA" dirty="0" smtClean="0"/>
              <a:t> в якій зібрані заклинання.</a:t>
            </a:r>
          </a:p>
          <a:p>
            <a:r>
              <a:rPr lang="uk-UA" dirty="0" smtClean="0"/>
              <a:t>Чудовий індійський письменник ХIX-ХХ століть - Рабіндранат Тагор назвав веди як "поетичне свідоцтво колективного вираження народного ентузіазму і побожного жаху перед життям".</a:t>
            </a:r>
          </a:p>
          <a:p>
            <a:r>
              <a:rPr lang="uk-UA" dirty="0" smtClean="0"/>
              <a:t>2. Брахмани - це тексти, як керівництва ведичних ритуалів, виникли в X столітті до н.е. найважливіший з текстів брахманів - </a:t>
            </a:r>
            <a:r>
              <a:rPr lang="uk-UA" dirty="0" err="1" smtClean="0"/>
              <a:t>Шатапатха-брахмана</a:t>
            </a:r>
            <a:r>
              <a:rPr lang="uk-UA" dirty="0" smtClean="0"/>
              <a:t> (брахмана ста шляхів).</a:t>
            </a:r>
          </a:p>
          <a:p>
            <a:r>
              <a:rPr lang="uk-UA" dirty="0" smtClean="0"/>
              <a:t>3. Упанішади - ведичні тексти, релігійно - філософські коментарі до </a:t>
            </a:r>
            <a:r>
              <a:rPr lang="uk-UA" dirty="0" err="1" smtClean="0"/>
              <a:t>ведів</a:t>
            </a:r>
            <a:r>
              <a:rPr lang="uk-UA" dirty="0" smtClean="0"/>
              <a:t>. Слово "упанішади" дослівно перекладається як "сидіти біля", тобто слухати вчителю. Ці тексти, як завершення ведичного комплексу літератури виникли в VIII-VI століттях до н.е. Сьогодні в Індії відомо близько 300 упанішад.</a:t>
            </a:r>
          </a:p>
          <a:p>
            <a:r>
              <a:rPr lang="uk-UA" dirty="0" smtClean="0"/>
              <a:t>Таким чином словом "веди" називається і "священна книга" та "вища мудрість" в номінальною значенні, а також брахмани, </a:t>
            </a:r>
            <a:r>
              <a:rPr lang="uk-UA" dirty="0" err="1" smtClean="0"/>
              <a:t>араньяки</a:t>
            </a:r>
            <a:r>
              <a:rPr lang="uk-UA" dirty="0" smtClean="0"/>
              <a:t> (лісові книги) і упанішади.</a:t>
            </a:r>
          </a:p>
          <a:p>
            <a:r>
              <a:rPr lang="uk-UA" dirty="0" smtClean="0"/>
              <a:t>Вся ведична література - це складний комплекс релігійних і міфологічних уявлень про світ, і хоча в цьому комплексі ще відсутня єдина система поглядів на світ, але є спроба пояснити існуюче і визначити місце людини в цьому світі. А це вже філософія.</a:t>
            </a:r>
            <a:endParaRPr lang="uk-UA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166</TotalTime>
  <Words>1564</Words>
  <Application>Microsoft Office PowerPoint</Application>
  <PresentationFormat>Экран (4:3)</PresentationFormat>
  <Paragraphs>127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Georgia</vt:lpstr>
      <vt:lpstr>Times New Roman</vt:lpstr>
      <vt:lpstr>Wingdings</vt:lpstr>
      <vt:lpstr>Wingdings 2</vt:lpstr>
      <vt:lpstr>Официальная</vt:lpstr>
      <vt:lpstr>ФІЛОСОФІЯ СТАРОДАВНЬОЇ ІНДІЇ</vt:lpstr>
      <vt:lpstr>ФІЛОСОФІЯ СТАРОДАВНЬОЇ ІНДІЇ</vt:lpstr>
      <vt:lpstr>Соціальна структура суспільства в стародавній Індії.</vt:lpstr>
      <vt:lpstr>Соціальна структура суспільства в стародавній Індії.</vt:lpstr>
      <vt:lpstr>ПОЛІГЕІЗМ У СТАРОДАВНЬОЇ ІНДІЇ В ПЕРІОД ЗАРОДЖЕННЯ ФІЛОСОФІЇ.</vt:lpstr>
      <vt:lpstr>Презентация PowerPoint</vt:lpstr>
      <vt:lpstr>ПЕРЕДУМОВИ ВИНИКНЕННЯ ІНДІЙСЬКОЇ ФІЛОСОФІЇ</vt:lpstr>
      <vt:lpstr>ОСНОВНІ ПЕРІОДИ РОЗВИТКУ ІНДІЙСЬКОЇ ФІЛОСОФІЇ </vt:lpstr>
      <vt:lpstr>ВЕДИЧНА ЛІТЕРАТУРА, ЯК ДЖЕРЕЛО ІНФОРМАЦІЇ ПРО РОЗВИТОК ФІЛОСОФСЬКОЇ ДУМКИ СТАРОДАВНЬОЇ ІНДІЇ.</vt:lpstr>
      <vt:lpstr>РЕЛІГІЙНО - ФІЛОСОФСЬКІ ПОГЛЯДИ В ПРАДАВНІХ ІНДІЙСЬКИХ ТЕКСТАХ.</vt:lpstr>
      <vt:lpstr>Презентация PowerPoint</vt:lpstr>
      <vt:lpstr>ОСНОВНІ ПОНЯТТЯ ТЕМИ: </vt:lpstr>
      <vt:lpstr>ОСНОВНІ ПОНЯТТЯ ТЕМИ: </vt:lpstr>
    </vt:vector>
  </TitlesOfParts>
  <Manager>Posibnyk.com</Manager>
  <Company>Posibnyk.com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ФІЛОСОФІЯ СТАРОДАВНЬОЇ ІНДІЇ</dc:title>
  <dc:creator>Posibnyk.com;Slava Mayer</dc:creator>
  <cp:lastModifiedBy>Иван Хомич</cp:lastModifiedBy>
  <cp:revision>2</cp:revision>
  <dcterms:created xsi:type="dcterms:W3CDTF">2013-02-20T18:47:47Z</dcterms:created>
  <dcterms:modified xsi:type="dcterms:W3CDTF">2015-01-20T16:37:30Z</dcterms:modified>
  <cp:contentStatus>Posibnyk.com</cp:contentStatus>
  <dc:language>Posibnyk.com</dc:language>
  <cp:version>Posibnyk.com</cp:version>
</cp:coreProperties>
</file>