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12474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Презентація на тему:</a:t>
            </a:r>
            <a:endParaRPr lang="ru-RU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98884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993300"/>
                </a:solidFill>
              </a:rPr>
              <a:t>«Соціологія праці та управління»</a:t>
            </a:r>
            <a:endParaRPr lang="ru-RU" sz="3600" dirty="0">
              <a:solidFill>
                <a:srgbClr val="99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12928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Підготувала:</a:t>
            </a:r>
          </a:p>
          <a:p>
            <a:pPr algn="ctr"/>
            <a:r>
              <a:rPr lang="uk-UA" dirty="0" smtClean="0"/>
              <a:t>Студентка 741 групи</a:t>
            </a:r>
          </a:p>
          <a:p>
            <a:pPr algn="ctr"/>
            <a:r>
              <a:rPr lang="uk-UA" dirty="0" smtClean="0"/>
              <a:t>Мєшкова Наталія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87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8082" y="126876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993300"/>
                </a:solidFill>
              </a:rPr>
              <a:t>Соціологія праці</a:t>
            </a:r>
            <a:endParaRPr lang="ru-RU" sz="3600" dirty="0">
              <a:solidFill>
                <a:srgbClr val="99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492896"/>
            <a:ext cx="33123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Соціологія</a:t>
            </a:r>
            <a:r>
              <a:rPr lang="ru-RU" sz="2000" b="1" dirty="0"/>
              <a:t> </a:t>
            </a:r>
            <a:r>
              <a:rPr lang="ru-RU" sz="2000" b="1" dirty="0" err="1"/>
              <a:t>праці</a:t>
            </a:r>
            <a:r>
              <a:rPr lang="ru-RU" sz="2000" dirty="0"/>
              <a:t> –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загальна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спеціальних</a:t>
            </a:r>
            <a:r>
              <a:rPr lang="ru-RU" sz="2000" dirty="0"/>
              <a:t> </a:t>
            </a:r>
            <a:r>
              <a:rPr lang="ru-RU" sz="2000" dirty="0" err="1"/>
              <a:t>соціологічних</a:t>
            </a:r>
            <a:r>
              <a:rPr lang="ru-RU" sz="2000" dirty="0"/>
              <a:t> </a:t>
            </a:r>
            <a:r>
              <a:rPr lang="ru-RU" sz="2000" dirty="0" err="1"/>
              <a:t>теорій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предметами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соціально-трудові</a:t>
            </a:r>
            <a:r>
              <a:rPr lang="ru-RU" sz="2000" dirty="0"/>
              <a:t> </a:t>
            </a:r>
            <a:r>
              <a:rPr lang="ru-RU" sz="2000" dirty="0" err="1"/>
              <a:t>відносини</a:t>
            </a:r>
            <a:r>
              <a:rPr lang="ru-RU" sz="2000" dirty="0"/>
              <a:t> і </a:t>
            </a:r>
            <a:r>
              <a:rPr lang="ru-RU" sz="2000" dirty="0" err="1"/>
              <a:t>процеси</a:t>
            </a:r>
            <a:r>
              <a:rPr lang="ru-RU" sz="2000" dirty="0"/>
              <a:t>, </a:t>
            </a:r>
            <a:r>
              <a:rPr lang="ru-RU" sz="2000" dirty="0" err="1"/>
              <a:t>соціальні</a:t>
            </a:r>
            <a:r>
              <a:rPr lang="ru-RU" sz="2000" dirty="0"/>
              <a:t> </a:t>
            </a:r>
            <a:r>
              <a:rPr lang="ru-RU" sz="2000" dirty="0" err="1"/>
              <a:t>інститути</a:t>
            </a:r>
            <a:r>
              <a:rPr lang="ru-RU" sz="2000" dirty="0"/>
              <a:t> і </a:t>
            </a:r>
            <a:r>
              <a:rPr lang="ru-RU" sz="2000" dirty="0" err="1"/>
              <a:t>спільності</a:t>
            </a:r>
            <a:r>
              <a:rPr lang="ru-RU" sz="2000" dirty="0"/>
              <a:t> в </a:t>
            </a:r>
            <a:r>
              <a:rPr lang="ru-RU" sz="2000" dirty="0" err="1"/>
              <a:t>сфері</a:t>
            </a:r>
            <a:r>
              <a:rPr lang="ru-RU" sz="2000" dirty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17794" y="2495455"/>
            <a:ext cx="2880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Праця</a:t>
            </a:r>
            <a:r>
              <a:rPr lang="ru-RU" sz="2000" b="1" dirty="0" smtClean="0"/>
              <a:t> –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 err="1" smtClean="0"/>
              <a:t>процес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людиною</a:t>
            </a:r>
            <a:r>
              <a:rPr lang="ru-RU" sz="2000" dirty="0"/>
              <a:t> і природою, </a:t>
            </a:r>
            <a:r>
              <a:rPr lang="ru-RU" sz="2000" dirty="0" err="1"/>
              <a:t>процес</a:t>
            </a:r>
            <a:r>
              <a:rPr lang="ru-RU" sz="2000" dirty="0"/>
              <a:t>, де </a:t>
            </a:r>
            <a:r>
              <a:rPr lang="ru-RU" sz="2000" dirty="0" err="1"/>
              <a:t>людина</a:t>
            </a:r>
            <a:r>
              <a:rPr lang="ru-RU" sz="2000" dirty="0"/>
              <a:t> </a:t>
            </a:r>
            <a:r>
              <a:rPr lang="ru-RU" sz="2000" dirty="0" err="1"/>
              <a:t>власною</a:t>
            </a:r>
            <a:r>
              <a:rPr lang="ru-RU" sz="2000" dirty="0"/>
              <a:t> </a:t>
            </a:r>
            <a:r>
              <a:rPr lang="ru-RU" sz="2000" dirty="0" err="1"/>
              <a:t>діяльністю</a:t>
            </a:r>
            <a:r>
              <a:rPr lang="ru-RU" sz="2000" dirty="0"/>
              <a:t> </a:t>
            </a:r>
            <a:r>
              <a:rPr lang="ru-RU" sz="2000" dirty="0" err="1"/>
              <a:t>опосередковує</a:t>
            </a:r>
            <a:r>
              <a:rPr lang="ru-RU" sz="2000" dirty="0"/>
              <a:t>, </a:t>
            </a:r>
            <a:r>
              <a:rPr lang="ru-RU" sz="2000" dirty="0" err="1"/>
              <a:t>регулює</a:t>
            </a:r>
            <a:r>
              <a:rPr lang="ru-RU" sz="2000" dirty="0"/>
              <a:t> та </a:t>
            </a:r>
            <a:r>
              <a:rPr lang="ru-RU" sz="2000" dirty="0" err="1"/>
              <a:t>контролює</a:t>
            </a:r>
            <a:r>
              <a:rPr lang="ru-RU" sz="2000" dirty="0"/>
              <a:t> </a:t>
            </a:r>
            <a:r>
              <a:rPr lang="ru-RU" sz="2000" dirty="0" err="1"/>
              <a:t>обмін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собою і </a:t>
            </a:r>
            <a:r>
              <a:rPr lang="ru-RU" sz="2000" dirty="0" smtClean="0"/>
              <a:t>природою.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537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924944"/>
            <a:ext cx="71287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Праця</a:t>
            </a:r>
            <a:r>
              <a:rPr lang="ru-RU" sz="2000" dirty="0"/>
              <a:t>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виступає</a:t>
            </a:r>
            <a:r>
              <a:rPr lang="ru-RU" sz="2000" dirty="0"/>
              <a:t> у </a:t>
            </a:r>
            <a:r>
              <a:rPr lang="ru-RU" sz="2000" dirty="0" err="1"/>
              <a:t>формі</a:t>
            </a:r>
            <a:r>
              <a:rPr lang="ru-RU" sz="2000" dirty="0"/>
              <a:t> </a:t>
            </a:r>
            <a:r>
              <a:rPr lang="ru-RU" sz="2000" dirty="0" err="1"/>
              <a:t>колективної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. У </a:t>
            </a:r>
            <a:r>
              <a:rPr lang="ru-RU" sz="2000" dirty="0" err="1"/>
              <a:t>виробництві</a:t>
            </a:r>
            <a:r>
              <a:rPr lang="ru-RU" sz="2000" dirty="0"/>
              <a:t> люди </a:t>
            </a:r>
            <a:r>
              <a:rPr lang="ru-RU" sz="2000" dirty="0" err="1"/>
              <a:t>вступають</a:t>
            </a:r>
            <a:r>
              <a:rPr lang="ru-RU" sz="2000" dirty="0"/>
              <a:t> у </a:t>
            </a:r>
            <a:r>
              <a:rPr lang="ru-RU" sz="2000" dirty="0" err="1"/>
              <a:t>взаємини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з природою, </a:t>
            </a:r>
            <a:r>
              <a:rPr lang="ru-RU" sz="2000" dirty="0" err="1"/>
              <a:t>адже</a:t>
            </a:r>
            <a:r>
              <a:rPr lang="ru-RU" sz="2000" dirty="0"/>
              <a:t> люди не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виробляти</a:t>
            </a:r>
            <a:r>
              <a:rPr lang="ru-RU" sz="2000" dirty="0"/>
              <a:t> не </a:t>
            </a:r>
            <a:r>
              <a:rPr lang="ru-RU" sz="2000" dirty="0" err="1"/>
              <a:t>об’єднуючись</a:t>
            </a:r>
            <a:r>
              <a:rPr lang="ru-RU" sz="2000" dirty="0"/>
              <a:t> для </a:t>
            </a:r>
            <a:r>
              <a:rPr lang="ru-RU" sz="2000" dirty="0" err="1"/>
              <a:t>досягнення</a:t>
            </a:r>
            <a:r>
              <a:rPr lang="ru-RU" sz="2000" dirty="0"/>
              <a:t> </a:t>
            </a:r>
            <a:r>
              <a:rPr lang="ru-RU" sz="2000" dirty="0" err="1"/>
              <a:t>спільної</a:t>
            </a:r>
            <a:r>
              <a:rPr lang="ru-RU" sz="2000" dirty="0"/>
              <a:t> </a:t>
            </a:r>
            <a:r>
              <a:rPr lang="ru-RU" sz="2000" dirty="0" smtClean="0"/>
              <a:t>мети, </a:t>
            </a:r>
            <a:r>
              <a:rPr lang="ru-RU" sz="2000" dirty="0"/>
              <a:t>для </a:t>
            </a:r>
            <a:r>
              <a:rPr lang="ru-RU" sz="2000" dirty="0" err="1"/>
              <a:t>взаємного</a:t>
            </a:r>
            <a:r>
              <a:rPr lang="ru-RU" sz="2000" dirty="0"/>
              <a:t> </a:t>
            </a:r>
            <a:r>
              <a:rPr lang="ru-RU" sz="2000" dirty="0" err="1"/>
              <a:t>обміну</a:t>
            </a:r>
            <a:r>
              <a:rPr lang="ru-RU" sz="2000" dirty="0"/>
              <a:t> </a:t>
            </a:r>
            <a:r>
              <a:rPr lang="ru-RU" sz="2000" dirty="0" err="1"/>
              <a:t>діяльністю</a:t>
            </a:r>
            <a:r>
              <a:rPr lang="ru-RU" sz="2000" dirty="0"/>
              <a:t>. Для того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виробляти</a:t>
            </a:r>
            <a:r>
              <a:rPr lang="ru-RU" sz="2000" dirty="0"/>
              <a:t>, </a:t>
            </a:r>
            <a:r>
              <a:rPr lang="ru-RU" sz="2000" dirty="0" err="1"/>
              <a:t>створювати</a:t>
            </a:r>
            <a:r>
              <a:rPr lang="ru-RU" sz="2000" dirty="0"/>
              <a:t> </a:t>
            </a:r>
            <a:r>
              <a:rPr lang="ru-RU" sz="2000" dirty="0" err="1"/>
              <a:t>матеріальні</a:t>
            </a:r>
            <a:r>
              <a:rPr lang="ru-RU" sz="2000" dirty="0"/>
              <a:t> блага люди </a:t>
            </a:r>
            <a:r>
              <a:rPr lang="ru-RU" sz="2000" dirty="0" err="1"/>
              <a:t>вступають</a:t>
            </a:r>
            <a:r>
              <a:rPr lang="ru-RU" sz="2000" dirty="0"/>
              <a:t> у </a:t>
            </a:r>
            <a:r>
              <a:rPr lang="ru-RU" sz="2000" dirty="0" err="1"/>
              <a:t>певні</a:t>
            </a:r>
            <a:r>
              <a:rPr lang="ru-RU" sz="2000" dirty="0"/>
              <a:t> </a:t>
            </a:r>
            <a:r>
              <a:rPr lang="ru-RU" sz="2000" dirty="0" err="1"/>
              <a:t>стосунки</a:t>
            </a:r>
            <a:r>
              <a:rPr lang="ru-RU" sz="2000" dirty="0"/>
              <a:t>, але </a:t>
            </a:r>
            <a:r>
              <a:rPr lang="ru-RU" sz="2000" dirty="0" err="1"/>
              <a:t>тільки</a:t>
            </a:r>
            <a:r>
              <a:rPr lang="ru-RU" sz="2000" dirty="0"/>
              <a:t> в межах </a:t>
            </a:r>
            <a:r>
              <a:rPr lang="ru-RU" sz="2000" dirty="0" err="1"/>
              <a:t>суспільних</a:t>
            </a:r>
            <a:r>
              <a:rPr lang="ru-RU" sz="2000" dirty="0"/>
              <a:t> </a:t>
            </a:r>
            <a:r>
              <a:rPr lang="ru-RU" sz="2000" dirty="0" err="1" smtClean="0"/>
              <a:t>зв’язків</a:t>
            </a:r>
            <a:r>
              <a:rPr lang="ru-RU" sz="2000" dirty="0" smtClean="0"/>
              <a:t>,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стосунки</a:t>
            </a:r>
            <a:r>
              <a:rPr lang="ru-RU" sz="2000" dirty="0"/>
              <a:t>, як і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природи</a:t>
            </a:r>
            <a:r>
              <a:rPr lang="ru-RU" sz="2000" dirty="0"/>
              <a:t> </a:t>
            </a:r>
            <a:r>
              <a:rPr lang="ru-RU" sz="2000" dirty="0" err="1"/>
              <a:t>виступають</a:t>
            </a:r>
            <a:r>
              <a:rPr lang="ru-RU" sz="2000" dirty="0"/>
              <a:t> у </a:t>
            </a:r>
            <a:r>
              <a:rPr lang="ru-RU" sz="2000" dirty="0" err="1"/>
              <a:t>формі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53" y="1089152"/>
            <a:ext cx="2444502" cy="18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5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196751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993300"/>
                </a:solidFill>
              </a:rPr>
              <a:t>Предметом </a:t>
            </a:r>
            <a:r>
              <a:rPr lang="ru-RU" sz="2800" dirty="0" err="1">
                <a:solidFill>
                  <a:srgbClr val="993300"/>
                </a:solidFill>
              </a:rPr>
              <a:t>вивчення</a:t>
            </a:r>
            <a:r>
              <a:rPr lang="ru-RU" sz="2800" dirty="0">
                <a:solidFill>
                  <a:srgbClr val="993300"/>
                </a:solidFill>
              </a:rPr>
              <a:t> </a:t>
            </a:r>
            <a:r>
              <a:rPr lang="ru-RU" sz="2800" dirty="0" err="1">
                <a:solidFill>
                  <a:srgbClr val="993300"/>
                </a:solidFill>
              </a:rPr>
              <a:t>соціології</a:t>
            </a:r>
            <a:r>
              <a:rPr lang="ru-RU" sz="2800" dirty="0">
                <a:solidFill>
                  <a:srgbClr val="993300"/>
                </a:solidFill>
              </a:rPr>
              <a:t> </a:t>
            </a:r>
            <a:r>
              <a:rPr lang="ru-RU" sz="2800" dirty="0" err="1">
                <a:solidFill>
                  <a:srgbClr val="993300"/>
                </a:solidFill>
              </a:rPr>
              <a:t>праці</a:t>
            </a:r>
            <a:r>
              <a:rPr lang="ru-RU" sz="2800" dirty="0">
                <a:solidFill>
                  <a:srgbClr val="993300"/>
                </a:solidFill>
              </a:rPr>
              <a:t> є:</a:t>
            </a:r>
          </a:p>
          <a:p>
            <a:pPr algn="ctr"/>
            <a:endParaRPr lang="ru-RU" sz="2800" dirty="0">
              <a:solidFill>
                <a:srgbClr val="99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790" y="2335525"/>
            <a:ext cx="2088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993300"/>
                </a:solidFill>
              </a:rPr>
              <a:t>соціальні</a:t>
            </a:r>
            <a:r>
              <a:rPr lang="ru-RU" b="1" dirty="0">
                <a:solidFill>
                  <a:srgbClr val="993300"/>
                </a:solidFill>
              </a:rPr>
              <a:t> </a:t>
            </a:r>
            <a:r>
              <a:rPr lang="ru-RU" b="1" dirty="0" err="1">
                <a:solidFill>
                  <a:srgbClr val="993300"/>
                </a:solidFill>
              </a:rPr>
              <a:t>спільності</a:t>
            </a:r>
            <a:r>
              <a:rPr lang="ru-RU" sz="1400" b="1" dirty="0"/>
              <a:t>, </a:t>
            </a:r>
            <a:r>
              <a:rPr lang="ru-RU" sz="1400" b="1" dirty="0" err="1"/>
              <a:t>тобто</a:t>
            </a:r>
            <a:r>
              <a:rPr lang="ru-RU" sz="1400" b="1" dirty="0"/>
              <a:t> </a:t>
            </a:r>
            <a:r>
              <a:rPr lang="ru-RU" sz="1400" b="1" dirty="0" err="1"/>
              <a:t>різні</a:t>
            </a:r>
            <a:r>
              <a:rPr lang="ru-RU" sz="1400" b="1" dirty="0"/>
              <a:t> </a:t>
            </a:r>
            <a:r>
              <a:rPr lang="ru-RU" sz="1400" b="1" dirty="0" err="1"/>
              <a:t>соціальні</a:t>
            </a:r>
            <a:r>
              <a:rPr lang="ru-RU" sz="1400" b="1" dirty="0"/>
              <a:t> </a:t>
            </a:r>
            <a:r>
              <a:rPr lang="ru-RU" sz="1400" b="1" dirty="0" err="1"/>
              <a:t>групи</a:t>
            </a:r>
            <a:r>
              <a:rPr lang="ru-RU" sz="1400" b="1" dirty="0"/>
              <a:t> (</a:t>
            </a:r>
            <a:r>
              <a:rPr lang="ru-RU" sz="1400" b="1" dirty="0" err="1"/>
              <a:t>суб’єкти</a:t>
            </a:r>
            <a:r>
              <a:rPr lang="ru-RU" sz="1400" b="1" dirty="0"/>
              <a:t> </a:t>
            </a:r>
            <a:r>
              <a:rPr lang="ru-RU" sz="1400" b="1" dirty="0" err="1"/>
              <a:t>праці</a:t>
            </a:r>
            <a:r>
              <a:rPr lang="ru-RU" sz="1400" b="1" dirty="0"/>
              <a:t>), </a:t>
            </a:r>
            <a:r>
              <a:rPr lang="ru-RU" sz="1400" b="1" dirty="0" err="1"/>
              <a:t>які</a:t>
            </a:r>
            <a:r>
              <a:rPr lang="ru-RU" sz="1400" b="1" dirty="0"/>
              <a:t> </a:t>
            </a:r>
            <a:r>
              <a:rPr lang="ru-RU" sz="1400" b="1" dirty="0" err="1"/>
              <a:t>беруть</a:t>
            </a:r>
            <a:r>
              <a:rPr lang="ru-RU" sz="1400" b="1" dirty="0"/>
              <a:t> участь у </a:t>
            </a:r>
            <a:r>
              <a:rPr lang="ru-RU" sz="1400" b="1" dirty="0" err="1"/>
              <a:t>трудовій</a:t>
            </a:r>
            <a:r>
              <a:rPr lang="ru-RU" sz="1400" b="1" dirty="0"/>
              <a:t> </a:t>
            </a:r>
            <a:r>
              <a:rPr lang="ru-RU" sz="1400" b="1" dirty="0" err="1"/>
              <a:t>діяльності</a:t>
            </a:r>
            <a:r>
              <a:rPr lang="ru-RU" sz="1400" b="1" dirty="0"/>
              <a:t>, а </a:t>
            </a:r>
            <a:r>
              <a:rPr lang="ru-RU" sz="1400" b="1" dirty="0" err="1"/>
              <a:t>саме</a:t>
            </a:r>
            <a:r>
              <a:rPr lang="ru-RU" sz="1400" b="1" dirty="0"/>
              <a:t>: </a:t>
            </a:r>
            <a:r>
              <a:rPr lang="ru-RU" sz="1400" b="1" dirty="0" err="1"/>
              <a:t>підприємці</a:t>
            </a:r>
            <a:r>
              <a:rPr lang="ru-RU" sz="1400" b="1" dirty="0"/>
              <a:t>, </a:t>
            </a:r>
            <a:r>
              <a:rPr lang="ru-RU" sz="1400" b="1" dirty="0" err="1"/>
              <a:t>менеджери</a:t>
            </a:r>
            <a:r>
              <a:rPr lang="ru-RU" sz="1400" b="1" dirty="0"/>
              <a:t>, </a:t>
            </a:r>
            <a:r>
              <a:rPr lang="ru-RU" sz="1400" b="1" dirty="0" err="1"/>
              <a:t>інженерно-технічні</a:t>
            </a:r>
            <a:r>
              <a:rPr lang="ru-RU" sz="1400" b="1" dirty="0"/>
              <a:t> </a:t>
            </a:r>
            <a:r>
              <a:rPr lang="ru-RU" sz="1400" b="1" dirty="0" err="1"/>
              <a:t>працівники</a:t>
            </a:r>
            <a:r>
              <a:rPr lang="ru-RU" sz="1400" b="1" dirty="0"/>
              <a:t>, </a:t>
            </a:r>
            <a:r>
              <a:rPr lang="ru-RU" sz="1400" b="1" dirty="0" err="1"/>
              <a:t>службовці</a:t>
            </a:r>
            <a:r>
              <a:rPr lang="ru-RU" sz="1400" b="1" dirty="0"/>
              <a:t>, </a:t>
            </a:r>
            <a:r>
              <a:rPr lang="ru-RU" sz="1400" b="1" dirty="0" err="1"/>
              <a:t>робітники</a:t>
            </a:r>
            <a:r>
              <a:rPr lang="ru-RU" sz="1400" b="1" dirty="0"/>
              <a:t> та </a:t>
            </a:r>
            <a:r>
              <a:rPr lang="ru-RU" sz="1400" b="1" dirty="0" err="1"/>
              <a:t>ін</a:t>
            </a:r>
            <a:r>
              <a:rPr lang="ru-RU" sz="1400" b="1" dirty="0"/>
              <a:t>;</a:t>
            </a:r>
          </a:p>
          <a:p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75484" y="2420888"/>
            <a:ext cx="21602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993300"/>
                </a:solidFill>
              </a:rPr>
              <a:t>соціальні</a:t>
            </a:r>
            <a:r>
              <a:rPr lang="ru-RU" b="1" dirty="0">
                <a:solidFill>
                  <a:srgbClr val="993300"/>
                </a:solidFill>
              </a:rPr>
              <a:t> </a:t>
            </a:r>
            <a:r>
              <a:rPr lang="ru-RU" b="1" dirty="0" err="1">
                <a:solidFill>
                  <a:srgbClr val="993300"/>
                </a:solidFill>
              </a:rPr>
              <a:t>інститути</a:t>
            </a:r>
            <a:r>
              <a:rPr lang="ru-RU" b="1" dirty="0">
                <a:solidFill>
                  <a:srgbClr val="993300"/>
                </a:solidFill>
              </a:rPr>
              <a:t> в </a:t>
            </a:r>
            <a:r>
              <a:rPr lang="ru-RU" b="1" dirty="0" err="1">
                <a:solidFill>
                  <a:srgbClr val="993300"/>
                </a:solidFill>
              </a:rPr>
              <a:t>сфері</a:t>
            </a:r>
            <a:r>
              <a:rPr lang="ru-RU" b="1" dirty="0">
                <a:solidFill>
                  <a:srgbClr val="993300"/>
                </a:solidFill>
              </a:rPr>
              <a:t> </a:t>
            </a:r>
            <a:r>
              <a:rPr lang="ru-RU" b="1" dirty="0" err="1">
                <a:solidFill>
                  <a:srgbClr val="993300"/>
                </a:solidFill>
              </a:rPr>
              <a:t>праці</a:t>
            </a:r>
            <a:r>
              <a:rPr lang="ru-RU" sz="1400" b="1" dirty="0"/>
              <a:t>, </a:t>
            </a:r>
            <a:r>
              <a:rPr lang="ru-RU" sz="1400" b="1" dirty="0" err="1"/>
              <a:t>тобто</a:t>
            </a:r>
            <a:r>
              <a:rPr lang="ru-RU" sz="1400" b="1" dirty="0"/>
              <a:t> </a:t>
            </a:r>
            <a:r>
              <a:rPr lang="ru-RU" sz="1400" b="1" dirty="0" err="1"/>
              <a:t>історично</a:t>
            </a:r>
            <a:r>
              <a:rPr lang="ru-RU" sz="1400" b="1" dirty="0"/>
              <a:t> </a:t>
            </a:r>
            <a:r>
              <a:rPr lang="ru-RU" sz="1400" b="1" dirty="0" err="1"/>
              <a:t>сформовані</a:t>
            </a:r>
            <a:r>
              <a:rPr lang="ru-RU" sz="1400" b="1" dirty="0"/>
              <a:t> </a:t>
            </a:r>
            <a:r>
              <a:rPr lang="ru-RU" sz="1400" b="1" dirty="0" err="1"/>
              <a:t>специфічні</a:t>
            </a:r>
            <a:r>
              <a:rPr lang="ru-RU" sz="1400" b="1" dirty="0"/>
              <a:t> </a:t>
            </a:r>
            <a:r>
              <a:rPr lang="ru-RU" sz="1400" b="1" dirty="0" err="1"/>
              <a:t>форми</a:t>
            </a:r>
            <a:r>
              <a:rPr lang="ru-RU" sz="1400" b="1" dirty="0"/>
              <a:t> </a:t>
            </a:r>
            <a:r>
              <a:rPr lang="ru-RU" sz="1400" b="1" dirty="0" err="1"/>
              <a:t>спільної</a:t>
            </a:r>
            <a:r>
              <a:rPr lang="ru-RU" sz="1400" b="1" dirty="0"/>
              <a:t> </a:t>
            </a:r>
            <a:r>
              <a:rPr lang="ru-RU" sz="1400" b="1" dirty="0" err="1"/>
              <a:t>діяльності</a:t>
            </a:r>
            <a:r>
              <a:rPr lang="ru-RU" sz="1400" b="1" dirty="0"/>
              <a:t> людей, а </a:t>
            </a:r>
            <a:r>
              <a:rPr lang="ru-RU" sz="1400" b="1" dirty="0" err="1"/>
              <a:t>саме</a:t>
            </a:r>
            <a:r>
              <a:rPr lang="ru-RU" sz="1400" b="1" dirty="0"/>
              <a:t>: </a:t>
            </a:r>
            <a:r>
              <a:rPr lang="ru-RU" sz="1400" b="1" dirty="0" err="1"/>
              <a:t>праця</a:t>
            </a:r>
            <a:r>
              <a:rPr lang="ru-RU" sz="1400" b="1" dirty="0"/>
              <a:t>, </a:t>
            </a:r>
            <a:r>
              <a:rPr lang="ru-RU" sz="1400" b="1" dirty="0" err="1"/>
              <a:t>трудова</a:t>
            </a:r>
            <a:r>
              <a:rPr lang="ru-RU" sz="1400" b="1" dirty="0"/>
              <a:t> </a:t>
            </a:r>
            <a:r>
              <a:rPr lang="ru-RU" sz="1400" b="1" dirty="0" err="1"/>
              <a:t>діяльність</a:t>
            </a:r>
            <a:r>
              <a:rPr lang="ru-RU" sz="1400" b="1" dirty="0"/>
              <a:t> та </a:t>
            </a:r>
            <a:r>
              <a:rPr lang="ru-RU" sz="1400" b="1" dirty="0" err="1"/>
              <a:t>поведінка</a:t>
            </a:r>
            <a:r>
              <a:rPr lang="ru-RU" sz="1400" b="1" dirty="0"/>
              <a:t>, </a:t>
            </a:r>
            <a:r>
              <a:rPr lang="ru-RU" sz="1400" b="1" dirty="0" err="1"/>
              <a:t>трудовий</a:t>
            </a:r>
            <a:r>
              <a:rPr lang="ru-RU" sz="1400" b="1" dirty="0"/>
              <a:t> </a:t>
            </a:r>
            <a:r>
              <a:rPr lang="ru-RU" sz="1400" b="1" dirty="0" err="1"/>
              <a:t>колектив</a:t>
            </a:r>
            <a:r>
              <a:rPr lang="ru-RU" sz="1400" b="1" dirty="0"/>
              <a:t> та </a:t>
            </a:r>
            <a:r>
              <a:rPr lang="ru-RU" sz="1400" b="1" dirty="0" err="1"/>
              <a:t>ін</a:t>
            </a:r>
            <a:r>
              <a:rPr lang="ru-RU" sz="1400" b="1" dirty="0"/>
              <a:t>.;</a:t>
            </a:r>
          </a:p>
          <a:p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417677"/>
            <a:ext cx="24482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993300"/>
                </a:solidFill>
              </a:rPr>
              <a:t>соціально-трудові</a:t>
            </a:r>
            <a:r>
              <a:rPr lang="ru-RU" b="1" dirty="0">
                <a:solidFill>
                  <a:srgbClr val="993300"/>
                </a:solidFill>
              </a:rPr>
              <a:t> </a:t>
            </a:r>
            <a:r>
              <a:rPr lang="ru-RU" b="1" dirty="0" err="1">
                <a:solidFill>
                  <a:srgbClr val="993300"/>
                </a:solidFill>
              </a:rPr>
              <a:t>процеси</a:t>
            </a:r>
            <a:r>
              <a:rPr lang="ru-RU" sz="1400" b="1" dirty="0"/>
              <a:t>, </a:t>
            </a:r>
            <a:r>
              <a:rPr lang="ru-RU" sz="1400" b="1" dirty="0" err="1"/>
              <a:t>тобто</a:t>
            </a:r>
            <a:r>
              <a:rPr lang="ru-RU" sz="1400" b="1" dirty="0"/>
              <a:t> </a:t>
            </a:r>
            <a:r>
              <a:rPr lang="ru-RU" sz="1400" b="1" dirty="0" err="1"/>
              <a:t>процеси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</a:t>
            </a:r>
            <a:r>
              <a:rPr lang="ru-RU" sz="1400" b="1" dirty="0" err="1"/>
              <a:t>відбуваються</a:t>
            </a:r>
            <a:r>
              <a:rPr lang="ru-RU" sz="1400" b="1" dirty="0"/>
              <a:t> </a:t>
            </a:r>
            <a:r>
              <a:rPr lang="ru-RU" sz="1400" b="1" dirty="0" err="1"/>
              <a:t>безпосередньо</a:t>
            </a:r>
            <a:r>
              <a:rPr lang="ru-RU" sz="1400" b="1" dirty="0"/>
              <a:t> в </a:t>
            </a:r>
            <a:r>
              <a:rPr lang="ru-RU" sz="1400" b="1" dirty="0" err="1"/>
              <a:t>трудових</a:t>
            </a:r>
            <a:r>
              <a:rPr lang="ru-RU" sz="1400" b="1" dirty="0"/>
              <a:t> </a:t>
            </a:r>
            <a:r>
              <a:rPr lang="ru-RU" sz="1400" b="1" dirty="0" err="1"/>
              <a:t>колективах</a:t>
            </a:r>
            <a:r>
              <a:rPr lang="ru-RU" sz="1400" b="1" dirty="0"/>
              <a:t>, у </a:t>
            </a:r>
            <a:r>
              <a:rPr lang="ru-RU" sz="1400" b="1" dirty="0" err="1"/>
              <a:t>процесі</a:t>
            </a:r>
            <a:r>
              <a:rPr lang="ru-RU" sz="1400" b="1" dirty="0"/>
              <a:t> </a:t>
            </a:r>
            <a:r>
              <a:rPr lang="ru-RU" sz="1400" b="1" dirty="0" err="1"/>
              <a:t>праці</a:t>
            </a:r>
            <a:r>
              <a:rPr lang="ru-RU" sz="1400" b="1" dirty="0"/>
              <a:t> і </a:t>
            </a:r>
            <a:r>
              <a:rPr lang="ru-RU" sz="1400" b="1" dirty="0" err="1"/>
              <a:t>пов’язані</a:t>
            </a:r>
            <a:r>
              <a:rPr lang="ru-RU" sz="1400" b="1" dirty="0"/>
              <a:t> з </a:t>
            </a:r>
            <a:r>
              <a:rPr lang="ru-RU" sz="1400" b="1" dirty="0" err="1"/>
              <a:t>функціонуванням</a:t>
            </a:r>
            <a:r>
              <a:rPr lang="ru-RU" sz="1400" b="1" dirty="0"/>
              <a:t> та </a:t>
            </a:r>
            <a:r>
              <a:rPr lang="ru-RU" sz="1400" b="1" dirty="0" err="1"/>
              <a:t>зміною</a:t>
            </a:r>
            <a:r>
              <a:rPr lang="ru-RU" sz="1400" b="1" dirty="0"/>
              <a:t> </a:t>
            </a:r>
            <a:r>
              <a:rPr lang="ru-RU" sz="1400" b="1" dirty="0" err="1"/>
              <a:t>станів</a:t>
            </a:r>
            <a:r>
              <a:rPr lang="ru-RU" sz="1400" b="1" dirty="0"/>
              <a:t> </a:t>
            </a:r>
            <a:r>
              <a:rPr lang="ru-RU" sz="1400" b="1" dirty="0" err="1"/>
              <a:t>соціальних</a:t>
            </a:r>
            <a:r>
              <a:rPr lang="ru-RU" sz="1400" b="1" dirty="0"/>
              <a:t> </a:t>
            </a:r>
            <a:r>
              <a:rPr lang="ru-RU" sz="1400" b="1" dirty="0" err="1"/>
              <a:t>груп</a:t>
            </a:r>
            <a:r>
              <a:rPr lang="ru-RU" sz="1400" b="1" dirty="0"/>
              <a:t>, </a:t>
            </a:r>
            <a:r>
              <a:rPr lang="ru-RU" sz="1400" b="1" dirty="0" err="1"/>
              <a:t>окремих</a:t>
            </a:r>
            <a:r>
              <a:rPr lang="ru-RU" sz="1400" b="1" dirty="0"/>
              <a:t> </a:t>
            </a:r>
            <a:r>
              <a:rPr lang="ru-RU" sz="1400" b="1" dirty="0" err="1"/>
              <a:t>працівників</a:t>
            </a:r>
            <a:r>
              <a:rPr lang="ru-RU" sz="1400" b="1" dirty="0"/>
              <a:t>, </a:t>
            </a:r>
            <a:r>
              <a:rPr lang="ru-RU" sz="1400" b="1" dirty="0" err="1"/>
              <a:t>пов’язаних</a:t>
            </a:r>
            <a:r>
              <a:rPr lang="ru-RU" sz="1400" b="1" dirty="0"/>
              <a:t> з </a:t>
            </a:r>
            <a:r>
              <a:rPr lang="ru-RU" sz="1400" b="1" dirty="0" err="1"/>
              <a:t>їх</a:t>
            </a:r>
            <a:r>
              <a:rPr lang="ru-RU" sz="1400" b="1" dirty="0"/>
              <a:t> трудовою </a:t>
            </a:r>
            <a:r>
              <a:rPr lang="ru-RU" sz="1400" b="1" dirty="0" err="1"/>
              <a:t>діяльністю</a:t>
            </a:r>
            <a:r>
              <a:rPr lang="ru-RU" sz="1400" b="1" dirty="0"/>
              <a:t>.</a:t>
            </a:r>
          </a:p>
          <a:p>
            <a:pPr algn="ctr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5632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052736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Соціологія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проблем,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і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відмінностей</a:t>
            </a:r>
            <a:r>
              <a:rPr lang="ru-RU" dirty="0"/>
              <a:t> у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колективах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є </a:t>
            </a:r>
            <a:r>
              <a:rPr lang="ru-RU" dirty="0" err="1"/>
              <a:t>підприємці</a:t>
            </a:r>
            <a:r>
              <a:rPr lang="ru-RU" dirty="0"/>
              <a:t>, </a:t>
            </a:r>
            <a:r>
              <a:rPr lang="ru-RU" dirty="0" err="1"/>
              <a:t>управлінці</a:t>
            </a:r>
            <a:r>
              <a:rPr lang="ru-RU" dirty="0"/>
              <a:t> і </a:t>
            </a:r>
            <a:r>
              <a:rPr lang="ru-RU" dirty="0" err="1"/>
              <a:t>робітники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ж до того </a:t>
            </a:r>
            <a:r>
              <a:rPr lang="ru-RU" dirty="0" err="1"/>
              <a:t>можуть</a:t>
            </a:r>
            <a:r>
              <a:rPr lang="ru-RU" dirty="0"/>
              <a:t> стати </a:t>
            </a:r>
            <a:r>
              <a:rPr lang="ru-RU" dirty="0" err="1"/>
              <a:t>безробітними</a:t>
            </a:r>
            <a:r>
              <a:rPr lang="ru-RU" dirty="0"/>
              <a:t>).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3573016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Нарешті</a:t>
            </a:r>
            <a:r>
              <a:rPr lang="ru-RU" dirty="0"/>
              <a:t>, вона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колективів</a:t>
            </a:r>
            <a:r>
              <a:rPr lang="ru-RU" dirty="0"/>
              <a:t>,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у них.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02" y="1268760"/>
            <a:ext cx="2593812" cy="2048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113287"/>
            <a:ext cx="252028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8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124744"/>
            <a:ext cx="64087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rgbClr val="993300"/>
                </a:solidFill>
              </a:rPr>
              <a:t>Соціально-трудові</a:t>
            </a:r>
            <a:r>
              <a:rPr lang="ru-RU" sz="2000" dirty="0">
                <a:solidFill>
                  <a:srgbClr val="993300"/>
                </a:solidFill>
              </a:rPr>
              <a:t> </a:t>
            </a:r>
            <a:r>
              <a:rPr lang="ru-RU" sz="2000" dirty="0" err="1">
                <a:solidFill>
                  <a:srgbClr val="993300"/>
                </a:solidFill>
              </a:rPr>
              <a:t>відносини</a:t>
            </a:r>
            <a:r>
              <a:rPr lang="ru-RU" sz="2000" dirty="0">
                <a:solidFill>
                  <a:srgbClr val="993300"/>
                </a:solidFill>
              </a:rPr>
              <a:t> </a:t>
            </a:r>
            <a:r>
              <a:rPr lang="ru-RU" sz="2000" dirty="0" smtClean="0">
                <a:solidFill>
                  <a:srgbClr val="993300"/>
                </a:solidFill>
              </a:rPr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на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спільностей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тип </a:t>
            </a:r>
            <a:r>
              <a:rPr lang="ru-RU" dirty="0" err="1"/>
              <a:t>відносин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функціональних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поділом</a:t>
            </a:r>
            <a:r>
              <a:rPr lang="ru-RU" dirty="0"/>
              <a:t> і </a:t>
            </a:r>
            <a:r>
              <a:rPr lang="ru-RU" dirty="0" err="1"/>
              <a:t>кооперацією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актуалізується</a:t>
            </a:r>
            <a:r>
              <a:rPr lang="ru-RU" dirty="0"/>
              <a:t> як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рівності</a:t>
            </a:r>
            <a:r>
              <a:rPr lang="ru-RU" dirty="0"/>
              <a:t> та </a:t>
            </a:r>
            <a:r>
              <a:rPr lang="ru-RU" dirty="0" err="1"/>
              <a:t>нерівності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 та </a:t>
            </a:r>
            <a:r>
              <a:rPr lang="ru-RU" dirty="0" err="1"/>
              <a:t>соціальними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 (</a:t>
            </a:r>
            <a:r>
              <a:rPr lang="ru-RU" dirty="0" err="1"/>
              <a:t>підприємцями</a:t>
            </a:r>
            <a:r>
              <a:rPr lang="ru-RU" dirty="0"/>
              <a:t> і </a:t>
            </a:r>
            <a:r>
              <a:rPr lang="ru-RU" dirty="0" err="1"/>
              <a:t>робітниками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78" y="3140968"/>
            <a:ext cx="3384376" cy="24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8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20095"/>
            <a:ext cx="34563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993300"/>
                </a:solidFill>
              </a:rPr>
              <a:t>Зайнятість</a:t>
            </a:r>
            <a:r>
              <a:rPr lang="ru-RU" sz="2200" dirty="0" smtClean="0"/>
              <a:t> - </a:t>
            </a:r>
            <a:r>
              <a:rPr lang="ru-RU" sz="2200" dirty="0" err="1"/>
              <a:t>діяльність</a:t>
            </a:r>
            <a:r>
              <a:rPr lang="ru-RU" sz="2200" dirty="0"/>
              <a:t> </a:t>
            </a:r>
            <a:r>
              <a:rPr lang="ru-RU" sz="2200" dirty="0" err="1"/>
              <a:t>людини</a:t>
            </a:r>
            <a:r>
              <a:rPr lang="ru-RU" sz="2200" dirty="0"/>
              <a:t>, </a:t>
            </a:r>
            <a:r>
              <a:rPr lang="ru-RU" sz="2200" dirty="0" err="1"/>
              <a:t>пов'язана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задоволенням</a:t>
            </a:r>
            <a:r>
              <a:rPr lang="ru-RU" sz="2200" dirty="0"/>
              <a:t> </a:t>
            </a:r>
            <a:r>
              <a:rPr lang="ru-RU" sz="2200" dirty="0" err="1"/>
              <a:t>особистих</a:t>
            </a:r>
            <a:r>
              <a:rPr lang="ru-RU" sz="2200" dirty="0"/>
              <a:t> і </a:t>
            </a:r>
            <a:r>
              <a:rPr lang="ru-RU" sz="2200" dirty="0" err="1"/>
              <a:t>суспільних</a:t>
            </a:r>
            <a:r>
              <a:rPr lang="ru-RU" sz="2200" dirty="0"/>
              <a:t> потреб, яка є </a:t>
            </a:r>
            <a:r>
              <a:rPr lang="ru-RU" sz="2200" dirty="0" err="1"/>
              <a:t>джерелом</a:t>
            </a:r>
            <a:r>
              <a:rPr lang="ru-RU" sz="2200" dirty="0"/>
              <a:t> доходу.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091329"/>
            <a:ext cx="32403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993300"/>
                </a:solidFill>
              </a:rPr>
              <a:t>Безробіття</a:t>
            </a:r>
            <a:r>
              <a:rPr lang="ru-RU" sz="2200" dirty="0"/>
              <a:t> </a:t>
            </a:r>
            <a:r>
              <a:rPr lang="ru-RU" sz="2200" dirty="0" smtClean="0"/>
              <a:t>- </a:t>
            </a:r>
            <a:r>
              <a:rPr lang="ru-RU" sz="2200" dirty="0" err="1"/>
              <a:t>соціальне</a:t>
            </a:r>
            <a:r>
              <a:rPr lang="ru-RU" sz="2200" dirty="0"/>
              <a:t> </a:t>
            </a:r>
            <a:r>
              <a:rPr lang="ru-RU" sz="2200" dirty="0" err="1"/>
              <a:t>явище</a:t>
            </a:r>
            <a:r>
              <a:rPr lang="ru-RU" sz="2200" dirty="0"/>
              <a:t>, </a:t>
            </a:r>
            <a:r>
              <a:rPr lang="ru-RU" sz="2200" dirty="0" err="1"/>
              <a:t>викликане</a:t>
            </a:r>
            <a:r>
              <a:rPr lang="ru-RU" sz="2200" dirty="0"/>
              <a:t> </a:t>
            </a:r>
            <a:r>
              <a:rPr lang="ru-RU" sz="2200" dirty="0" err="1"/>
              <a:t>низькими</a:t>
            </a:r>
            <a:r>
              <a:rPr lang="ru-RU" sz="2200" dirty="0"/>
              <a:t> темпами </a:t>
            </a:r>
            <a:r>
              <a:rPr lang="ru-RU" sz="2200" dirty="0" err="1"/>
              <a:t>економічного</a:t>
            </a:r>
            <a:r>
              <a:rPr lang="ru-RU" sz="2200" dirty="0"/>
              <a:t> </a:t>
            </a:r>
            <a:r>
              <a:rPr lang="ru-RU" sz="2200" dirty="0" err="1"/>
              <a:t>зростання</a:t>
            </a:r>
            <a:r>
              <a:rPr lang="ru-RU" sz="2200" dirty="0"/>
              <a:t>, </a:t>
            </a:r>
            <a:r>
              <a:rPr lang="ru-RU" sz="2200" dirty="0" err="1"/>
              <a:t>змінами</a:t>
            </a:r>
            <a:r>
              <a:rPr lang="ru-RU" sz="2200" dirty="0"/>
              <a:t> у </a:t>
            </a:r>
            <a:r>
              <a:rPr lang="ru-RU" sz="2200" dirty="0" err="1"/>
              <a:t>структурі</a:t>
            </a:r>
            <a:r>
              <a:rPr lang="ru-RU" sz="2200" dirty="0"/>
              <a:t> </a:t>
            </a:r>
            <a:r>
              <a:rPr lang="ru-RU" sz="2200" dirty="0" err="1"/>
              <a:t>економіки</a:t>
            </a:r>
            <a:r>
              <a:rPr lang="ru-RU" sz="2200" dirty="0"/>
              <a:t> (</a:t>
            </a:r>
            <a:r>
              <a:rPr lang="ru-RU" sz="2200" dirty="0" err="1"/>
              <a:t>наприклад</a:t>
            </a:r>
            <a:r>
              <a:rPr lang="ru-RU" sz="2200" dirty="0"/>
              <a:t>, </a:t>
            </a:r>
            <a:r>
              <a:rPr lang="ru-RU" sz="2200" dirty="0" err="1"/>
              <a:t>падіння</a:t>
            </a:r>
            <a:r>
              <a:rPr lang="ru-RU" sz="2200" dirty="0"/>
              <a:t> </a:t>
            </a:r>
            <a:r>
              <a:rPr lang="ru-RU" sz="2200" dirty="0" err="1"/>
              <a:t>традиційних</a:t>
            </a:r>
            <a:r>
              <a:rPr lang="ru-RU" sz="2200" dirty="0"/>
              <a:t> </a:t>
            </a:r>
            <a:r>
              <a:rPr lang="ru-RU" sz="2200" dirty="0" err="1"/>
              <a:t>галузей</a:t>
            </a:r>
            <a:r>
              <a:rPr lang="ru-RU" sz="2200" dirty="0"/>
              <a:t> </a:t>
            </a:r>
            <a:r>
              <a:rPr lang="ru-RU" sz="2200" dirty="0" err="1"/>
              <a:t>працемістської</a:t>
            </a:r>
            <a:r>
              <a:rPr lang="ru-RU" sz="2200" dirty="0"/>
              <a:t> </a:t>
            </a:r>
            <a:r>
              <a:rPr lang="ru-RU" sz="2200" dirty="0" err="1"/>
              <a:t>промисловості</a:t>
            </a:r>
            <a:r>
              <a:rPr lang="ru-RU" sz="2200" dirty="0"/>
              <a:t>), а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кількісним</a:t>
            </a:r>
            <a:r>
              <a:rPr lang="ru-RU" sz="2200" dirty="0"/>
              <a:t> </a:t>
            </a:r>
            <a:r>
              <a:rPr lang="ru-RU" sz="2200" dirty="0" err="1"/>
              <a:t>зростанням</a:t>
            </a:r>
            <a:r>
              <a:rPr lang="ru-RU" sz="2200" dirty="0"/>
              <a:t> </a:t>
            </a:r>
            <a:r>
              <a:rPr lang="ru-RU" sz="2200" dirty="0" err="1"/>
              <a:t>потенційної</a:t>
            </a:r>
            <a:r>
              <a:rPr lang="ru-RU" sz="2200" dirty="0"/>
              <a:t> </a:t>
            </a:r>
            <a:r>
              <a:rPr lang="ru-RU" sz="2200" dirty="0" err="1"/>
              <a:t>робочої</a:t>
            </a:r>
            <a:r>
              <a:rPr lang="ru-RU" sz="2200" dirty="0"/>
              <a:t> </a:t>
            </a:r>
            <a:r>
              <a:rPr lang="ru-RU" sz="2200" dirty="0" err="1"/>
              <a:t>сили</a:t>
            </a:r>
            <a:r>
              <a:rPr lang="ru-RU" sz="2200" dirty="0"/>
              <a:t>.</a:t>
            </a:r>
          </a:p>
          <a:p>
            <a:pPr algn="ctr"/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3212976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4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636912"/>
            <a:ext cx="6480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соціально-трудових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то тут </a:t>
            </a:r>
            <a:r>
              <a:rPr lang="ru-RU" dirty="0" err="1"/>
              <a:t>соціологія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справу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різновидами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в </a:t>
            </a:r>
            <a:r>
              <a:rPr lang="ru-RU" dirty="0" err="1"/>
              <a:t>соціально</a:t>
            </a:r>
            <a:r>
              <a:rPr lang="ru-RU" dirty="0"/>
              <a:t>-трудовому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 і </a:t>
            </a:r>
            <a:r>
              <a:rPr lang="ru-RU" dirty="0" err="1"/>
              <a:t>колективів</a:t>
            </a:r>
            <a:r>
              <a:rPr lang="ru-RU" dirty="0"/>
              <a:t>: </a:t>
            </a:r>
            <a:r>
              <a:rPr lang="ru-RU" dirty="0" err="1"/>
              <a:t>адаптацією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пристосуванням</a:t>
            </a:r>
            <a:r>
              <a:rPr lang="ru-RU" dirty="0"/>
              <a:t> до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; </a:t>
            </a:r>
            <a:r>
              <a:rPr lang="ru-RU" dirty="0" err="1"/>
              <a:t>співробітництвом</a:t>
            </a:r>
            <a:r>
              <a:rPr lang="ru-RU" dirty="0"/>
              <a:t>; </a:t>
            </a:r>
            <a:r>
              <a:rPr lang="ru-RU" dirty="0" err="1"/>
              <a:t>суперництвом</a:t>
            </a:r>
            <a:r>
              <a:rPr lang="ru-RU" dirty="0"/>
              <a:t>; </a:t>
            </a:r>
            <a:r>
              <a:rPr lang="ru-RU" dirty="0" err="1"/>
              <a:t>конфліктами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характерний</a:t>
            </a:r>
            <a:r>
              <a:rPr lang="ru-RU" dirty="0"/>
              <a:t> та </a:t>
            </a:r>
            <a:r>
              <a:rPr lang="ru-RU" dirty="0" err="1"/>
              <a:t>цікавий</a:t>
            </a:r>
            <a:r>
              <a:rPr lang="ru-RU" dirty="0"/>
              <a:t> </a:t>
            </a:r>
            <a:r>
              <a:rPr lang="ru-RU" dirty="0" smtClean="0"/>
              <a:t>приклад  - роль </a:t>
            </a:r>
            <a:r>
              <a:rPr lang="ru-RU" dirty="0" err="1"/>
              <a:t>соціології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у </a:t>
            </a:r>
            <a:r>
              <a:rPr lang="ru-RU" dirty="0" err="1"/>
              <a:t>виробленні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та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рекомендацій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. На жаль,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соціології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74" y="1081935"/>
            <a:ext cx="3600999" cy="15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4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052736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993300"/>
                </a:solidFill>
              </a:rPr>
              <a:t>Отже</a:t>
            </a:r>
            <a:endParaRPr lang="ru-RU" sz="4400" b="1" dirty="0">
              <a:solidFill>
                <a:srgbClr val="99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660" y="2420888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993300"/>
                </a:solidFill>
              </a:rPr>
              <a:t>Соціологія</a:t>
            </a:r>
            <a:r>
              <a:rPr lang="ru-RU" sz="2400" dirty="0">
                <a:solidFill>
                  <a:srgbClr val="993300"/>
                </a:solidFill>
              </a:rPr>
              <a:t> </a:t>
            </a:r>
            <a:r>
              <a:rPr lang="ru-RU" sz="2400" dirty="0" err="1">
                <a:solidFill>
                  <a:srgbClr val="993300"/>
                </a:solidFill>
              </a:rPr>
              <a:t>праці</a:t>
            </a:r>
            <a:r>
              <a:rPr lang="ru-RU" sz="2400" dirty="0">
                <a:solidFill>
                  <a:srgbClr val="993300"/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загальна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спеціальних</a:t>
            </a:r>
            <a:r>
              <a:rPr lang="ru-RU" sz="2000" dirty="0"/>
              <a:t> </a:t>
            </a:r>
            <a:r>
              <a:rPr lang="ru-RU" sz="2000" dirty="0" err="1"/>
              <a:t>соціологічних</a:t>
            </a:r>
            <a:r>
              <a:rPr lang="ru-RU" sz="2000" dirty="0"/>
              <a:t> </a:t>
            </a:r>
            <a:r>
              <a:rPr lang="ru-RU" sz="2000" dirty="0" err="1"/>
              <a:t>теорій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предметами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соціально-трудові</a:t>
            </a:r>
            <a:r>
              <a:rPr lang="ru-RU" sz="2000" dirty="0"/>
              <a:t> </a:t>
            </a:r>
            <a:r>
              <a:rPr lang="ru-RU" sz="2000" dirty="0" err="1"/>
              <a:t>відносини</a:t>
            </a:r>
            <a:r>
              <a:rPr lang="ru-RU" sz="2000" dirty="0"/>
              <a:t> і </a:t>
            </a:r>
            <a:r>
              <a:rPr lang="ru-RU" sz="2000" dirty="0" err="1"/>
              <a:t>процеси</a:t>
            </a:r>
            <a:r>
              <a:rPr lang="ru-RU" sz="2000" dirty="0"/>
              <a:t>, </a:t>
            </a:r>
            <a:r>
              <a:rPr lang="ru-RU" sz="2000" dirty="0" err="1"/>
              <a:t>соціальні</a:t>
            </a:r>
            <a:r>
              <a:rPr lang="ru-RU" sz="2000" dirty="0"/>
              <a:t> </a:t>
            </a:r>
            <a:r>
              <a:rPr lang="ru-RU" sz="2000" dirty="0" err="1"/>
              <a:t>інститути</a:t>
            </a:r>
            <a:r>
              <a:rPr lang="ru-RU" sz="2000" dirty="0"/>
              <a:t> і </a:t>
            </a:r>
            <a:r>
              <a:rPr lang="ru-RU" sz="2000" dirty="0" err="1"/>
              <a:t>спільності</a:t>
            </a:r>
            <a:r>
              <a:rPr lang="ru-RU" sz="2000" dirty="0"/>
              <a:t> в </a:t>
            </a:r>
            <a:r>
              <a:rPr lang="ru-RU" sz="2000" dirty="0" err="1"/>
              <a:t>сфері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(</a:t>
            </a:r>
            <a:r>
              <a:rPr lang="ru-RU" sz="2000" dirty="0" err="1"/>
              <a:t>соціологія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, </a:t>
            </a:r>
            <a:r>
              <a:rPr lang="ru-RU" sz="2000" dirty="0" err="1"/>
              <a:t>промислова</a:t>
            </a:r>
            <a:r>
              <a:rPr lang="ru-RU" sz="2000" dirty="0"/>
              <a:t> </a:t>
            </a:r>
            <a:r>
              <a:rPr lang="ru-RU" sz="2000" dirty="0" err="1"/>
              <a:t>соціологія</a:t>
            </a:r>
            <a:r>
              <a:rPr lang="ru-RU" sz="2000" dirty="0"/>
              <a:t>, </a:t>
            </a:r>
            <a:r>
              <a:rPr lang="ru-RU" sz="2000" dirty="0" err="1"/>
              <a:t>соціологія</a:t>
            </a:r>
            <a:r>
              <a:rPr lang="ru-RU" sz="2000" dirty="0"/>
              <a:t> села, </a:t>
            </a:r>
            <a:r>
              <a:rPr lang="ru-RU" sz="2000" dirty="0" err="1"/>
              <a:t>соціологія</a:t>
            </a:r>
            <a:r>
              <a:rPr lang="ru-RU" sz="2000" dirty="0"/>
              <a:t> трудового </a:t>
            </a:r>
            <a:r>
              <a:rPr lang="ru-RU" sz="2000" dirty="0" err="1"/>
              <a:t>колективу</a:t>
            </a:r>
            <a:r>
              <a:rPr lang="ru-RU" sz="2000" dirty="0"/>
              <a:t>, </a:t>
            </a:r>
            <a:r>
              <a:rPr lang="ru-RU" sz="2000" dirty="0" err="1"/>
              <a:t>соціологія</a:t>
            </a:r>
            <a:r>
              <a:rPr lang="ru-RU" sz="2000" dirty="0"/>
              <a:t> </a:t>
            </a:r>
            <a:r>
              <a:rPr lang="ru-RU" sz="2000" dirty="0" err="1"/>
              <a:t>професій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), </a:t>
            </a:r>
            <a:r>
              <a:rPr lang="ru-RU" sz="2000" dirty="0" err="1"/>
              <a:t>закономірності</a:t>
            </a:r>
            <a:r>
              <a:rPr lang="ru-RU" sz="2000" dirty="0"/>
              <a:t>, </a:t>
            </a:r>
            <a:r>
              <a:rPr lang="ru-RU" sz="2000" dirty="0" err="1"/>
              <a:t>форми</a:t>
            </a:r>
            <a:r>
              <a:rPr lang="ru-RU" sz="2000" dirty="0"/>
              <a:t> і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цілеспрямованого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на них, </a:t>
            </a:r>
            <a:r>
              <a:rPr lang="ru-RU" sz="2000" dirty="0" err="1"/>
              <a:t>тобто</a:t>
            </a:r>
            <a:r>
              <a:rPr lang="ru-RU" sz="2000" dirty="0"/>
              <a:t> є </a:t>
            </a:r>
            <a:r>
              <a:rPr lang="ru-RU" sz="2000" dirty="0" err="1"/>
              <a:t>соціологічною</a:t>
            </a:r>
            <a:r>
              <a:rPr lang="ru-RU" sz="2000" dirty="0"/>
              <a:t> основою менеджменту.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6648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67</TotalTime>
  <Words>556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Meshkova</cp:lastModifiedBy>
  <cp:revision>6</cp:revision>
  <dcterms:created xsi:type="dcterms:W3CDTF">2014-01-13T14:02:08Z</dcterms:created>
  <dcterms:modified xsi:type="dcterms:W3CDTF">2014-01-13T15:19:57Z</dcterms:modified>
</cp:coreProperties>
</file>