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16" r:id="rId2"/>
    <p:sldId id="463" r:id="rId3"/>
    <p:sldId id="470" r:id="rId4"/>
    <p:sldId id="471" r:id="rId5"/>
    <p:sldId id="476" r:id="rId6"/>
    <p:sldId id="549" r:id="rId7"/>
    <p:sldId id="473" r:id="rId8"/>
    <p:sldId id="550" r:id="rId9"/>
    <p:sldId id="474" r:id="rId10"/>
    <p:sldId id="475" r:id="rId11"/>
    <p:sldId id="480" r:id="rId12"/>
    <p:sldId id="555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FF"/>
    <a:srgbClr val="008000"/>
    <a:srgbClr val="0095FF"/>
    <a:srgbClr val="FFFF99"/>
    <a:srgbClr val="E6E6FF"/>
    <a:srgbClr val="99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9386" autoAdjust="0"/>
  </p:normalViewPr>
  <p:slideViewPr>
    <p:cSldViewPr snapToGrid="0">
      <p:cViewPr>
        <p:scale>
          <a:sx n="81" d="100"/>
          <a:sy n="81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1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512BB266-58D4-41EA-92B1-3980316259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FCF97A9B-3777-4CBD-A844-390A1BEAD43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20" name="Rectangle 4">
            <a:extLst>
              <a:ext uri="{FF2B5EF4-FFF2-40B4-BE49-F238E27FC236}">
                <a16:creationId xmlns:a16="http://schemas.microsoft.com/office/drawing/2014/main" xmlns="" id="{F80D5C1B-4614-4BEC-8D38-B38805E04C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3A493C71-CE83-4EEA-BC9B-3AF3EA8866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6FD3239C-3552-4B04-ACC5-9656A45B35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905DA1BC-6747-4D72-9331-E823B5B164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AEC0DA6-56D2-413F-B8B2-73F5178F39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4678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284EE3-BB7F-4917-844F-A92B035ED23E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943DAE0-6E21-4AE9-842B-D9C9F73B8C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49F9B90-719A-4319-BCC7-8AC9FC5C8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ACE47AD-0685-4363-BC30-1E8507217B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245F1AF8-FDC6-4E7F-8334-93BFF1F3B7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43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EE7DFE8-1E0E-4189-9D03-996C1ABB2ECD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1760561"/>
            <a:ext cx="8652679" cy="1487606"/>
          </a:xfrm>
        </p:spPr>
        <p:txBody>
          <a:bodyPr/>
          <a:lstStyle>
            <a:lvl1pPr>
              <a:defRPr sz="7200" b="1">
                <a:solidFill>
                  <a:srgbClr val="333399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8520" y="4626591"/>
            <a:ext cx="7608626" cy="1380698"/>
          </a:xfrm>
        </p:spPr>
        <p:txBody>
          <a:bodyPr/>
          <a:lstStyle>
            <a:lvl1pPr marL="0" indent="0" algn="ctr">
              <a:buNone/>
              <a:defRPr sz="4000" b="1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500EA4F-6530-498B-B87E-86C1596CD4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3114B9-04F5-4841-8FE9-25A1E85C4A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E418F3A-8B6C-4FB4-9C14-BDF699604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17BE1E26-7159-4007-80DF-2C81D8836C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024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940F15F-8F1F-40A2-BEC9-DCFD1F8E2E2E}"/>
              </a:ext>
            </a:extLst>
          </p:cNvPr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3718295-9877-4A3C-9AA2-26FEB8B0D4EC}"/>
              </a:ext>
            </a:extLst>
          </p:cNvPr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4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xmlns="" id="{0D182E91-CEBF-400F-9644-4EC5AF19D9B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63DBC82C-8499-42B5-8148-709D11BEA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22C416B8-152C-462A-8055-30370D9C4E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7AEDFE81-3917-4B56-9376-A7708DAD42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40CDB29D-8532-4B00-9322-D5845A07FE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627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6E855AB7-CFB9-46DE-9D0B-A9AF8AFAA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DAC44EB2-87D0-4E9A-9C2A-A93160CA6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AC41C725-9944-4D18-97D0-1B9FB02537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E0EB742-F64D-4384-805A-2CA38A5572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F655094A-C230-4800-8FC7-93878AEBF4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65938" y="155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fld id="{D1EE39AC-EE07-4AE0-A621-819C79CC1BC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xmlns="" id="{07373D38-44BD-46A0-88C2-965BA31ABA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85950" y="4359275"/>
            <a:ext cx="5372100" cy="1381125"/>
          </a:xfrm>
        </p:spPr>
        <p:txBody>
          <a:bodyPr/>
          <a:lstStyle/>
          <a:p>
            <a:pPr marL="1257300" indent="-1257300" eaLnBrk="1" hangingPunct="1">
              <a:lnSpc>
                <a:spcPct val="90000"/>
              </a:lnSpc>
              <a:defRPr/>
            </a:pPr>
            <a:r>
              <a:rPr lang="uk-UA" dirty="0">
                <a:solidFill>
                  <a:srgbClr val="000000"/>
                </a:solidFill>
              </a:rPr>
              <a:t>Цикли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8612" name="Номер слайда 5">
            <a:extLst>
              <a:ext uri="{FF2B5EF4-FFF2-40B4-BE49-F238E27FC236}">
                <a16:creationId xmlns:a16="http://schemas.microsoft.com/office/drawing/2014/main" xmlns="" id="{6ADC3EE4-5672-46D6-B978-C9125CA5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32EA5D-BFF6-4B25-95C3-56CB07066A7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2F59881D-6743-40DE-A93C-9BA283B7B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9" y="1663700"/>
            <a:ext cx="8653462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6000" kern="0" dirty="0" err="1">
                <a:solidFill>
                  <a:schemeClr val="accent2"/>
                </a:solidFill>
              </a:rPr>
              <a:t>Програмування</a:t>
            </a:r>
            <a:r>
              <a:rPr lang="ru-RU" sz="6000" kern="0" dirty="0">
                <a:solidFill>
                  <a:schemeClr val="accent2"/>
                </a:solidFill>
              </a:rPr>
              <a:t> </a:t>
            </a:r>
            <a:r>
              <a:rPr lang="ru-RU" sz="6000" kern="0" dirty="0" err="1">
                <a:solidFill>
                  <a:schemeClr val="accent2"/>
                </a:solidFill>
              </a:rPr>
              <a:t>мовою</a:t>
            </a:r>
            <a:r>
              <a:rPr lang="ru-RU" sz="6000" kern="0" dirty="0">
                <a:solidFill>
                  <a:schemeClr val="accent2"/>
                </a:solidFill>
              </a:rPr>
              <a:t> </a:t>
            </a:r>
            <a:r>
              <a:rPr lang="en-US" sz="6000" kern="0" dirty="0">
                <a:solidFill>
                  <a:schemeClr val="accent2"/>
                </a:solidFill>
              </a:rPr>
              <a:t>Python</a:t>
            </a:r>
            <a:endParaRPr lang="ru-RU" sz="6000" kern="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Заголовок 1">
            <a:extLst>
              <a:ext uri="{FF2B5EF4-FFF2-40B4-BE49-F238E27FC236}">
                <a16:creationId xmlns:a16="http://schemas.microsoft.com/office/drawing/2014/main" xmlns="" id="{EEF023C5-80C0-4149-88D7-C59B5A31B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Скільки</a:t>
            </a:r>
            <a:r>
              <a:rPr lang="ru-RU" altLang="ru-RU" dirty="0"/>
              <a:t> </a:t>
            </a:r>
            <a:r>
              <a:rPr lang="ru-RU" altLang="ru-RU" dirty="0" err="1"/>
              <a:t>разів</a:t>
            </a:r>
            <a:r>
              <a:rPr lang="ru-RU" altLang="ru-RU" dirty="0"/>
              <a:t> </a:t>
            </a:r>
            <a:r>
              <a:rPr lang="ru-RU" altLang="ru-RU" dirty="0" err="1"/>
              <a:t>виконується</a:t>
            </a:r>
            <a:r>
              <a:rPr lang="ru-RU" altLang="ru-RU" dirty="0"/>
              <a:t> цикл?</a:t>
            </a:r>
          </a:p>
        </p:txBody>
      </p:sp>
      <p:sp>
        <p:nvSpPr>
          <p:cNvPr id="86019" name="Номер слайда 2">
            <a:extLst>
              <a:ext uri="{FF2B5EF4-FFF2-40B4-BE49-F238E27FC236}">
                <a16:creationId xmlns:a16="http://schemas.microsoft.com/office/drawing/2014/main" xmlns="" id="{AA483147-15C1-4CCD-8944-78E8BDD8E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A89D20-B42F-40BC-9222-01BC4C20B794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085218F-96D8-40AB-A719-950222B2D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950913"/>
            <a:ext cx="7720012" cy="10207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da-DK" sz="2800" b="1">
                <a:latin typeface="Courier New" pitchFamily="49" charset="0"/>
              </a:rPr>
              <a:t>a</a:t>
            </a:r>
            <a:r>
              <a:rPr lang="en-US" b="1">
                <a:latin typeface="Arial" charset="0"/>
              </a:rPr>
              <a:t> </a:t>
            </a:r>
            <a:r>
              <a:rPr lang="da-DK" sz="2800" b="1">
                <a:latin typeface="Courier New" pitchFamily="49" charset="0"/>
              </a:rPr>
              <a:t>=</a:t>
            </a:r>
            <a:r>
              <a:rPr lang="en-US" b="1">
                <a:latin typeface="Arial" charset="0"/>
              </a:rPr>
              <a:t> </a:t>
            </a:r>
            <a:r>
              <a:rPr lang="da-DK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Courier New" pitchFamily="49" charset="0"/>
              </a:rPr>
              <a:t>for </a:t>
            </a:r>
            <a:r>
              <a:rPr lang="en-US" sz="2800" b="1">
                <a:latin typeface="Courier New" pitchFamily="49" charset="0"/>
              </a:rPr>
              <a:t>i</a:t>
            </a:r>
            <a:r>
              <a:rPr lang="en-US" sz="2800" b="1">
                <a:solidFill>
                  <a:srgbClr val="0000FF"/>
                </a:solidFill>
                <a:latin typeface="Courier New" pitchFamily="49" charset="0"/>
              </a:rPr>
              <a:t> in</a:t>
            </a:r>
            <a:r>
              <a:rPr lang="en-US" sz="2800" b="1">
                <a:latin typeface="Courier New" pitchFamily="49" charset="0"/>
              </a:rPr>
              <a:t>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800" b="1">
                <a:latin typeface="Courier New" pitchFamily="49" charset="0"/>
              </a:rPr>
              <a:t>(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3</a:t>
            </a:r>
            <a:r>
              <a:rPr lang="en-US" sz="2800" b="1">
                <a:latin typeface="Courier New" pitchFamily="49" charset="0"/>
              </a:rPr>
              <a:t>): </a:t>
            </a:r>
            <a:r>
              <a:rPr lang="ru-RU" sz="2800" b="1">
                <a:latin typeface="Courier New" pitchFamily="49" charset="0"/>
              </a:rPr>
              <a:t>a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+=</a:t>
            </a:r>
            <a:r>
              <a:rPr lang="en-US" sz="2800" b="1">
                <a:latin typeface="Arial" charset="0"/>
              </a:rPr>
              <a:t> </a:t>
            </a:r>
            <a:r>
              <a:rPr lang="ru-RU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xmlns="" id="{9C5BD62E-1C14-43C5-A446-77769AD0A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6338" y="1117600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latin typeface="Courier New" pitchFamily="49" charset="0"/>
              </a:rPr>
              <a:t>a</a:t>
            </a:r>
            <a:r>
              <a:rPr lang="en-US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=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4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8925D9AC-D404-41D9-A15E-B2A3E7B8D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2341563"/>
            <a:ext cx="7745412" cy="10207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da-DK" sz="2800" b="1">
                <a:latin typeface="Courier New" pitchFamily="49" charset="0"/>
              </a:rPr>
              <a:t>a</a:t>
            </a:r>
            <a:r>
              <a:rPr lang="en-US" b="1">
                <a:latin typeface="Arial" charset="0"/>
              </a:rPr>
              <a:t> </a:t>
            </a:r>
            <a:r>
              <a:rPr lang="da-DK" sz="2800" b="1">
                <a:latin typeface="Courier New" pitchFamily="49" charset="0"/>
              </a:rPr>
              <a:t>=</a:t>
            </a:r>
            <a:r>
              <a:rPr lang="en-US" b="1">
                <a:latin typeface="Arial" charset="0"/>
              </a:rPr>
              <a:t> </a:t>
            </a:r>
            <a:r>
              <a:rPr lang="da-DK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endParaRPr lang="da-DK" sz="2800" b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Courier New" pitchFamily="49" charset="0"/>
              </a:rPr>
              <a:t>for </a:t>
            </a:r>
            <a:r>
              <a:rPr lang="en-US" sz="2800" b="1">
                <a:latin typeface="Courier New" pitchFamily="49" charset="0"/>
              </a:rPr>
              <a:t>i</a:t>
            </a:r>
            <a:r>
              <a:rPr lang="en-US" sz="2800" b="1">
                <a:solidFill>
                  <a:srgbClr val="0000FF"/>
                </a:solidFill>
                <a:latin typeface="Courier New" pitchFamily="49" charset="0"/>
              </a:rPr>
              <a:t> in</a:t>
            </a:r>
            <a:r>
              <a:rPr lang="en-US" sz="2800" b="1">
                <a:latin typeface="Courier New" pitchFamily="49" charset="0"/>
              </a:rPr>
              <a:t>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800" b="1">
                <a:latin typeface="Courier New" pitchFamily="49" charset="0"/>
              </a:rPr>
              <a:t>(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3</a:t>
            </a:r>
            <a:r>
              <a:rPr lang="en-US" sz="2800" b="1">
                <a:latin typeface="Courier New" pitchFamily="49" charset="0"/>
              </a:rPr>
              <a:t>,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r>
              <a:rPr lang="en-US" sz="2800" b="1">
                <a:latin typeface="Courier New" pitchFamily="49" charset="0"/>
              </a:rPr>
              <a:t>): </a:t>
            </a:r>
            <a:r>
              <a:rPr lang="ru-RU" sz="2800" b="1">
                <a:latin typeface="Courier New" pitchFamily="49" charset="0"/>
              </a:rPr>
              <a:t>a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+=</a:t>
            </a:r>
            <a:r>
              <a:rPr lang="en-US" sz="2800" b="1">
                <a:latin typeface="Arial" charset="0"/>
              </a:rPr>
              <a:t> </a:t>
            </a:r>
            <a:r>
              <a:rPr lang="ru-RU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xmlns="" id="{6F03B28C-FECD-4C2C-A3EE-A8C4FE6B5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6338" y="2533650"/>
            <a:ext cx="1309687" cy="536575"/>
          </a:xfrm>
          <a:prstGeom prst="wedgeRoundRectCallout">
            <a:avLst>
              <a:gd name="adj1" fmla="val -107454"/>
              <a:gd name="adj2" fmla="val -7694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latin typeface="Courier New" pitchFamily="49" charset="0"/>
              </a:rPr>
              <a:t>a</a:t>
            </a:r>
            <a:r>
              <a:rPr lang="en-US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=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1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FD31936B-C1B8-4044-86A2-72AE272A1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3732213"/>
            <a:ext cx="8105775" cy="10207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da-DK" sz="2800" b="1">
                <a:latin typeface="Courier New" pitchFamily="49" charset="0"/>
              </a:rPr>
              <a:t>a</a:t>
            </a:r>
            <a:r>
              <a:rPr lang="en-US" b="1">
                <a:latin typeface="Arial" charset="0"/>
              </a:rPr>
              <a:t> </a:t>
            </a:r>
            <a:r>
              <a:rPr lang="da-DK" sz="2800" b="1">
                <a:latin typeface="Courier New" pitchFamily="49" charset="0"/>
              </a:rPr>
              <a:t>=</a:t>
            </a:r>
            <a:r>
              <a:rPr lang="en-US" b="1">
                <a:latin typeface="Arial" charset="0"/>
              </a:rPr>
              <a:t> </a:t>
            </a:r>
            <a:r>
              <a:rPr lang="da-DK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endParaRPr lang="da-DK" sz="2800" b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Courier New" pitchFamily="49" charset="0"/>
              </a:rPr>
              <a:t>for </a:t>
            </a:r>
            <a:r>
              <a:rPr lang="en-US" sz="2800" b="1">
                <a:latin typeface="Courier New" pitchFamily="49" charset="0"/>
              </a:rPr>
              <a:t>i</a:t>
            </a:r>
            <a:r>
              <a:rPr lang="en-US" sz="2800" b="1">
                <a:solidFill>
                  <a:srgbClr val="0000FF"/>
                </a:solidFill>
                <a:latin typeface="Courier New" pitchFamily="49" charset="0"/>
              </a:rPr>
              <a:t> in</a:t>
            </a:r>
            <a:r>
              <a:rPr lang="en-US" sz="2800" b="1">
                <a:latin typeface="Courier New" pitchFamily="49" charset="0"/>
              </a:rPr>
              <a:t>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800" b="1">
                <a:latin typeface="Courier New" pitchFamily="49" charset="0"/>
              </a:rPr>
              <a:t>(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r>
              <a:rPr lang="en-US" sz="2800" b="1">
                <a:latin typeface="Courier New" pitchFamily="49" charset="0"/>
              </a:rPr>
              <a:t>,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3</a:t>
            </a:r>
            <a:r>
              <a:rPr lang="en-US" sz="2800" b="1">
                <a:latin typeface="Courier New" pitchFamily="49" charset="0"/>
              </a:rPr>
              <a:t>,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-1</a:t>
            </a:r>
            <a:r>
              <a:rPr lang="en-US" sz="2800" b="1">
                <a:latin typeface="Courier New" pitchFamily="49" charset="0"/>
              </a:rPr>
              <a:t>): </a:t>
            </a:r>
            <a:r>
              <a:rPr lang="ru-RU" sz="2800" b="1">
                <a:latin typeface="Courier New" pitchFamily="49" charset="0"/>
              </a:rPr>
              <a:t>a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+=</a:t>
            </a:r>
            <a:r>
              <a:rPr lang="en-US" sz="2800" b="1">
                <a:latin typeface="Arial" charset="0"/>
              </a:rPr>
              <a:t> </a:t>
            </a:r>
            <a:r>
              <a:rPr lang="ru-RU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xmlns="" id="{FE7DEE83-4058-4547-9C20-FF5A1D90D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6338" y="3621088"/>
            <a:ext cx="1309687" cy="536575"/>
          </a:xfrm>
          <a:prstGeom prst="wedgeRoundRectCallout">
            <a:avLst>
              <a:gd name="adj1" fmla="val -84741"/>
              <a:gd name="adj2" fmla="val 7443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latin typeface="Courier New" pitchFamily="49" charset="0"/>
              </a:rPr>
              <a:t>a</a:t>
            </a:r>
            <a:r>
              <a:rPr lang="en-US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=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1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xmlns="" id="{CA36B691-D8A9-40A5-BB72-E56765EA7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5122863"/>
            <a:ext cx="8116887" cy="10207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da-DK" sz="2800" b="1">
                <a:latin typeface="Courier New" pitchFamily="49" charset="0"/>
              </a:rPr>
              <a:t>a</a:t>
            </a:r>
            <a:r>
              <a:rPr lang="en-US" b="1">
                <a:latin typeface="Arial" charset="0"/>
              </a:rPr>
              <a:t> </a:t>
            </a:r>
            <a:r>
              <a:rPr lang="da-DK" sz="2800" b="1">
                <a:latin typeface="Courier New" pitchFamily="49" charset="0"/>
              </a:rPr>
              <a:t>=</a:t>
            </a:r>
            <a:r>
              <a:rPr lang="en-US" b="1">
                <a:latin typeface="Arial" charset="0"/>
              </a:rPr>
              <a:t> </a:t>
            </a:r>
            <a:r>
              <a:rPr lang="da-DK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endParaRPr lang="da-DK" sz="2800" b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800" b="1">
                <a:solidFill>
                  <a:srgbClr val="0000FF"/>
                </a:solidFill>
                <a:latin typeface="Courier New" pitchFamily="49" charset="0"/>
              </a:rPr>
              <a:t>for </a:t>
            </a:r>
            <a:r>
              <a:rPr lang="en-US" sz="2800" b="1">
                <a:latin typeface="Courier New" pitchFamily="49" charset="0"/>
              </a:rPr>
              <a:t>i</a:t>
            </a:r>
            <a:r>
              <a:rPr lang="en-US" sz="2800" b="1">
                <a:solidFill>
                  <a:srgbClr val="0000FF"/>
                </a:solidFill>
                <a:latin typeface="Courier New" pitchFamily="49" charset="0"/>
              </a:rPr>
              <a:t> in</a:t>
            </a:r>
            <a:r>
              <a:rPr lang="en-US" sz="2800" b="1">
                <a:latin typeface="Courier New" pitchFamily="49" charset="0"/>
              </a:rPr>
              <a:t>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</a:rPr>
              <a:t>range</a:t>
            </a:r>
            <a:r>
              <a:rPr lang="en-US" sz="2800" b="1">
                <a:latin typeface="Courier New" pitchFamily="49" charset="0"/>
              </a:rPr>
              <a:t>(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3</a:t>
            </a:r>
            <a:r>
              <a:rPr lang="en-US" sz="2800" b="1">
                <a:latin typeface="Courier New" pitchFamily="49" charset="0"/>
              </a:rPr>
              <a:t>,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r>
              <a:rPr lang="en-US" sz="2800" b="1">
                <a:latin typeface="Courier New" pitchFamily="49" charset="0"/>
              </a:rPr>
              <a:t>,</a:t>
            </a:r>
            <a:r>
              <a:rPr lang="en-US" sz="2800" b="1">
                <a:solidFill>
                  <a:srgbClr val="0095FF"/>
                </a:solidFill>
                <a:latin typeface="Courier New" pitchFamily="49" charset="0"/>
              </a:rPr>
              <a:t>-1</a:t>
            </a:r>
            <a:r>
              <a:rPr lang="en-US" sz="2800" b="1">
                <a:latin typeface="Courier New" pitchFamily="49" charset="0"/>
              </a:rPr>
              <a:t>): </a:t>
            </a:r>
            <a:r>
              <a:rPr lang="ru-RU" sz="2800" b="1">
                <a:latin typeface="Courier New" pitchFamily="49" charset="0"/>
              </a:rPr>
              <a:t>a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+=</a:t>
            </a:r>
            <a:r>
              <a:rPr lang="en-US" sz="2800" b="1">
                <a:latin typeface="Arial" charset="0"/>
              </a:rPr>
              <a:t> </a:t>
            </a:r>
            <a:r>
              <a:rPr lang="ru-RU" sz="2800" b="1">
                <a:solidFill>
                  <a:srgbClr val="0095FF"/>
                </a:solidFill>
                <a:latin typeface="Courier New" pitchFamily="49" charset="0"/>
              </a:rPr>
              <a:t>1</a:t>
            </a:r>
            <a:endParaRPr lang="ru-RU" sz="2800" b="1">
              <a:latin typeface="Courier New" pitchFamily="49" charset="0"/>
            </a:endParaRP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xmlns="" id="{E5562FF8-A9DD-4E61-B8D3-70F4760D2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6338" y="5014913"/>
            <a:ext cx="1309687" cy="536575"/>
          </a:xfrm>
          <a:prstGeom prst="wedgeRoundRectCallout">
            <a:avLst>
              <a:gd name="adj1" fmla="val -80537"/>
              <a:gd name="adj2" fmla="val 74435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800" b="1">
                <a:latin typeface="Courier New" pitchFamily="49" charset="0"/>
              </a:rPr>
              <a:t>a</a:t>
            </a:r>
            <a:r>
              <a:rPr lang="en-US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=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Courier New" pitchFamily="49" charset="0"/>
              </a:rPr>
              <a:t>3</a:t>
            </a:r>
            <a:endParaRPr lang="ru-RU" sz="2800" b="1">
              <a:latin typeface="Courier New" pitchFamily="49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4C450196-8A8B-491C-8ED6-1929CBD1BCF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Заголовок 1">
            <a:extLst>
              <a:ext uri="{FF2B5EF4-FFF2-40B4-BE49-F238E27FC236}">
                <a16:creationId xmlns:a16="http://schemas.microsoft.com/office/drawing/2014/main" xmlns="" id="{CFE18478-6B7F-49F8-A5FD-3DA8B529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Вкладені</a:t>
            </a:r>
            <a:r>
              <a:rPr lang="ru-RU" altLang="ru-RU" dirty="0"/>
              <a:t> цикли</a:t>
            </a:r>
          </a:p>
        </p:txBody>
      </p:sp>
      <p:sp>
        <p:nvSpPr>
          <p:cNvPr id="91139" name="Номер слайда 2">
            <a:extLst>
              <a:ext uri="{FF2B5EF4-FFF2-40B4-BE49-F238E27FC236}">
                <a16:creationId xmlns:a16="http://schemas.microsoft.com/office/drawing/2014/main" xmlns="" id="{718E97B1-D520-4BC4-B0DB-D265C61E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BCAC6F-864C-4FAD-B9F8-C5B3D45E8A6A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82945" name="Rectangle 1">
            <a:extLst>
              <a:ext uri="{FF2B5EF4-FFF2-40B4-BE49-F238E27FC236}">
                <a16:creationId xmlns:a16="http://schemas.microsoft.com/office/drawing/2014/main" xmlns="" id="{979375DC-4C10-474B-965C-1FA0D5068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8" y="954088"/>
            <a:ext cx="5430837" cy="12001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in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range(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4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):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k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in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range(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4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):</a:t>
            </a: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, k )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grpSp>
        <p:nvGrpSpPr>
          <p:cNvPr id="91141" name="Group 7">
            <a:extLst>
              <a:ext uri="{FF2B5EF4-FFF2-40B4-BE49-F238E27FC236}">
                <a16:creationId xmlns:a16="http://schemas.microsoft.com/office/drawing/2014/main" xmlns="" id="{0B7884D8-13A3-414E-8444-B0A7DCC91FEF}"/>
              </a:ext>
            </a:extLst>
          </p:cNvPr>
          <p:cNvGrpSpPr>
            <a:grpSpLocks/>
          </p:cNvGrpSpPr>
          <p:nvPr/>
        </p:nvGrpSpPr>
        <p:grpSpPr bwMode="auto">
          <a:xfrm>
            <a:off x="500063" y="2378075"/>
            <a:ext cx="4968875" cy="663575"/>
            <a:chOff x="796" y="2336"/>
            <a:chExt cx="3130" cy="418"/>
          </a:xfrm>
        </p:grpSpPr>
        <p:sp>
          <p:nvSpPr>
            <p:cNvPr id="6" name="Text Box 8">
              <a:extLst>
                <a:ext uri="{FF2B5EF4-FFF2-40B4-BE49-F238E27FC236}">
                  <a16:creationId xmlns:a16="http://schemas.microsoft.com/office/drawing/2014/main" xmlns="" id="{BBB14EFB-5FF7-4DE9-9A19-2CB9B091F8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2836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Як </a:t>
              </a:r>
              <a:r>
                <a:rPr lang="ru-RU" sz="2400" dirty="0" err="1">
                  <a:latin typeface="Arial" charset="0"/>
                </a:rPr>
                <a:t>змінюються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змінні</a:t>
              </a:r>
              <a:r>
                <a:rPr lang="ru-RU" sz="2400" dirty="0">
                  <a:latin typeface="Arial" charset="0"/>
                </a:rPr>
                <a:t>?</a:t>
              </a:r>
            </a:p>
          </p:txBody>
        </p:sp>
        <p:sp>
          <p:nvSpPr>
            <p:cNvPr id="91147" name="Oval 9">
              <a:extLst>
                <a:ext uri="{FF2B5EF4-FFF2-40B4-BE49-F238E27FC236}">
                  <a16:creationId xmlns:a16="http://schemas.microsoft.com/office/drawing/2014/main" xmlns="" id="{DEBAE263-86AD-4F5B-B3D5-1F5E44BA6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7853B16-2854-4D99-B64D-BCD25B1BD339}"/>
              </a:ext>
            </a:extLst>
          </p:cNvPr>
          <p:cNvSpPr/>
          <p:nvPr/>
        </p:nvSpPr>
        <p:spPr>
          <a:xfrm>
            <a:off x="6519863" y="955675"/>
            <a:ext cx="738187" cy="3416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ru-RU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xmlns="" id="{1457B16C-14DB-4477-ABBF-FA97B8508E9D}"/>
              </a:ext>
            </a:extLst>
          </p:cNvPr>
          <p:cNvGrpSpPr>
            <a:grpSpLocks/>
          </p:cNvGrpSpPr>
          <p:nvPr/>
        </p:nvGrpSpPr>
        <p:grpSpPr bwMode="auto">
          <a:xfrm>
            <a:off x="500063" y="3319463"/>
            <a:ext cx="4968875" cy="936625"/>
            <a:chOff x="796" y="2336"/>
            <a:chExt cx="3130" cy="590"/>
          </a:xfrm>
        </p:grpSpPr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xmlns="" id="{C032F28A-07BB-4BF9-BEBB-FAF7E9C00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2836" cy="523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</a:t>
              </a:r>
              <a:r>
                <a:rPr lang="ru-RU" sz="2400" dirty="0" err="1">
                  <a:latin typeface="Arial" charset="0"/>
                </a:rPr>
                <a:t>Змінна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внутрішнього</a:t>
              </a:r>
              <a:r>
                <a:rPr lang="ru-RU" sz="2400" dirty="0">
                  <a:latin typeface="Arial" charset="0"/>
                </a:rPr>
                <a:t> циклу   </a:t>
              </a:r>
              <a:r>
                <a:rPr lang="ru-RU" sz="2400" dirty="0" err="1">
                  <a:latin typeface="Arial" charset="0"/>
                </a:rPr>
                <a:t>змінюється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швидше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91145" name="Oval 9">
              <a:extLst>
                <a:ext uri="{FF2B5EF4-FFF2-40B4-BE49-F238E27FC236}">
                  <a16:creationId xmlns:a16="http://schemas.microsoft.com/office/drawing/2014/main" xmlns="" id="{0642E485-F9B5-44C3-8595-B9BBD3F61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50D9863F-875B-48EA-AA31-B8BC1A93E79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Заголовок 1">
            <a:extLst>
              <a:ext uri="{FF2B5EF4-FFF2-40B4-BE49-F238E27FC236}">
                <a16:creationId xmlns:a16="http://schemas.microsoft.com/office/drawing/2014/main" xmlns="" id="{964AE8C8-8C36-42A6-9E3E-93337B9E3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 err="1"/>
              <a:t>Вкладені</a:t>
            </a:r>
            <a:r>
              <a:rPr lang="ru-RU" altLang="ru-RU" dirty="0"/>
              <a:t> цикли</a:t>
            </a:r>
          </a:p>
        </p:txBody>
      </p:sp>
      <p:sp>
        <p:nvSpPr>
          <p:cNvPr id="92163" name="Номер слайда 2">
            <a:extLst>
              <a:ext uri="{FF2B5EF4-FFF2-40B4-BE49-F238E27FC236}">
                <a16:creationId xmlns:a16="http://schemas.microsoft.com/office/drawing/2014/main" xmlns="" id="{B12CA376-2E95-40CF-84FC-924D952C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9DC622-C012-43BA-B9B8-863BF7F68B61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82945" name="Rectangle 1">
            <a:extLst>
              <a:ext uri="{FF2B5EF4-FFF2-40B4-BE49-F238E27FC236}">
                <a16:creationId xmlns:a16="http://schemas.microsoft.com/office/drawing/2014/main" xmlns="" id="{BC357EE9-8018-4124-8AED-88C71AB07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8" y="954088"/>
            <a:ext cx="5430837" cy="12001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in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range(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5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):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k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in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range(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,i+1):</a:t>
            </a:r>
          </a:p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( </a:t>
            </a:r>
            <a:r>
              <a:rPr lang="en-US" sz="2400" b="1" dirty="0" err="1">
                <a:latin typeface="Courier New" pitchFamily="49" charset="0"/>
                <a:ea typeface="Times New Roman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, k )</a:t>
            </a:r>
            <a:endParaRPr lang="ru-RU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FACA76AD-53D1-441F-83FF-A0D32A96B72A}"/>
              </a:ext>
            </a:extLst>
          </p:cNvPr>
          <p:cNvGrpSpPr>
            <a:grpSpLocks/>
          </p:cNvGrpSpPr>
          <p:nvPr/>
        </p:nvGrpSpPr>
        <p:grpSpPr bwMode="auto">
          <a:xfrm>
            <a:off x="500063" y="2378075"/>
            <a:ext cx="4968875" cy="663575"/>
            <a:chOff x="796" y="2336"/>
            <a:chExt cx="3130" cy="418"/>
          </a:xfrm>
        </p:grpSpPr>
        <p:sp>
          <p:nvSpPr>
            <p:cNvPr id="6" name="Text Box 8">
              <a:extLst>
                <a:ext uri="{FF2B5EF4-FFF2-40B4-BE49-F238E27FC236}">
                  <a16:creationId xmlns:a16="http://schemas.microsoft.com/office/drawing/2014/main" xmlns="" id="{6BA3F495-EF01-4C76-9DD8-0F419F750E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2836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 Як </a:t>
              </a:r>
              <a:r>
                <a:rPr lang="ru-RU" sz="2400" dirty="0" err="1">
                  <a:latin typeface="Arial" charset="0"/>
                </a:rPr>
                <a:t>змінюються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змінні</a:t>
              </a:r>
              <a:r>
                <a:rPr lang="ru-RU" sz="2400" dirty="0">
                  <a:latin typeface="Arial" charset="0"/>
                </a:rPr>
                <a:t>?</a:t>
              </a:r>
            </a:p>
          </p:txBody>
        </p:sp>
        <p:sp>
          <p:nvSpPr>
            <p:cNvPr id="92171" name="Oval 9">
              <a:extLst>
                <a:ext uri="{FF2B5EF4-FFF2-40B4-BE49-F238E27FC236}">
                  <a16:creationId xmlns:a16="http://schemas.microsoft.com/office/drawing/2014/main" xmlns="" id="{57BC10C8-E4FC-4E5A-987A-BB18365A1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46E6208-9A47-487E-A941-31D63544AAD4}"/>
              </a:ext>
            </a:extLst>
          </p:cNvPr>
          <p:cNvSpPr/>
          <p:nvPr/>
        </p:nvSpPr>
        <p:spPr>
          <a:xfrm>
            <a:off x="6519863" y="955675"/>
            <a:ext cx="922337" cy="3786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 eaLnBrk="1" hangingPunct="1">
              <a:defRPr/>
            </a:pPr>
            <a:r>
              <a:rPr lang="ru-RU" sz="2400" b="1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xmlns="" id="{35509821-A68D-4449-BF7F-AEF8157EA21B}"/>
              </a:ext>
            </a:extLst>
          </p:cNvPr>
          <p:cNvGrpSpPr>
            <a:grpSpLocks/>
          </p:cNvGrpSpPr>
          <p:nvPr/>
        </p:nvGrpSpPr>
        <p:grpSpPr bwMode="auto">
          <a:xfrm>
            <a:off x="500063" y="3319463"/>
            <a:ext cx="4968875" cy="936625"/>
            <a:chOff x="796" y="2336"/>
            <a:chExt cx="3130" cy="590"/>
          </a:xfrm>
        </p:grpSpPr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xmlns="" id="{69CFAA88-DE2B-46D2-AE24-0759F73BA2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2836" cy="523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</a:t>
              </a:r>
              <a:r>
                <a:rPr lang="ru-RU" sz="2400" dirty="0" err="1">
                  <a:latin typeface="Arial" charset="0"/>
                </a:rPr>
                <a:t>Змінна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внутрішнього</a:t>
              </a:r>
              <a:r>
                <a:rPr lang="ru-RU" sz="2400" dirty="0">
                  <a:latin typeface="Arial" charset="0"/>
                </a:rPr>
                <a:t> циклу   </a:t>
              </a:r>
              <a:r>
                <a:rPr lang="ru-RU" sz="2400" dirty="0" err="1">
                  <a:latin typeface="Arial" charset="0"/>
                </a:rPr>
                <a:t>змінюється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швидше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92169" name="Oval 9">
              <a:extLst>
                <a:ext uri="{FF2B5EF4-FFF2-40B4-BE49-F238E27FC236}">
                  <a16:creationId xmlns:a16="http://schemas.microsoft.com/office/drawing/2014/main" xmlns="" id="{6E2674F6-A126-4671-901F-66BDE43EE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43EC2BF3-37F9-45AF-8202-AF3095B8C4E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4">
            <a:extLst>
              <a:ext uri="{FF2B5EF4-FFF2-40B4-BE49-F238E27FC236}">
                <a16:creationId xmlns:a16="http://schemas.microsoft.com/office/drawing/2014/main" xmlns="" id="{4BF887F0-C4C7-4C8C-BCF2-2DFC4549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/>
              <a:t>Що таке цикл?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xmlns="" id="{165DBBCC-D367-4657-AB62-7B6142A0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A18A33-8155-4A55-9AE9-BDED7CB4D7DC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34197DD-E1B0-4936-84B4-A1496ACA56F8}"/>
              </a:ext>
            </a:extLst>
          </p:cNvPr>
          <p:cNvSpPr/>
          <p:nvPr/>
        </p:nvSpPr>
        <p:spPr>
          <a:xfrm>
            <a:off x="393700" y="836613"/>
            <a:ext cx="8442325" cy="461962"/>
          </a:xfrm>
          <a:prstGeom prst="rect">
            <a:avLst/>
          </a:prstGeom>
          <a:solidFill>
            <a:srgbClr val="E6E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176213" indent="-176213" eaLnBrk="1" hangingPunct="1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333399"/>
                </a:solidFill>
                <a:latin typeface="Arial" charset="0"/>
              </a:rPr>
              <a:t>Цикл</a:t>
            </a:r>
            <a:r>
              <a:rPr lang="ru-RU" sz="2400" dirty="0">
                <a:solidFill>
                  <a:srgbClr val="3333FF"/>
                </a:solidFill>
                <a:latin typeface="Arial" charset="0"/>
              </a:rPr>
              <a:t> </a:t>
            </a:r>
            <a:r>
              <a:rPr lang="ru-RU" sz="2400" dirty="0">
                <a:latin typeface="Arial" charset="0"/>
              </a:rPr>
              <a:t>– </a:t>
            </a:r>
            <a:r>
              <a:rPr lang="uk-UA" sz="2400" dirty="0"/>
              <a:t>це багаторазове виконання однакових дій</a:t>
            </a:r>
            <a:r>
              <a:rPr lang="ru-RU" sz="2400" dirty="0">
                <a:latin typeface="Arial" charset="0"/>
              </a:rPr>
              <a:t>.</a:t>
            </a:r>
          </a:p>
        </p:txBody>
      </p:sp>
      <p:sp>
        <p:nvSpPr>
          <p:cNvPr id="18" name="Прямоугольник 6">
            <a:extLst>
              <a:ext uri="{FF2B5EF4-FFF2-40B4-BE49-F238E27FC236}">
                <a16:creationId xmlns:a16="http://schemas.microsoft.com/office/drawing/2014/main" xmlns="" id="{7A176D42-921A-40A0-8219-384F4662D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1785938"/>
            <a:ext cx="8442325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lvl="1" indent="-268288" eaLnBrk="1" hangingPunct="1">
              <a:spcBef>
                <a:spcPct val="15000"/>
              </a:spcBef>
              <a:defRPr/>
            </a:pPr>
            <a:r>
              <a:rPr lang="ru-RU" sz="2400" b="1" dirty="0">
                <a:solidFill>
                  <a:srgbClr val="333399"/>
                </a:solidFill>
              </a:rPr>
              <a:t>Два </a:t>
            </a:r>
            <a:r>
              <a:rPr lang="ru-RU" sz="2400" b="1" dirty="0" err="1">
                <a:solidFill>
                  <a:srgbClr val="333399"/>
                </a:solidFill>
              </a:rPr>
              <a:t>види</a:t>
            </a:r>
            <a:r>
              <a:rPr lang="ru-RU" sz="2400" b="1" dirty="0">
                <a:solidFill>
                  <a:srgbClr val="333399"/>
                </a:solidFill>
              </a:rPr>
              <a:t> цикл</a:t>
            </a:r>
            <a:r>
              <a:rPr lang="uk-UA" sz="2400" b="1" dirty="0">
                <a:solidFill>
                  <a:srgbClr val="333399"/>
                </a:solidFill>
              </a:rPr>
              <a:t>і</a:t>
            </a:r>
            <a:r>
              <a:rPr lang="ru-RU" sz="2400" b="1" dirty="0">
                <a:solidFill>
                  <a:srgbClr val="333399"/>
                </a:solidFill>
              </a:rPr>
              <a:t>в</a:t>
            </a:r>
            <a:r>
              <a:rPr lang="ru-RU" sz="2400" dirty="0"/>
              <a:t>:</a:t>
            </a:r>
          </a:p>
          <a:p>
            <a:pPr marL="628650" lvl="1" indent="-268288" eaLnBrk="1" hangingPunct="1">
              <a:spcBef>
                <a:spcPct val="15000"/>
              </a:spcBef>
              <a:buFontTx/>
              <a:buChar char="•"/>
              <a:defRPr/>
            </a:pPr>
            <a:r>
              <a:rPr lang="uk-UA" sz="2400" dirty="0"/>
              <a:t>цикл з </a:t>
            </a:r>
            <a:r>
              <a:rPr lang="uk-UA" sz="2400" b="1" dirty="0"/>
              <a:t>відомим</a:t>
            </a:r>
            <a:r>
              <a:rPr lang="uk-UA" sz="2400" dirty="0"/>
              <a:t> числом кроків (зробити 10 разів</a:t>
            </a:r>
            <a:r>
              <a:rPr lang="en-US" sz="2400" dirty="0"/>
              <a:t>)</a:t>
            </a:r>
            <a:endParaRPr lang="ru-RU" sz="2400" dirty="0"/>
          </a:p>
          <a:p>
            <a:pPr marL="628650" lvl="1" indent="-268288" eaLnBrk="1" hangingPunct="1">
              <a:spcBef>
                <a:spcPct val="15000"/>
              </a:spcBef>
              <a:buFontTx/>
              <a:buChar char="•"/>
              <a:defRPr/>
            </a:pPr>
            <a:r>
              <a:rPr lang="uk-UA" sz="2400" dirty="0"/>
              <a:t>цикл з </a:t>
            </a:r>
            <a:r>
              <a:rPr lang="uk-UA" sz="2400" b="1" dirty="0"/>
              <a:t>невідомим</a:t>
            </a:r>
            <a:r>
              <a:rPr lang="uk-UA" sz="2400" dirty="0"/>
              <a:t> числом кроків (робити, поки не набридне)</a:t>
            </a:r>
            <a:endParaRPr lang="ru-RU" sz="2400" dirty="0"/>
          </a:p>
        </p:txBody>
      </p:sp>
      <p:sp>
        <p:nvSpPr>
          <p:cNvPr id="19" name="Прямоугольник 7">
            <a:extLst>
              <a:ext uri="{FF2B5EF4-FFF2-40B4-BE49-F238E27FC236}">
                <a16:creationId xmlns:a16="http://schemas.microsoft.com/office/drawing/2014/main" xmlns="" id="{9FCFBE76-2D42-4C06-B704-6718861DC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3695700"/>
            <a:ext cx="8351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i="1"/>
              <a:t>Завдання</a:t>
            </a:r>
            <a:r>
              <a:rPr lang="ru-RU" altLang="ru-RU" sz="2400"/>
              <a:t>. </a:t>
            </a:r>
            <a:r>
              <a:rPr lang="uk-UA" altLang="x-none" sz="2400"/>
              <a:t>Вивести на екран 10 разів слово «Привіт»</a:t>
            </a:r>
            <a:r>
              <a:rPr lang="ru-RU" altLang="ru-RU" sz="2400"/>
              <a:t>.</a:t>
            </a:r>
          </a:p>
        </p:txBody>
      </p:sp>
      <p:grpSp>
        <p:nvGrpSpPr>
          <p:cNvPr id="20" name="Group 7">
            <a:extLst>
              <a:ext uri="{FF2B5EF4-FFF2-40B4-BE49-F238E27FC236}">
                <a16:creationId xmlns:a16="http://schemas.microsoft.com/office/drawing/2014/main" xmlns="" id="{CC753DAC-AFB2-4B99-AE56-5CF8BFB1E40E}"/>
              </a:ext>
            </a:extLst>
          </p:cNvPr>
          <p:cNvGrpSpPr>
            <a:grpSpLocks/>
          </p:cNvGrpSpPr>
          <p:nvPr/>
        </p:nvGrpSpPr>
        <p:grpSpPr bwMode="auto">
          <a:xfrm>
            <a:off x="962025" y="4298950"/>
            <a:ext cx="6977063" cy="663575"/>
            <a:chOff x="796" y="2336"/>
            <a:chExt cx="4395" cy="418"/>
          </a:xfrm>
        </p:grpSpPr>
        <p:sp>
          <p:nvSpPr>
            <p:cNvPr id="21" name="Text Box 8">
              <a:extLst>
                <a:ext uri="{FF2B5EF4-FFF2-40B4-BE49-F238E27FC236}">
                  <a16:creationId xmlns:a16="http://schemas.microsoft.com/office/drawing/2014/main" xmlns="" id="{651F07FB-F333-4F91-A91E-A49FA39A5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4101" cy="296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uk-UA" sz="2400" dirty="0"/>
                <a:t>Чи можна вирішити відомими методами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22" name="Oval 9">
              <a:extLst>
                <a:ext uri="{FF2B5EF4-FFF2-40B4-BE49-F238E27FC236}">
                  <a16:creationId xmlns:a16="http://schemas.microsoft.com/office/drawing/2014/main" xmlns="" id="{A12BEA15-BF19-4310-9237-BF136F127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cxnSp>
        <p:nvCxnSpPr>
          <p:cNvPr id="23" name="Прямая соединительная линия 12">
            <a:extLst>
              <a:ext uri="{FF2B5EF4-FFF2-40B4-BE49-F238E27FC236}">
                <a16:creationId xmlns:a16="http://schemas.microsoft.com/office/drawing/2014/main" xmlns="" id="{64E70EFD-8F52-4D31-AE5B-EB694F7798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810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build="p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>
            <a:extLst>
              <a:ext uri="{FF2B5EF4-FFF2-40B4-BE49-F238E27FC236}">
                <a16:creationId xmlns:a16="http://schemas.microsoft.com/office/drawing/2014/main" xmlns="" id="{9DAF3544-B4B7-496D-8298-B2D9E37FD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Цикл з </a:t>
            </a:r>
            <a:r>
              <a:rPr lang="ru-RU" altLang="ru-RU" dirty="0" err="1"/>
              <a:t>умовою</a:t>
            </a:r>
            <a:endParaRPr lang="ru-RU" altLang="ru-RU" dirty="0"/>
          </a:p>
        </p:txBody>
      </p:sp>
      <p:sp>
        <p:nvSpPr>
          <p:cNvPr id="74755" name="Номер слайда 2">
            <a:extLst>
              <a:ext uri="{FF2B5EF4-FFF2-40B4-BE49-F238E27FC236}">
                <a16:creationId xmlns:a16="http://schemas.microsoft.com/office/drawing/2014/main" xmlns="" id="{BC29415A-CDEF-4F70-A552-32DA4004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703346-992C-4D97-B3A1-9AD598C5498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27FFC3EA-72F5-4B37-A7DA-5CFD0D2B5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738" y="1955800"/>
            <a:ext cx="4200525" cy="1692275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count</a:t>
            </a:r>
            <a:r>
              <a:rPr lang="ru-RU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endParaRPr lang="en-US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:      </a:t>
            </a:r>
          </a:p>
          <a:p>
            <a:pPr>
              <a:spcAft>
                <a:spcPts val="0"/>
              </a:spcAft>
              <a:defRPr/>
            </a:pPr>
            <a:endParaRPr lang="ru-RU" sz="16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spcAft>
                <a:spcPts val="0"/>
              </a:spcAft>
              <a:defRPr/>
            </a:pPr>
            <a:endParaRPr lang="ru-RU" sz="20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spcAft>
                <a:spcPts val="0"/>
              </a:spcAft>
              <a:defRPr/>
            </a:pPr>
            <a:endParaRPr lang="en-US" sz="20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3493" name="Блок-схема: процесс 4">
            <a:extLst>
              <a:ext uri="{FF2B5EF4-FFF2-40B4-BE49-F238E27FC236}">
                <a16:creationId xmlns:a16="http://schemas.microsoft.com/office/drawing/2014/main" xmlns="" id="{4C518804-7D7A-49A9-BDFB-FD5CDFACE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575" y="2768600"/>
            <a:ext cx="2330450" cy="755650"/>
          </a:xfrm>
          <a:prstGeom prst="flowChartProcess">
            <a:avLst/>
          </a:prstGeom>
          <a:solidFill>
            <a:schemeClr val="bg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 = 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 //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</a:t>
            </a:r>
            <a:endParaRPr lang="en-US" altLang="ru-RU" sz="2400" b="1"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count += 1</a:t>
            </a:r>
            <a:endParaRPr lang="en-US" altLang="ru-RU" sz="2400" b="1">
              <a:solidFill>
                <a:srgbClr val="00B0F0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eaLnBrk="1" hangingPunct="1"/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6" name="Скругленная прямоугольная выноска 5">
            <a:extLst>
              <a:ext uri="{FF2B5EF4-FFF2-40B4-BE49-F238E27FC236}">
                <a16:creationId xmlns:a16="http://schemas.microsoft.com/office/drawing/2014/main" xmlns="" id="{A1116EDA-62CE-4702-9BCA-11F702856E76}"/>
              </a:ext>
            </a:extLst>
          </p:cNvPr>
          <p:cNvSpPr/>
          <p:nvPr/>
        </p:nvSpPr>
        <p:spPr bwMode="auto">
          <a:xfrm>
            <a:off x="5684838" y="2924175"/>
            <a:ext cx="1971675" cy="569913"/>
          </a:xfrm>
          <a:prstGeom prst="wedgeRoundRectCallout">
            <a:avLst>
              <a:gd name="adj1" fmla="val -80628"/>
              <a:gd name="adj2" fmla="val -5872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uk-UA" sz="2400" dirty="0"/>
              <a:t>тіло циклу</a:t>
            </a:r>
            <a:endParaRPr lang="ru-RU" sz="2400" dirty="0">
              <a:latin typeface="Arial" charset="0"/>
            </a:endParaRPr>
          </a:p>
        </p:txBody>
      </p:sp>
      <p:sp>
        <p:nvSpPr>
          <p:cNvPr id="7" name="Скругленная прямоугольная выноска 6">
            <a:extLst>
              <a:ext uri="{FF2B5EF4-FFF2-40B4-BE49-F238E27FC236}">
                <a16:creationId xmlns:a16="http://schemas.microsoft.com/office/drawing/2014/main" xmlns="" id="{DF152E3D-84B4-4823-925D-20E065E6EE1F}"/>
              </a:ext>
            </a:extLst>
          </p:cNvPr>
          <p:cNvSpPr/>
          <p:nvPr/>
        </p:nvSpPr>
        <p:spPr bwMode="auto">
          <a:xfrm>
            <a:off x="649288" y="1055688"/>
            <a:ext cx="3171825" cy="709612"/>
          </a:xfrm>
          <a:prstGeom prst="wedgeRoundRectCallout">
            <a:avLst>
              <a:gd name="adj1" fmla="val 32874"/>
              <a:gd name="adj2" fmla="val 97680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uk-UA" sz="2400" dirty="0"/>
              <a:t>початкове значення лічильника</a:t>
            </a:r>
            <a:endParaRPr lang="ru-RU" sz="2400" dirty="0">
              <a:latin typeface="Arial" charset="0"/>
            </a:endParaRPr>
          </a:p>
        </p:txBody>
      </p:sp>
      <p:sp>
        <p:nvSpPr>
          <p:cNvPr id="63496" name="Прямоугольник 7">
            <a:extLst>
              <a:ext uri="{FF2B5EF4-FFF2-40B4-BE49-F238E27FC236}">
                <a16:creationId xmlns:a16="http://schemas.microsoft.com/office/drawing/2014/main" xmlns="" id="{4A04AC22-A383-4D99-8D2F-2FFEC5E5D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9338" y="2362200"/>
            <a:ext cx="1106487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 &gt; 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9" name="Скругленная прямоугольная выноска 8">
            <a:extLst>
              <a:ext uri="{FF2B5EF4-FFF2-40B4-BE49-F238E27FC236}">
                <a16:creationId xmlns:a16="http://schemas.microsoft.com/office/drawing/2014/main" xmlns="" id="{06727528-A137-455A-8BC0-8F6C4F40361E}"/>
              </a:ext>
            </a:extLst>
          </p:cNvPr>
          <p:cNvSpPr/>
          <p:nvPr/>
        </p:nvSpPr>
        <p:spPr bwMode="auto">
          <a:xfrm>
            <a:off x="4297363" y="1055688"/>
            <a:ext cx="2211387" cy="709612"/>
          </a:xfrm>
          <a:prstGeom prst="wedgeRoundRectCallout">
            <a:avLst>
              <a:gd name="adj1" fmla="val -44480"/>
              <a:gd name="adj2" fmla="val 129570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uk-UA" sz="2400" dirty="0"/>
              <a:t>умова продовження</a:t>
            </a:r>
            <a:endParaRPr lang="ru-RU" sz="2400" dirty="0">
              <a:latin typeface="Arial" charset="0"/>
            </a:endParaRPr>
          </a:p>
        </p:txBody>
      </p:sp>
      <p:sp>
        <p:nvSpPr>
          <p:cNvPr id="10" name="Скругленная прямоугольная выноска 9">
            <a:extLst>
              <a:ext uri="{FF2B5EF4-FFF2-40B4-BE49-F238E27FC236}">
                <a16:creationId xmlns:a16="http://schemas.microsoft.com/office/drawing/2014/main" xmlns="" id="{4DDBA6AE-27B7-44CA-A935-809D29831A6F}"/>
              </a:ext>
            </a:extLst>
          </p:cNvPr>
          <p:cNvSpPr/>
          <p:nvPr/>
        </p:nvSpPr>
        <p:spPr bwMode="auto">
          <a:xfrm>
            <a:off x="449263" y="2114550"/>
            <a:ext cx="1724025" cy="765175"/>
          </a:xfrm>
          <a:prstGeom prst="wedgeRoundRectCallout">
            <a:avLst>
              <a:gd name="adj1" fmla="val 69023"/>
              <a:gd name="adj2" fmla="val 12359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uk-UA" sz="2400" dirty="0"/>
              <a:t>заголовок циклу</a:t>
            </a:r>
            <a:endParaRPr lang="ru-RU" sz="2400" dirty="0">
              <a:latin typeface="Arial" charset="0"/>
            </a:endParaRP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56D474E9-53F1-442F-A118-5EE7159DB6BB}"/>
              </a:ext>
            </a:extLst>
          </p:cNvPr>
          <p:cNvGrpSpPr>
            <a:grpSpLocks/>
          </p:cNvGrpSpPr>
          <p:nvPr/>
        </p:nvGrpSpPr>
        <p:grpSpPr bwMode="auto">
          <a:xfrm>
            <a:off x="512763" y="3876675"/>
            <a:ext cx="8051800" cy="663575"/>
            <a:chOff x="796" y="2336"/>
            <a:chExt cx="5072" cy="418"/>
          </a:xfrm>
        </p:grpSpPr>
        <p:sp>
          <p:nvSpPr>
            <p:cNvPr id="16" name="Text Box 8">
              <a:extLst>
                <a:ext uri="{FF2B5EF4-FFF2-40B4-BE49-F238E27FC236}">
                  <a16:creationId xmlns:a16="http://schemas.microsoft.com/office/drawing/2014/main" xmlns="" id="{03DB62DB-B140-48E7-96F9-40759D3F8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4778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uk-UA" sz="2400" dirty="0"/>
                <a:t>Цикл з передумовою - перевірка на вході в цикл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74765" name="Oval 9">
              <a:extLst>
                <a:ext uri="{FF2B5EF4-FFF2-40B4-BE49-F238E27FC236}">
                  <a16:creationId xmlns:a16="http://schemas.microsoft.com/office/drawing/2014/main" xmlns="" id="{F46466B0-0E24-4D5E-B7E0-73CC4591A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cxnSp>
        <p:nvCxnSpPr>
          <p:cNvPr id="14" name="Прямая соединительная линия 12">
            <a:extLst>
              <a:ext uri="{FF2B5EF4-FFF2-40B4-BE49-F238E27FC236}">
                <a16:creationId xmlns:a16="http://schemas.microsoft.com/office/drawing/2014/main" xmlns="" id="{B9C970F3-3BAA-473A-8A5B-ED1C85EC3F4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7810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3493" grpId="0" animBg="1"/>
      <p:bldP spid="6" grpId="0" animBg="1"/>
      <p:bldP spid="7" grpId="0" animBg="1"/>
      <p:bldP spid="63496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Заголовок 1">
            <a:extLst>
              <a:ext uri="{FF2B5EF4-FFF2-40B4-BE49-F238E27FC236}">
                <a16:creationId xmlns:a16="http://schemas.microsoft.com/office/drawing/2014/main" xmlns="" id="{5122B11C-9FA6-49E4-A399-F0E7554E7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Цикл з </a:t>
            </a:r>
            <a:r>
              <a:rPr lang="ru-RU" altLang="ru-RU" dirty="0" err="1"/>
              <a:t>умовою</a:t>
            </a:r>
            <a:endParaRPr lang="ru-RU" altLang="ru-RU" dirty="0"/>
          </a:p>
        </p:txBody>
      </p:sp>
      <p:sp>
        <p:nvSpPr>
          <p:cNvPr id="75779" name="Номер слайда 2">
            <a:extLst>
              <a:ext uri="{FF2B5EF4-FFF2-40B4-BE49-F238E27FC236}">
                <a16:creationId xmlns:a16="http://schemas.microsoft.com/office/drawing/2014/main" xmlns="" id="{C4AC747D-43C1-4F42-9C15-7DC9A852D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8987D6-0114-4231-B59C-8618C53A4BC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8609" name="Rectangle 1">
            <a:extLst>
              <a:ext uri="{FF2B5EF4-FFF2-40B4-BE49-F238E27FC236}">
                <a16:creationId xmlns:a16="http://schemas.microsoft.com/office/drawing/2014/main" xmlns="" id="{36F27976-4494-4BF2-8848-9DE228E5D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1276350"/>
            <a:ext cx="4995862" cy="1570038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прив</a:t>
            </a:r>
            <a:r>
              <a:rPr lang="uk-UA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і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т"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k += 1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4517" name="Прямоугольник 4">
            <a:extLst>
              <a:ext uri="{FF2B5EF4-FFF2-40B4-BE49-F238E27FC236}">
                <a16:creationId xmlns:a16="http://schemas.microsoft.com/office/drawing/2014/main" xmlns="" id="{B006B433-4E1A-4E82-91EE-60A1EFF9A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817563"/>
            <a:ext cx="47010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x-none" sz="2400" b="1" dirty="0">
                <a:solidFill>
                  <a:srgbClr val="333399"/>
                </a:solidFill>
              </a:rPr>
              <a:t>При відомій кількості кроків 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  <a:endParaRPr lang="ru-RU" altLang="ru-RU" b="1" dirty="0">
              <a:solidFill>
                <a:srgbClr val="333399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9EB19F30-4588-4FDF-8DE2-F26B8991E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3443288"/>
            <a:ext cx="4995862" cy="12001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400" b="1" dirty="0">
                <a:solidFill>
                  <a:srgbClr val="3333FF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k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solidFill>
                  <a:srgbClr val="3333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latin typeface="Arial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прив</a:t>
            </a:r>
            <a:r>
              <a:rPr lang="uk-UA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і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т"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4519" name="Прямоугольник 6">
            <a:extLst>
              <a:ext uri="{FF2B5EF4-FFF2-40B4-BE49-F238E27FC236}">
                <a16:creationId xmlns:a16="http://schemas.microsoft.com/office/drawing/2014/main" xmlns="" id="{D1CAFA1F-A613-405C-8BDC-9CA520BAB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2984500"/>
            <a:ext cx="2101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err="1">
                <a:solidFill>
                  <a:srgbClr val="333399"/>
                </a:solidFill>
              </a:rPr>
              <a:t>Зациклення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  <a:endParaRPr lang="ru-RU" altLang="ru-RU" b="1" dirty="0">
              <a:solidFill>
                <a:srgbClr val="333399"/>
              </a:solidFill>
            </a:endParaRPr>
          </a:p>
        </p:txBody>
      </p:sp>
      <p:cxnSp>
        <p:nvCxnSpPr>
          <p:cNvPr id="8" name="Прямая соединительная линия 12">
            <a:extLst>
              <a:ext uri="{FF2B5EF4-FFF2-40B4-BE49-F238E27FC236}">
                <a16:creationId xmlns:a16="http://schemas.microsoft.com/office/drawing/2014/main" xmlns="" id="{8BCE811E-4746-446F-8762-4FABB55D5B3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9" grpId="0" animBg="1"/>
      <p:bldP spid="64517" grpId="0"/>
      <p:bldP spid="6" grpId="0" animBg="1"/>
      <p:bldP spid="645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Заголовок 1">
            <a:extLst>
              <a:ext uri="{FF2B5EF4-FFF2-40B4-BE49-F238E27FC236}">
                <a16:creationId xmlns:a16="http://schemas.microsoft.com/office/drawing/2014/main" xmlns="" id="{CE91192B-5BA0-4703-A904-A612259E2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x-none" dirty="0"/>
              <a:t>Скільки разів виконується цикл</a:t>
            </a:r>
            <a:r>
              <a:rPr lang="ru-RU" altLang="ru-RU" dirty="0"/>
              <a:t>?</a:t>
            </a:r>
          </a:p>
        </p:txBody>
      </p:sp>
      <p:sp>
        <p:nvSpPr>
          <p:cNvPr id="76803" name="Номер слайда 2">
            <a:extLst>
              <a:ext uri="{FF2B5EF4-FFF2-40B4-BE49-F238E27FC236}">
                <a16:creationId xmlns:a16="http://schemas.microsoft.com/office/drawing/2014/main" xmlns="" id="{91AA3A3E-D688-460E-AF4F-99139C8A5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C7D649-BF89-4D5F-8461-60C938FEC678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A0F197F-3336-4E7E-9DA4-E8BA5DBD5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3" y="971550"/>
            <a:ext cx="5137150" cy="8890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4</a:t>
            </a:r>
            <a:r>
              <a:rPr lang="en-US" sz="2400" b="1">
                <a:latin typeface="Courier New" pitchFamily="49" charset="0"/>
              </a:rPr>
              <a:t>; b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6</a:t>
            </a:r>
            <a:endParaRPr lang="ru-RU" sz="2400" b="1">
              <a:solidFill>
                <a:srgbClr val="0095FF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&lt;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b: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+=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solidFill>
                  <a:srgbClr val="0095FF"/>
                </a:solidFill>
                <a:latin typeface="Courier New" pitchFamily="49" charset="0"/>
              </a:rPr>
              <a:t>1</a:t>
            </a:r>
            <a:endParaRPr lang="ru-RU" sz="2400" b="1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xmlns="" id="{3EC02BF8-C65C-43CF-804B-39B91F827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955675"/>
            <a:ext cx="1511300" cy="788988"/>
          </a:xfrm>
          <a:prstGeom prst="wedgeRoundRectCallout">
            <a:avLst>
              <a:gd name="adj1" fmla="val -130042"/>
              <a:gd name="adj2" fmla="val 4435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400" b="1" dirty="0">
                <a:latin typeface="Arial" charset="0"/>
              </a:rPr>
              <a:t>2</a:t>
            </a:r>
            <a:r>
              <a:rPr lang="en-US" sz="2400" b="1" dirty="0">
                <a:latin typeface="Arial" charset="0"/>
              </a:rPr>
              <a:t> </a:t>
            </a:r>
            <a:r>
              <a:rPr lang="ru-RU" sz="2400" b="1" dirty="0">
                <a:latin typeface="Arial" charset="0"/>
              </a:rPr>
              <a:t>рази</a:t>
            </a:r>
            <a:endParaRPr lang="en-US" sz="2400" b="1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a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=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6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5D49128-24B6-4244-A6DD-91BCD757F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" y="2006600"/>
            <a:ext cx="5137150" cy="8890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4</a:t>
            </a:r>
            <a:r>
              <a:rPr lang="en-US" sz="2400" b="1">
                <a:latin typeface="Courier New" pitchFamily="49" charset="0"/>
              </a:rPr>
              <a:t>; b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6</a:t>
            </a:r>
            <a:endParaRPr lang="ru-RU" sz="2400" b="1">
              <a:solidFill>
                <a:srgbClr val="0095FF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&lt;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b: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+=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b</a:t>
            </a:r>
            <a:endParaRPr lang="ru-RU" sz="2400" b="1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8" name="AutoShape 9">
            <a:extLst>
              <a:ext uri="{FF2B5EF4-FFF2-40B4-BE49-F238E27FC236}">
                <a16:creationId xmlns:a16="http://schemas.microsoft.com/office/drawing/2014/main" xmlns="" id="{0757209F-DC44-4B8A-A96B-9E3F81E8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9725" y="1990725"/>
            <a:ext cx="1511300" cy="788988"/>
          </a:xfrm>
          <a:prstGeom prst="wedgeRoundRectCallout">
            <a:avLst>
              <a:gd name="adj1" fmla="val -130042"/>
              <a:gd name="adj2" fmla="val 4435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>
                <a:latin typeface="Arial" charset="0"/>
              </a:rPr>
              <a:t>1 </a:t>
            </a:r>
            <a:r>
              <a:rPr lang="ru-RU" sz="2400" b="1">
                <a:latin typeface="Arial" charset="0"/>
              </a:rPr>
              <a:t>раз</a:t>
            </a:r>
            <a:endParaRPr lang="en-US" sz="2400" b="1"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10</a:t>
            </a:r>
            <a:endParaRPr lang="ru-RU" sz="2400" b="1">
              <a:latin typeface="Courier New" pitchFamily="49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70991FA6-CFED-4BC0-85EB-F37EC153E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" y="3097213"/>
            <a:ext cx="5137150" cy="8890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4</a:t>
            </a:r>
            <a:r>
              <a:rPr lang="en-US" sz="2400" b="1">
                <a:latin typeface="Courier New" pitchFamily="49" charset="0"/>
              </a:rPr>
              <a:t>; b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6</a:t>
            </a:r>
            <a:endParaRPr lang="ru-RU" sz="2400" b="1">
              <a:solidFill>
                <a:srgbClr val="0095FF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sz="24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&gt;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b: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+=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solidFill>
                  <a:srgbClr val="00B0F0"/>
                </a:solidFill>
                <a:latin typeface="Courier New" pitchFamily="49" charset="0"/>
              </a:rPr>
              <a:t>1</a:t>
            </a:r>
            <a:endParaRPr lang="ru-RU" sz="2400" b="1">
              <a:solidFill>
                <a:srgbClr val="00B0F0"/>
              </a:solidFill>
              <a:latin typeface="Courier New" pitchFamily="49" charset="0"/>
            </a:endParaRPr>
          </a:p>
        </p:txBody>
      </p:sp>
      <p:sp>
        <p:nvSpPr>
          <p:cNvPr id="10" name="AutoShape 11">
            <a:extLst>
              <a:ext uri="{FF2B5EF4-FFF2-40B4-BE49-F238E27FC236}">
                <a16:creationId xmlns:a16="http://schemas.microsoft.com/office/drawing/2014/main" xmlns="" id="{431BDB0F-24E8-4A98-B250-88D40F40E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9725" y="3081338"/>
            <a:ext cx="1511300" cy="788987"/>
          </a:xfrm>
          <a:prstGeom prst="wedgeRoundRectCallout">
            <a:avLst>
              <a:gd name="adj1" fmla="val -130042"/>
              <a:gd name="adj2" fmla="val 4435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>
                <a:latin typeface="Arial" charset="0"/>
              </a:rPr>
              <a:t>0 </a:t>
            </a:r>
            <a:r>
              <a:rPr lang="ru-RU" sz="2400" b="1">
                <a:latin typeface="Arial" charset="0"/>
              </a:rPr>
              <a:t>раз</a:t>
            </a:r>
            <a:endParaRPr lang="en-US" sz="2400" b="1"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4</a:t>
            </a:r>
            <a:endParaRPr lang="ru-RU" sz="2400" b="1">
              <a:latin typeface="Courier New" pitchFamily="49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xmlns="" id="{58C68036-24DC-4D2A-BD8D-F9D28325E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4151313"/>
            <a:ext cx="5137150" cy="8890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4</a:t>
            </a:r>
            <a:r>
              <a:rPr lang="en-US" sz="2400" b="1">
                <a:latin typeface="Courier New" pitchFamily="49" charset="0"/>
              </a:rPr>
              <a:t>; b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6</a:t>
            </a:r>
            <a:endParaRPr lang="ru-RU" sz="2400" b="1">
              <a:solidFill>
                <a:srgbClr val="0095FF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&lt;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b: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b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-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b</a:t>
            </a:r>
            <a:endParaRPr lang="ru-RU" sz="2400" b="1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12" name="AutoShape 13">
            <a:extLst>
              <a:ext uri="{FF2B5EF4-FFF2-40B4-BE49-F238E27FC236}">
                <a16:creationId xmlns:a16="http://schemas.microsoft.com/office/drawing/2014/main" xmlns="" id="{6632CC02-BD8B-4D54-923A-4971A94A9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0" y="4135438"/>
            <a:ext cx="1511300" cy="788987"/>
          </a:xfrm>
          <a:prstGeom prst="wedgeRoundRectCallout">
            <a:avLst>
              <a:gd name="adj1" fmla="val -130042"/>
              <a:gd name="adj2" fmla="val 44352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>
                <a:latin typeface="Arial" charset="0"/>
              </a:rPr>
              <a:t>1 </a:t>
            </a:r>
            <a:r>
              <a:rPr lang="ru-RU" sz="2400" b="1">
                <a:latin typeface="Arial" charset="0"/>
              </a:rPr>
              <a:t>раз</a:t>
            </a:r>
            <a:endParaRPr lang="en-US" sz="2400" b="1"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400" b="1">
                <a:latin typeface="Courier New" pitchFamily="49" charset="0"/>
              </a:rPr>
              <a:t>b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-2</a:t>
            </a:r>
            <a:endParaRPr lang="ru-RU" sz="2400" b="1">
              <a:latin typeface="Courier New" pitchFamily="49" charset="0"/>
            </a:endParaRP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xmlns="" id="{07FBC0CD-6697-4EB4-99F2-0D23AEC62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5240338"/>
            <a:ext cx="5137150" cy="8890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4</a:t>
            </a:r>
            <a:r>
              <a:rPr lang="en-US" sz="2400" b="1">
                <a:latin typeface="Courier New" pitchFamily="49" charset="0"/>
              </a:rPr>
              <a:t>; b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latin typeface="Courier New" pitchFamily="49" charset="0"/>
              </a:rPr>
              <a:t>=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>
                <a:solidFill>
                  <a:srgbClr val="0095FF"/>
                </a:solidFill>
                <a:latin typeface="Courier New" pitchFamily="49" charset="0"/>
              </a:rPr>
              <a:t>6</a:t>
            </a:r>
            <a:endParaRPr lang="ru-RU" sz="2400" b="1">
              <a:solidFill>
                <a:srgbClr val="0095FF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&lt;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b: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a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latin typeface="Courier New" pitchFamily="49" charset="0"/>
              </a:rPr>
              <a:t>-=</a:t>
            </a:r>
            <a:r>
              <a:rPr lang="en-US" sz="2400" b="1">
                <a:latin typeface="Arial" charset="0"/>
              </a:rPr>
              <a:t> </a:t>
            </a:r>
            <a:r>
              <a:rPr lang="da-DK" sz="2400" b="1">
                <a:solidFill>
                  <a:srgbClr val="00B0F0"/>
                </a:solidFill>
                <a:latin typeface="Courier New" pitchFamily="49" charset="0"/>
              </a:rPr>
              <a:t>1</a:t>
            </a:r>
            <a:endParaRPr lang="ru-RU" sz="2400" b="1">
              <a:solidFill>
                <a:srgbClr val="00B0F0"/>
              </a:solidFill>
              <a:latin typeface="Courier New" pitchFamily="49" charset="0"/>
            </a:endParaRPr>
          </a:p>
        </p:txBody>
      </p:sp>
      <p:sp>
        <p:nvSpPr>
          <p:cNvPr id="14" name="AutoShape 15">
            <a:extLst>
              <a:ext uri="{FF2B5EF4-FFF2-40B4-BE49-F238E27FC236}">
                <a16:creationId xmlns:a16="http://schemas.microsoft.com/office/drawing/2014/main" xmlns="" id="{2F00C047-76AE-4516-909C-738C2FD8D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5550" y="5214938"/>
            <a:ext cx="2657475" cy="644525"/>
          </a:xfrm>
          <a:prstGeom prst="wedgeRoundRectCallout">
            <a:avLst>
              <a:gd name="adj1" fmla="val -94204"/>
              <a:gd name="adj2" fmla="val 39292"/>
              <a:gd name="adj3" fmla="val 16667"/>
            </a:avLst>
          </a:prstGeom>
          <a:solidFill>
            <a:srgbClr val="FF0000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altLang="ru-RU" sz="2400" b="1" dirty="0" err="1">
                <a:solidFill>
                  <a:schemeClr val="bg1"/>
                </a:solidFill>
              </a:rPr>
              <a:t>зациклювання</a:t>
            </a:r>
            <a:endParaRPr lang="ru-RU" sz="2400" b="1" dirty="0">
              <a:solidFill>
                <a:schemeClr val="bg1"/>
              </a:solidFill>
              <a:latin typeface="Courier New" pitchFamily="49" charset="0"/>
            </a:endParaRPr>
          </a:p>
        </p:txBody>
      </p:sp>
      <p:cxnSp>
        <p:nvCxnSpPr>
          <p:cNvPr id="15" name="Прямая соединительная линия 12">
            <a:extLst>
              <a:ext uri="{FF2B5EF4-FFF2-40B4-BE49-F238E27FC236}">
                <a16:creationId xmlns:a16="http://schemas.microsoft.com/office/drawing/2014/main" xmlns="" id="{9D7BC855-349D-4D75-9EE5-8BB75D0A6C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1">
            <a:extLst>
              <a:ext uri="{FF2B5EF4-FFF2-40B4-BE49-F238E27FC236}">
                <a16:creationId xmlns:a16="http://schemas.microsoft.com/office/drawing/2014/main" xmlns="" id="{F4098731-B690-4131-AF6B-48ACF11EA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x-none" dirty="0"/>
              <a:t>Цикл з </a:t>
            </a:r>
            <a:r>
              <a:rPr lang="uk-UA" altLang="x-none" dirty="0" err="1"/>
              <a:t>післяумовою</a:t>
            </a:r>
            <a:endParaRPr lang="ru-RU" altLang="ru-RU" dirty="0"/>
          </a:p>
        </p:txBody>
      </p:sp>
      <p:sp>
        <p:nvSpPr>
          <p:cNvPr id="77827" name="Номер слайда 2">
            <a:extLst>
              <a:ext uri="{FF2B5EF4-FFF2-40B4-BE49-F238E27FC236}">
                <a16:creationId xmlns:a16="http://schemas.microsoft.com/office/drawing/2014/main" xmlns="" id="{099A8271-0587-42BE-8299-58C25E6E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388188-D5FD-497B-9702-DC8E90D2CFA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xmlns="" id="{4B25DCB6-A86D-430C-A5D7-7C8CE00CC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2051050"/>
            <a:ext cx="7926388" cy="15684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333399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while True</a:t>
            </a:r>
            <a:r>
              <a:rPr lang="en-US" sz="2400" b="1" dirty="0">
                <a:latin typeface="Courier New" pitchFamily="49" charset="0"/>
                <a:ea typeface="Times New Roman"/>
                <a:cs typeface="Courier New" pitchFamily="49" charset="0"/>
              </a:rPr>
              <a:t>:</a:t>
            </a:r>
          </a:p>
          <a:p>
            <a:pPr algn="just" eaLnBrk="1" hangingPunct="1">
              <a:spcAft>
                <a:spcPts val="0"/>
              </a:spcAft>
              <a:defRPr/>
            </a:pPr>
            <a:endParaRPr lang="en-US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just" eaLnBrk="1" hangingPunct="1">
              <a:spcAft>
                <a:spcPts val="0"/>
              </a:spcAft>
              <a:defRPr/>
            </a:pPr>
            <a:endParaRPr lang="en-US" sz="2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180340" indent="90170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99"/>
                </a:solidFill>
                <a:latin typeface="Courier New"/>
                <a:ea typeface="Times New Roman"/>
              </a:rPr>
              <a:t>if</a:t>
            </a:r>
            <a:r>
              <a:rPr lang="en-US" sz="2400" b="1" dirty="0">
                <a:latin typeface="Courier New"/>
                <a:ea typeface="Times New Roman"/>
              </a:rPr>
              <a:t> n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&gt;</a:t>
            </a:r>
            <a:r>
              <a:rPr lang="en-US" sz="2400" b="1" dirty="0"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/>
                <a:ea typeface="Times New Roman"/>
              </a:rPr>
              <a:t>0</a:t>
            </a:r>
            <a:r>
              <a:rPr lang="en-US" sz="2400" b="1" dirty="0">
                <a:latin typeface="Courier New"/>
                <a:ea typeface="Times New Roman"/>
              </a:rPr>
              <a:t>: break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15" name="Скругленная прямоугольная выноска 14">
            <a:extLst>
              <a:ext uri="{FF2B5EF4-FFF2-40B4-BE49-F238E27FC236}">
                <a16:creationId xmlns:a16="http://schemas.microsoft.com/office/drawing/2014/main" xmlns="" id="{A0C04F8A-407A-41B8-BBBD-CF255DBEF5A2}"/>
              </a:ext>
            </a:extLst>
          </p:cNvPr>
          <p:cNvSpPr/>
          <p:nvPr/>
        </p:nvSpPr>
        <p:spPr bwMode="auto">
          <a:xfrm>
            <a:off x="541338" y="3711575"/>
            <a:ext cx="1744662" cy="781050"/>
          </a:xfrm>
          <a:prstGeom prst="wedgeRoundRectCallout">
            <a:avLst>
              <a:gd name="adj1" fmla="val 32641"/>
              <a:gd name="adj2" fmla="val -77875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умова</a:t>
            </a:r>
            <a:r>
              <a:rPr lang="ru-RU" sz="2400" dirty="0">
                <a:latin typeface="Arial" charset="0"/>
              </a:rPr>
              <a:t> </a:t>
            </a:r>
            <a:r>
              <a:rPr lang="ru-RU" sz="2400" dirty="0" err="1">
                <a:latin typeface="Arial" charset="0"/>
              </a:rPr>
              <a:t>виходу</a:t>
            </a:r>
            <a:endParaRPr lang="ru-RU" sz="2400" dirty="0">
              <a:latin typeface="Arial" charset="0"/>
            </a:endParaRPr>
          </a:p>
        </p:txBody>
      </p:sp>
      <p:sp>
        <p:nvSpPr>
          <p:cNvPr id="17" name="Прямоугольник 6">
            <a:extLst>
              <a:ext uri="{FF2B5EF4-FFF2-40B4-BE49-F238E27FC236}">
                <a16:creationId xmlns:a16="http://schemas.microsoft.com/office/drawing/2014/main" xmlns="" id="{502B1F76-EF4E-4654-B32A-A43317F47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25" y="2406650"/>
            <a:ext cx="7467600" cy="8302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9388" indent="-92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print</a:t>
            </a:r>
            <a:r>
              <a:rPr lang="ru-RU" alt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 </a:t>
            </a:r>
            <a:r>
              <a:rPr lang="ru-RU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" </a:t>
            </a:r>
            <a:r>
              <a:rPr lang="ru-RU" altLang="ru-RU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Введіть</a:t>
            </a:r>
            <a:r>
              <a:rPr lang="ru-RU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додатнє</a:t>
            </a:r>
            <a:r>
              <a:rPr lang="ru-RU" altLang="ru-RU" sz="2400" b="1" dirty="0">
                <a:solidFill>
                  <a:srgbClr val="C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число :"</a:t>
            </a:r>
            <a:r>
              <a:rPr lang="ru-RU" altLang="ru-RU" sz="24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 )</a:t>
            </a:r>
          </a:p>
          <a:p>
            <a:pPr algn="just" eaLnBrk="1" hangingPunct="1"/>
            <a:r>
              <a:rPr lang="en-US" altLang="ru-RU" sz="24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en-US" alt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int</a:t>
            </a:r>
            <a:r>
              <a:rPr lang="en-US" alt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 </a:t>
            </a:r>
            <a:r>
              <a:rPr lang="en-US" altLang="ru-RU" sz="2400" b="1" dirty="0">
                <a:solidFill>
                  <a:srgbClr val="0070C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input</a:t>
            </a:r>
            <a:r>
              <a:rPr lang="en-US" altLang="ru-RU" sz="2400" b="1" dirty="0">
                <a:latin typeface="Courier New" panose="02070309020205020404" pitchFamily="49" charset="0"/>
                <a:cs typeface="Times New Roman" panose="02020603050405020304" pitchFamily="18" charset="0"/>
              </a:rPr>
              <a:t>() )</a:t>
            </a:r>
            <a:endParaRPr lang="ru-RU" altLang="ru-RU" sz="24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ая прямоугольная выноска 17">
            <a:extLst>
              <a:ext uri="{FF2B5EF4-FFF2-40B4-BE49-F238E27FC236}">
                <a16:creationId xmlns:a16="http://schemas.microsoft.com/office/drawing/2014/main" xmlns="" id="{1E3DD188-42BB-4418-A524-6278B573C509}"/>
              </a:ext>
            </a:extLst>
          </p:cNvPr>
          <p:cNvSpPr/>
          <p:nvPr/>
        </p:nvSpPr>
        <p:spPr bwMode="auto">
          <a:xfrm>
            <a:off x="6797675" y="3279775"/>
            <a:ext cx="1971675" cy="569913"/>
          </a:xfrm>
          <a:prstGeom prst="wedgeRoundRectCallout">
            <a:avLst>
              <a:gd name="adj1" fmla="val -41467"/>
              <a:gd name="adj2" fmla="val -94813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err="1">
                <a:latin typeface="Arial" charset="0"/>
              </a:rPr>
              <a:t>тіло</a:t>
            </a:r>
            <a:r>
              <a:rPr lang="ru-RU" sz="2400" dirty="0">
                <a:latin typeface="Arial" charset="0"/>
              </a:rPr>
              <a:t> циклу</a:t>
            </a:r>
          </a:p>
        </p:txBody>
      </p:sp>
      <p:sp>
        <p:nvSpPr>
          <p:cNvPr id="77833" name="Прямоугольник 3">
            <a:extLst>
              <a:ext uri="{FF2B5EF4-FFF2-40B4-BE49-F238E27FC236}">
                <a16:creationId xmlns:a16="http://schemas.microsoft.com/office/drawing/2014/main" xmlns="" id="{B514061F-5BB7-45E7-88FA-724920432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815975"/>
            <a:ext cx="8343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 dirty="0" err="1"/>
              <a:t>Завдання</a:t>
            </a:r>
            <a:r>
              <a:rPr lang="ru-RU" altLang="ru-RU" sz="2400" dirty="0"/>
              <a:t>. </a:t>
            </a:r>
            <a:r>
              <a:rPr lang="ru-RU" altLang="ru-RU" sz="2400" dirty="0" err="1"/>
              <a:t>Забезпечити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введення</a:t>
            </a:r>
            <a:r>
              <a:rPr lang="ru-RU" altLang="ru-RU" sz="2400" dirty="0"/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додатнього</a:t>
            </a:r>
            <a:r>
              <a:rPr lang="ru-RU" altLang="ru-RU" sz="2400" dirty="0"/>
              <a:t> числа в </a:t>
            </a:r>
            <a:r>
              <a:rPr lang="ru-RU" altLang="ru-RU" sz="2400" dirty="0" err="1"/>
              <a:t>змінну</a:t>
            </a:r>
            <a:r>
              <a:rPr lang="ru-RU" altLang="ru-RU" sz="2400" dirty="0"/>
              <a:t> </a:t>
            </a:r>
            <a:r>
              <a:rPr lang="ru-RU" altLang="ru-RU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ru-RU" altLang="ru-RU" sz="2400" dirty="0"/>
              <a:t>.</a:t>
            </a:r>
          </a:p>
        </p:txBody>
      </p:sp>
      <p:sp>
        <p:nvSpPr>
          <p:cNvPr id="21" name="Скругленная прямоугольная выноска 20">
            <a:extLst>
              <a:ext uri="{FF2B5EF4-FFF2-40B4-BE49-F238E27FC236}">
                <a16:creationId xmlns:a16="http://schemas.microsoft.com/office/drawing/2014/main" xmlns="" id="{F4239151-16BB-48E3-A1E8-3D5AFA92625B}"/>
              </a:ext>
            </a:extLst>
          </p:cNvPr>
          <p:cNvSpPr/>
          <p:nvPr/>
        </p:nvSpPr>
        <p:spPr bwMode="auto">
          <a:xfrm>
            <a:off x="3589338" y="1349375"/>
            <a:ext cx="2168525" cy="781050"/>
          </a:xfrm>
          <a:prstGeom prst="wedgeRoundRectCallout">
            <a:avLst>
              <a:gd name="adj1" fmla="val -93787"/>
              <a:gd name="adj2" fmla="val 68467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безкінечний</a:t>
            </a:r>
            <a:r>
              <a:rPr lang="ru-RU" sz="2400" dirty="0">
                <a:latin typeface="Arial" charset="0"/>
              </a:rPr>
              <a:t> цикл</a:t>
            </a:r>
          </a:p>
        </p:txBody>
      </p:sp>
      <p:sp>
        <p:nvSpPr>
          <p:cNvPr id="22" name="Скругленная прямоугольная выноска 21">
            <a:extLst>
              <a:ext uri="{FF2B5EF4-FFF2-40B4-BE49-F238E27FC236}">
                <a16:creationId xmlns:a16="http://schemas.microsoft.com/office/drawing/2014/main" xmlns="" id="{AAA81399-E66C-4384-96F3-57075440AF36}"/>
              </a:ext>
            </a:extLst>
          </p:cNvPr>
          <p:cNvSpPr/>
          <p:nvPr/>
        </p:nvSpPr>
        <p:spPr bwMode="auto">
          <a:xfrm>
            <a:off x="2468563" y="3711575"/>
            <a:ext cx="1744662" cy="781050"/>
          </a:xfrm>
          <a:prstGeom prst="wedgeRoundRectCallout">
            <a:avLst>
              <a:gd name="adj1" fmla="val -26017"/>
              <a:gd name="adj2" fmla="val -76481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перервати</a:t>
            </a:r>
            <a:r>
              <a:rPr lang="ru-RU" sz="2400" dirty="0">
                <a:latin typeface="Arial" charset="0"/>
              </a:rPr>
              <a:t> цикл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072D0769-6217-4643-82D5-AD0C94286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3" y="4545013"/>
            <a:ext cx="8239125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anchor="ctr">
            <a:spAutoFit/>
          </a:bodyPr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uk-UA" altLang="x-none" sz="2400" dirty="0"/>
              <a:t>при вході в цикл умова </a:t>
            </a:r>
            <a:r>
              <a:rPr lang="uk-UA" altLang="x-none" sz="2400" b="1" dirty="0">
                <a:solidFill>
                  <a:srgbClr val="0000FF"/>
                </a:solidFill>
              </a:rPr>
              <a:t>не перевіряється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uk-UA" altLang="x-none" sz="2400" dirty="0"/>
              <a:t>цикл завжди виконується </a:t>
            </a:r>
            <a:r>
              <a:rPr lang="uk-UA" altLang="x-none" sz="2400" b="1" dirty="0">
                <a:solidFill>
                  <a:srgbClr val="0000FF"/>
                </a:solidFill>
              </a:rPr>
              <a:t>хоча б один раз</a:t>
            </a:r>
            <a:endParaRPr lang="ru-RU" altLang="ru-RU" sz="2400" b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623B3290-94EA-470D-B111-93F062155B2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nimBg="1"/>
      <p:bldP spid="15" grpId="0" animBg="1"/>
      <p:bldP spid="17" grpId="0" animBg="1"/>
      <p:bldP spid="18" grpId="0" animBg="1"/>
      <p:bldP spid="21" grpId="0" animBg="1"/>
      <p:bldP spid="22" grpId="0" animBg="1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Заголовок 1">
            <a:extLst>
              <a:ext uri="{FF2B5EF4-FFF2-40B4-BE49-F238E27FC236}">
                <a16:creationId xmlns:a16="http://schemas.microsoft.com/office/drawing/2014/main" xmlns="" id="{479DFEF3-9B80-42B8-B698-D1863C923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x-none" dirty="0"/>
              <a:t>Цикл зі змінною</a:t>
            </a:r>
            <a:endParaRPr lang="ru-RU" altLang="ru-RU" dirty="0"/>
          </a:p>
        </p:txBody>
      </p:sp>
      <p:sp>
        <p:nvSpPr>
          <p:cNvPr id="82947" name="Номер слайда 2">
            <a:extLst>
              <a:ext uri="{FF2B5EF4-FFF2-40B4-BE49-F238E27FC236}">
                <a16:creationId xmlns:a16="http://schemas.microsoft.com/office/drawing/2014/main" xmlns="" id="{6DDE0D2A-F789-4655-8BF6-F0AE70D1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FA2344-039D-4390-975D-1C2B1ECBBC7D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82948" name="Прямоугольник 3">
            <a:extLst>
              <a:ext uri="{FF2B5EF4-FFF2-40B4-BE49-F238E27FC236}">
                <a16:creationId xmlns:a16="http://schemas.microsoft.com/office/drawing/2014/main" xmlns="" id="{D6D47E6B-8DD0-498E-8A09-F2AC332E3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803275"/>
            <a:ext cx="8478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 dirty="0" err="1"/>
              <a:t>Завдання</a:t>
            </a:r>
            <a:r>
              <a:rPr lang="ru-RU" altLang="ru-RU" sz="2400" dirty="0"/>
              <a:t>. </a:t>
            </a:r>
            <a:r>
              <a:rPr lang="ru-RU" altLang="ru-RU" sz="2400" dirty="0" err="1"/>
              <a:t>Вивести</a:t>
            </a:r>
            <a:r>
              <a:rPr lang="ru-RU" altLang="ru-RU" sz="2400" dirty="0"/>
              <a:t> 10 </a:t>
            </a:r>
            <a:r>
              <a:rPr lang="ru-RU" altLang="ru-RU" sz="2400" dirty="0" err="1"/>
              <a:t>разів</a:t>
            </a:r>
            <a:r>
              <a:rPr lang="ru-RU" altLang="ru-RU" sz="2400" dirty="0"/>
              <a:t> слово «</a:t>
            </a:r>
            <a:r>
              <a:rPr lang="ru-RU" altLang="ru-RU" sz="2400" dirty="0" err="1"/>
              <a:t>Привіт</a:t>
            </a:r>
            <a:r>
              <a:rPr lang="ru-RU" altLang="ru-RU" sz="2400" dirty="0"/>
              <a:t>!».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0530724C-792D-498C-8B6C-07119A51BA1D}"/>
              </a:ext>
            </a:extLst>
          </p:cNvPr>
          <p:cNvGrpSpPr>
            <a:grpSpLocks/>
          </p:cNvGrpSpPr>
          <p:nvPr/>
        </p:nvGrpSpPr>
        <p:grpSpPr bwMode="auto">
          <a:xfrm>
            <a:off x="1471613" y="1358900"/>
            <a:ext cx="6200775" cy="663575"/>
            <a:chOff x="796" y="2336"/>
            <a:chExt cx="3906" cy="418"/>
          </a:xfrm>
        </p:grpSpPr>
        <p:sp>
          <p:nvSpPr>
            <p:cNvPr id="9" name="Text Box 8">
              <a:extLst>
                <a:ext uri="{FF2B5EF4-FFF2-40B4-BE49-F238E27FC236}">
                  <a16:creationId xmlns:a16="http://schemas.microsoft.com/office/drawing/2014/main" xmlns="" id="{D69F60C4-5D02-4FEB-927F-C68D8286A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3612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Чи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можна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зробити</a:t>
              </a:r>
              <a:r>
                <a:rPr lang="ru-RU" sz="2400" dirty="0">
                  <a:latin typeface="Arial" charset="0"/>
                </a:rPr>
                <a:t> з циклом «</a:t>
              </a:r>
              <a:r>
                <a:rPr lang="ru-RU" sz="2400" dirty="0" err="1">
                  <a:latin typeface="Arial" charset="0"/>
                </a:rPr>
                <a:t>поки</a:t>
              </a:r>
              <a:r>
                <a:rPr lang="ru-RU" sz="2400" dirty="0">
                  <a:latin typeface="Arial" charset="0"/>
                </a:rPr>
                <a:t>»?</a:t>
              </a:r>
            </a:p>
          </p:txBody>
        </p:sp>
        <p:sp>
          <p:nvSpPr>
            <p:cNvPr id="82963" name="Oval 9">
              <a:extLst>
                <a:ext uri="{FF2B5EF4-FFF2-40B4-BE49-F238E27FC236}">
                  <a16:creationId xmlns:a16="http://schemas.microsoft.com/office/drawing/2014/main" xmlns="" id="{9306C23C-2BB4-484C-BDC6-E8F702108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76801" name="Rectangle 1">
            <a:extLst>
              <a:ext uri="{FF2B5EF4-FFF2-40B4-BE49-F238E27FC236}">
                <a16:creationId xmlns:a16="http://schemas.microsoft.com/office/drawing/2014/main" xmlns="" id="{08FCDAD0-F2FA-4826-991A-DD44D9355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1575" y="2093913"/>
            <a:ext cx="4035425" cy="1570037"/>
          </a:xfrm>
          <a:prstGeom prst="rect">
            <a:avLst/>
          </a:prstGeom>
          <a:solidFill>
            <a:srgbClr val="E6E6FF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 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: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Привіт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!"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 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7591" name="Прямоугольник 11">
            <a:extLst>
              <a:ext uri="{FF2B5EF4-FFF2-40B4-BE49-F238E27FC236}">
                <a16:creationId xmlns:a16="http://schemas.microsoft.com/office/drawing/2014/main" xmlns="" id="{BB8CF959-960C-4BF7-A2F5-730BEAFC6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900" y="2106613"/>
            <a:ext cx="908050" cy="415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95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endParaRPr lang="ru-RU" dirty="0">
              <a:solidFill>
                <a:srgbClr val="0095FF"/>
              </a:solidFill>
              <a:latin typeface="Arial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7592" name="Прямоугольник 12">
            <a:extLst>
              <a:ext uri="{FF2B5EF4-FFF2-40B4-BE49-F238E27FC236}">
                <a16:creationId xmlns:a16="http://schemas.microsoft.com/office/drawing/2014/main" xmlns="" id="{6DCD2579-8BAE-4ED6-8FEB-0855EF6AB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2471738"/>
            <a:ext cx="1092200" cy="415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95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dirty="0">
              <a:solidFill>
                <a:srgbClr val="0095FF"/>
              </a:solidFill>
              <a:latin typeface="Arial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67593" name="Прямоугольник 14">
            <a:extLst>
              <a:ext uri="{FF2B5EF4-FFF2-40B4-BE49-F238E27FC236}">
                <a16:creationId xmlns:a16="http://schemas.microsoft.com/office/drawing/2014/main" xmlns="" id="{D30EB517-491E-4CD4-A3E9-FD99D7046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4488" y="3219450"/>
            <a:ext cx="1092200" cy="4143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dirty="0">
              <a:solidFill>
                <a:srgbClr val="00B0F0"/>
              </a:solidFill>
              <a:latin typeface="Arial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6F3AABCB-02F3-4DAD-9D85-E0579BD4E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4433888"/>
            <a:ext cx="4333875" cy="8318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: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400" b="1" dirty="0" err="1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Привіт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</p:txBody>
      </p:sp>
      <p:sp>
        <p:nvSpPr>
          <p:cNvPr id="67595" name="Прямоугольник 16">
            <a:extLst>
              <a:ext uri="{FF2B5EF4-FFF2-40B4-BE49-F238E27FC236}">
                <a16:creationId xmlns:a16="http://schemas.microsoft.com/office/drawing/2014/main" xmlns="" id="{44F303F6-610B-49BF-A187-AC2C4FEF4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338" y="4438650"/>
            <a:ext cx="2765425" cy="415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 </a:t>
            </a:r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range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ru-RU" altLang="ru-RU" sz="2400" b="1">
              <a:solidFill>
                <a:srgbClr val="0095FF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7" name="Скругленная прямоугольная выноска 16">
            <a:extLst>
              <a:ext uri="{FF2B5EF4-FFF2-40B4-BE49-F238E27FC236}">
                <a16:creationId xmlns:a16="http://schemas.microsoft.com/office/drawing/2014/main" xmlns="" id="{EEB9E3BC-F806-4DEC-A6B3-138D4C4EF383}"/>
              </a:ext>
            </a:extLst>
          </p:cNvPr>
          <p:cNvSpPr/>
          <p:nvPr/>
        </p:nvSpPr>
        <p:spPr bwMode="auto">
          <a:xfrm>
            <a:off x="4857750" y="3948113"/>
            <a:ext cx="2443163" cy="781050"/>
          </a:xfrm>
          <a:prstGeom prst="wedgeRoundRectCallout">
            <a:avLst>
              <a:gd name="adj1" fmla="val -77303"/>
              <a:gd name="adj2" fmla="val 21621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charset="0"/>
              </a:rPr>
              <a:t>в </a:t>
            </a:r>
            <a:r>
              <a:rPr lang="ru-RU" sz="2400" dirty="0" err="1">
                <a:latin typeface="Arial" charset="0"/>
              </a:rPr>
              <a:t>діапазоні</a:t>
            </a:r>
            <a:r>
              <a:rPr lang="ru-RU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[0,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10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5" name="Прямоугольник 6">
            <a:extLst>
              <a:ext uri="{FF2B5EF4-FFF2-40B4-BE49-F238E27FC236}">
                <a16:creationId xmlns:a16="http://schemas.microsoft.com/office/drawing/2014/main" xmlns="" id="{120E1143-44B4-4DDF-B783-27032032D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3768725"/>
            <a:ext cx="2740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Цикл </a:t>
            </a:r>
            <a:r>
              <a:rPr lang="ru-RU" altLang="ru-RU" sz="2400" b="1" dirty="0" err="1">
                <a:solidFill>
                  <a:srgbClr val="333399"/>
                </a:solidFill>
              </a:rPr>
              <a:t>зі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змінною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  <a:endParaRPr lang="ru-RU" altLang="ru-RU" b="1" dirty="0">
              <a:solidFill>
                <a:srgbClr val="333399"/>
              </a:solidFill>
            </a:endParaRP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xmlns="" id="{E723AEE7-7976-467A-B3BB-55F88077497E}"/>
              </a:ext>
            </a:extLst>
          </p:cNvPr>
          <p:cNvGrpSpPr>
            <a:grpSpLocks/>
          </p:cNvGrpSpPr>
          <p:nvPr/>
        </p:nvGrpSpPr>
        <p:grpSpPr bwMode="auto">
          <a:xfrm>
            <a:off x="5226050" y="4856163"/>
            <a:ext cx="3751263" cy="663575"/>
            <a:chOff x="796" y="2336"/>
            <a:chExt cx="2363" cy="418"/>
          </a:xfrm>
        </p:grpSpPr>
        <p:sp>
          <p:nvSpPr>
            <p:cNvPr id="19" name="Text Box 8">
              <a:extLst>
                <a:ext uri="{FF2B5EF4-FFF2-40B4-BE49-F238E27FC236}">
                  <a16:creationId xmlns:a16="http://schemas.microsoft.com/office/drawing/2014/main" xmlns="" id="{73C6224D-48DD-4446-82AD-7F366927ED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2069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Не </a:t>
              </a:r>
              <a:r>
                <a:rPr lang="ru-RU" sz="2400" dirty="0" err="1">
                  <a:latin typeface="Arial" charset="0"/>
                </a:rPr>
                <a:t>включаючи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b="1" dirty="0">
                  <a:solidFill>
                    <a:srgbClr val="FF0000"/>
                  </a:solidFill>
                  <a:latin typeface="Arial" charset="0"/>
                </a:rPr>
                <a:t>10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82961" name="Oval 9">
              <a:extLst>
                <a:ext uri="{FF2B5EF4-FFF2-40B4-BE49-F238E27FC236}">
                  <a16:creationId xmlns:a16="http://schemas.microsoft.com/office/drawing/2014/main" xmlns="" id="{EBB228A9-B967-4EE9-814F-F5226A8DB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C18E3EE3-0323-480F-9123-083F28BE60AB}"/>
              </a:ext>
            </a:extLst>
          </p:cNvPr>
          <p:cNvSpPr/>
          <p:nvPr/>
        </p:nvSpPr>
        <p:spPr>
          <a:xfrm>
            <a:off x="557213" y="5735638"/>
            <a:ext cx="67849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  <a:sym typeface="Symbol"/>
              </a:rPr>
              <a:t>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0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1,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2,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3,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4,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5,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6,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7,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8,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endParaRPr lang="ru-RU" dirty="0">
              <a:latin typeface="Arial" charset="0"/>
            </a:endParaRP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CFC8BC99-F4E1-457D-A81A-7A0A0A17DF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1" grpId="0" animBg="1"/>
      <p:bldP spid="67591" grpId="0" animBg="1"/>
      <p:bldP spid="67592" grpId="0" animBg="1"/>
      <p:bldP spid="67593" grpId="0" animBg="1"/>
      <p:bldP spid="16" grpId="0" animBg="1"/>
      <p:bldP spid="67595" grpId="0" animBg="1"/>
      <p:bldP spid="17" grpId="0" animBg="1"/>
      <p:bldP spid="15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Заголовок 1">
            <a:extLst>
              <a:ext uri="{FF2B5EF4-FFF2-40B4-BE49-F238E27FC236}">
                <a16:creationId xmlns:a16="http://schemas.microsoft.com/office/drawing/2014/main" xmlns="" id="{CE0259CC-ECE5-46BE-80C3-0BF0E1CD9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uk-UA" altLang="x-none" dirty="0"/>
              <a:t>Цикл зі змінною</a:t>
            </a:r>
            <a:endParaRPr lang="ru-RU" altLang="ru-RU" dirty="0"/>
          </a:p>
        </p:txBody>
      </p:sp>
      <p:sp>
        <p:nvSpPr>
          <p:cNvPr id="83971" name="Номер слайда 2">
            <a:extLst>
              <a:ext uri="{FF2B5EF4-FFF2-40B4-BE49-F238E27FC236}">
                <a16:creationId xmlns:a16="http://schemas.microsoft.com/office/drawing/2014/main" xmlns="" id="{D1E3375B-2444-4EF2-8E87-B5E13650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1AD9D0-7B50-4C76-83F9-CA78974E95E4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3972" name="Прямоугольник 3">
            <a:extLst>
              <a:ext uri="{FF2B5EF4-FFF2-40B4-BE49-F238E27FC236}">
                <a16:creationId xmlns:a16="http://schemas.microsoft.com/office/drawing/2014/main" xmlns="" id="{CC37DD32-C57C-428C-B5C3-96176B4F5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803275"/>
            <a:ext cx="8478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 dirty="0" err="1"/>
              <a:t>Завдання</a:t>
            </a:r>
            <a:r>
              <a:rPr lang="ru-RU" altLang="ru-RU" sz="2400" dirty="0"/>
              <a:t>. </a:t>
            </a:r>
            <a:r>
              <a:rPr lang="uk-UA" altLang="x-none" sz="2400" dirty="0"/>
              <a:t>Вивести всі ступені двійки від </a:t>
            </a:r>
            <a:r>
              <a:rPr lang="ru-RU" altLang="ru-RU" sz="2400" dirty="0"/>
              <a:t>2</a:t>
            </a:r>
            <a:r>
              <a:rPr lang="ru-RU" altLang="ru-RU" sz="2400" baseline="30000" dirty="0"/>
              <a:t>1</a:t>
            </a:r>
            <a:r>
              <a:rPr lang="ru-RU" altLang="ru-RU" sz="2400" dirty="0"/>
              <a:t> до 2</a:t>
            </a:r>
            <a:r>
              <a:rPr lang="ru-RU" altLang="ru-RU" sz="2400" baseline="30000" dirty="0"/>
              <a:t>10</a:t>
            </a:r>
            <a:r>
              <a:rPr lang="ru-RU" altLang="ru-RU" sz="2400" dirty="0"/>
              <a:t>.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15CA90CE-F766-4BAD-9CAA-3632C1ED3A9A}"/>
              </a:ext>
            </a:extLst>
          </p:cNvPr>
          <p:cNvGrpSpPr>
            <a:grpSpLocks/>
          </p:cNvGrpSpPr>
          <p:nvPr/>
        </p:nvGrpSpPr>
        <p:grpSpPr bwMode="auto">
          <a:xfrm>
            <a:off x="1471613" y="1358900"/>
            <a:ext cx="6522788" cy="693943"/>
            <a:chOff x="796" y="2336"/>
            <a:chExt cx="3024" cy="418"/>
          </a:xfrm>
        </p:grpSpPr>
        <p:sp>
          <p:nvSpPr>
            <p:cNvPr id="9" name="Text Box 8">
              <a:extLst>
                <a:ext uri="{FF2B5EF4-FFF2-40B4-BE49-F238E27FC236}">
                  <a16:creationId xmlns:a16="http://schemas.microsoft.com/office/drawing/2014/main" xmlns="" id="{4B247812-6744-4CD2-AF09-2706156B4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2730" cy="278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 </a:t>
              </a:r>
              <a:r>
                <a:rPr lang="uk-UA" sz="2400" dirty="0"/>
                <a:t>Чи можна зробити з циклом «поки»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83987" name="Oval 9">
              <a:extLst>
                <a:ext uri="{FF2B5EF4-FFF2-40B4-BE49-F238E27FC236}">
                  <a16:creationId xmlns:a16="http://schemas.microsoft.com/office/drawing/2014/main" xmlns="" id="{75D9B26E-8D00-45AD-BAFB-2C528C218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Rectangle 1">
            <a:extLst>
              <a:ext uri="{FF2B5EF4-FFF2-40B4-BE49-F238E27FC236}">
                <a16:creationId xmlns:a16="http://schemas.microsoft.com/office/drawing/2014/main" xmlns="" id="{BC6C26B2-E7F4-4478-9044-B05783EDF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1575" y="2093913"/>
            <a:ext cx="4035425" cy="1570037"/>
          </a:xfrm>
          <a:prstGeom prst="rect">
            <a:avLst/>
          </a:prstGeom>
          <a:solidFill>
            <a:srgbClr val="E6E6FF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 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: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**k )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 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8" name="Прямоугольник 11">
            <a:extLst>
              <a:ext uri="{FF2B5EF4-FFF2-40B4-BE49-F238E27FC236}">
                <a16:creationId xmlns:a16="http://schemas.microsoft.com/office/drawing/2014/main" xmlns="" id="{AFAF2499-2CAD-4BEE-A83E-8BB4F2A7A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900" y="2106613"/>
            <a:ext cx="908050" cy="415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95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dirty="0">
              <a:solidFill>
                <a:srgbClr val="0095FF"/>
              </a:solidFill>
              <a:latin typeface="Arial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9" name="Прямоугольник 12">
            <a:extLst>
              <a:ext uri="{FF2B5EF4-FFF2-40B4-BE49-F238E27FC236}">
                <a16:creationId xmlns:a16="http://schemas.microsoft.com/office/drawing/2014/main" xmlns="" id="{32680F79-22CF-4BC9-8853-9F903288F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2471738"/>
            <a:ext cx="1276350" cy="415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&lt;=</a:t>
            </a:r>
            <a:r>
              <a:rPr lang="ru-RU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95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endParaRPr lang="ru-RU" dirty="0">
              <a:solidFill>
                <a:srgbClr val="0095FF"/>
              </a:solidFill>
              <a:latin typeface="Arial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0" name="Прямоугольник 14">
            <a:extLst>
              <a:ext uri="{FF2B5EF4-FFF2-40B4-BE49-F238E27FC236}">
                <a16:creationId xmlns:a16="http://schemas.microsoft.com/office/drawing/2014/main" xmlns="" id="{7EF73D2E-A7B3-4036-97B9-66BAFB75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4488" y="3219450"/>
            <a:ext cx="1092200" cy="4143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</a:t>
            </a:r>
            <a:r>
              <a:rPr lang="en-US" sz="2400" b="1" dirty="0">
                <a:solidFill>
                  <a:srgbClr val="000000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ru-RU" dirty="0">
              <a:solidFill>
                <a:srgbClr val="00B0F0"/>
              </a:solidFill>
              <a:latin typeface="Arial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xmlns="" id="{77A6C5E8-5133-4501-8B03-12443F34A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4433888"/>
            <a:ext cx="4333875" cy="831850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: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**k )</a:t>
            </a:r>
          </a:p>
        </p:txBody>
      </p:sp>
      <p:sp>
        <p:nvSpPr>
          <p:cNvPr id="22" name="Прямоугольник 16">
            <a:extLst>
              <a:ext uri="{FF2B5EF4-FFF2-40B4-BE49-F238E27FC236}">
                <a16:creationId xmlns:a16="http://schemas.microsoft.com/office/drawing/2014/main" xmlns="" id="{F84FFC1A-EB47-4004-90EF-7BCAF4B70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338" y="4438650"/>
            <a:ext cx="3133725" cy="415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k </a:t>
            </a:r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range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11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ru-RU" altLang="ru-RU" sz="2400" b="1">
              <a:solidFill>
                <a:srgbClr val="0095FF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3" name="Скругленная прямоугольная выноска 22">
            <a:extLst>
              <a:ext uri="{FF2B5EF4-FFF2-40B4-BE49-F238E27FC236}">
                <a16:creationId xmlns:a16="http://schemas.microsoft.com/office/drawing/2014/main" xmlns="" id="{04341E89-FB30-4D6A-940C-E01135817DC8}"/>
              </a:ext>
            </a:extLst>
          </p:cNvPr>
          <p:cNvSpPr/>
          <p:nvPr/>
        </p:nvSpPr>
        <p:spPr bwMode="auto">
          <a:xfrm>
            <a:off x="5086350" y="3816350"/>
            <a:ext cx="2443163" cy="781050"/>
          </a:xfrm>
          <a:prstGeom prst="wedgeRoundRectCallout">
            <a:avLst>
              <a:gd name="adj1" fmla="val -71065"/>
              <a:gd name="adj2" fmla="val 43921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charset="0"/>
              </a:rPr>
              <a:t>в </a:t>
            </a:r>
            <a:r>
              <a:rPr lang="ru-RU" sz="2400" dirty="0" err="1">
                <a:latin typeface="Arial" charset="0"/>
              </a:rPr>
              <a:t>діапазоні</a:t>
            </a:r>
            <a:r>
              <a:rPr lang="ru-RU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[</a:t>
            </a:r>
            <a:r>
              <a:rPr lang="ru-RU" sz="2400" dirty="0">
                <a:latin typeface="Arial" charset="0"/>
              </a:rPr>
              <a:t>1</a:t>
            </a:r>
            <a:r>
              <a:rPr lang="en-US" sz="2400" dirty="0">
                <a:latin typeface="Arial" charset="0"/>
              </a:rPr>
              <a:t>,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11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24" name="Прямоугольник 6">
            <a:extLst>
              <a:ext uri="{FF2B5EF4-FFF2-40B4-BE49-F238E27FC236}">
                <a16:creationId xmlns:a16="http://schemas.microsoft.com/office/drawing/2014/main" xmlns="" id="{58847AE5-FC10-445E-854C-52EDDAE77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3768725"/>
            <a:ext cx="2740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rgbClr val="333399"/>
                </a:solidFill>
              </a:rPr>
              <a:t>Цикл </a:t>
            </a:r>
            <a:r>
              <a:rPr lang="ru-RU" altLang="ru-RU" sz="2400" b="1" dirty="0" err="1">
                <a:solidFill>
                  <a:srgbClr val="333399"/>
                </a:solidFill>
              </a:rPr>
              <a:t>зі</a:t>
            </a:r>
            <a:r>
              <a:rPr lang="ru-RU" altLang="ru-RU" sz="2400" b="1" dirty="0">
                <a:solidFill>
                  <a:srgbClr val="333399"/>
                </a:solidFill>
              </a:rPr>
              <a:t> </a:t>
            </a:r>
            <a:r>
              <a:rPr lang="ru-RU" altLang="ru-RU" sz="2400" b="1" dirty="0" err="1">
                <a:solidFill>
                  <a:srgbClr val="333399"/>
                </a:solidFill>
              </a:rPr>
              <a:t>змінною</a:t>
            </a:r>
            <a:r>
              <a:rPr lang="ru-RU" altLang="ru-RU" sz="2400" b="1" dirty="0">
                <a:solidFill>
                  <a:srgbClr val="333399"/>
                </a:solidFill>
              </a:rPr>
              <a:t>:</a:t>
            </a: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xmlns="" id="{A3FF46C8-9189-4A01-AB81-0C08F09A7A59}"/>
              </a:ext>
            </a:extLst>
          </p:cNvPr>
          <p:cNvGrpSpPr>
            <a:grpSpLocks/>
          </p:cNvGrpSpPr>
          <p:nvPr/>
        </p:nvGrpSpPr>
        <p:grpSpPr bwMode="auto">
          <a:xfrm>
            <a:off x="5226050" y="4856163"/>
            <a:ext cx="3636963" cy="663575"/>
            <a:chOff x="796" y="2336"/>
            <a:chExt cx="1988" cy="418"/>
          </a:xfrm>
        </p:grpSpPr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xmlns="" id="{31FA432C-BE81-43EE-845B-7BC0F236FF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1694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  Не </a:t>
              </a:r>
              <a:r>
                <a:rPr lang="ru-RU" sz="2400" dirty="0" err="1">
                  <a:latin typeface="Arial" charset="0"/>
                </a:rPr>
                <a:t>включаючи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b="1" dirty="0">
                  <a:solidFill>
                    <a:srgbClr val="FF0000"/>
                  </a:solidFill>
                  <a:latin typeface="Arial" charset="0"/>
                </a:rPr>
                <a:t>1</a:t>
              </a:r>
              <a:r>
                <a:rPr lang="en-US" sz="2400" b="1" dirty="0">
                  <a:solidFill>
                    <a:srgbClr val="FF0000"/>
                  </a:solidFill>
                  <a:latin typeface="Arial" charset="0"/>
                </a:rPr>
                <a:t>1</a:t>
              </a:r>
              <a:r>
                <a:rPr lang="ru-RU" sz="2400" dirty="0">
                  <a:latin typeface="Arial" charset="0"/>
                </a:rPr>
                <a:t>!</a:t>
              </a:r>
            </a:p>
          </p:txBody>
        </p:sp>
        <p:sp>
          <p:nvSpPr>
            <p:cNvPr id="83985" name="Oval 9">
              <a:extLst>
                <a:ext uri="{FF2B5EF4-FFF2-40B4-BE49-F238E27FC236}">
                  <a16:creationId xmlns:a16="http://schemas.microsoft.com/office/drawing/2014/main" xmlns="" id="{1C71AFBE-A668-4252-9380-238CFC417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!</a:t>
              </a:r>
            </a:p>
          </p:txBody>
        </p:sp>
      </p:grp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9519142D-E4F7-4A4E-8DA6-3F3D1AE59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3" y="5735638"/>
            <a:ext cx="7437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range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11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8,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9</a:t>
            </a:r>
            <a:r>
              <a:rPr lang="ru-RU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ru-RU" sz="2400" b="1">
                <a:solidFill>
                  <a:srgbClr val="00000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ru-RU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AEDDE998-C44C-4DEA-A757-CB2D5933FB6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>
            <a:extLst>
              <a:ext uri="{FF2B5EF4-FFF2-40B4-BE49-F238E27FC236}">
                <a16:creationId xmlns:a16="http://schemas.microsoft.com/office/drawing/2014/main" xmlns="" id="{CAB1F1F9-E46F-40D9-BDDF-5392589D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altLang="ru-RU" dirty="0"/>
              <a:t>Цикл з </a:t>
            </a:r>
            <a:r>
              <a:rPr lang="ru-RU" altLang="ru-RU" dirty="0" err="1"/>
              <a:t>змінною</a:t>
            </a:r>
            <a:r>
              <a:rPr lang="ru-RU" altLang="ru-RU" dirty="0"/>
              <a:t>: </a:t>
            </a:r>
            <a:r>
              <a:rPr lang="ru-RU" altLang="ru-RU" dirty="0" err="1"/>
              <a:t>інший</a:t>
            </a:r>
            <a:r>
              <a:rPr lang="ru-RU" altLang="ru-RU" dirty="0"/>
              <a:t> </a:t>
            </a:r>
            <a:r>
              <a:rPr lang="ru-RU" altLang="ru-RU" dirty="0" err="1"/>
              <a:t>крок</a:t>
            </a:r>
            <a:endParaRPr lang="ru-RU" altLang="ru-RU" dirty="0"/>
          </a:p>
        </p:txBody>
      </p:sp>
      <p:sp>
        <p:nvSpPr>
          <p:cNvPr id="84995" name="Номер слайда 2">
            <a:extLst>
              <a:ext uri="{FF2B5EF4-FFF2-40B4-BE49-F238E27FC236}">
                <a16:creationId xmlns:a16="http://schemas.microsoft.com/office/drawing/2014/main" xmlns="" id="{ABF503F8-059E-4DDB-AF0E-C09A08363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6CD65C-EB01-4C3E-8CF5-FAC944F3294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53E4A4E-4DBA-4333-BE4D-C8B52D815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1039813"/>
            <a:ext cx="7366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</a:t>
            </a:r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81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64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49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36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25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16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9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endParaRPr lang="ru-RU" altLang="ru-RU">
              <a:solidFill>
                <a:srgbClr val="0000FF"/>
              </a:solidFill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xmlns="" id="{04ADA273-8F14-42D7-91FF-31F823987518}"/>
              </a:ext>
            </a:extLst>
          </p:cNvPr>
          <p:cNvGrpSpPr>
            <a:grpSpLocks/>
          </p:cNvGrpSpPr>
          <p:nvPr/>
        </p:nvGrpSpPr>
        <p:grpSpPr bwMode="auto">
          <a:xfrm>
            <a:off x="1344613" y="2681288"/>
            <a:ext cx="3248025" cy="663575"/>
            <a:chOff x="796" y="2336"/>
            <a:chExt cx="2046" cy="418"/>
          </a:xfrm>
        </p:grpSpPr>
        <p:sp>
          <p:nvSpPr>
            <p:cNvPr id="12" name="Text Box 8">
              <a:extLst>
                <a:ext uri="{FF2B5EF4-FFF2-40B4-BE49-F238E27FC236}">
                  <a16:creationId xmlns:a16="http://schemas.microsoft.com/office/drawing/2014/main" xmlns="" id="{8AE8EA78-C076-45E2-BE01-331383B4F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403"/>
              <a:ext cx="1752" cy="291"/>
            </a:xfrm>
            <a:prstGeom prst="rect">
              <a:avLst/>
            </a:prstGeom>
            <a:solidFill>
              <a:srgbClr val="D1D1FF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>
                  <a:latin typeface="Arial" charset="0"/>
                </a:rPr>
                <a:t>  </a:t>
              </a:r>
              <a:r>
                <a:rPr lang="ru-RU" sz="2400" dirty="0" err="1">
                  <a:latin typeface="Arial" charset="0"/>
                </a:rPr>
                <a:t>Що</a:t>
              </a:r>
              <a:r>
                <a:rPr lang="ru-RU" sz="2400" dirty="0">
                  <a:latin typeface="Arial" charset="0"/>
                </a:rPr>
                <a:t> </a:t>
              </a:r>
              <a:r>
                <a:rPr lang="ru-RU" sz="2400" dirty="0" err="1">
                  <a:latin typeface="Arial" charset="0"/>
                </a:rPr>
                <a:t>вийде</a:t>
              </a:r>
              <a:r>
                <a:rPr lang="en-US" sz="2400" dirty="0">
                  <a:latin typeface="Arial" charset="0"/>
                </a:rPr>
                <a:t>?</a:t>
              </a:r>
              <a:endParaRPr lang="ru-RU" sz="2400" dirty="0">
                <a:latin typeface="Arial" charset="0"/>
              </a:endParaRPr>
            </a:p>
          </p:txBody>
        </p:sp>
        <p:sp>
          <p:nvSpPr>
            <p:cNvPr id="85007" name="Oval 9">
              <a:extLst>
                <a:ext uri="{FF2B5EF4-FFF2-40B4-BE49-F238E27FC236}">
                  <a16:creationId xmlns:a16="http://schemas.microsoft.com/office/drawing/2014/main" xmlns="" id="{07059C61-9AB3-42FF-9C1C-6485262A0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anose="020B0A04020102020204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610A6331-6B54-4875-A562-D1ACB6C8B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413" y="3802063"/>
            <a:ext cx="5524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endParaRPr lang="en-US" altLang="ru-RU" sz="2400" b="1">
              <a:solidFill>
                <a:srgbClr val="0000FF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9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25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49</a:t>
            </a:r>
          </a:p>
          <a:p>
            <a:pPr eaLnBrk="1" hangingPunct="1"/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81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xmlns="" id="{10383D99-A667-4FD0-A750-D974EF2F0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097338"/>
            <a:ext cx="4930775" cy="830262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k**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</a:p>
        </p:txBody>
      </p:sp>
      <p:sp>
        <p:nvSpPr>
          <p:cNvPr id="13" name="Прямоугольник 16">
            <a:extLst>
              <a:ext uri="{FF2B5EF4-FFF2-40B4-BE49-F238E27FC236}">
                <a16:creationId xmlns:a16="http://schemas.microsoft.com/office/drawing/2014/main" xmlns="" id="{EF3A2B21-554F-4034-A6B7-26CAF21C5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25" y="4102100"/>
            <a:ext cx="3502025" cy="4143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k </a:t>
            </a:r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range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11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ru-RU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ru-RU" altLang="ru-RU" sz="2400" b="1">
              <a:solidFill>
                <a:srgbClr val="0095FF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244E3281-1C78-4B87-B46B-4AFE1CC2C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17650"/>
            <a:ext cx="4930775" cy="830263"/>
          </a:xfrm>
          <a:prstGeom prst="rect">
            <a:avLst/>
          </a:prstGeom>
          <a:solidFill>
            <a:srgbClr val="FFFF99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k**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</a:t>
            </a:r>
          </a:p>
        </p:txBody>
      </p:sp>
      <p:sp>
        <p:nvSpPr>
          <p:cNvPr id="85002" name="Прямоугольник 16">
            <a:extLst>
              <a:ext uri="{FF2B5EF4-FFF2-40B4-BE49-F238E27FC236}">
                <a16:creationId xmlns:a16="http://schemas.microsoft.com/office/drawing/2014/main" xmlns="" id="{93795D86-BBA3-471F-B20B-32D6139AC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25" y="1522413"/>
            <a:ext cx="3686175" cy="41433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k </a:t>
            </a:r>
            <a:r>
              <a:rPr lang="en-US" altLang="ru-RU" sz="2400" b="1">
                <a:solidFill>
                  <a:srgbClr val="0000FF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altLang="ru-RU" sz="2400" b="1">
                <a:solidFill>
                  <a:srgbClr val="0070C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range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</a:t>
            </a:r>
            <a:r>
              <a:rPr lang="en-US" altLang="ru-RU" sz="2400" b="1">
                <a:solidFill>
                  <a:srgbClr val="00B0F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-1</a:t>
            </a:r>
            <a:r>
              <a:rPr lang="en-US" altLang="ru-RU" sz="2400" b="1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endParaRPr lang="ru-RU" altLang="ru-RU" sz="2400" b="1">
              <a:solidFill>
                <a:srgbClr val="0095FF"/>
              </a:solidFill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18" name="Скругленная прямоугольная выноска 17">
            <a:extLst>
              <a:ext uri="{FF2B5EF4-FFF2-40B4-BE49-F238E27FC236}">
                <a16:creationId xmlns:a16="http://schemas.microsoft.com/office/drawing/2014/main" xmlns="" id="{D64C3F34-2C82-4735-A288-9563B5DD5F18}"/>
              </a:ext>
            </a:extLst>
          </p:cNvPr>
          <p:cNvSpPr/>
          <p:nvPr/>
        </p:nvSpPr>
        <p:spPr bwMode="auto">
          <a:xfrm>
            <a:off x="4584700" y="942975"/>
            <a:ext cx="1163638" cy="406400"/>
          </a:xfrm>
          <a:prstGeom prst="wedgeRoundRectCallout">
            <a:avLst>
              <a:gd name="adj1" fmla="val -57955"/>
              <a:gd name="adj2" fmla="val 110848"/>
              <a:gd name="adj3" fmla="val 16667"/>
            </a:avLst>
          </a:prstGeom>
          <a:solidFill>
            <a:srgbClr val="E6E6FF"/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 err="1">
                <a:latin typeface="Arial" charset="0"/>
              </a:rPr>
              <a:t>крок</a:t>
            </a:r>
            <a:endParaRPr lang="en-US" sz="2400" dirty="0">
              <a:latin typeface="Arial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8BB2389A-CDA7-4C40-9366-202153218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3" y="935038"/>
            <a:ext cx="3871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10,</a:t>
            </a:r>
            <a:r>
              <a:rPr lang="ru-RU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9</a:t>
            </a:r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,8,7,6,5,4,3,2,1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0EFD5F66-7B75-4C23-8AE9-B08FD8900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7213" y="3581400"/>
            <a:ext cx="1844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1,3,5,7,9</a:t>
            </a:r>
            <a:endParaRPr lang="ru-RU" altLang="ru-RU">
              <a:ea typeface="Times New Roman" panose="02020603050405020304" pitchFamily="18" charset="0"/>
              <a:cs typeface="Courier New" panose="02070309020205020404" pitchFamily="49" charset="0"/>
            </a:endParaRP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992733B2-C680-4BCE-9DB0-30041CF0A5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1150" y="831850"/>
            <a:ext cx="8499475" cy="0"/>
          </a:xfrm>
          <a:prstGeom prst="line">
            <a:avLst/>
          </a:prstGeom>
          <a:noFill/>
          <a:ln w="381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1" grpId="0" animBg="1"/>
      <p:bldP spid="13" grpId="0" animBg="1"/>
      <p:bldP spid="19" grpId="0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3206ace942e2cae142f212d8ecae277f9ab5"/>
</p:tagLst>
</file>

<file path=ppt/theme/theme1.xml><?xml version="1.0" encoding="utf-8"?>
<a:theme xmlns:a="http://schemas.openxmlformats.org/drawingml/2006/main" name="Оформление по умолчанию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47719</TotalTime>
  <Words>735</Words>
  <Application>Microsoft Office PowerPoint</Application>
  <PresentationFormat>Экран (4:3)</PresentationFormat>
  <Paragraphs>192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Презентация PowerPoint</vt:lpstr>
      <vt:lpstr>Що таке цикл?</vt:lpstr>
      <vt:lpstr>Цикл з умовою</vt:lpstr>
      <vt:lpstr>Цикл з умовою</vt:lpstr>
      <vt:lpstr>Скільки разів виконується цикл?</vt:lpstr>
      <vt:lpstr>Цикл з післяумовою</vt:lpstr>
      <vt:lpstr>Цикл зі змінною</vt:lpstr>
      <vt:lpstr>Цикл зі змінною</vt:lpstr>
      <vt:lpstr>Цикл з змінною: інший крок</vt:lpstr>
      <vt:lpstr>Скільки разів виконується цикл?</vt:lpstr>
      <vt:lpstr>Вкладені цикли</vt:lpstr>
      <vt:lpstr>Вкладені цикли</vt:lpstr>
    </vt:vector>
  </TitlesOfParts>
  <Company>163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(ПО)</dc:title>
  <dc:creator>kp</dc:creator>
  <cp:lastModifiedBy>RePack by Diakov</cp:lastModifiedBy>
  <cp:revision>1968</cp:revision>
  <dcterms:created xsi:type="dcterms:W3CDTF">2007-01-31T19:13:48Z</dcterms:created>
  <dcterms:modified xsi:type="dcterms:W3CDTF">2022-10-04T10:38:05Z</dcterms:modified>
</cp:coreProperties>
</file>