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8" r:id="rId5"/>
    <p:sldId id="259" r:id="rId6"/>
    <p:sldId id="261" r:id="rId7"/>
    <p:sldId id="263" r:id="rId8"/>
    <p:sldId id="264" r:id="rId9"/>
    <p:sldId id="267" r:id="rId10"/>
    <p:sldId id="265" r:id="rId11"/>
    <p:sldId id="268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71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/>
              <a:t>ФОРМУВАННЯ Й РОЗВИТОК </a:t>
            </a:r>
            <a:br>
              <a:rPr lang="ru-RU" dirty="0"/>
            </a:br>
            <a:r>
              <a:rPr lang="ru-RU" dirty="0"/>
              <a:t>СОЦІОЛОГІЧНОЇ ДУМКИ В </a:t>
            </a:r>
            <a:r>
              <a:rPr lang="ru-RU" dirty="0" smtClean="0"/>
              <a:t>УКРАЇНІ.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484784"/>
            <a:ext cx="4896543" cy="4657688"/>
          </a:xfrm>
        </p:spPr>
      </p:pic>
    </p:spTree>
    <p:extLst>
      <p:ext uri="{BB962C8B-B14F-4D97-AF65-F5344CB8AC3E}">
        <p14:creationId xmlns="" xmlns:p14="http://schemas.microsoft.com/office/powerpoint/2010/main" val="959999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dirty="0" err="1"/>
              <a:t>Значний</a:t>
            </a:r>
            <a:r>
              <a:rPr lang="ru-RU" sz="1800" dirty="0"/>
              <a:t> </a:t>
            </a:r>
            <a:r>
              <a:rPr lang="ru-RU" sz="1800" dirty="0" err="1"/>
              <a:t>внесок</a:t>
            </a:r>
            <a:r>
              <a:rPr lang="ru-RU" sz="1800" dirty="0"/>
              <a:t> у </a:t>
            </a:r>
            <a:r>
              <a:rPr lang="ru-RU" sz="1800" dirty="0" err="1"/>
              <a:t>розвиток</a:t>
            </a:r>
            <a:r>
              <a:rPr lang="ru-RU" sz="1800" dirty="0"/>
              <a:t> </a:t>
            </a:r>
            <a:r>
              <a:rPr lang="ru-RU" sz="1800" dirty="0" err="1"/>
              <a:t>соціальної</a:t>
            </a:r>
            <a:r>
              <a:rPr lang="ru-RU" sz="1800" dirty="0"/>
              <a:t> думки в </a:t>
            </a:r>
            <a:r>
              <a:rPr lang="ru-RU" sz="1800" dirty="0" err="1"/>
              <a:t>Україні</a:t>
            </a:r>
            <a:r>
              <a:rPr lang="ru-RU" sz="1800" dirty="0"/>
              <a:t> у </a:t>
            </a:r>
            <a:r>
              <a:rPr lang="en-US" sz="1800" dirty="0"/>
              <a:t>XVIII </a:t>
            </a:r>
            <a:r>
              <a:rPr lang="ru-RU" sz="1800" dirty="0"/>
              <a:t>ст. </a:t>
            </a:r>
            <a:r>
              <a:rPr lang="ru-RU" sz="1800" dirty="0" err="1"/>
              <a:t>зробив</a:t>
            </a:r>
            <a:r>
              <a:rPr lang="ru-RU" sz="1800" dirty="0"/>
              <a:t> </a:t>
            </a:r>
            <a:r>
              <a:rPr lang="ru-RU" sz="1800" dirty="0" err="1"/>
              <a:t>відомий</a:t>
            </a:r>
            <a:r>
              <a:rPr lang="ru-RU" sz="1800" dirty="0"/>
              <a:t> </a:t>
            </a:r>
            <a:r>
              <a:rPr lang="ru-RU" sz="1800" dirty="0" err="1"/>
              <a:t>гуманіст</a:t>
            </a:r>
            <a:r>
              <a:rPr lang="ru-RU" sz="1800" dirty="0"/>
              <a:t>, поет, </a:t>
            </a:r>
            <a:r>
              <a:rPr lang="ru-RU" sz="1800" dirty="0" err="1"/>
              <a:t>філософ</a:t>
            </a:r>
            <a:r>
              <a:rPr lang="ru-RU" sz="1800" dirty="0"/>
              <a:t> </a:t>
            </a:r>
            <a:r>
              <a:rPr lang="ru-RU" sz="1800" dirty="0" err="1"/>
              <a:t>Григорій</a:t>
            </a:r>
            <a:r>
              <a:rPr lang="ru-RU" sz="1800" dirty="0"/>
              <a:t>  </a:t>
            </a:r>
            <a:r>
              <a:rPr lang="ru-RU" sz="1800" dirty="0" smtClean="0"/>
              <a:t>Савич </a:t>
            </a:r>
            <a:r>
              <a:rPr lang="ru-RU" sz="1800" dirty="0"/>
              <a:t>Сковорода (1733—1794).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палко</a:t>
            </a:r>
            <a:r>
              <a:rPr lang="ru-RU" sz="1800" dirty="0"/>
              <a:t> </a:t>
            </a:r>
            <a:r>
              <a:rPr lang="ru-RU" sz="1800" dirty="0" err="1"/>
              <a:t>відстоював</a:t>
            </a:r>
            <a:r>
              <a:rPr lang="ru-RU" sz="1800" dirty="0"/>
              <a:t> </a:t>
            </a:r>
            <a:r>
              <a:rPr lang="ru-RU" sz="1800" dirty="0" err="1"/>
              <a:t>рівність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людьми, право кожного на </a:t>
            </a:r>
            <a:r>
              <a:rPr lang="ru-RU" sz="1800" dirty="0" err="1"/>
              <a:t>щастя</a:t>
            </a:r>
            <a:r>
              <a:rPr lang="ru-RU" sz="1800" dirty="0"/>
              <a:t> й свободу. Шлях до </a:t>
            </a:r>
            <a:r>
              <a:rPr lang="ru-RU" sz="1800" dirty="0" err="1"/>
              <a:t>ідеального</a:t>
            </a:r>
            <a:r>
              <a:rPr lang="ru-RU" sz="1800" dirty="0"/>
              <a:t> </a:t>
            </a:r>
            <a:r>
              <a:rPr lang="ru-RU" sz="1800" dirty="0" err="1"/>
              <a:t>суспільства</a:t>
            </a:r>
            <a:r>
              <a:rPr lang="ru-RU" sz="1800" dirty="0"/>
              <a:t> </a:t>
            </a:r>
            <a:r>
              <a:rPr lang="ru-RU" sz="1800" dirty="0" err="1"/>
              <a:t>мислитель</a:t>
            </a:r>
            <a:r>
              <a:rPr lang="ru-RU" sz="1800" dirty="0"/>
              <a:t> </a:t>
            </a:r>
            <a:r>
              <a:rPr lang="ru-RU" sz="1800" dirty="0" err="1"/>
              <a:t>вбачав</a:t>
            </a:r>
            <a:r>
              <a:rPr lang="ru-RU" sz="1800" dirty="0"/>
              <a:t> у </a:t>
            </a:r>
            <a:r>
              <a:rPr lang="ru-RU" sz="1800" dirty="0" err="1"/>
              <a:t>вихованні</a:t>
            </a:r>
            <a:r>
              <a:rPr lang="ru-RU" sz="1800" dirty="0"/>
              <a:t> </a:t>
            </a:r>
            <a:r>
              <a:rPr lang="ru-RU" sz="1800" dirty="0" err="1"/>
              <a:t>людини</a:t>
            </a:r>
            <a:r>
              <a:rPr lang="ru-RU" sz="1800" dirty="0"/>
              <a:t> через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самовиховання</a:t>
            </a:r>
            <a:r>
              <a:rPr lang="ru-RU" sz="1800" dirty="0"/>
              <a:t> на </a:t>
            </a:r>
            <a:r>
              <a:rPr lang="ru-RU" sz="1800" dirty="0" err="1"/>
              <a:t>основі</a:t>
            </a:r>
            <a:r>
              <a:rPr lang="ru-RU" sz="1800" dirty="0"/>
              <a:t> </a:t>
            </a:r>
            <a:r>
              <a:rPr lang="ru-RU" sz="1800" dirty="0" err="1"/>
              <a:t>праці</a:t>
            </a:r>
            <a:r>
              <a:rPr lang="ru-RU" sz="1800" dirty="0"/>
              <a:t> </a:t>
            </a:r>
            <a:r>
              <a:rPr lang="ru-RU" sz="1800" dirty="0" err="1"/>
              <a:t>відповідно</a:t>
            </a:r>
            <a:r>
              <a:rPr lang="ru-RU" sz="1800" dirty="0"/>
              <a:t> до </a:t>
            </a:r>
            <a:r>
              <a:rPr lang="ru-RU" sz="1800" dirty="0" err="1"/>
              <a:t>життєвого</a:t>
            </a:r>
            <a:r>
              <a:rPr lang="ru-RU" sz="1800" dirty="0"/>
              <a:t> </a:t>
            </a:r>
            <a:r>
              <a:rPr lang="ru-RU" sz="1800" dirty="0" err="1"/>
              <a:t>покликання</a:t>
            </a:r>
            <a:r>
              <a:rPr lang="ru-RU" sz="1800" dirty="0"/>
              <a:t>, </a:t>
            </a:r>
            <a:r>
              <a:rPr lang="ru-RU" sz="1800" dirty="0" err="1"/>
              <a:t>висловлював</a:t>
            </a:r>
            <a:r>
              <a:rPr lang="ru-RU" sz="1800" dirty="0"/>
              <a:t> </a:t>
            </a:r>
            <a:r>
              <a:rPr lang="ru-RU" sz="1800" dirty="0" err="1"/>
              <a:t>переконання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людина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</a:t>
            </a:r>
            <a:r>
              <a:rPr lang="ru-RU" sz="1800" dirty="0" err="1"/>
              <a:t>формуватися</a:t>
            </a:r>
            <a:r>
              <a:rPr lang="ru-RU" sz="1800" dirty="0"/>
              <a:t> і само-</a:t>
            </a:r>
            <a:br>
              <a:rPr lang="ru-RU" sz="1800" dirty="0"/>
            </a:br>
            <a:r>
              <a:rPr lang="ru-RU" sz="1800" dirty="0" err="1"/>
              <a:t>реалізовуватися</a:t>
            </a:r>
            <a:r>
              <a:rPr lang="ru-RU" sz="1800" dirty="0"/>
              <a:t> </a:t>
            </a:r>
            <a:r>
              <a:rPr lang="ru-RU" sz="1800" dirty="0" err="1"/>
              <a:t>лише</a:t>
            </a:r>
            <a:r>
              <a:rPr lang="ru-RU" sz="1800" dirty="0"/>
              <a:t> через «</a:t>
            </a:r>
            <a:r>
              <a:rPr lang="ru-RU" sz="1800" dirty="0" err="1"/>
              <a:t>сродну</a:t>
            </a:r>
            <a:r>
              <a:rPr lang="ru-RU" sz="1800" dirty="0"/>
              <a:t> </a:t>
            </a:r>
            <a:r>
              <a:rPr lang="ru-RU" sz="1800" dirty="0" err="1"/>
              <a:t>працю</a:t>
            </a:r>
            <a:r>
              <a:rPr lang="ru-RU" sz="1800" dirty="0"/>
              <a:t>».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428089"/>
            <a:ext cx="3931874" cy="442991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52732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Початок </a:t>
            </a:r>
            <a:b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ХХ ст.</a:t>
            </a:r>
            <a:b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М. П. Драгоманов (1841—1895),</a:t>
            </a:r>
          </a:p>
          <a:p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І. Я. Франко </a:t>
            </a:r>
          </a:p>
          <a:p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(1856—1916) </a:t>
            </a:r>
          </a:p>
          <a:p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та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інші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•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Рівність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справедливість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Конституційне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право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суспільства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Самоврядування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Прогнозування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соціально-демогра¬фічного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розвитку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	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Національне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визволення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62616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Плідно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розвивалась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соціологічна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думка в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Україні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у ХІХ — на початку ХХ ст. Особливо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змістовною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є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багатопланова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діяльність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Михайла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Петровича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Драгоманова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(1841—1895), одного з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ідеологів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лібералізму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в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суспільно-політичному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житті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Михаил Петрович </a:t>
            </a:r>
            <a:r>
              <a:rPr lang="ru-RU" sz="2400" dirty="0" smtClean="0"/>
              <a:t>                                                                       Драгоманов</a:t>
            </a:r>
            <a:endParaRPr lang="ru-RU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62" y="2937407"/>
            <a:ext cx="2552862" cy="322789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863" y="2605088"/>
            <a:ext cx="4753816" cy="356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95936" y="1895126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Іван</a:t>
            </a:r>
            <a:r>
              <a:rPr lang="ru-RU" sz="2800" dirty="0" smtClean="0"/>
              <a:t> Якович </a:t>
            </a:r>
            <a:r>
              <a:rPr lang="ru-RU" sz="2800" dirty="0"/>
              <a:t>Франко </a:t>
            </a:r>
          </a:p>
        </p:txBody>
      </p:sp>
    </p:spTree>
    <p:extLst>
      <p:ext uri="{BB962C8B-B14F-4D97-AF65-F5344CB8AC3E}">
        <p14:creationId xmlns="" xmlns:p14="http://schemas.microsoft.com/office/powerpoint/2010/main" val="236906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Київська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Русь</a:t>
            </a:r>
            <a:b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ХІ—ХІІІ ст.</a:t>
            </a:r>
            <a:b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Іларіон</a:t>
            </a:r>
            <a:r>
              <a:rPr lang="ru-RU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— «Слово про закон і благодать»;</a:t>
            </a:r>
          </a:p>
          <a:p>
            <a:r>
              <a:rPr lang="ru-RU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Нестор — «</a:t>
            </a:r>
            <a:r>
              <a:rPr lang="ru-RU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Повість</a:t>
            </a:r>
            <a:r>
              <a:rPr lang="ru-RU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временних</a:t>
            </a:r>
            <a:r>
              <a:rPr lang="ru-RU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літ</a:t>
            </a:r>
            <a:r>
              <a:rPr lang="ru-RU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»;</a:t>
            </a:r>
          </a:p>
          <a:p>
            <a:r>
              <a:rPr lang="ru-RU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Володимир</a:t>
            </a:r>
            <a:r>
              <a:rPr lang="ru-RU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Мономах — «</a:t>
            </a:r>
            <a:r>
              <a:rPr lang="ru-RU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Повчання</a:t>
            </a:r>
            <a:r>
              <a:rPr lang="ru-RU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</a:p>
          <a:p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	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Самостійність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Русі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захист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	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Єдність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незалежність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Русі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	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Моральні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принципи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настанови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	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Взаємна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допомога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боротьбі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воро¬гами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	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Місце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роль 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держави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71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556792"/>
          </a:xfrm>
        </p:spPr>
        <p:txBody>
          <a:bodyPr>
            <a:noAutofit/>
          </a:bodyPr>
          <a:lstStyle/>
          <a:p>
            <a:r>
              <a:rPr lang="ru-RU" sz="2400" dirty="0" err="1"/>
              <a:t>Соціально-політичні</a:t>
            </a:r>
            <a:r>
              <a:rPr lang="ru-RU" sz="2400" dirty="0"/>
              <a:t> </a:t>
            </a:r>
            <a:r>
              <a:rPr lang="ru-RU" sz="2400" dirty="0" err="1"/>
              <a:t>вчення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дійшли</a:t>
            </a:r>
            <a:r>
              <a:rPr lang="ru-RU" sz="2400" dirty="0"/>
              <a:t> до </a:t>
            </a:r>
            <a:r>
              <a:rPr lang="ru-RU" sz="2400" dirty="0" err="1"/>
              <a:t>нашого</a:t>
            </a:r>
            <a:r>
              <a:rPr lang="ru-RU" sz="2400" dirty="0"/>
              <a:t> часу у </a:t>
            </a:r>
            <a:r>
              <a:rPr lang="ru-RU" sz="2400" dirty="0" err="1"/>
              <a:t>вигляді</a:t>
            </a:r>
            <a:r>
              <a:rPr lang="ru-RU" sz="2400" dirty="0"/>
              <a:t> </a:t>
            </a:r>
            <a:r>
              <a:rPr lang="ru-RU" sz="2400" dirty="0" err="1"/>
              <a:t>написаних</a:t>
            </a:r>
            <a:r>
              <a:rPr lang="ru-RU" sz="2400" dirty="0"/>
              <a:t> </a:t>
            </a:r>
            <a:r>
              <a:rPr lang="ru-RU" sz="2400" dirty="0" err="1"/>
              <a:t>праць</a:t>
            </a:r>
            <a:r>
              <a:rPr lang="ru-RU" sz="2400" dirty="0"/>
              <a:t>, </a:t>
            </a:r>
            <a:r>
              <a:rPr lang="ru-RU" sz="2400" dirty="0" err="1"/>
              <a:t>виникли</a:t>
            </a:r>
            <a:r>
              <a:rPr lang="ru-RU" sz="2400" dirty="0"/>
              <a:t> в ХІ ст.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впливом</a:t>
            </a:r>
            <a:r>
              <a:rPr lang="ru-RU" sz="2400" dirty="0"/>
              <a:t> </a:t>
            </a:r>
            <a:r>
              <a:rPr lang="ru-RU" sz="2400" dirty="0" err="1"/>
              <a:t>якісного</a:t>
            </a:r>
            <a:r>
              <a:rPr lang="ru-RU" sz="2400" dirty="0"/>
              <a:t> перевороту в </a:t>
            </a:r>
            <a:r>
              <a:rPr lang="ru-RU" sz="2400" dirty="0" err="1"/>
              <a:t>світогляді</a:t>
            </a:r>
            <a:r>
              <a:rPr lang="ru-RU" sz="2400" dirty="0"/>
              <a:t> людей,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зумовлений</a:t>
            </a:r>
            <a:r>
              <a:rPr lang="ru-RU" sz="2400" dirty="0"/>
              <a:t> </a:t>
            </a:r>
            <a:r>
              <a:rPr lang="ru-RU" sz="2400" dirty="0" err="1"/>
              <a:t>хре-щенням</a:t>
            </a:r>
            <a:r>
              <a:rPr lang="ru-RU" sz="2400" dirty="0"/>
              <a:t> </a:t>
            </a:r>
            <a:r>
              <a:rPr lang="ru-RU" sz="2400" dirty="0" err="1"/>
              <a:t>Русі</a:t>
            </a:r>
            <a:r>
              <a:rPr lang="ru-RU" sz="2400" dirty="0"/>
              <a:t> в 988 р.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44824"/>
            <a:ext cx="3028572" cy="37444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C:\Users\Олег\Desktop\220px-St_Volodymyr_statue_in_Kyi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84784"/>
            <a:ext cx="3729537" cy="43059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504" y="5771202"/>
            <a:ext cx="3744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Хрещення</a:t>
            </a:r>
            <a:r>
              <a:rPr lang="ru-RU" dirty="0"/>
              <a:t> </a:t>
            </a:r>
            <a:r>
              <a:rPr lang="ru-RU" dirty="0" err="1"/>
              <a:t>Володимира</a:t>
            </a:r>
            <a:r>
              <a:rPr lang="ru-RU" dirty="0"/>
              <a:t>. Фреска В. М. Васнецова, </a:t>
            </a:r>
            <a:r>
              <a:rPr lang="ru-RU" dirty="0" err="1"/>
              <a:t>Володимирський</a:t>
            </a:r>
            <a:r>
              <a:rPr lang="ru-RU" dirty="0"/>
              <a:t> собор у </a:t>
            </a:r>
            <a:r>
              <a:rPr lang="ru-RU" dirty="0" err="1"/>
              <a:t>Києві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78645" y="59097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Святий</a:t>
            </a:r>
            <a:r>
              <a:rPr lang="ru-RU" dirty="0"/>
              <a:t> — </a:t>
            </a:r>
            <a:r>
              <a:rPr lang="ru-RU" dirty="0" err="1"/>
              <a:t>Хреститель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 (</a:t>
            </a:r>
            <a:r>
              <a:rPr lang="ru-RU" dirty="0" err="1"/>
              <a:t>України</a:t>
            </a:r>
            <a:r>
              <a:rPr lang="ru-RU" dirty="0"/>
              <a:t>), </a:t>
            </a:r>
            <a:r>
              <a:rPr lang="ru-RU" dirty="0" err="1"/>
              <a:t>пам'ятник</a:t>
            </a:r>
            <a:r>
              <a:rPr lang="ru-RU" dirty="0"/>
              <a:t> у </a:t>
            </a:r>
            <a:r>
              <a:rPr lang="ru-RU" dirty="0" err="1"/>
              <a:t>Києві</a:t>
            </a:r>
            <a:r>
              <a:rPr lang="ru-RU" dirty="0"/>
              <a:t> над </a:t>
            </a:r>
            <a:r>
              <a:rPr lang="ru-RU" dirty="0" err="1"/>
              <a:t>Дніпром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1915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63272" cy="2065710"/>
          </a:xfrm>
        </p:spPr>
        <p:txBody>
          <a:bodyPr>
            <a:noAutofit/>
          </a:bodyPr>
          <a:lstStyle/>
          <a:p>
            <a:r>
              <a:rPr lang="ru-RU" sz="2000" dirty="0"/>
              <a:t>У В ХІ ст. </a:t>
            </a:r>
            <a:r>
              <a:rPr lang="ru-RU" sz="2000" dirty="0" err="1"/>
              <a:t>з’явився</a:t>
            </a:r>
            <a:r>
              <a:rPr lang="ru-RU" sz="2000" dirty="0"/>
              <a:t> один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найдавніших</a:t>
            </a:r>
            <a:r>
              <a:rPr lang="ru-RU" sz="2000" dirty="0"/>
              <a:t> </a:t>
            </a:r>
            <a:r>
              <a:rPr lang="ru-RU" sz="2000" dirty="0" err="1"/>
              <a:t>документів</a:t>
            </a:r>
            <a:r>
              <a:rPr lang="ru-RU" sz="2000" dirty="0"/>
              <a:t> </a:t>
            </a:r>
            <a:r>
              <a:rPr lang="ru-RU" sz="2000" dirty="0" err="1"/>
              <a:t>давньору-ської</a:t>
            </a:r>
            <a:r>
              <a:rPr lang="ru-RU" sz="2000" dirty="0"/>
              <a:t> </a:t>
            </a:r>
            <a:r>
              <a:rPr lang="ru-RU" sz="2000" dirty="0" err="1"/>
              <a:t>писемності</a:t>
            </a:r>
            <a:r>
              <a:rPr lang="ru-RU" sz="2000" dirty="0"/>
              <a:t> — «Слово про закон і благодать», автором </a:t>
            </a:r>
            <a:r>
              <a:rPr lang="ru-RU" sz="2000" dirty="0" err="1"/>
              <a:t>якого</a:t>
            </a:r>
            <a:r>
              <a:rPr lang="ru-RU" sz="2000" dirty="0"/>
              <a:t> є </a:t>
            </a:r>
            <a:r>
              <a:rPr lang="ru-RU" sz="2000" dirty="0" err="1"/>
              <a:t>давньоруський</a:t>
            </a:r>
            <a:r>
              <a:rPr lang="ru-RU" sz="2000" dirty="0"/>
              <a:t> </a:t>
            </a:r>
            <a:r>
              <a:rPr lang="ru-RU" sz="2000" dirty="0" err="1"/>
              <a:t>письменник</a:t>
            </a:r>
            <a:r>
              <a:rPr lang="ru-RU" sz="2000" dirty="0"/>
              <a:t>, перший </a:t>
            </a:r>
            <a:r>
              <a:rPr lang="ru-RU" sz="2000" dirty="0" err="1"/>
              <a:t>київський</a:t>
            </a:r>
            <a:r>
              <a:rPr lang="ru-RU" sz="2000" dirty="0"/>
              <a:t> митрополит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руських</a:t>
            </a:r>
            <a:r>
              <a:rPr lang="ru-RU" sz="2000" dirty="0"/>
              <a:t> </a:t>
            </a:r>
            <a:r>
              <a:rPr lang="ru-RU" sz="2000" dirty="0" err="1"/>
              <a:t>Іларіон</a:t>
            </a:r>
            <a:r>
              <a:rPr lang="ru-RU" sz="2000" dirty="0"/>
              <a:t>.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творі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відкидає</a:t>
            </a:r>
            <a:r>
              <a:rPr lang="ru-RU" sz="2000" dirty="0"/>
              <a:t> </a:t>
            </a:r>
            <a:r>
              <a:rPr lang="ru-RU" sz="2000" dirty="0" err="1"/>
              <a:t>твердження</a:t>
            </a:r>
            <a:r>
              <a:rPr lang="ru-RU" sz="2000" dirty="0"/>
              <a:t> про </a:t>
            </a:r>
            <a:r>
              <a:rPr lang="ru-RU" sz="2000" dirty="0" err="1"/>
              <a:t>існування</a:t>
            </a:r>
            <a:r>
              <a:rPr lang="ru-RU" sz="2000" dirty="0"/>
              <a:t> в </a:t>
            </a:r>
            <a:r>
              <a:rPr lang="ru-RU" sz="2000" dirty="0" err="1"/>
              <a:t>світі</a:t>
            </a:r>
            <a:r>
              <a:rPr lang="ru-RU" sz="2000" dirty="0"/>
              <a:t> того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іншого</a:t>
            </a:r>
            <a:r>
              <a:rPr lang="ru-RU" sz="2000" dirty="0"/>
              <a:t> </a:t>
            </a:r>
            <a:r>
              <a:rPr lang="ru-RU" sz="2000" dirty="0" err="1"/>
              <a:t>обраного</a:t>
            </a:r>
            <a:r>
              <a:rPr lang="ru-RU" sz="2000" dirty="0"/>
              <a:t> Богом народу та про </a:t>
            </a:r>
            <a:r>
              <a:rPr lang="ru-RU" sz="2000" dirty="0" err="1"/>
              <a:t>необхідність</a:t>
            </a:r>
            <a:r>
              <a:rPr lang="ru-RU" sz="2000" dirty="0"/>
              <a:t> «</a:t>
            </a:r>
            <a:r>
              <a:rPr lang="ru-RU" sz="2000" dirty="0" err="1"/>
              <a:t>всепоглинаючої</a:t>
            </a:r>
            <a:r>
              <a:rPr lang="ru-RU" sz="2000" dirty="0"/>
              <a:t> </a:t>
            </a:r>
            <a:r>
              <a:rPr lang="ru-RU" sz="2000" dirty="0" err="1"/>
              <a:t>вселенської</a:t>
            </a:r>
            <a:r>
              <a:rPr lang="ru-RU" sz="2000" dirty="0"/>
              <a:t> </a:t>
            </a:r>
            <a:r>
              <a:rPr lang="ru-RU" sz="2000" dirty="0" err="1"/>
              <a:t>імперії</a:t>
            </a:r>
            <a:r>
              <a:rPr lang="ru-RU" sz="2000" dirty="0"/>
              <a:t> та церкви», </a:t>
            </a:r>
            <a:r>
              <a:rPr lang="ru-RU" sz="2000" dirty="0" err="1"/>
              <a:t>обґрунтовує</a:t>
            </a:r>
            <a:r>
              <a:rPr lang="ru-RU" sz="2000" dirty="0"/>
              <a:t> та </a:t>
            </a:r>
            <a:r>
              <a:rPr lang="ru-RU" sz="2000" dirty="0" err="1"/>
              <a:t>обстоює</a:t>
            </a:r>
            <a:r>
              <a:rPr lang="ru-RU" sz="2000" dirty="0"/>
              <a:t> </a:t>
            </a:r>
            <a:r>
              <a:rPr lang="ru-RU" sz="2000" dirty="0" err="1"/>
              <a:t>ідею</a:t>
            </a:r>
            <a:r>
              <a:rPr lang="ru-RU" sz="2000" dirty="0"/>
              <a:t> </a:t>
            </a:r>
            <a:r>
              <a:rPr lang="ru-RU" sz="2000" dirty="0" err="1"/>
              <a:t>самостійності</a:t>
            </a:r>
            <a:r>
              <a:rPr lang="ru-RU" sz="2000" dirty="0"/>
              <a:t> </a:t>
            </a:r>
            <a:r>
              <a:rPr lang="ru-RU" sz="2000" dirty="0" err="1"/>
              <a:t>Русі</a:t>
            </a:r>
            <a:r>
              <a:rPr lang="ru-RU" sz="2000" dirty="0"/>
              <a:t>, </a:t>
            </a:r>
            <a:r>
              <a:rPr lang="ru-RU" sz="2000" dirty="0" err="1"/>
              <a:t>необхідність</a:t>
            </a:r>
            <a:r>
              <a:rPr lang="ru-RU" sz="2000" dirty="0"/>
              <a:t>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сприятливих</a:t>
            </a:r>
            <a:r>
              <a:rPr lang="ru-RU" sz="2000" dirty="0"/>
              <a:t> умов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60032" y="2204864"/>
            <a:ext cx="4038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395536" y="2332037"/>
            <a:ext cx="4038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440690"/>
            <a:ext cx="2737003" cy="42286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48880"/>
            <a:ext cx="4104456" cy="41044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90634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45624" cy="1935088"/>
          </a:xfrm>
        </p:spPr>
        <p:txBody>
          <a:bodyPr>
            <a:noAutofit/>
          </a:bodyPr>
          <a:lstStyle/>
          <a:p>
            <a:r>
              <a:rPr lang="ru-RU" sz="2400" dirty="0"/>
              <a:t>У ХІІ ст. </a:t>
            </a:r>
            <a:r>
              <a:rPr lang="ru-RU" sz="2400" dirty="0" err="1"/>
              <a:t>літописець</a:t>
            </a:r>
            <a:r>
              <a:rPr lang="ru-RU" sz="2400" dirty="0"/>
              <a:t>, монах </a:t>
            </a:r>
            <a:r>
              <a:rPr lang="ru-RU" sz="2400" dirty="0" err="1"/>
              <a:t>Києво-Печерського</a:t>
            </a:r>
            <a:r>
              <a:rPr lang="ru-RU" sz="2400" dirty="0"/>
              <a:t> </a:t>
            </a:r>
            <a:r>
              <a:rPr lang="ru-RU" sz="2400" dirty="0" err="1"/>
              <a:t>монастиря</a:t>
            </a:r>
            <a:r>
              <a:rPr lang="ru-RU" sz="2400" dirty="0"/>
              <a:t> Нестор написав «</a:t>
            </a:r>
            <a:r>
              <a:rPr lang="ru-RU" sz="2400" dirty="0" err="1"/>
              <a:t>Повість</a:t>
            </a:r>
            <a:r>
              <a:rPr lang="ru-RU" sz="2400" dirty="0"/>
              <a:t> </a:t>
            </a:r>
            <a:r>
              <a:rPr lang="ru-RU" sz="2400" dirty="0" err="1"/>
              <a:t>временних</a:t>
            </a:r>
            <a:r>
              <a:rPr lang="ru-RU" sz="2400" dirty="0"/>
              <a:t> </a:t>
            </a:r>
            <a:r>
              <a:rPr lang="ru-RU" sz="2400" dirty="0" err="1"/>
              <a:t>літ</a:t>
            </a:r>
            <a:r>
              <a:rPr lang="ru-RU" sz="2400" dirty="0"/>
              <a:t>». У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літописі</a:t>
            </a:r>
            <a:r>
              <a:rPr lang="ru-RU" sz="2400" dirty="0"/>
              <a:t> </a:t>
            </a:r>
            <a:r>
              <a:rPr lang="ru-RU" sz="2400" dirty="0" err="1"/>
              <a:t>ві-дображені</a:t>
            </a:r>
            <a:r>
              <a:rPr lang="ru-RU" sz="2400" dirty="0"/>
              <a:t> </a:t>
            </a:r>
            <a:r>
              <a:rPr lang="ru-RU" sz="2400" dirty="0" err="1"/>
              <a:t>соціологічні</a:t>
            </a:r>
            <a:r>
              <a:rPr lang="ru-RU" sz="2400" dirty="0"/>
              <a:t>, </a:t>
            </a:r>
            <a:r>
              <a:rPr lang="ru-RU" sz="2400" dirty="0" err="1"/>
              <a:t>суспільно-політичні</a:t>
            </a:r>
            <a:r>
              <a:rPr lang="ru-RU" sz="2400" dirty="0"/>
              <a:t> </a:t>
            </a:r>
            <a:r>
              <a:rPr lang="ru-RU" sz="2400" dirty="0" err="1"/>
              <a:t>ідеї</a:t>
            </a:r>
            <a:r>
              <a:rPr lang="ru-RU" sz="2400" dirty="0"/>
              <a:t> того часу. В </a:t>
            </a:r>
            <a:r>
              <a:rPr lang="ru-RU" sz="2400" dirty="0" err="1"/>
              <a:t>центрі</a:t>
            </a:r>
            <a:r>
              <a:rPr lang="ru-RU" sz="2400" dirty="0"/>
              <a:t> </a:t>
            </a:r>
            <a:r>
              <a:rPr lang="ru-RU" sz="2400" dirty="0" err="1"/>
              <a:t>уваги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історичного</a:t>
            </a:r>
            <a:r>
              <a:rPr lang="ru-RU" sz="2400" dirty="0"/>
              <a:t> документу — </a:t>
            </a:r>
            <a:r>
              <a:rPr lang="ru-RU" sz="2400" dirty="0" err="1"/>
              <a:t>людина</a:t>
            </a:r>
            <a:r>
              <a:rPr lang="ru-RU" sz="2400" dirty="0"/>
              <a:t>, </a:t>
            </a:r>
            <a:r>
              <a:rPr lang="ru-RU" sz="2400" dirty="0" err="1"/>
              <a:t>умови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, а </a:t>
            </a:r>
            <a:r>
              <a:rPr lang="ru-RU" sz="2400" dirty="0" err="1"/>
              <a:t>головна</a:t>
            </a:r>
            <a:r>
              <a:rPr lang="ru-RU" sz="2400" dirty="0"/>
              <a:t> думка </a:t>
            </a:r>
            <a:r>
              <a:rPr lang="ru-RU" sz="2400" dirty="0" err="1"/>
              <a:t>літопису</a:t>
            </a:r>
            <a:r>
              <a:rPr lang="ru-RU" sz="2400" dirty="0"/>
              <a:t> — </a:t>
            </a:r>
            <a:r>
              <a:rPr lang="ru-RU" sz="2400" dirty="0" err="1"/>
              <a:t>єдність</a:t>
            </a:r>
            <a:r>
              <a:rPr lang="ru-RU" sz="2400" dirty="0"/>
              <a:t> та </a:t>
            </a:r>
            <a:r>
              <a:rPr lang="ru-RU" sz="2400" dirty="0" err="1"/>
              <a:t>незалежність</a:t>
            </a:r>
            <a:r>
              <a:rPr lang="ru-RU" sz="2400" dirty="0"/>
              <a:t> </a:t>
            </a:r>
            <a:r>
              <a:rPr lang="ru-RU" sz="2400" dirty="0" err="1"/>
              <a:t>Русі</a:t>
            </a:r>
            <a:r>
              <a:rPr lang="ru-RU" sz="2400" dirty="0"/>
              <a:t> в </a:t>
            </a:r>
            <a:r>
              <a:rPr lang="ru-RU" sz="2400" dirty="0" err="1"/>
              <a:t>боротьбі</a:t>
            </a:r>
            <a:r>
              <a:rPr lang="ru-RU" sz="2400" dirty="0"/>
              <a:t> з </a:t>
            </a:r>
            <a:r>
              <a:rPr lang="ru-RU" sz="2400" dirty="0" err="1"/>
              <a:t>численними</a:t>
            </a:r>
            <a:r>
              <a:rPr lang="ru-RU" sz="2400" dirty="0"/>
              <a:t> ворогами.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204864"/>
            <a:ext cx="4038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438" y="2871533"/>
            <a:ext cx="4038600" cy="31929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39" y="2276872"/>
            <a:ext cx="4104456" cy="410445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8774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3168352" cy="851694"/>
          </a:xfrm>
        </p:spPr>
        <p:txBody>
          <a:bodyPr>
            <a:normAutofit/>
          </a:bodyPr>
          <a:lstStyle/>
          <a:p>
            <a:r>
              <a:rPr lang="ru-RU" dirty="0"/>
              <a:t>«</a:t>
            </a:r>
            <a:r>
              <a:rPr lang="ru-RU" dirty="0" err="1"/>
              <a:t>Повчання</a:t>
            </a:r>
            <a:r>
              <a:rPr lang="ru-RU" dirty="0"/>
              <a:t>» </a:t>
            </a:r>
            <a:r>
              <a:rPr lang="ru-RU" dirty="0" err="1"/>
              <a:t>Володимира</a:t>
            </a:r>
            <a:r>
              <a:rPr lang="ru-RU" dirty="0"/>
              <a:t> Мономаха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124744"/>
            <a:ext cx="3213993" cy="5256584"/>
          </a:xfrm>
        </p:spPr>
        <p:txBody>
          <a:bodyPr>
            <a:noAutofit/>
          </a:bodyPr>
          <a:lstStyle/>
          <a:p>
            <a:r>
              <a:rPr lang="ru-RU" sz="1800" dirty="0" err="1"/>
              <a:t>Велике</a:t>
            </a:r>
            <a:r>
              <a:rPr lang="ru-RU" sz="1800" dirty="0"/>
              <a:t> </a:t>
            </a:r>
            <a:r>
              <a:rPr lang="ru-RU" sz="1800" dirty="0" err="1"/>
              <a:t>значення</a:t>
            </a:r>
            <a:r>
              <a:rPr lang="ru-RU" sz="1800" dirty="0"/>
              <a:t> для </a:t>
            </a:r>
            <a:r>
              <a:rPr lang="ru-RU" sz="1800" dirty="0" err="1"/>
              <a:t>формування</a:t>
            </a:r>
            <a:r>
              <a:rPr lang="ru-RU" sz="1800" dirty="0"/>
              <a:t> й </a:t>
            </a:r>
            <a:r>
              <a:rPr lang="ru-RU" sz="1800" dirty="0" err="1"/>
              <a:t>розвитку</a:t>
            </a:r>
            <a:r>
              <a:rPr lang="ru-RU" sz="1800" dirty="0"/>
              <a:t> </a:t>
            </a:r>
            <a:r>
              <a:rPr lang="ru-RU" sz="1800" dirty="0" err="1"/>
              <a:t>соціологічної</a:t>
            </a:r>
            <a:r>
              <a:rPr lang="ru-RU" sz="1800" dirty="0"/>
              <a:t> думки в </a:t>
            </a:r>
            <a:r>
              <a:rPr lang="ru-RU" sz="1800" dirty="0" err="1"/>
              <a:t>Україні</a:t>
            </a:r>
            <a:r>
              <a:rPr lang="ru-RU" sz="1800" dirty="0"/>
              <a:t> </a:t>
            </a:r>
            <a:r>
              <a:rPr lang="ru-RU" sz="1800" dirty="0" err="1"/>
              <a:t>мають</a:t>
            </a:r>
            <a:r>
              <a:rPr lang="ru-RU" sz="1800" dirty="0"/>
              <a:t> «</a:t>
            </a:r>
            <a:r>
              <a:rPr lang="ru-RU" sz="1800" dirty="0" err="1"/>
              <a:t>Повчання</a:t>
            </a:r>
            <a:r>
              <a:rPr lang="ru-RU" sz="1800" dirty="0"/>
              <a:t>» </a:t>
            </a:r>
            <a:r>
              <a:rPr lang="ru-RU" sz="1800" dirty="0" err="1"/>
              <a:t>Володимира</a:t>
            </a:r>
            <a:r>
              <a:rPr lang="ru-RU" sz="1800" dirty="0"/>
              <a:t> Мономаха, на-</a:t>
            </a:r>
            <a:r>
              <a:rPr lang="ru-RU" sz="1800" dirty="0" err="1"/>
              <a:t>писані</a:t>
            </a:r>
            <a:r>
              <a:rPr lang="ru-RU" sz="1800" dirty="0"/>
              <a:t> в ХІІ ст., </a:t>
            </a:r>
            <a:r>
              <a:rPr lang="ru-RU" sz="1800" dirty="0" err="1"/>
              <a:t>головними</a:t>
            </a:r>
            <a:r>
              <a:rPr lang="ru-RU" sz="1800" dirty="0"/>
              <a:t> тут є </a:t>
            </a:r>
            <a:r>
              <a:rPr lang="ru-RU" sz="1800" dirty="0" err="1"/>
              <a:t>соціально-політичні</a:t>
            </a:r>
            <a:r>
              <a:rPr lang="ru-RU" sz="1800" dirty="0"/>
              <a:t> </a:t>
            </a:r>
            <a:r>
              <a:rPr lang="ru-RU" sz="1800" dirty="0" err="1"/>
              <a:t>ідеї</a:t>
            </a:r>
            <a:r>
              <a:rPr lang="ru-RU" sz="1800" dirty="0"/>
              <a:t> </a:t>
            </a:r>
            <a:r>
              <a:rPr lang="ru-RU" sz="1800" dirty="0" err="1"/>
              <a:t>єдності</a:t>
            </a:r>
            <a:r>
              <a:rPr lang="ru-RU" sz="1800" dirty="0"/>
              <a:t> </a:t>
            </a:r>
            <a:r>
              <a:rPr lang="ru-RU" sz="1800" dirty="0" err="1"/>
              <a:t>Київської</a:t>
            </a:r>
            <a:r>
              <a:rPr lang="ru-RU" sz="1800" dirty="0"/>
              <a:t> </a:t>
            </a:r>
            <a:r>
              <a:rPr lang="ru-RU" sz="1800" dirty="0" err="1"/>
              <a:t>Русі</a:t>
            </a:r>
            <a:r>
              <a:rPr lang="ru-RU" sz="1800" dirty="0"/>
              <a:t>, </a:t>
            </a:r>
            <a:r>
              <a:rPr lang="ru-RU" sz="1800" dirty="0" err="1"/>
              <a:t>взаємної</a:t>
            </a:r>
            <a:r>
              <a:rPr lang="ru-RU" sz="1800" dirty="0"/>
              <a:t> </a:t>
            </a:r>
            <a:r>
              <a:rPr lang="ru-RU" sz="1800" dirty="0" err="1"/>
              <a:t>допомоги</a:t>
            </a:r>
            <a:r>
              <a:rPr lang="ru-RU" sz="1800" dirty="0"/>
              <a:t> та </a:t>
            </a:r>
            <a:r>
              <a:rPr lang="ru-RU" sz="1800" dirty="0" err="1"/>
              <a:t>підтримки</a:t>
            </a:r>
            <a:r>
              <a:rPr lang="ru-RU" sz="1800" dirty="0"/>
              <a:t> у </a:t>
            </a:r>
            <a:r>
              <a:rPr lang="ru-RU" sz="1800" dirty="0" err="1"/>
              <a:t>боротьбі</a:t>
            </a:r>
            <a:r>
              <a:rPr lang="ru-RU" sz="1800" dirty="0"/>
              <a:t> з во-рогами. В «</a:t>
            </a:r>
            <a:r>
              <a:rPr lang="ru-RU" sz="1800" dirty="0" err="1"/>
              <a:t>Повчаннях</a:t>
            </a:r>
            <a:r>
              <a:rPr lang="ru-RU" sz="1800" dirty="0"/>
              <a:t>» та </a:t>
            </a:r>
            <a:r>
              <a:rPr lang="ru-RU" sz="1800" dirty="0" err="1"/>
              <a:t>інших</a:t>
            </a:r>
            <a:r>
              <a:rPr lang="ru-RU" sz="1800" dirty="0"/>
              <a:t> </a:t>
            </a:r>
            <a:r>
              <a:rPr lang="ru-RU" sz="1800" dirty="0" err="1"/>
              <a:t>творах</a:t>
            </a:r>
            <a:r>
              <a:rPr lang="ru-RU" sz="1800" dirty="0"/>
              <a:t> </a:t>
            </a:r>
            <a:r>
              <a:rPr lang="ru-RU" sz="1800" dirty="0" err="1"/>
              <a:t>мислителів</a:t>
            </a:r>
            <a:r>
              <a:rPr lang="ru-RU" sz="1800" dirty="0"/>
              <a:t> того часу </a:t>
            </a:r>
            <a:r>
              <a:rPr lang="ru-RU" sz="1800" dirty="0" err="1"/>
              <a:t>знайшли</a:t>
            </a:r>
            <a:r>
              <a:rPr lang="ru-RU" sz="1800" dirty="0"/>
              <a:t> </a:t>
            </a:r>
            <a:r>
              <a:rPr lang="ru-RU" sz="1800" dirty="0" err="1"/>
              <a:t>відбиття</a:t>
            </a:r>
            <a:r>
              <a:rPr lang="ru-RU" sz="1800" dirty="0"/>
              <a:t> </a:t>
            </a:r>
            <a:r>
              <a:rPr lang="ru-RU" sz="1800" dirty="0" err="1"/>
              <a:t>моральні</a:t>
            </a:r>
            <a:r>
              <a:rPr lang="ru-RU" sz="1800" dirty="0"/>
              <a:t> </a:t>
            </a:r>
            <a:r>
              <a:rPr lang="ru-RU" sz="1800" dirty="0" err="1"/>
              <a:t>принципи</a:t>
            </a:r>
            <a:r>
              <a:rPr lang="ru-RU" sz="1800" dirty="0"/>
              <a:t> та </a:t>
            </a:r>
            <a:r>
              <a:rPr lang="ru-RU" sz="1800" dirty="0" err="1"/>
              <a:t>настанови</a:t>
            </a:r>
            <a:r>
              <a:rPr lang="ru-RU" sz="1800" dirty="0"/>
              <a:t>, </a:t>
            </a:r>
            <a:r>
              <a:rPr lang="ru-RU" sz="1800" dirty="0" err="1"/>
              <a:t>роздуми</a:t>
            </a:r>
            <a:r>
              <a:rPr lang="ru-RU" sz="1800" dirty="0"/>
              <a:t> про </a:t>
            </a:r>
            <a:r>
              <a:rPr lang="ru-RU" sz="1800" dirty="0" err="1"/>
              <a:t>історію</a:t>
            </a:r>
            <a:r>
              <a:rPr lang="ru-RU" sz="1800" dirty="0"/>
              <a:t>, </a:t>
            </a:r>
            <a:r>
              <a:rPr lang="ru-RU" sz="1800" dirty="0" err="1"/>
              <a:t>місце</a:t>
            </a:r>
            <a:r>
              <a:rPr lang="ru-RU" sz="1800" dirty="0"/>
              <a:t> та роль </a:t>
            </a:r>
            <a:r>
              <a:rPr lang="ru-RU" sz="1800" dirty="0" err="1"/>
              <a:t>держави</a:t>
            </a:r>
            <a:r>
              <a:rPr lang="ru-RU" sz="1800" dirty="0"/>
              <a:t>, </a:t>
            </a:r>
            <a:r>
              <a:rPr lang="ru-RU" sz="1800" dirty="0" err="1"/>
              <a:t>сутність</a:t>
            </a:r>
            <a:r>
              <a:rPr lang="ru-RU" sz="1800" dirty="0"/>
              <a:t> та </a:t>
            </a:r>
            <a:r>
              <a:rPr lang="ru-RU" sz="1800" dirty="0" err="1"/>
              <a:t>значення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 у </a:t>
            </a:r>
            <a:r>
              <a:rPr lang="ru-RU" sz="1800" dirty="0" err="1"/>
              <a:t>по-будові</a:t>
            </a:r>
            <a:r>
              <a:rPr lang="ru-RU" sz="1800" dirty="0"/>
              <a:t> </a:t>
            </a:r>
            <a:r>
              <a:rPr lang="ru-RU" sz="1800" dirty="0" err="1"/>
              <a:t>сильної</a:t>
            </a:r>
            <a:r>
              <a:rPr lang="ru-RU" sz="1800" dirty="0"/>
              <a:t> та </a:t>
            </a:r>
            <a:r>
              <a:rPr lang="ru-RU" sz="1800" dirty="0" err="1"/>
              <a:t>незалежної</a:t>
            </a:r>
            <a:r>
              <a:rPr lang="ru-RU" sz="1800" dirty="0"/>
              <a:t> </a:t>
            </a:r>
            <a:r>
              <a:rPr lang="ru-RU" sz="1800" dirty="0" err="1"/>
              <a:t>України-Русі</a:t>
            </a:r>
            <a:r>
              <a:rPr lang="ru-RU" sz="1800" dirty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65780"/>
            <a:ext cx="4771478" cy="54394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8622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47248" cy="1008112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Запорізька</a:t>
            </a:r>
            <a:r>
              <a:rPr lang="ru-RU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Січ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                                                                 ХV—ХVІІ </a:t>
            </a:r>
            <a:r>
              <a:rPr lang="ru-RU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ст.</a:t>
            </a:r>
            <a:br>
              <a:rPr lang="ru-RU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ru-RU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Д. Наливайко,</a:t>
            </a:r>
          </a:p>
          <a:p>
            <a:r>
              <a:rPr lang="ru-RU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І. </a:t>
            </a:r>
            <a:r>
              <a:rPr lang="ru-RU" b="1" dirty="0" err="1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Вишенський</a:t>
            </a:r>
            <a:r>
              <a:rPr lang="ru-RU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,</a:t>
            </a:r>
          </a:p>
          <a:p>
            <a:r>
              <a:rPr lang="ru-RU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П. Могила,</a:t>
            </a:r>
          </a:p>
          <a:p>
            <a:r>
              <a:rPr lang="ru-RU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Ф. Прокопович </a:t>
            </a:r>
          </a:p>
          <a:p>
            <a:r>
              <a:rPr lang="ru-RU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та </a:t>
            </a:r>
            <a:r>
              <a:rPr lang="ru-RU" b="1" dirty="0" err="1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інші</a:t>
            </a: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•	Демократизм,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справедливість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•	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Турбота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про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соціальний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розвиток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освіти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виховання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•	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Самостійність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та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незалежність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Ук¬раїни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•	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Національний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патріотизм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•	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Завдання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держави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забезпечення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пот¬реб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людини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5612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•	</a:t>
            </a:r>
            <a:r>
              <a:rPr lang="ru-RU" dirty="0" err="1"/>
              <a:t>Турбота</a:t>
            </a:r>
            <a:r>
              <a:rPr lang="ru-RU" dirty="0"/>
              <a:t> про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виховання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484784"/>
            <a:ext cx="3512369" cy="4907087"/>
          </a:xfrm>
        </p:spPr>
        <p:txBody>
          <a:bodyPr>
            <a:noAutofit/>
          </a:bodyPr>
          <a:lstStyle/>
          <a:p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Величезний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вплив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на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розвиток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соціологічної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думки в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Україні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справляла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Києво-Могилянська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академія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що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була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офіційно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ство-рена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 1644 р. на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базі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Київської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братської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школи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На честь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видат-ного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просвітника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та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організатора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високоосвіченої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людини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Петра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Могили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(1574—1647)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Київська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академія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стала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іменуватися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Києво-Могилянською</a:t>
            </a:r>
            <a:r>
              <a:rPr lang="ru-RU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07454"/>
            <a:ext cx="4379942" cy="5713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6052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</a:t>
            </a:r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ІІІ ст.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4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Г.Сковорода</a:t>
            </a:r>
            <a:r>
              <a:rPr lang="ru-RU" sz="4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r>
              <a:rPr lang="ru-RU" sz="4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(1733—1794</a:t>
            </a:r>
            <a:r>
              <a:rPr lang="ru-RU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)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Рівність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між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людьми</a:t>
            </a:r>
          </a:p>
          <a:p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•	Права 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людини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на 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щастя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та 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сво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-боду</a:t>
            </a:r>
          </a:p>
          <a:p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•	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Виховання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людини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через 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самовиховання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•	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Самореалізація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індивіда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через «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срод¬ну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працю</a:t>
            </a:r>
            <a:r>
              <a:rPr lang="ru-RU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»</a:t>
            </a:r>
          </a:p>
        </p:txBody>
      </p:sp>
    </p:spTree>
    <p:extLst>
      <p:ext uri="{BB962C8B-B14F-4D97-AF65-F5344CB8AC3E}">
        <p14:creationId xmlns="" xmlns:p14="http://schemas.microsoft.com/office/powerpoint/2010/main" val="3541219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514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ФОРМУВАННЯ Й РОЗВИТОК  СОЦІОЛОГІЧНОЇ ДУМКИ В УКРАЇНІ. </vt:lpstr>
      <vt:lpstr>Київська Русь ХІ—ХІІІ ст. </vt:lpstr>
      <vt:lpstr>Соціально-політичні вчення в Україні, які дійшли до нашого часу у вигляді написаних праць, виникли в ХІ ст. під впливом якісного перевороту в світогляді людей, що був зумовлений хре-щенням Русі в 988 р.</vt:lpstr>
      <vt:lpstr>У В ХІ ст. з’явився один із найдавніших документів давньору-ської писемності — «Слово про закон і благодать», автором якого є давньоруський письменник, перший київський митрополит із руських Іларіон. цьому творі він відкидає твердження про існування в світі того чи іншого обраного Богом народу та про необхідність «всепоглинаючої вселенської імперії та церкви», обґрунтовує та обстоює ідею самостійності Русі, необхідність створення сприятливих умов життя людини.</vt:lpstr>
      <vt:lpstr>У ХІІ ст. літописець, монах Києво-Печерського монастиря Нестор написав «Повість временних літ». У цьому літописі ві-дображені соціологічні, суспільно-політичні ідеї того часу. В центрі уваги цього історичного документу — людина, умови її життя, а головна думка літопису — єдність та незалежність Русі в боротьбі з численними ворогами.</vt:lpstr>
      <vt:lpstr>«Повчання» Володимира Мономаха</vt:lpstr>
      <vt:lpstr>Запорізька Січ.                                                                  ХV—ХVІІ ст.  .</vt:lpstr>
      <vt:lpstr>• Турбота про соціальний розвиток освіти, виховання</vt:lpstr>
      <vt:lpstr>ХVІІІ ст.</vt:lpstr>
      <vt:lpstr>Значний внесок у розвиток соціальної думки в Україні у XVIII ст. зробив відомий гуманіст, поет, філософ Григорій  Савич Сковорода (1733—1794). Він палко відстоював рівність між людьми, право кожного на щастя й свободу. Шлях до ідеального суспільства мислитель вбачав у вихованні людини через її самовиховання на основі праці відповідно до життєвого покликання, висловлював переконання, що людина може формуватися і само- реалізовуватися лише через «сродну працю». </vt:lpstr>
      <vt:lpstr>Початок  ХХ ст. </vt:lpstr>
      <vt:lpstr>Плідно розвивалась соціологічна думка в Україні у ХІХ — на початку ХХ ст. Особливо змістовною є багатопланова діяльність Михайла Петровича Драгоманова (1841—1895), одного з ідеологів лібералізму в суспільно-політичному житті.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Й РОЗВИТОК  СОЦІОЛОГІЧНОЇ ДУМКИ В УКРАЇНІ.</dc:title>
  <dc:creator>Олег</dc:creator>
  <cp:lastModifiedBy>Asus</cp:lastModifiedBy>
  <cp:revision>11</cp:revision>
  <dcterms:created xsi:type="dcterms:W3CDTF">2014-09-15T18:52:58Z</dcterms:created>
  <dcterms:modified xsi:type="dcterms:W3CDTF">2015-01-13T17:35:42Z</dcterms:modified>
</cp:coreProperties>
</file>