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0" r:id="rId4"/>
    <p:sldId id="258" r:id="rId5"/>
    <p:sldId id="259" r:id="rId6"/>
    <p:sldId id="261" r:id="rId7"/>
    <p:sldId id="263" r:id="rId8"/>
    <p:sldId id="264" r:id="rId9"/>
    <p:sldId id="267" r:id="rId10"/>
    <p:sldId id="265" r:id="rId11"/>
    <p:sldId id="268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4671" autoAdjust="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13.01.2015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dirty="0"/>
              <a:t>ФОРМУВАННЯ Й РОЗВИТОК </a:t>
            </a:r>
            <a:br>
              <a:rPr lang="ru-RU" dirty="0"/>
            </a:br>
            <a:r>
              <a:rPr lang="ru-RU" dirty="0"/>
              <a:t>СОЦІОЛОГІЧНОЇ ДУМКИ В </a:t>
            </a:r>
            <a:r>
              <a:rPr lang="ru-RU" dirty="0" smtClean="0"/>
              <a:t>УКРАЇНІ.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1484784"/>
            <a:ext cx="4896543" cy="4657688"/>
          </a:xfrm>
        </p:spPr>
      </p:pic>
    </p:spTree>
    <p:extLst>
      <p:ext uri="{BB962C8B-B14F-4D97-AF65-F5344CB8AC3E}">
        <p14:creationId xmlns="" xmlns:p14="http://schemas.microsoft.com/office/powerpoint/2010/main" val="9599993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908720"/>
            <a:ext cx="8229600" cy="1143000"/>
          </a:xfrm>
        </p:spPr>
        <p:txBody>
          <a:bodyPr>
            <a:noAutofit/>
          </a:bodyPr>
          <a:lstStyle/>
          <a:p>
            <a:r>
              <a:rPr lang="ru-RU" sz="1800" dirty="0" err="1"/>
              <a:t>Значний</a:t>
            </a:r>
            <a:r>
              <a:rPr lang="ru-RU" sz="1800" dirty="0"/>
              <a:t> </a:t>
            </a:r>
            <a:r>
              <a:rPr lang="ru-RU" sz="1800" dirty="0" err="1"/>
              <a:t>внесок</a:t>
            </a:r>
            <a:r>
              <a:rPr lang="ru-RU" sz="1800" dirty="0"/>
              <a:t> у </a:t>
            </a:r>
            <a:r>
              <a:rPr lang="ru-RU" sz="1800" dirty="0" err="1"/>
              <a:t>розвиток</a:t>
            </a:r>
            <a:r>
              <a:rPr lang="ru-RU" sz="1800" dirty="0"/>
              <a:t> </a:t>
            </a:r>
            <a:r>
              <a:rPr lang="ru-RU" sz="1800" dirty="0" err="1"/>
              <a:t>соціальної</a:t>
            </a:r>
            <a:r>
              <a:rPr lang="ru-RU" sz="1800" dirty="0"/>
              <a:t> думки в </a:t>
            </a:r>
            <a:r>
              <a:rPr lang="ru-RU" sz="1800" dirty="0" err="1"/>
              <a:t>Україні</a:t>
            </a:r>
            <a:r>
              <a:rPr lang="ru-RU" sz="1800" dirty="0"/>
              <a:t> у </a:t>
            </a:r>
            <a:r>
              <a:rPr lang="en-US" sz="1800" dirty="0"/>
              <a:t>XVIII </a:t>
            </a:r>
            <a:r>
              <a:rPr lang="ru-RU" sz="1800" dirty="0"/>
              <a:t>ст. </a:t>
            </a:r>
            <a:r>
              <a:rPr lang="ru-RU" sz="1800" dirty="0" err="1"/>
              <a:t>зробив</a:t>
            </a:r>
            <a:r>
              <a:rPr lang="ru-RU" sz="1800" dirty="0"/>
              <a:t> </a:t>
            </a:r>
            <a:r>
              <a:rPr lang="ru-RU" sz="1800" dirty="0" err="1"/>
              <a:t>відомий</a:t>
            </a:r>
            <a:r>
              <a:rPr lang="ru-RU" sz="1800" dirty="0"/>
              <a:t> </a:t>
            </a:r>
            <a:r>
              <a:rPr lang="ru-RU" sz="1800" dirty="0" err="1"/>
              <a:t>гуманіст</a:t>
            </a:r>
            <a:r>
              <a:rPr lang="ru-RU" sz="1800" dirty="0"/>
              <a:t>, поет, </a:t>
            </a:r>
            <a:r>
              <a:rPr lang="ru-RU" sz="1800" dirty="0" err="1"/>
              <a:t>філософ</a:t>
            </a:r>
            <a:r>
              <a:rPr lang="ru-RU" sz="1800" dirty="0"/>
              <a:t> </a:t>
            </a:r>
            <a:r>
              <a:rPr lang="ru-RU" sz="1800" dirty="0" err="1"/>
              <a:t>Григорій</a:t>
            </a:r>
            <a:r>
              <a:rPr lang="ru-RU" sz="1800" dirty="0"/>
              <a:t>  </a:t>
            </a:r>
            <a:r>
              <a:rPr lang="ru-RU" sz="1800" dirty="0" smtClean="0"/>
              <a:t>Савич </a:t>
            </a:r>
            <a:r>
              <a:rPr lang="ru-RU" sz="1800" dirty="0"/>
              <a:t>Сковорода (1733—1794). </a:t>
            </a:r>
            <a:r>
              <a:rPr lang="ru-RU" sz="1800" dirty="0" err="1"/>
              <a:t>Він</a:t>
            </a:r>
            <a:r>
              <a:rPr lang="ru-RU" sz="1800" dirty="0"/>
              <a:t> </a:t>
            </a:r>
            <a:r>
              <a:rPr lang="ru-RU" sz="1800" dirty="0" err="1"/>
              <a:t>палко</a:t>
            </a:r>
            <a:r>
              <a:rPr lang="ru-RU" sz="1800" dirty="0"/>
              <a:t> </a:t>
            </a:r>
            <a:r>
              <a:rPr lang="ru-RU" sz="1800" dirty="0" err="1"/>
              <a:t>відстоював</a:t>
            </a:r>
            <a:r>
              <a:rPr lang="ru-RU" sz="1800" dirty="0"/>
              <a:t> </a:t>
            </a:r>
            <a:r>
              <a:rPr lang="ru-RU" sz="1800" dirty="0" err="1"/>
              <a:t>рівність</a:t>
            </a:r>
            <a:r>
              <a:rPr lang="ru-RU" sz="1800" dirty="0"/>
              <a:t> </a:t>
            </a:r>
            <a:r>
              <a:rPr lang="ru-RU" sz="1800" dirty="0" err="1"/>
              <a:t>між</a:t>
            </a:r>
            <a:r>
              <a:rPr lang="ru-RU" sz="1800" dirty="0"/>
              <a:t> людьми, право кожного на </a:t>
            </a:r>
            <a:r>
              <a:rPr lang="ru-RU" sz="1800" dirty="0" err="1"/>
              <a:t>щастя</a:t>
            </a:r>
            <a:r>
              <a:rPr lang="ru-RU" sz="1800" dirty="0"/>
              <a:t> й свободу. Шлях до </a:t>
            </a:r>
            <a:r>
              <a:rPr lang="ru-RU" sz="1800" dirty="0" err="1"/>
              <a:t>ідеального</a:t>
            </a:r>
            <a:r>
              <a:rPr lang="ru-RU" sz="1800" dirty="0"/>
              <a:t> </a:t>
            </a:r>
            <a:r>
              <a:rPr lang="ru-RU" sz="1800" dirty="0" err="1"/>
              <a:t>суспільства</a:t>
            </a:r>
            <a:r>
              <a:rPr lang="ru-RU" sz="1800" dirty="0"/>
              <a:t> </a:t>
            </a:r>
            <a:r>
              <a:rPr lang="ru-RU" sz="1800" dirty="0" err="1"/>
              <a:t>мислитель</a:t>
            </a:r>
            <a:r>
              <a:rPr lang="ru-RU" sz="1800" dirty="0"/>
              <a:t> </a:t>
            </a:r>
            <a:r>
              <a:rPr lang="ru-RU" sz="1800" dirty="0" err="1"/>
              <a:t>вбачав</a:t>
            </a:r>
            <a:r>
              <a:rPr lang="ru-RU" sz="1800" dirty="0"/>
              <a:t> у </a:t>
            </a:r>
            <a:r>
              <a:rPr lang="ru-RU" sz="1800" dirty="0" err="1"/>
              <a:t>вихованні</a:t>
            </a:r>
            <a:r>
              <a:rPr lang="ru-RU" sz="1800" dirty="0"/>
              <a:t> </a:t>
            </a:r>
            <a:r>
              <a:rPr lang="ru-RU" sz="1800" dirty="0" err="1"/>
              <a:t>людини</a:t>
            </a:r>
            <a:r>
              <a:rPr lang="ru-RU" sz="1800" dirty="0"/>
              <a:t> через </a:t>
            </a:r>
            <a:r>
              <a:rPr lang="ru-RU" sz="1800" dirty="0" err="1"/>
              <a:t>її</a:t>
            </a:r>
            <a:r>
              <a:rPr lang="ru-RU" sz="1800" dirty="0"/>
              <a:t> </a:t>
            </a:r>
            <a:r>
              <a:rPr lang="ru-RU" sz="1800" dirty="0" err="1"/>
              <a:t>самовиховання</a:t>
            </a:r>
            <a:r>
              <a:rPr lang="ru-RU" sz="1800" dirty="0"/>
              <a:t> на </a:t>
            </a:r>
            <a:r>
              <a:rPr lang="ru-RU" sz="1800" dirty="0" err="1"/>
              <a:t>основі</a:t>
            </a:r>
            <a:r>
              <a:rPr lang="ru-RU" sz="1800" dirty="0"/>
              <a:t> </a:t>
            </a:r>
            <a:r>
              <a:rPr lang="ru-RU" sz="1800" dirty="0" err="1"/>
              <a:t>праці</a:t>
            </a:r>
            <a:r>
              <a:rPr lang="ru-RU" sz="1800" dirty="0"/>
              <a:t> </a:t>
            </a:r>
            <a:r>
              <a:rPr lang="ru-RU" sz="1800" dirty="0" err="1"/>
              <a:t>відповідно</a:t>
            </a:r>
            <a:r>
              <a:rPr lang="ru-RU" sz="1800" dirty="0"/>
              <a:t> до </a:t>
            </a:r>
            <a:r>
              <a:rPr lang="ru-RU" sz="1800" dirty="0" err="1"/>
              <a:t>життєвого</a:t>
            </a:r>
            <a:r>
              <a:rPr lang="ru-RU" sz="1800" dirty="0"/>
              <a:t> </a:t>
            </a:r>
            <a:r>
              <a:rPr lang="ru-RU" sz="1800" dirty="0" err="1"/>
              <a:t>покликання</a:t>
            </a:r>
            <a:r>
              <a:rPr lang="ru-RU" sz="1800" dirty="0"/>
              <a:t>, </a:t>
            </a:r>
            <a:r>
              <a:rPr lang="ru-RU" sz="1800" dirty="0" err="1"/>
              <a:t>висловлював</a:t>
            </a:r>
            <a:r>
              <a:rPr lang="ru-RU" sz="1800" dirty="0"/>
              <a:t> </a:t>
            </a:r>
            <a:r>
              <a:rPr lang="ru-RU" sz="1800" dirty="0" err="1"/>
              <a:t>переконання</a:t>
            </a:r>
            <a:r>
              <a:rPr lang="ru-RU" sz="1800" dirty="0"/>
              <a:t>, </a:t>
            </a:r>
            <a:r>
              <a:rPr lang="ru-RU" sz="1800" dirty="0" err="1"/>
              <a:t>що</a:t>
            </a:r>
            <a:r>
              <a:rPr lang="ru-RU" sz="1800" dirty="0"/>
              <a:t> </a:t>
            </a:r>
            <a:r>
              <a:rPr lang="ru-RU" sz="1800" dirty="0" err="1"/>
              <a:t>людина</a:t>
            </a:r>
            <a:r>
              <a:rPr lang="ru-RU" sz="1800" dirty="0"/>
              <a:t> </a:t>
            </a:r>
            <a:r>
              <a:rPr lang="ru-RU" sz="1800" dirty="0" err="1"/>
              <a:t>може</a:t>
            </a:r>
            <a:r>
              <a:rPr lang="ru-RU" sz="1800" dirty="0"/>
              <a:t> </a:t>
            </a:r>
            <a:r>
              <a:rPr lang="ru-RU" sz="1800" dirty="0" err="1"/>
              <a:t>формуватися</a:t>
            </a:r>
            <a:r>
              <a:rPr lang="ru-RU" sz="1800" dirty="0"/>
              <a:t> і само-</a:t>
            </a:r>
            <a:br>
              <a:rPr lang="ru-RU" sz="1800" dirty="0"/>
            </a:br>
            <a:r>
              <a:rPr lang="ru-RU" sz="1800" dirty="0" err="1"/>
              <a:t>реалізовуватися</a:t>
            </a:r>
            <a:r>
              <a:rPr lang="ru-RU" sz="1800" dirty="0"/>
              <a:t> </a:t>
            </a:r>
            <a:r>
              <a:rPr lang="ru-RU" sz="1800" dirty="0" err="1"/>
              <a:t>лише</a:t>
            </a:r>
            <a:r>
              <a:rPr lang="ru-RU" sz="1800" dirty="0"/>
              <a:t> через «</a:t>
            </a:r>
            <a:r>
              <a:rPr lang="ru-RU" sz="1800" dirty="0" err="1"/>
              <a:t>сродну</a:t>
            </a:r>
            <a:r>
              <a:rPr lang="ru-RU" sz="1800" dirty="0"/>
              <a:t> </a:t>
            </a:r>
            <a:r>
              <a:rPr lang="ru-RU" sz="1800" dirty="0" err="1"/>
              <a:t>працю</a:t>
            </a:r>
            <a:r>
              <a:rPr lang="ru-RU" sz="1800" dirty="0"/>
              <a:t>».</a:t>
            </a:r>
            <a:br>
              <a:rPr lang="ru-RU" sz="1800" dirty="0"/>
            </a:br>
            <a:endParaRPr lang="ru-RU" sz="1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492896"/>
            <a:ext cx="8229600" cy="4525963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2428089"/>
            <a:ext cx="3931874" cy="4429911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7527320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Початок </a:t>
            </a:r>
            <a:br>
              <a:rPr lang="ru-RU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</a:br>
            <a:r>
              <a:rPr lang="ru-RU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ХХ ст.</a:t>
            </a:r>
            <a:br>
              <a:rPr lang="ru-RU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</a:br>
            <a:endParaRPr lang="ru-RU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М. П. Драгоманов (1841—1895),</a:t>
            </a:r>
          </a:p>
          <a:p>
            <a:r>
              <a:rPr lang="ru-RU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І. Я. Франко </a:t>
            </a:r>
          </a:p>
          <a:p>
            <a:r>
              <a:rPr lang="ru-RU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(1856—1916) </a:t>
            </a:r>
          </a:p>
          <a:p>
            <a:r>
              <a:rPr lang="ru-RU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та 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інші</a:t>
            </a:r>
            <a:endParaRPr lang="ru-RU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•</a:t>
            </a:r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	</a:t>
            </a:r>
            <a:r>
              <a:rPr lang="ru-RU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Рівність</a:t>
            </a:r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та </a:t>
            </a:r>
            <a:r>
              <a:rPr lang="ru-RU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справедливість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•	</a:t>
            </a:r>
            <a:r>
              <a:rPr lang="ru-RU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Конституційне</a:t>
            </a:r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право </a:t>
            </a:r>
            <a:r>
              <a:rPr lang="ru-RU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людини</a:t>
            </a:r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та </a:t>
            </a:r>
            <a:r>
              <a:rPr lang="ru-RU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суспільства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•	</a:t>
            </a:r>
            <a:r>
              <a:rPr lang="ru-RU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Самоврядування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•	</a:t>
            </a:r>
            <a:r>
              <a:rPr lang="ru-RU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Прогнозування</a:t>
            </a:r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соціально-демогра¬фічного</a:t>
            </a:r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розвитку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•	</a:t>
            </a:r>
            <a:r>
              <a:rPr lang="ru-RU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Національне</a:t>
            </a:r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визволення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2626162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Плідно</a:t>
            </a:r>
            <a:r>
              <a:rPr lang="ru-RU" sz="2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ru-RU" sz="2000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розвивалась</a:t>
            </a:r>
            <a:r>
              <a:rPr lang="ru-RU" sz="2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ru-RU" sz="2000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соціологічна</a:t>
            </a:r>
            <a:r>
              <a:rPr lang="ru-RU" sz="2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думка в </a:t>
            </a:r>
            <a:r>
              <a:rPr lang="ru-RU" sz="2000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Україні</a:t>
            </a:r>
            <a:r>
              <a:rPr lang="ru-RU" sz="2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у ХІХ — на початку ХХ ст. Особливо </a:t>
            </a:r>
            <a:r>
              <a:rPr lang="ru-RU" sz="2000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змістовною</a:t>
            </a:r>
            <a:r>
              <a:rPr lang="ru-RU" sz="2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є </a:t>
            </a:r>
            <a:r>
              <a:rPr lang="ru-RU" sz="2000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багатопланова</a:t>
            </a:r>
            <a:r>
              <a:rPr lang="ru-RU" sz="2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ru-RU" sz="2000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діяльність</a:t>
            </a:r>
            <a:r>
              <a:rPr lang="ru-RU" sz="2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ru-RU" sz="2000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Михайла</a:t>
            </a:r>
            <a:r>
              <a:rPr lang="ru-RU" sz="2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Петровича </a:t>
            </a:r>
            <a:r>
              <a:rPr lang="ru-RU" sz="2000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Драгоманова</a:t>
            </a:r>
            <a:r>
              <a:rPr lang="ru-RU" sz="2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(1841—1895), одного з </a:t>
            </a:r>
            <a:r>
              <a:rPr lang="ru-RU" sz="2000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ідеологів</a:t>
            </a:r>
            <a:r>
              <a:rPr lang="ru-RU" sz="2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ru-RU" sz="2000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лібералізму</a:t>
            </a:r>
            <a:r>
              <a:rPr lang="ru-RU" sz="2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в </a:t>
            </a:r>
            <a:r>
              <a:rPr lang="ru-RU" sz="2000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суспільно-політичному</a:t>
            </a:r>
            <a:r>
              <a:rPr lang="ru-RU" sz="2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ru-RU" sz="2000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житті</a:t>
            </a:r>
            <a:r>
              <a:rPr lang="ru-RU" sz="2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Михаил Петрович </a:t>
            </a:r>
            <a:r>
              <a:rPr lang="ru-RU" sz="2400" dirty="0" smtClean="0"/>
              <a:t>                                                                       Драгоманов</a:t>
            </a:r>
            <a:endParaRPr lang="ru-RU" sz="24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962" y="2937407"/>
            <a:ext cx="2552862" cy="3227898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1863" y="2605088"/>
            <a:ext cx="4753816" cy="3560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995936" y="1895126"/>
            <a:ext cx="33843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err="1" smtClean="0"/>
              <a:t>Іван</a:t>
            </a:r>
            <a:r>
              <a:rPr lang="ru-RU" sz="2800" dirty="0" smtClean="0"/>
              <a:t> Якович </a:t>
            </a:r>
            <a:r>
              <a:rPr lang="ru-RU" sz="2800" dirty="0"/>
              <a:t>Франко </a:t>
            </a:r>
          </a:p>
        </p:txBody>
      </p:sp>
    </p:spTree>
    <p:extLst>
      <p:ext uri="{BB962C8B-B14F-4D97-AF65-F5344CB8AC3E}">
        <p14:creationId xmlns="" xmlns:p14="http://schemas.microsoft.com/office/powerpoint/2010/main" val="23690627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Київська</a:t>
            </a:r>
            <a:r>
              <a:rPr lang="ru-RU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Русь</a:t>
            </a:r>
            <a:br>
              <a:rPr lang="ru-RU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</a:br>
            <a:r>
              <a:rPr lang="ru-RU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ХІ—ХІІІ ст.</a:t>
            </a:r>
            <a:br>
              <a:rPr lang="ru-RU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</a:br>
            <a:endParaRPr lang="ru-RU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b="1" dirty="0" err="1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Іларіон</a:t>
            </a:r>
            <a:r>
              <a:rPr lang="ru-RU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— «Слово про закон і благодать»;</a:t>
            </a:r>
          </a:p>
          <a:p>
            <a:r>
              <a:rPr lang="ru-RU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Нестор — «</a:t>
            </a:r>
            <a:r>
              <a:rPr lang="ru-RU" b="1" dirty="0" err="1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Повість</a:t>
            </a:r>
            <a:r>
              <a:rPr lang="ru-RU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b="1" dirty="0" err="1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временних</a:t>
            </a:r>
            <a:r>
              <a:rPr lang="ru-RU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b="1" dirty="0" err="1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літ</a:t>
            </a:r>
            <a:r>
              <a:rPr lang="ru-RU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»;</a:t>
            </a:r>
          </a:p>
          <a:p>
            <a:r>
              <a:rPr lang="ru-RU" b="1" dirty="0" err="1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Володимир</a:t>
            </a:r>
            <a:r>
              <a:rPr lang="ru-RU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Мономах — «</a:t>
            </a:r>
            <a:r>
              <a:rPr lang="ru-RU" b="1" dirty="0" err="1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Повчання</a:t>
            </a:r>
            <a:r>
              <a:rPr lang="ru-RU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»</a:t>
            </a:r>
          </a:p>
          <a:p>
            <a:endParaRPr lang="ru-RU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•	</a:t>
            </a:r>
            <a:r>
              <a:rPr lang="ru-RU" sz="24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Самостійність</a:t>
            </a:r>
            <a:r>
              <a:rPr lang="ru-RU" sz="2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24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Русі</a:t>
            </a:r>
            <a:r>
              <a:rPr lang="ru-RU" sz="2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 </a:t>
            </a:r>
            <a:r>
              <a:rPr lang="ru-RU" sz="24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її</a:t>
            </a:r>
            <a:r>
              <a:rPr lang="ru-RU" sz="2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24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захист</a:t>
            </a:r>
            <a:endParaRPr lang="ru-RU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r>
              <a:rPr lang="ru-RU" sz="2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•	</a:t>
            </a:r>
            <a:r>
              <a:rPr lang="ru-RU" sz="24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Єдність</a:t>
            </a:r>
            <a:r>
              <a:rPr lang="ru-RU" sz="2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та </a:t>
            </a:r>
            <a:r>
              <a:rPr lang="ru-RU" sz="24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незалежність</a:t>
            </a:r>
            <a:r>
              <a:rPr lang="ru-RU" sz="2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24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Русі</a:t>
            </a:r>
            <a:endParaRPr lang="ru-RU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r>
              <a:rPr lang="ru-RU" sz="2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•	</a:t>
            </a:r>
            <a:r>
              <a:rPr lang="ru-RU" sz="24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Моральні</a:t>
            </a:r>
            <a:r>
              <a:rPr lang="ru-RU" sz="2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24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принципи</a:t>
            </a:r>
            <a:r>
              <a:rPr lang="ru-RU" sz="2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 </a:t>
            </a:r>
            <a:r>
              <a:rPr lang="ru-RU" sz="24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настанови</a:t>
            </a:r>
            <a:endParaRPr lang="ru-RU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r>
              <a:rPr lang="ru-RU" sz="2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•	</a:t>
            </a:r>
            <a:r>
              <a:rPr lang="ru-RU" sz="24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Взаємна</a:t>
            </a:r>
            <a:r>
              <a:rPr lang="ru-RU" sz="2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24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допомога</a:t>
            </a:r>
            <a:r>
              <a:rPr lang="ru-RU" sz="2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у </a:t>
            </a:r>
            <a:r>
              <a:rPr lang="ru-RU" sz="24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боротьбі</a:t>
            </a:r>
            <a:r>
              <a:rPr lang="ru-RU" sz="2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з </a:t>
            </a:r>
            <a:r>
              <a:rPr lang="ru-RU" sz="24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воро¬гами</a:t>
            </a:r>
            <a:endParaRPr lang="ru-RU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r>
              <a:rPr lang="ru-RU" sz="2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•	</a:t>
            </a:r>
            <a:r>
              <a:rPr lang="ru-RU" sz="24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Місце</a:t>
            </a:r>
            <a:r>
              <a:rPr lang="ru-RU" sz="2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та роль </a:t>
            </a:r>
            <a:r>
              <a:rPr lang="ru-RU" sz="24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держави</a:t>
            </a:r>
            <a:endParaRPr lang="ru-RU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endParaRPr lang="ru-RU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07165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0"/>
            <a:ext cx="8363272" cy="1556792"/>
          </a:xfrm>
        </p:spPr>
        <p:txBody>
          <a:bodyPr>
            <a:noAutofit/>
          </a:bodyPr>
          <a:lstStyle/>
          <a:p>
            <a:r>
              <a:rPr lang="ru-RU" sz="2400" dirty="0" err="1"/>
              <a:t>Соціально-політичні</a:t>
            </a:r>
            <a:r>
              <a:rPr lang="ru-RU" sz="2400" dirty="0"/>
              <a:t> </a:t>
            </a:r>
            <a:r>
              <a:rPr lang="ru-RU" sz="2400" dirty="0" err="1"/>
              <a:t>вчення</a:t>
            </a:r>
            <a:r>
              <a:rPr lang="ru-RU" sz="2400" dirty="0"/>
              <a:t> в </a:t>
            </a:r>
            <a:r>
              <a:rPr lang="ru-RU" sz="2400" dirty="0" err="1"/>
              <a:t>Україні</a:t>
            </a:r>
            <a:r>
              <a:rPr lang="ru-RU" sz="2400" dirty="0"/>
              <a:t>, </a:t>
            </a:r>
            <a:r>
              <a:rPr lang="ru-RU" sz="2400" dirty="0" err="1"/>
              <a:t>які</a:t>
            </a:r>
            <a:r>
              <a:rPr lang="ru-RU" sz="2400" dirty="0"/>
              <a:t> </a:t>
            </a:r>
            <a:r>
              <a:rPr lang="ru-RU" sz="2400" dirty="0" err="1"/>
              <a:t>дійшли</a:t>
            </a:r>
            <a:r>
              <a:rPr lang="ru-RU" sz="2400" dirty="0"/>
              <a:t> до </a:t>
            </a:r>
            <a:r>
              <a:rPr lang="ru-RU" sz="2400" dirty="0" err="1"/>
              <a:t>нашого</a:t>
            </a:r>
            <a:r>
              <a:rPr lang="ru-RU" sz="2400" dirty="0"/>
              <a:t> часу у </a:t>
            </a:r>
            <a:r>
              <a:rPr lang="ru-RU" sz="2400" dirty="0" err="1"/>
              <a:t>вигляді</a:t>
            </a:r>
            <a:r>
              <a:rPr lang="ru-RU" sz="2400" dirty="0"/>
              <a:t> </a:t>
            </a:r>
            <a:r>
              <a:rPr lang="ru-RU" sz="2400" dirty="0" err="1"/>
              <a:t>написаних</a:t>
            </a:r>
            <a:r>
              <a:rPr lang="ru-RU" sz="2400" dirty="0"/>
              <a:t> </a:t>
            </a:r>
            <a:r>
              <a:rPr lang="ru-RU" sz="2400" dirty="0" err="1"/>
              <a:t>праць</a:t>
            </a:r>
            <a:r>
              <a:rPr lang="ru-RU" sz="2400" dirty="0"/>
              <a:t>, </a:t>
            </a:r>
            <a:r>
              <a:rPr lang="ru-RU" sz="2400" dirty="0" err="1"/>
              <a:t>виникли</a:t>
            </a:r>
            <a:r>
              <a:rPr lang="ru-RU" sz="2400" dirty="0"/>
              <a:t> в ХІ ст. </a:t>
            </a:r>
            <a:r>
              <a:rPr lang="ru-RU" sz="2400" dirty="0" err="1"/>
              <a:t>під</a:t>
            </a:r>
            <a:r>
              <a:rPr lang="ru-RU" sz="2400" dirty="0"/>
              <a:t> </a:t>
            </a:r>
            <a:r>
              <a:rPr lang="ru-RU" sz="2400" dirty="0" err="1"/>
              <a:t>впливом</a:t>
            </a:r>
            <a:r>
              <a:rPr lang="ru-RU" sz="2400" dirty="0"/>
              <a:t> </a:t>
            </a:r>
            <a:r>
              <a:rPr lang="ru-RU" sz="2400" dirty="0" err="1"/>
              <a:t>якісного</a:t>
            </a:r>
            <a:r>
              <a:rPr lang="ru-RU" sz="2400" dirty="0"/>
              <a:t> перевороту в </a:t>
            </a:r>
            <a:r>
              <a:rPr lang="ru-RU" sz="2400" dirty="0" err="1"/>
              <a:t>світогляді</a:t>
            </a:r>
            <a:r>
              <a:rPr lang="ru-RU" sz="2400" dirty="0"/>
              <a:t> людей, </a:t>
            </a:r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ru-RU" sz="2400" dirty="0" err="1"/>
              <a:t>був</a:t>
            </a:r>
            <a:r>
              <a:rPr lang="ru-RU" sz="2400" dirty="0"/>
              <a:t> </a:t>
            </a:r>
            <a:r>
              <a:rPr lang="ru-RU" sz="2400" dirty="0" err="1"/>
              <a:t>зумовлений</a:t>
            </a:r>
            <a:r>
              <a:rPr lang="ru-RU" sz="2400" dirty="0"/>
              <a:t> </a:t>
            </a:r>
            <a:r>
              <a:rPr lang="ru-RU" sz="2400" dirty="0" err="1"/>
              <a:t>хре-щенням</a:t>
            </a:r>
            <a:r>
              <a:rPr lang="ru-RU" sz="2400" dirty="0"/>
              <a:t> </a:t>
            </a:r>
            <a:r>
              <a:rPr lang="ru-RU" sz="2400" dirty="0" err="1"/>
              <a:t>Русі</a:t>
            </a:r>
            <a:r>
              <a:rPr lang="ru-RU" sz="2400" dirty="0"/>
              <a:t> в 988 р.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844824"/>
            <a:ext cx="3028572" cy="374441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26" name="Picture 2" descr="C:\Users\Олег\Desktop\220px-St_Volodymyr_statue_in_Kyiv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1484784"/>
            <a:ext cx="3729537" cy="430592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07504" y="5771202"/>
            <a:ext cx="374441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Хрещення</a:t>
            </a:r>
            <a:r>
              <a:rPr lang="ru-RU" dirty="0"/>
              <a:t> </a:t>
            </a:r>
            <a:r>
              <a:rPr lang="ru-RU" dirty="0" err="1"/>
              <a:t>Володимира</a:t>
            </a:r>
            <a:r>
              <a:rPr lang="ru-RU" dirty="0"/>
              <a:t>. Фреска В. М. Васнецова, </a:t>
            </a:r>
            <a:r>
              <a:rPr lang="ru-RU" dirty="0" err="1"/>
              <a:t>Володимирський</a:t>
            </a:r>
            <a:r>
              <a:rPr lang="ru-RU" dirty="0"/>
              <a:t> собор у </a:t>
            </a:r>
            <a:r>
              <a:rPr lang="ru-RU" dirty="0" err="1"/>
              <a:t>Києві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378645" y="5909701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err="1"/>
              <a:t>Володимир</a:t>
            </a:r>
            <a:r>
              <a:rPr lang="ru-RU" dirty="0"/>
              <a:t> </a:t>
            </a:r>
            <a:r>
              <a:rPr lang="ru-RU" dirty="0" err="1"/>
              <a:t>Святий</a:t>
            </a:r>
            <a:r>
              <a:rPr lang="ru-RU" dirty="0"/>
              <a:t> — </a:t>
            </a:r>
            <a:r>
              <a:rPr lang="ru-RU" dirty="0" err="1"/>
              <a:t>Хреститель</a:t>
            </a:r>
            <a:r>
              <a:rPr lang="ru-RU" dirty="0"/>
              <a:t> </a:t>
            </a:r>
            <a:r>
              <a:rPr lang="ru-RU" dirty="0" err="1"/>
              <a:t>Русі</a:t>
            </a:r>
            <a:r>
              <a:rPr lang="ru-RU" dirty="0"/>
              <a:t> (</a:t>
            </a:r>
            <a:r>
              <a:rPr lang="ru-RU" dirty="0" err="1"/>
              <a:t>України</a:t>
            </a:r>
            <a:r>
              <a:rPr lang="ru-RU" dirty="0"/>
              <a:t>), </a:t>
            </a:r>
            <a:r>
              <a:rPr lang="ru-RU" dirty="0" err="1"/>
              <a:t>пам'ятник</a:t>
            </a:r>
            <a:r>
              <a:rPr lang="ru-RU" dirty="0"/>
              <a:t> у </a:t>
            </a:r>
            <a:r>
              <a:rPr lang="ru-RU" dirty="0" err="1"/>
              <a:t>Києві</a:t>
            </a:r>
            <a:r>
              <a:rPr lang="ru-RU" dirty="0"/>
              <a:t> над </a:t>
            </a:r>
            <a:r>
              <a:rPr lang="ru-RU" dirty="0" err="1"/>
              <a:t>Дніпром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9191573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363272" cy="2065710"/>
          </a:xfrm>
        </p:spPr>
        <p:txBody>
          <a:bodyPr>
            <a:noAutofit/>
          </a:bodyPr>
          <a:lstStyle/>
          <a:p>
            <a:r>
              <a:rPr lang="ru-RU" sz="2000" dirty="0"/>
              <a:t>У В ХІ ст. </a:t>
            </a:r>
            <a:r>
              <a:rPr lang="ru-RU" sz="2000" dirty="0" err="1"/>
              <a:t>з’явився</a:t>
            </a:r>
            <a:r>
              <a:rPr lang="ru-RU" sz="2000" dirty="0"/>
              <a:t> один </a:t>
            </a:r>
            <a:r>
              <a:rPr lang="ru-RU" sz="2000" dirty="0" err="1"/>
              <a:t>із</a:t>
            </a:r>
            <a:r>
              <a:rPr lang="ru-RU" sz="2000" dirty="0"/>
              <a:t> </a:t>
            </a:r>
            <a:r>
              <a:rPr lang="ru-RU" sz="2000" dirty="0" err="1"/>
              <a:t>найдавніших</a:t>
            </a:r>
            <a:r>
              <a:rPr lang="ru-RU" sz="2000" dirty="0"/>
              <a:t> </a:t>
            </a:r>
            <a:r>
              <a:rPr lang="ru-RU" sz="2000" dirty="0" err="1"/>
              <a:t>документів</a:t>
            </a:r>
            <a:r>
              <a:rPr lang="ru-RU" sz="2000" dirty="0"/>
              <a:t> </a:t>
            </a:r>
            <a:r>
              <a:rPr lang="ru-RU" sz="2000" dirty="0" err="1"/>
              <a:t>давньору-ської</a:t>
            </a:r>
            <a:r>
              <a:rPr lang="ru-RU" sz="2000" dirty="0"/>
              <a:t> </a:t>
            </a:r>
            <a:r>
              <a:rPr lang="ru-RU" sz="2000" dirty="0" err="1"/>
              <a:t>писемності</a:t>
            </a:r>
            <a:r>
              <a:rPr lang="ru-RU" sz="2000" dirty="0"/>
              <a:t> — «Слово про закон і благодать», автором </a:t>
            </a:r>
            <a:r>
              <a:rPr lang="ru-RU" sz="2000" dirty="0" err="1"/>
              <a:t>якого</a:t>
            </a:r>
            <a:r>
              <a:rPr lang="ru-RU" sz="2000" dirty="0"/>
              <a:t> є </a:t>
            </a:r>
            <a:r>
              <a:rPr lang="ru-RU" sz="2000" dirty="0" err="1"/>
              <a:t>давньоруський</a:t>
            </a:r>
            <a:r>
              <a:rPr lang="ru-RU" sz="2000" dirty="0"/>
              <a:t> </a:t>
            </a:r>
            <a:r>
              <a:rPr lang="ru-RU" sz="2000" dirty="0" err="1"/>
              <a:t>письменник</a:t>
            </a:r>
            <a:r>
              <a:rPr lang="ru-RU" sz="2000" dirty="0"/>
              <a:t>, перший </a:t>
            </a:r>
            <a:r>
              <a:rPr lang="ru-RU" sz="2000" dirty="0" err="1"/>
              <a:t>київський</a:t>
            </a:r>
            <a:r>
              <a:rPr lang="ru-RU" sz="2000" dirty="0"/>
              <a:t> митрополит </a:t>
            </a:r>
            <a:r>
              <a:rPr lang="ru-RU" sz="2000" dirty="0" err="1"/>
              <a:t>із</a:t>
            </a:r>
            <a:r>
              <a:rPr lang="ru-RU" sz="2000" dirty="0"/>
              <a:t> </a:t>
            </a:r>
            <a:r>
              <a:rPr lang="ru-RU" sz="2000" dirty="0" err="1"/>
              <a:t>руських</a:t>
            </a:r>
            <a:r>
              <a:rPr lang="ru-RU" sz="2000" dirty="0"/>
              <a:t> </a:t>
            </a:r>
            <a:r>
              <a:rPr lang="ru-RU" sz="2000" dirty="0" err="1"/>
              <a:t>Іларіон</a:t>
            </a:r>
            <a:r>
              <a:rPr lang="ru-RU" sz="2000" dirty="0"/>
              <a:t>. </a:t>
            </a:r>
            <a:r>
              <a:rPr lang="ru-RU" sz="2000" dirty="0" err="1"/>
              <a:t>цьому</a:t>
            </a:r>
            <a:r>
              <a:rPr lang="ru-RU" sz="2000" dirty="0"/>
              <a:t> </a:t>
            </a:r>
            <a:r>
              <a:rPr lang="ru-RU" sz="2000" dirty="0" err="1"/>
              <a:t>творі</a:t>
            </a:r>
            <a:r>
              <a:rPr lang="ru-RU" sz="2000" dirty="0"/>
              <a:t> </a:t>
            </a:r>
            <a:r>
              <a:rPr lang="ru-RU" sz="2000" dirty="0" err="1"/>
              <a:t>він</a:t>
            </a:r>
            <a:r>
              <a:rPr lang="ru-RU" sz="2000" dirty="0"/>
              <a:t> </a:t>
            </a:r>
            <a:r>
              <a:rPr lang="ru-RU" sz="2000" dirty="0" err="1"/>
              <a:t>відкидає</a:t>
            </a:r>
            <a:r>
              <a:rPr lang="ru-RU" sz="2000" dirty="0"/>
              <a:t> </a:t>
            </a:r>
            <a:r>
              <a:rPr lang="ru-RU" sz="2000" dirty="0" err="1"/>
              <a:t>твердження</a:t>
            </a:r>
            <a:r>
              <a:rPr lang="ru-RU" sz="2000" dirty="0"/>
              <a:t> про </a:t>
            </a:r>
            <a:r>
              <a:rPr lang="ru-RU" sz="2000" dirty="0" err="1"/>
              <a:t>існування</a:t>
            </a:r>
            <a:r>
              <a:rPr lang="ru-RU" sz="2000" dirty="0"/>
              <a:t> в </a:t>
            </a:r>
            <a:r>
              <a:rPr lang="ru-RU" sz="2000" dirty="0" err="1"/>
              <a:t>світі</a:t>
            </a:r>
            <a:r>
              <a:rPr lang="ru-RU" sz="2000" dirty="0"/>
              <a:t> того </a:t>
            </a:r>
            <a:r>
              <a:rPr lang="ru-RU" sz="2000" dirty="0" err="1"/>
              <a:t>чи</a:t>
            </a:r>
            <a:r>
              <a:rPr lang="ru-RU" sz="2000" dirty="0"/>
              <a:t> </a:t>
            </a:r>
            <a:r>
              <a:rPr lang="ru-RU" sz="2000" dirty="0" err="1"/>
              <a:t>іншого</a:t>
            </a:r>
            <a:r>
              <a:rPr lang="ru-RU" sz="2000" dirty="0"/>
              <a:t> </a:t>
            </a:r>
            <a:r>
              <a:rPr lang="ru-RU" sz="2000" dirty="0" err="1"/>
              <a:t>обраного</a:t>
            </a:r>
            <a:r>
              <a:rPr lang="ru-RU" sz="2000" dirty="0"/>
              <a:t> Богом народу та про </a:t>
            </a:r>
            <a:r>
              <a:rPr lang="ru-RU" sz="2000" dirty="0" err="1"/>
              <a:t>необхідність</a:t>
            </a:r>
            <a:r>
              <a:rPr lang="ru-RU" sz="2000" dirty="0"/>
              <a:t> «</a:t>
            </a:r>
            <a:r>
              <a:rPr lang="ru-RU" sz="2000" dirty="0" err="1"/>
              <a:t>всепоглинаючої</a:t>
            </a:r>
            <a:r>
              <a:rPr lang="ru-RU" sz="2000" dirty="0"/>
              <a:t> </a:t>
            </a:r>
            <a:r>
              <a:rPr lang="ru-RU" sz="2000" dirty="0" err="1"/>
              <a:t>вселенської</a:t>
            </a:r>
            <a:r>
              <a:rPr lang="ru-RU" sz="2000" dirty="0"/>
              <a:t> </a:t>
            </a:r>
            <a:r>
              <a:rPr lang="ru-RU" sz="2000" dirty="0" err="1"/>
              <a:t>імперії</a:t>
            </a:r>
            <a:r>
              <a:rPr lang="ru-RU" sz="2000" dirty="0"/>
              <a:t> та церкви», </a:t>
            </a:r>
            <a:r>
              <a:rPr lang="ru-RU" sz="2000" dirty="0" err="1"/>
              <a:t>обґрунтовує</a:t>
            </a:r>
            <a:r>
              <a:rPr lang="ru-RU" sz="2000" dirty="0"/>
              <a:t> та </a:t>
            </a:r>
            <a:r>
              <a:rPr lang="ru-RU" sz="2000" dirty="0" err="1"/>
              <a:t>обстоює</a:t>
            </a:r>
            <a:r>
              <a:rPr lang="ru-RU" sz="2000" dirty="0"/>
              <a:t> </a:t>
            </a:r>
            <a:r>
              <a:rPr lang="ru-RU" sz="2000" dirty="0" err="1"/>
              <a:t>ідею</a:t>
            </a:r>
            <a:r>
              <a:rPr lang="ru-RU" sz="2000" dirty="0"/>
              <a:t> </a:t>
            </a:r>
            <a:r>
              <a:rPr lang="ru-RU" sz="2000" dirty="0" err="1"/>
              <a:t>самостійності</a:t>
            </a:r>
            <a:r>
              <a:rPr lang="ru-RU" sz="2000" dirty="0"/>
              <a:t> </a:t>
            </a:r>
            <a:r>
              <a:rPr lang="ru-RU" sz="2000" dirty="0" err="1"/>
              <a:t>Русі</a:t>
            </a:r>
            <a:r>
              <a:rPr lang="ru-RU" sz="2000" dirty="0"/>
              <a:t>, </a:t>
            </a:r>
            <a:r>
              <a:rPr lang="ru-RU" sz="2000" dirty="0" err="1"/>
              <a:t>необхідність</a:t>
            </a:r>
            <a:r>
              <a:rPr lang="ru-RU" sz="2000" dirty="0"/>
              <a:t> </a:t>
            </a:r>
            <a:r>
              <a:rPr lang="ru-RU" sz="2000" dirty="0" err="1"/>
              <a:t>створення</a:t>
            </a:r>
            <a:r>
              <a:rPr lang="ru-RU" sz="2000" dirty="0"/>
              <a:t> </a:t>
            </a:r>
            <a:r>
              <a:rPr lang="ru-RU" sz="2000" dirty="0" err="1"/>
              <a:t>сприятливих</a:t>
            </a:r>
            <a:r>
              <a:rPr lang="ru-RU" sz="2000" dirty="0"/>
              <a:t> умов </a:t>
            </a:r>
            <a:r>
              <a:rPr lang="ru-RU" sz="2000" dirty="0" err="1"/>
              <a:t>життя</a:t>
            </a:r>
            <a:r>
              <a:rPr lang="ru-RU" sz="2000" dirty="0"/>
              <a:t> </a:t>
            </a:r>
            <a:r>
              <a:rPr lang="ru-RU" sz="2000" dirty="0" err="1"/>
              <a:t>людини</a:t>
            </a:r>
            <a:r>
              <a:rPr lang="ru-RU" sz="2000" dirty="0"/>
              <a:t>.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860032" y="2204864"/>
            <a:ext cx="4038600" cy="452596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half" idx="1"/>
          </p:nvPr>
        </p:nvSpPr>
        <p:spPr>
          <a:xfrm>
            <a:off x="395536" y="2332037"/>
            <a:ext cx="4038600" cy="4525963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3" y="2440690"/>
            <a:ext cx="2737003" cy="422867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2348880"/>
            <a:ext cx="4104456" cy="410445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4906343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445624" cy="1935088"/>
          </a:xfrm>
        </p:spPr>
        <p:txBody>
          <a:bodyPr>
            <a:noAutofit/>
          </a:bodyPr>
          <a:lstStyle/>
          <a:p>
            <a:r>
              <a:rPr lang="ru-RU" sz="2400" dirty="0"/>
              <a:t>У ХІІ ст. </a:t>
            </a:r>
            <a:r>
              <a:rPr lang="ru-RU" sz="2400" dirty="0" err="1"/>
              <a:t>літописець</a:t>
            </a:r>
            <a:r>
              <a:rPr lang="ru-RU" sz="2400" dirty="0"/>
              <a:t>, монах </a:t>
            </a:r>
            <a:r>
              <a:rPr lang="ru-RU" sz="2400" dirty="0" err="1"/>
              <a:t>Києво-Печерського</a:t>
            </a:r>
            <a:r>
              <a:rPr lang="ru-RU" sz="2400" dirty="0"/>
              <a:t> </a:t>
            </a:r>
            <a:r>
              <a:rPr lang="ru-RU" sz="2400" dirty="0" err="1"/>
              <a:t>монастиря</a:t>
            </a:r>
            <a:r>
              <a:rPr lang="ru-RU" sz="2400" dirty="0"/>
              <a:t> Нестор написав «</a:t>
            </a:r>
            <a:r>
              <a:rPr lang="ru-RU" sz="2400" dirty="0" err="1"/>
              <a:t>Повість</a:t>
            </a:r>
            <a:r>
              <a:rPr lang="ru-RU" sz="2400" dirty="0"/>
              <a:t> </a:t>
            </a:r>
            <a:r>
              <a:rPr lang="ru-RU" sz="2400" dirty="0" err="1"/>
              <a:t>временних</a:t>
            </a:r>
            <a:r>
              <a:rPr lang="ru-RU" sz="2400" dirty="0"/>
              <a:t> </a:t>
            </a:r>
            <a:r>
              <a:rPr lang="ru-RU" sz="2400" dirty="0" err="1"/>
              <a:t>літ</a:t>
            </a:r>
            <a:r>
              <a:rPr lang="ru-RU" sz="2400" dirty="0"/>
              <a:t>». У </a:t>
            </a:r>
            <a:r>
              <a:rPr lang="ru-RU" sz="2400" dirty="0" err="1"/>
              <a:t>цьому</a:t>
            </a:r>
            <a:r>
              <a:rPr lang="ru-RU" sz="2400" dirty="0"/>
              <a:t> </a:t>
            </a:r>
            <a:r>
              <a:rPr lang="ru-RU" sz="2400" dirty="0" err="1"/>
              <a:t>літописі</a:t>
            </a:r>
            <a:r>
              <a:rPr lang="ru-RU" sz="2400" dirty="0"/>
              <a:t> </a:t>
            </a:r>
            <a:r>
              <a:rPr lang="ru-RU" sz="2400" dirty="0" err="1"/>
              <a:t>ві-дображені</a:t>
            </a:r>
            <a:r>
              <a:rPr lang="ru-RU" sz="2400" dirty="0"/>
              <a:t> </a:t>
            </a:r>
            <a:r>
              <a:rPr lang="ru-RU" sz="2400" dirty="0" err="1"/>
              <a:t>соціологічні</a:t>
            </a:r>
            <a:r>
              <a:rPr lang="ru-RU" sz="2400" dirty="0"/>
              <a:t>, </a:t>
            </a:r>
            <a:r>
              <a:rPr lang="ru-RU" sz="2400" dirty="0" err="1"/>
              <a:t>суспільно-політичні</a:t>
            </a:r>
            <a:r>
              <a:rPr lang="ru-RU" sz="2400" dirty="0"/>
              <a:t> </a:t>
            </a:r>
            <a:r>
              <a:rPr lang="ru-RU" sz="2400" dirty="0" err="1"/>
              <a:t>ідеї</a:t>
            </a:r>
            <a:r>
              <a:rPr lang="ru-RU" sz="2400" dirty="0"/>
              <a:t> того часу. В </a:t>
            </a:r>
            <a:r>
              <a:rPr lang="ru-RU" sz="2400" dirty="0" err="1"/>
              <a:t>центрі</a:t>
            </a:r>
            <a:r>
              <a:rPr lang="ru-RU" sz="2400" dirty="0"/>
              <a:t> </a:t>
            </a:r>
            <a:r>
              <a:rPr lang="ru-RU" sz="2400" dirty="0" err="1"/>
              <a:t>уваги</a:t>
            </a:r>
            <a:r>
              <a:rPr lang="ru-RU" sz="2400" dirty="0"/>
              <a:t> </a:t>
            </a:r>
            <a:r>
              <a:rPr lang="ru-RU" sz="2400" dirty="0" err="1"/>
              <a:t>цього</a:t>
            </a:r>
            <a:r>
              <a:rPr lang="ru-RU" sz="2400" dirty="0"/>
              <a:t> </a:t>
            </a:r>
            <a:r>
              <a:rPr lang="ru-RU" sz="2400" dirty="0" err="1"/>
              <a:t>історичного</a:t>
            </a:r>
            <a:r>
              <a:rPr lang="ru-RU" sz="2400" dirty="0"/>
              <a:t> документу — </a:t>
            </a:r>
            <a:r>
              <a:rPr lang="ru-RU" sz="2400" dirty="0" err="1"/>
              <a:t>людина</a:t>
            </a:r>
            <a:r>
              <a:rPr lang="ru-RU" sz="2400" dirty="0"/>
              <a:t>, </a:t>
            </a:r>
            <a:r>
              <a:rPr lang="ru-RU" sz="2400" dirty="0" err="1"/>
              <a:t>умови</a:t>
            </a:r>
            <a:r>
              <a:rPr lang="ru-RU" sz="2400" dirty="0"/>
              <a:t> </a:t>
            </a:r>
            <a:r>
              <a:rPr lang="ru-RU" sz="2400" dirty="0" err="1"/>
              <a:t>її</a:t>
            </a:r>
            <a:r>
              <a:rPr lang="ru-RU" sz="2400" dirty="0"/>
              <a:t> </a:t>
            </a:r>
            <a:r>
              <a:rPr lang="ru-RU" sz="2400" dirty="0" err="1"/>
              <a:t>життя</a:t>
            </a:r>
            <a:r>
              <a:rPr lang="ru-RU" sz="2400" dirty="0"/>
              <a:t>, а </a:t>
            </a:r>
            <a:r>
              <a:rPr lang="ru-RU" sz="2400" dirty="0" err="1"/>
              <a:t>головна</a:t>
            </a:r>
            <a:r>
              <a:rPr lang="ru-RU" sz="2400" dirty="0"/>
              <a:t> думка </a:t>
            </a:r>
            <a:r>
              <a:rPr lang="ru-RU" sz="2400" dirty="0" err="1"/>
              <a:t>літопису</a:t>
            </a:r>
            <a:r>
              <a:rPr lang="ru-RU" sz="2400" dirty="0"/>
              <a:t> — </a:t>
            </a:r>
            <a:r>
              <a:rPr lang="ru-RU" sz="2400" dirty="0" err="1"/>
              <a:t>єдність</a:t>
            </a:r>
            <a:r>
              <a:rPr lang="ru-RU" sz="2400" dirty="0"/>
              <a:t> та </a:t>
            </a:r>
            <a:r>
              <a:rPr lang="ru-RU" sz="2400" dirty="0" err="1"/>
              <a:t>незалежність</a:t>
            </a:r>
            <a:r>
              <a:rPr lang="ru-RU" sz="2400" dirty="0"/>
              <a:t> </a:t>
            </a:r>
            <a:r>
              <a:rPr lang="ru-RU" sz="2400" dirty="0" err="1"/>
              <a:t>Русі</a:t>
            </a:r>
            <a:r>
              <a:rPr lang="ru-RU" sz="2400" dirty="0"/>
              <a:t> в </a:t>
            </a:r>
            <a:r>
              <a:rPr lang="ru-RU" sz="2400" dirty="0" err="1"/>
              <a:t>боротьбі</a:t>
            </a:r>
            <a:r>
              <a:rPr lang="ru-RU" sz="2400" dirty="0"/>
              <a:t> з </a:t>
            </a:r>
            <a:r>
              <a:rPr lang="ru-RU" sz="2400" dirty="0" err="1"/>
              <a:t>численними</a:t>
            </a:r>
            <a:r>
              <a:rPr lang="ru-RU" sz="2400" dirty="0"/>
              <a:t> ворогами.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23528" y="2204864"/>
            <a:ext cx="4038600" cy="4525963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3438" y="2871533"/>
            <a:ext cx="4038600" cy="31929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339" y="2276872"/>
            <a:ext cx="4104456" cy="4104456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1877423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3168352" cy="851694"/>
          </a:xfrm>
        </p:spPr>
        <p:txBody>
          <a:bodyPr>
            <a:normAutofit/>
          </a:bodyPr>
          <a:lstStyle/>
          <a:p>
            <a:r>
              <a:rPr lang="ru-RU" dirty="0"/>
              <a:t>«</a:t>
            </a:r>
            <a:r>
              <a:rPr lang="ru-RU" dirty="0" err="1"/>
              <a:t>Повчання</a:t>
            </a:r>
            <a:r>
              <a:rPr lang="ru-RU" dirty="0"/>
              <a:t>» </a:t>
            </a:r>
            <a:r>
              <a:rPr lang="ru-RU" dirty="0" err="1"/>
              <a:t>Володимира</a:t>
            </a:r>
            <a:r>
              <a:rPr lang="ru-RU" dirty="0"/>
              <a:t> Мономаха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51520" y="1124744"/>
            <a:ext cx="3213993" cy="5256584"/>
          </a:xfrm>
        </p:spPr>
        <p:txBody>
          <a:bodyPr>
            <a:noAutofit/>
          </a:bodyPr>
          <a:lstStyle/>
          <a:p>
            <a:r>
              <a:rPr lang="ru-RU" sz="1800" dirty="0" err="1"/>
              <a:t>Велике</a:t>
            </a:r>
            <a:r>
              <a:rPr lang="ru-RU" sz="1800" dirty="0"/>
              <a:t> </a:t>
            </a:r>
            <a:r>
              <a:rPr lang="ru-RU" sz="1800" dirty="0" err="1"/>
              <a:t>значення</a:t>
            </a:r>
            <a:r>
              <a:rPr lang="ru-RU" sz="1800" dirty="0"/>
              <a:t> для </a:t>
            </a:r>
            <a:r>
              <a:rPr lang="ru-RU" sz="1800" dirty="0" err="1"/>
              <a:t>формування</a:t>
            </a:r>
            <a:r>
              <a:rPr lang="ru-RU" sz="1800" dirty="0"/>
              <a:t> й </a:t>
            </a:r>
            <a:r>
              <a:rPr lang="ru-RU" sz="1800" dirty="0" err="1"/>
              <a:t>розвитку</a:t>
            </a:r>
            <a:r>
              <a:rPr lang="ru-RU" sz="1800" dirty="0"/>
              <a:t> </a:t>
            </a:r>
            <a:r>
              <a:rPr lang="ru-RU" sz="1800" dirty="0" err="1"/>
              <a:t>соціологічної</a:t>
            </a:r>
            <a:r>
              <a:rPr lang="ru-RU" sz="1800" dirty="0"/>
              <a:t> думки в </a:t>
            </a:r>
            <a:r>
              <a:rPr lang="ru-RU" sz="1800" dirty="0" err="1"/>
              <a:t>Україні</a:t>
            </a:r>
            <a:r>
              <a:rPr lang="ru-RU" sz="1800" dirty="0"/>
              <a:t> </a:t>
            </a:r>
            <a:r>
              <a:rPr lang="ru-RU" sz="1800" dirty="0" err="1"/>
              <a:t>мають</a:t>
            </a:r>
            <a:r>
              <a:rPr lang="ru-RU" sz="1800" dirty="0"/>
              <a:t> «</a:t>
            </a:r>
            <a:r>
              <a:rPr lang="ru-RU" sz="1800" dirty="0" err="1"/>
              <a:t>Повчання</a:t>
            </a:r>
            <a:r>
              <a:rPr lang="ru-RU" sz="1800" dirty="0"/>
              <a:t>» </a:t>
            </a:r>
            <a:r>
              <a:rPr lang="ru-RU" sz="1800" dirty="0" err="1"/>
              <a:t>Володимира</a:t>
            </a:r>
            <a:r>
              <a:rPr lang="ru-RU" sz="1800" dirty="0"/>
              <a:t> Мономаха, на-</a:t>
            </a:r>
            <a:r>
              <a:rPr lang="ru-RU" sz="1800" dirty="0" err="1"/>
              <a:t>писані</a:t>
            </a:r>
            <a:r>
              <a:rPr lang="ru-RU" sz="1800" dirty="0"/>
              <a:t> в ХІІ ст., </a:t>
            </a:r>
            <a:r>
              <a:rPr lang="ru-RU" sz="1800" dirty="0" err="1"/>
              <a:t>головними</a:t>
            </a:r>
            <a:r>
              <a:rPr lang="ru-RU" sz="1800" dirty="0"/>
              <a:t> тут є </a:t>
            </a:r>
            <a:r>
              <a:rPr lang="ru-RU" sz="1800" dirty="0" err="1"/>
              <a:t>соціально-політичні</a:t>
            </a:r>
            <a:r>
              <a:rPr lang="ru-RU" sz="1800" dirty="0"/>
              <a:t> </a:t>
            </a:r>
            <a:r>
              <a:rPr lang="ru-RU" sz="1800" dirty="0" err="1"/>
              <a:t>ідеї</a:t>
            </a:r>
            <a:r>
              <a:rPr lang="ru-RU" sz="1800" dirty="0"/>
              <a:t> </a:t>
            </a:r>
            <a:r>
              <a:rPr lang="ru-RU" sz="1800" dirty="0" err="1"/>
              <a:t>єдності</a:t>
            </a:r>
            <a:r>
              <a:rPr lang="ru-RU" sz="1800" dirty="0"/>
              <a:t> </a:t>
            </a:r>
            <a:r>
              <a:rPr lang="ru-RU" sz="1800" dirty="0" err="1"/>
              <a:t>Київської</a:t>
            </a:r>
            <a:r>
              <a:rPr lang="ru-RU" sz="1800" dirty="0"/>
              <a:t> </a:t>
            </a:r>
            <a:r>
              <a:rPr lang="ru-RU" sz="1800" dirty="0" err="1"/>
              <a:t>Русі</a:t>
            </a:r>
            <a:r>
              <a:rPr lang="ru-RU" sz="1800" dirty="0"/>
              <a:t>, </a:t>
            </a:r>
            <a:r>
              <a:rPr lang="ru-RU" sz="1800" dirty="0" err="1"/>
              <a:t>взаємної</a:t>
            </a:r>
            <a:r>
              <a:rPr lang="ru-RU" sz="1800" dirty="0"/>
              <a:t> </a:t>
            </a:r>
            <a:r>
              <a:rPr lang="ru-RU" sz="1800" dirty="0" err="1"/>
              <a:t>допомоги</a:t>
            </a:r>
            <a:r>
              <a:rPr lang="ru-RU" sz="1800" dirty="0"/>
              <a:t> та </a:t>
            </a:r>
            <a:r>
              <a:rPr lang="ru-RU" sz="1800" dirty="0" err="1"/>
              <a:t>підтримки</a:t>
            </a:r>
            <a:r>
              <a:rPr lang="ru-RU" sz="1800" dirty="0"/>
              <a:t> у </a:t>
            </a:r>
            <a:r>
              <a:rPr lang="ru-RU" sz="1800" dirty="0" err="1"/>
              <a:t>боротьбі</a:t>
            </a:r>
            <a:r>
              <a:rPr lang="ru-RU" sz="1800" dirty="0"/>
              <a:t> з во-рогами. В «</a:t>
            </a:r>
            <a:r>
              <a:rPr lang="ru-RU" sz="1800" dirty="0" err="1"/>
              <a:t>Повчаннях</a:t>
            </a:r>
            <a:r>
              <a:rPr lang="ru-RU" sz="1800" dirty="0"/>
              <a:t>» та </a:t>
            </a:r>
            <a:r>
              <a:rPr lang="ru-RU" sz="1800" dirty="0" err="1"/>
              <a:t>інших</a:t>
            </a:r>
            <a:r>
              <a:rPr lang="ru-RU" sz="1800" dirty="0"/>
              <a:t> </a:t>
            </a:r>
            <a:r>
              <a:rPr lang="ru-RU" sz="1800" dirty="0" err="1"/>
              <a:t>творах</a:t>
            </a:r>
            <a:r>
              <a:rPr lang="ru-RU" sz="1800" dirty="0"/>
              <a:t> </a:t>
            </a:r>
            <a:r>
              <a:rPr lang="ru-RU" sz="1800" dirty="0" err="1"/>
              <a:t>мислителів</a:t>
            </a:r>
            <a:r>
              <a:rPr lang="ru-RU" sz="1800" dirty="0"/>
              <a:t> того часу </a:t>
            </a:r>
            <a:r>
              <a:rPr lang="ru-RU" sz="1800" dirty="0" err="1"/>
              <a:t>знайшли</a:t>
            </a:r>
            <a:r>
              <a:rPr lang="ru-RU" sz="1800" dirty="0"/>
              <a:t> </a:t>
            </a:r>
            <a:r>
              <a:rPr lang="ru-RU" sz="1800" dirty="0" err="1"/>
              <a:t>відбиття</a:t>
            </a:r>
            <a:r>
              <a:rPr lang="ru-RU" sz="1800" dirty="0"/>
              <a:t> </a:t>
            </a:r>
            <a:r>
              <a:rPr lang="ru-RU" sz="1800" dirty="0" err="1"/>
              <a:t>моральні</a:t>
            </a:r>
            <a:r>
              <a:rPr lang="ru-RU" sz="1800" dirty="0"/>
              <a:t> </a:t>
            </a:r>
            <a:r>
              <a:rPr lang="ru-RU" sz="1800" dirty="0" err="1"/>
              <a:t>принципи</a:t>
            </a:r>
            <a:r>
              <a:rPr lang="ru-RU" sz="1800" dirty="0"/>
              <a:t> та </a:t>
            </a:r>
            <a:r>
              <a:rPr lang="ru-RU" sz="1800" dirty="0" err="1"/>
              <a:t>настанови</a:t>
            </a:r>
            <a:r>
              <a:rPr lang="ru-RU" sz="1800" dirty="0"/>
              <a:t>, </a:t>
            </a:r>
            <a:r>
              <a:rPr lang="ru-RU" sz="1800" dirty="0" err="1"/>
              <a:t>роздуми</a:t>
            </a:r>
            <a:r>
              <a:rPr lang="ru-RU" sz="1800" dirty="0"/>
              <a:t> про </a:t>
            </a:r>
            <a:r>
              <a:rPr lang="ru-RU" sz="1800" dirty="0" err="1"/>
              <a:t>історію</a:t>
            </a:r>
            <a:r>
              <a:rPr lang="ru-RU" sz="1800" dirty="0"/>
              <a:t>, </a:t>
            </a:r>
            <a:r>
              <a:rPr lang="ru-RU" sz="1800" dirty="0" err="1"/>
              <a:t>місце</a:t>
            </a:r>
            <a:r>
              <a:rPr lang="ru-RU" sz="1800" dirty="0"/>
              <a:t> та роль </a:t>
            </a:r>
            <a:r>
              <a:rPr lang="ru-RU" sz="1800" dirty="0" err="1"/>
              <a:t>держави</a:t>
            </a:r>
            <a:r>
              <a:rPr lang="ru-RU" sz="1800" dirty="0"/>
              <a:t>, </a:t>
            </a:r>
            <a:r>
              <a:rPr lang="ru-RU" sz="1800" dirty="0" err="1"/>
              <a:t>сутність</a:t>
            </a:r>
            <a:r>
              <a:rPr lang="ru-RU" sz="1800" dirty="0"/>
              <a:t> та </a:t>
            </a:r>
            <a:r>
              <a:rPr lang="ru-RU" sz="1800" dirty="0" err="1"/>
              <a:t>значення</a:t>
            </a:r>
            <a:r>
              <a:rPr lang="ru-RU" sz="1800" dirty="0"/>
              <a:t> </a:t>
            </a:r>
            <a:r>
              <a:rPr lang="ru-RU" sz="1800" dirty="0" err="1"/>
              <a:t>влади</a:t>
            </a:r>
            <a:r>
              <a:rPr lang="ru-RU" sz="1800" dirty="0"/>
              <a:t> у </a:t>
            </a:r>
            <a:r>
              <a:rPr lang="ru-RU" sz="1800" dirty="0" err="1"/>
              <a:t>по-будові</a:t>
            </a:r>
            <a:r>
              <a:rPr lang="ru-RU" sz="1800" dirty="0"/>
              <a:t> </a:t>
            </a:r>
            <a:r>
              <a:rPr lang="ru-RU" sz="1800" dirty="0" err="1"/>
              <a:t>сильної</a:t>
            </a:r>
            <a:r>
              <a:rPr lang="ru-RU" sz="1800" dirty="0"/>
              <a:t> та </a:t>
            </a:r>
            <a:r>
              <a:rPr lang="ru-RU" sz="1800" dirty="0" err="1"/>
              <a:t>незалежної</a:t>
            </a:r>
            <a:r>
              <a:rPr lang="ru-RU" sz="1800" dirty="0"/>
              <a:t> </a:t>
            </a:r>
            <a:r>
              <a:rPr lang="ru-RU" sz="1800" dirty="0" err="1"/>
              <a:t>України-Русі</a:t>
            </a:r>
            <a:r>
              <a:rPr lang="ru-RU" sz="1800" dirty="0"/>
              <a:t>.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365780"/>
            <a:ext cx="4771478" cy="543948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386228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147248" cy="1008112"/>
          </a:xfrm>
        </p:spPr>
        <p:txBody>
          <a:bodyPr>
            <a:normAutofit fontScale="90000"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3600" b="1" dirty="0" err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Запорізька</a:t>
            </a:r>
            <a:r>
              <a:rPr lang="ru-RU" sz="36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sz="36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Січ</a:t>
            </a:r>
            <a:r>
              <a:rPr lang="ru-RU" sz="3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.                                                                  ХV—ХVІІ </a:t>
            </a:r>
            <a:r>
              <a:rPr lang="ru-RU" sz="36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ст.</a:t>
            </a:r>
            <a:br>
              <a:rPr lang="ru-RU" sz="36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ru-RU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ru-RU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.</a:t>
            </a:r>
            <a:endParaRPr lang="ru-RU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  <a:scene3d>
              <a:camera prst="orthographicFront"/>
              <a:lightRig rig="flat" dir="tl"/>
            </a:scene3d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r>
              <a:rPr lang="ru-RU" b="1" dirty="0">
                <a:ln/>
                <a:solidFill>
                  <a:schemeClr val="accent5">
                    <a:tint val="50000"/>
                    <a:satMod val="180000"/>
                  </a:schemeClr>
                </a:solidFill>
              </a:rPr>
              <a:t>Д. Наливайко,</a:t>
            </a:r>
          </a:p>
          <a:p>
            <a:r>
              <a:rPr lang="ru-RU" b="1" dirty="0">
                <a:ln/>
                <a:solidFill>
                  <a:schemeClr val="accent5">
                    <a:tint val="50000"/>
                    <a:satMod val="180000"/>
                  </a:schemeClr>
                </a:solidFill>
              </a:rPr>
              <a:t>І. </a:t>
            </a:r>
            <a:r>
              <a:rPr lang="ru-RU" b="1" dirty="0" err="1">
                <a:ln/>
                <a:solidFill>
                  <a:schemeClr val="accent5">
                    <a:tint val="50000"/>
                    <a:satMod val="180000"/>
                  </a:schemeClr>
                </a:solidFill>
              </a:rPr>
              <a:t>Вишенський</a:t>
            </a:r>
            <a:r>
              <a:rPr lang="ru-RU" b="1" dirty="0">
                <a:ln/>
                <a:solidFill>
                  <a:schemeClr val="accent5">
                    <a:tint val="50000"/>
                    <a:satMod val="180000"/>
                  </a:schemeClr>
                </a:solidFill>
              </a:rPr>
              <a:t>,</a:t>
            </a:r>
          </a:p>
          <a:p>
            <a:r>
              <a:rPr lang="ru-RU" b="1" dirty="0">
                <a:ln/>
                <a:solidFill>
                  <a:schemeClr val="accent5">
                    <a:tint val="50000"/>
                    <a:satMod val="180000"/>
                  </a:schemeClr>
                </a:solidFill>
              </a:rPr>
              <a:t>П. Могила,</a:t>
            </a:r>
          </a:p>
          <a:p>
            <a:r>
              <a:rPr lang="ru-RU" b="1" dirty="0">
                <a:ln/>
                <a:solidFill>
                  <a:schemeClr val="accent5">
                    <a:tint val="50000"/>
                    <a:satMod val="180000"/>
                  </a:schemeClr>
                </a:solidFill>
              </a:rPr>
              <a:t>Ф. Прокопович </a:t>
            </a:r>
          </a:p>
          <a:p>
            <a:r>
              <a:rPr lang="ru-RU" b="1" dirty="0">
                <a:ln/>
                <a:solidFill>
                  <a:schemeClr val="accent5">
                    <a:tint val="50000"/>
                    <a:satMod val="180000"/>
                  </a:schemeClr>
                </a:solidFill>
              </a:rPr>
              <a:t>та </a:t>
            </a:r>
            <a:r>
              <a:rPr lang="ru-RU" b="1" dirty="0" err="1">
                <a:ln/>
                <a:solidFill>
                  <a:schemeClr val="accent5">
                    <a:tint val="50000"/>
                    <a:satMod val="180000"/>
                  </a:schemeClr>
                </a:solidFill>
              </a:rPr>
              <a:t>інші</a:t>
            </a:r>
            <a:endParaRPr lang="ru-RU" b="1" dirty="0">
              <a:ln/>
              <a:solidFill>
                <a:schemeClr val="accent5">
                  <a:tint val="50000"/>
                  <a:satMod val="180000"/>
                </a:schemeClr>
              </a:solidFill>
            </a:endParaRPr>
          </a:p>
          <a:p>
            <a:endParaRPr lang="ru-RU" b="1" dirty="0">
              <a:ln/>
              <a:solidFill>
                <a:schemeClr val="accent5">
                  <a:tint val="50000"/>
                  <a:satMod val="180000"/>
                </a:schemeClr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•	Демократизм, </a:t>
            </a:r>
            <a:r>
              <a:rPr lang="ru-RU" b="1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справедливість</a:t>
            </a:r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r>
              <a:rPr lang="ru-RU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•	</a:t>
            </a:r>
            <a:r>
              <a:rPr lang="ru-RU" b="1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Турбота</a:t>
            </a:r>
            <a:r>
              <a:rPr lang="ru-RU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про </a:t>
            </a:r>
            <a:r>
              <a:rPr lang="ru-RU" b="1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соціальний</a:t>
            </a:r>
            <a:r>
              <a:rPr lang="ru-RU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ru-RU" b="1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розвиток</a:t>
            </a:r>
            <a:r>
              <a:rPr lang="ru-RU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ru-RU" b="1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освіти</a:t>
            </a:r>
            <a:r>
              <a:rPr lang="ru-RU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, </a:t>
            </a:r>
            <a:r>
              <a:rPr lang="ru-RU" b="1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виховання</a:t>
            </a:r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r>
              <a:rPr lang="ru-RU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•	</a:t>
            </a:r>
            <a:r>
              <a:rPr lang="ru-RU" b="1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Самостійність</a:t>
            </a:r>
            <a:r>
              <a:rPr lang="ru-RU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та </a:t>
            </a:r>
            <a:r>
              <a:rPr lang="ru-RU" b="1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незалежність</a:t>
            </a:r>
            <a:r>
              <a:rPr lang="ru-RU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ru-RU" b="1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Ук¬раїни</a:t>
            </a:r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r>
              <a:rPr lang="ru-RU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•	</a:t>
            </a:r>
            <a:r>
              <a:rPr lang="ru-RU" b="1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Національний</a:t>
            </a:r>
            <a:r>
              <a:rPr lang="ru-RU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ru-RU" b="1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патріотизм</a:t>
            </a:r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r>
              <a:rPr lang="ru-RU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•	</a:t>
            </a:r>
            <a:r>
              <a:rPr lang="ru-RU" b="1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Завдання</a:t>
            </a:r>
            <a:r>
              <a:rPr lang="ru-RU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ru-RU" b="1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держави</a:t>
            </a:r>
            <a:r>
              <a:rPr lang="ru-RU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: </a:t>
            </a:r>
            <a:r>
              <a:rPr lang="ru-RU" b="1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забезпечення</a:t>
            </a:r>
            <a:r>
              <a:rPr lang="ru-RU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ru-RU" b="1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пот¬реб</a:t>
            </a:r>
            <a:r>
              <a:rPr lang="ru-RU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ru-RU" b="1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людини</a:t>
            </a:r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8561234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•	</a:t>
            </a:r>
            <a:r>
              <a:rPr lang="ru-RU" dirty="0" err="1"/>
              <a:t>Турбота</a:t>
            </a:r>
            <a:r>
              <a:rPr lang="ru-RU" dirty="0"/>
              <a:t> про </a:t>
            </a:r>
            <a:r>
              <a:rPr lang="ru-RU" dirty="0" err="1"/>
              <a:t>соціальний</a:t>
            </a:r>
            <a:r>
              <a:rPr lang="ru-RU" dirty="0"/>
              <a:t> </a:t>
            </a:r>
            <a:r>
              <a:rPr lang="ru-RU" dirty="0" err="1"/>
              <a:t>розвиток</a:t>
            </a:r>
            <a:r>
              <a:rPr lang="ru-RU" dirty="0"/>
              <a:t> </a:t>
            </a:r>
            <a:r>
              <a:rPr lang="ru-RU" dirty="0" err="1"/>
              <a:t>освіти</a:t>
            </a:r>
            <a:r>
              <a:rPr lang="ru-RU" dirty="0"/>
              <a:t>, </a:t>
            </a:r>
            <a:r>
              <a:rPr lang="ru-RU" dirty="0" err="1"/>
              <a:t>виховання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23528" y="1484784"/>
            <a:ext cx="3512369" cy="4907087"/>
          </a:xfrm>
        </p:spPr>
        <p:txBody>
          <a:bodyPr>
            <a:noAutofit/>
          </a:bodyPr>
          <a:lstStyle/>
          <a:p>
            <a:r>
              <a:rPr lang="ru-RU" sz="18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Величезний</a:t>
            </a:r>
            <a:r>
              <a:rPr lang="ru-RU" sz="1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18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вплив</a:t>
            </a:r>
            <a:r>
              <a:rPr lang="ru-RU" sz="1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на </a:t>
            </a:r>
            <a:r>
              <a:rPr lang="ru-RU" sz="18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розвиток</a:t>
            </a:r>
            <a:r>
              <a:rPr lang="ru-RU" sz="1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18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соціологічної</a:t>
            </a:r>
            <a:r>
              <a:rPr lang="ru-RU" sz="1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думки в </a:t>
            </a:r>
            <a:r>
              <a:rPr lang="ru-RU" sz="18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Україні</a:t>
            </a:r>
            <a:r>
              <a:rPr lang="ru-RU" sz="1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справляла </a:t>
            </a:r>
            <a:r>
              <a:rPr lang="ru-RU" sz="18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Києво-Могилянська</a:t>
            </a:r>
            <a:r>
              <a:rPr lang="ru-RU" sz="1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18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академія</a:t>
            </a:r>
            <a:r>
              <a:rPr lang="ru-RU" sz="1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, </a:t>
            </a:r>
            <a:r>
              <a:rPr lang="ru-RU" sz="18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що</a:t>
            </a:r>
            <a:r>
              <a:rPr lang="ru-RU" sz="1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18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була</a:t>
            </a:r>
            <a:r>
              <a:rPr lang="ru-RU" sz="1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18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офіційно</a:t>
            </a:r>
            <a:r>
              <a:rPr lang="ru-RU" sz="1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18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ство-рена</a:t>
            </a:r>
            <a:r>
              <a:rPr lang="ru-RU" sz="1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в 1644 р. на </a:t>
            </a:r>
            <a:r>
              <a:rPr lang="ru-RU" sz="18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базі</a:t>
            </a:r>
            <a:r>
              <a:rPr lang="ru-RU" sz="1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18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Київської</a:t>
            </a:r>
            <a:r>
              <a:rPr lang="ru-RU" sz="1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18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братської</a:t>
            </a:r>
            <a:r>
              <a:rPr lang="ru-RU" sz="1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18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школи</a:t>
            </a:r>
            <a:r>
              <a:rPr lang="ru-RU" sz="1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. На честь </a:t>
            </a:r>
            <a:r>
              <a:rPr lang="ru-RU" sz="18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видат-ного</a:t>
            </a:r>
            <a:r>
              <a:rPr lang="ru-RU" sz="1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18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просвітника</a:t>
            </a:r>
            <a:r>
              <a:rPr lang="ru-RU" sz="1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та </a:t>
            </a:r>
            <a:r>
              <a:rPr lang="ru-RU" sz="18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організатора</a:t>
            </a:r>
            <a:r>
              <a:rPr lang="ru-RU" sz="1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, </a:t>
            </a:r>
            <a:r>
              <a:rPr lang="ru-RU" sz="18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високоосвіченої</a:t>
            </a:r>
            <a:r>
              <a:rPr lang="ru-RU" sz="1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18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людини</a:t>
            </a:r>
            <a:r>
              <a:rPr lang="ru-RU" sz="1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1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Петра </a:t>
            </a:r>
            <a:r>
              <a:rPr lang="ru-RU" sz="18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Могили</a:t>
            </a:r>
            <a:r>
              <a:rPr lang="ru-RU" sz="1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(1574—1647) </a:t>
            </a:r>
            <a:r>
              <a:rPr lang="ru-RU" sz="18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Київська</a:t>
            </a:r>
            <a:r>
              <a:rPr lang="ru-RU" sz="1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18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академія</a:t>
            </a:r>
            <a:r>
              <a:rPr lang="ru-RU" sz="1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стала </a:t>
            </a:r>
            <a:r>
              <a:rPr lang="ru-RU" sz="18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іменуватися</a:t>
            </a:r>
            <a:r>
              <a:rPr lang="ru-RU" sz="1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18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Києво-Могилянською</a:t>
            </a:r>
            <a:r>
              <a:rPr lang="ru-RU" sz="1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.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307454"/>
            <a:ext cx="4379942" cy="571383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40605275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Х</a:t>
            </a:r>
            <a:r>
              <a:rPr lang="en-US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V</a:t>
            </a:r>
            <a:r>
              <a:rPr lang="ru-RU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ІІІ ст.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sz="4400" dirty="0" err="1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Г.Сковорода</a:t>
            </a:r>
            <a:r>
              <a:rPr lang="ru-RU" sz="44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</a:p>
          <a:p>
            <a:r>
              <a:rPr lang="ru-RU" sz="44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(1733—1794</a:t>
            </a:r>
            <a:r>
              <a:rPr lang="ru-RU" b="1" spc="100" dirty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) 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ru-RU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Рівність</a:t>
            </a:r>
            <a:r>
              <a:rPr lang="ru-RU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ru-RU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між</a:t>
            </a:r>
            <a:r>
              <a:rPr lang="ru-RU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людьми</a:t>
            </a:r>
          </a:p>
          <a:p>
            <a:r>
              <a:rPr lang="ru-RU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•	Права </a:t>
            </a:r>
            <a:r>
              <a:rPr lang="ru-RU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людини</a:t>
            </a:r>
            <a:r>
              <a:rPr lang="ru-RU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на </a:t>
            </a:r>
            <a:r>
              <a:rPr lang="ru-RU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щастя</a:t>
            </a:r>
            <a:r>
              <a:rPr lang="ru-RU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та </a:t>
            </a:r>
            <a:r>
              <a:rPr lang="ru-RU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сво</a:t>
            </a:r>
            <a:r>
              <a:rPr lang="ru-RU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-боду</a:t>
            </a:r>
          </a:p>
          <a:p>
            <a:r>
              <a:rPr lang="ru-RU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•	</a:t>
            </a:r>
            <a:r>
              <a:rPr lang="ru-RU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Виховання</a:t>
            </a:r>
            <a:r>
              <a:rPr lang="ru-RU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ru-RU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людини</a:t>
            </a:r>
            <a:r>
              <a:rPr lang="ru-RU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через </a:t>
            </a:r>
            <a:r>
              <a:rPr lang="ru-RU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самовиховання</a:t>
            </a:r>
            <a:endParaRPr lang="ru-RU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r>
              <a:rPr lang="ru-RU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•	</a:t>
            </a:r>
            <a:r>
              <a:rPr lang="ru-RU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Самореалізація</a:t>
            </a:r>
            <a:r>
              <a:rPr lang="ru-RU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ru-RU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індивіда</a:t>
            </a:r>
            <a:r>
              <a:rPr lang="ru-RU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через «</a:t>
            </a:r>
            <a:r>
              <a:rPr lang="ru-RU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срод¬ну</a:t>
            </a:r>
            <a:r>
              <a:rPr lang="ru-RU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ru-RU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працю</a:t>
            </a:r>
            <a:r>
              <a:rPr lang="ru-RU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»</a:t>
            </a:r>
          </a:p>
        </p:txBody>
      </p:sp>
    </p:spTree>
    <p:extLst>
      <p:ext uri="{BB962C8B-B14F-4D97-AF65-F5344CB8AC3E}">
        <p14:creationId xmlns="" xmlns:p14="http://schemas.microsoft.com/office/powerpoint/2010/main" val="354121914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514</Words>
  <Application>Microsoft Office PowerPoint</Application>
  <PresentationFormat>Экран (4:3)</PresentationFormat>
  <Paragraphs>51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 ФОРМУВАННЯ Й РОЗВИТОК  СОЦІОЛОГІЧНОЇ ДУМКИ В УКРАЇНІ. </vt:lpstr>
      <vt:lpstr>Київська Русь ХІ—ХІІІ ст. </vt:lpstr>
      <vt:lpstr>Соціально-політичні вчення в Україні, які дійшли до нашого часу у вигляді написаних праць, виникли в ХІ ст. під впливом якісного перевороту в світогляді людей, що був зумовлений хре-щенням Русі в 988 р.</vt:lpstr>
      <vt:lpstr>У В ХІ ст. з’явився один із найдавніших документів давньору-ської писемності — «Слово про закон і благодать», автором якого є давньоруський письменник, перший київський митрополит із руських Іларіон. цьому творі він відкидає твердження про існування в світі того чи іншого обраного Богом народу та про необхідність «всепоглинаючої вселенської імперії та церкви», обґрунтовує та обстоює ідею самостійності Русі, необхідність створення сприятливих умов життя людини.</vt:lpstr>
      <vt:lpstr>У ХІІ ст. літописець, монах Києво-Печерського монастиря Нестор написав «Повість временних літ». У цьому літописі ві-дображені соціологічні, суспільно-політичні ідеї того часу. В центрі уваги цього історичного документу — людина, умови її життя, а головна думка літопису — єдність та незалежність Русі в боротьбі з численними ворогами.</vt:lpstr>
      <vt:lpstr>«Повчання» Володимира Мономаха</vt:lpstr>
      <vt:lpstr>Запорізька Січ.                                                                  ХV—ХVІІ ст.  .</vt:lpstr>
      <vt:lpstr>• Турбота про соціальний розвиток освіти, виховання</vt:lpstr>
      <vt:lpstr>ХVІІІ ст.</vt:lpstr>
      <vt:lpstr>Значний внесок у розвиток соціальної думки в Україні у XVIII ст. зробив відомий гуманіст, поет, філософ Григорій  Савич Сковорода (1733—1794). Він палко відстоював рівність між людьми, право кожного на щастя й свободу. Шлях до ідеального суспільства мислитель вбачав у вихованні людини через її самовиховання на основі праці відповідно до життєвого покликання, висловлював переконання, що людина може формуватися і само- реалізовуватися лише через «сродну працю». </vt:lpstr>
      <vt:lpstr>Початок  ХХ ст. </vt:lpstr>
      <vt:lpstr>Плідно розвивалась соціологічна думка в Україні у ХІХ — на початку ХХ ст. Особливо змістовною є багатопланова діяльність Михайла Петровича Драгоманова (1841—1895), одного з ідеологів лібералізму в суспільно-політичному житті.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ФОРМУВАННЯ Й РОЗВИТОК  СОЦІОЛОГІЧНОЇ ДУМКИ В УКРАЇНІ.</dc:title>
  <dc:creator>Олег</dc:creator>
  <cp:lastModifiedBy>Asus</cp:lastModifiedBy>
  <cp:revision>11</cp:revision>
  <dcterms:created xsi:type="dcterms:W3CDTF">2014-09-15T18:52:58Z</dcterms:created>
  <dcterms:modified xsi:type="dcterms:W3CDTF">2015-01-13T17:35:42Z</dcterms:modified>
</cp:coreProperties>
</file>