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2" r:id="rId3"/>
    <p:sldId id="263" r:id="rId4"/>
    <p:sldId id="267" r:id="rId5"/>
    <p:sldId id="268" r:id="rId6"/>
    <p:sldId id="271" r:id="rId7"/>
    <p:sldId id="279" r:id="rId8"/>
    <p:sldId id="27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CC"/>
    <a:srgbClr val="DE8C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85B1-7A32-46AA-A518-995E4B63F0F3}" type="datetimeFigureOut">
              <a:rPr lang="ru-RU" smtClean="0"/>
              <a:pPr/>
              <a:t>12.02.2023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26636-F399-4B67-8F3E-8179C93D5AF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85B1-7A32-46AA-A518-995E4B63F0F3}" type="datetimeFigureOut">
              <a:rPr lang="ru-RU" smtClean="0"/>
              <a:pPr/>
              <a:t>12.02.2023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26636-F399-4B67-8F3E-8179C93D5AF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85B1-7A32-46AA-A518-995E4B63F0F3}" type="datetimeFigureOut">
              <a:rPr lang="ru-RU" smtClean="0"/>
              <a:pPr/>
              <a:t>12.02.2023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26636-F399-4B67-8F3E-8179C93D5AF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85B1-7A32-46AA-A518-995E4B63F0F3}" type="datetimeFigureOut">
              <a:rPr lang="ru-RU" smtClean="0"/>
              <a:pPr/>
              <a:t>12.02.2023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26636-F399-4B67-8F3E-8179C93D5AF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85B1-7A32-46AA-A518-995E4B63F0F3}" type="datetimeFigureOut">
              <a:rPr lang="ru-RU" smtClean="0"/>
              <a:pPr/>
              <a:t>12.02.2023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26636-F399-4B67-8F3E-8179C93D5AF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85B1-7A32-46AA-A518-995E4B63F0F3}" type="datetimeFigureOut">
              <a:rPr lang="ru-RU" smtClean="0"/>
              <a:pPr/>
              <a:t>12.02.2023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26636-F399-4B67-8F3E-8179C93D5AF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85B1-7A32-46AA-A518-995E4B63F0F3}" type="datetimeFigureOut">
              <a:rPr lang="ru-RU" smtClean="0"/>
              <a:pPr/>
              <a:t>12.02.2023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26636-F399-4B67-8F3E-8179C93D5AF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85B1-7A32-46AA-A518-995E4B63F0F3}" type="datetimeFigureOut">
              <a:rPr lang="ru-RU" smtClean="0"/>
              <a:pPr/>
              <a:t>12.02.2023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26636-F399-4B67-8F3E-8179C93D5AF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85B1-7A32-46AA-A518-995E4B63F0F3}" type="datetimeFigureOut">
              <a:rPr lang="ru-RU" smtClean="0"/>
              <a:pPr/>
              <a:t>12.02.2023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26636-F399-4B67-8F3E-8179C93D5AF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85B1-7A32-46AA-A518-995E4B63F0F3}" type="datetimeFigureOut">
              <a:rPr lang="ru-RU" smtClean="0"/>
              <a:pPr/>
              <a:t>12.02.2023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26636-F399-4B67-8F3E-8179C93D5AF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85B1-7A32-46AA-A518-995E4B63F0F3}" type="datetimeFigureOut">
              <a:rPr lang="ru-RU" smtClean="0"/>
              <a:pPr/>
              <a:t>12.02.2023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26636-F399-4B67-8F3E-8179C93D5AF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CC">
            <a:alpha val="2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8B85B1-7A32-46AA-A518-995E4B63F0F3}" type="datetimeFigureOut">
              <a:rPr lang="ru-RU" smtClean="0"/>
              <a:pPr/>
              <a:t>12.02.2023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426636-F399-4B67-8F3E-8179C93D5AF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Блок-схема: документ 4"/>
          <p:cNvSpPr/>
          <p:nvPr/>
        </p:nvSpPr>
        <p:spPr>
          <a:xfrm>
            <a:off x="4932040" y="428604"/>
            <a:ext cx="3926240" cy="1344212"/>
          </a:xfrm>
          <a:prstGeom prst="flowChartDocumen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uk-UA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Загальна характеристика довідково – інформаційної документації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71472" y="3000372"/>
            <a:ext cx="82153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85786" y="1844825"/>
            <a:ext cx="778674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Процес прийняття управлінських рішень базується на зборі та обробці об'єктивної і достовірної інформації. Тому переважна більшість документів, що відправляються з підприємства та спрямовуються до нього, є довідково-інформаційними. 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 них міститься інформація про фактичний стан справ в установі, організації, на підприємстві, який є підставою для прийняття розпорядчих документів.</a:t>
            </a:r>
          </a:p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Довідково-інформаційна документація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носить допоміжний характер відповідно до організаційно-розпорядчої документації. Інформація, що міститься в довідково-інформаційних документах, може спонукати до дії або бути лише доведена до відома.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ьная выноска 2"/>
          <p:cNvSpPr/>
          <p:nvPr/>
        </p:nvSpPr>
        <p:spPr>
          <a:xfrm>
            <a:off x="4860032" y="142852"/>
            <a:ext cx="3926810" cy="2041408"/>
          </a:xfrm>
          <a:prstGeom prst="wedgeEllipseCallou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Загальна характеристика довідково – інформаційної документації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2786058"/>
            <a:ext cx="84296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57224" y="2420888"/>
            <a:ext cx="7215238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Довідково-інформаційні документи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не містять доручень, не зобов'язують їх виконувати, як розпорядчі документи, а повідомляють дані, на підставі яких приймаються відповідне рішення, тобто ініціюють управлінське рішення, дозволяють вибрати той чи інший спосіб управлінського впливу.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ьная выноска 2"/>
          <p:cNvSpPr/>
          <p:nvPr/>
        </p:nvSpPr>
        <p:spPr>
          <a:xfrm>
            <a:off x="467544" y="476672"/>
            <a:ext cx="3960440" cy="1707588"/>
          </a:xfrm>
          <a:prstGeom prst="wedgeEllipseCallou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Різновиди довідково-інформаційних документів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57224" y="2857496"/>
            <a:ext cx="73581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2420888"/>
            <a:ext cx="807249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Особливість цих документів полягає в тому, що вони направляються знизу вверх по системі управління: від працівника до керівника структурного підрозділу, від керівника структурного підрозділу до керівника організації, від підвідомчої організації до вищої.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 довідково-інформаційної документації відносяться такі види документів: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акти; протоколи;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довідки;</a:t>
            </a:r>
          </a:p>
          <a:p>
            <a:pPr algn="just">
              <a:buFont typeface="Wingdings" pitchFamily="2" charset="2"/>
              <a:buChar char="v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службові листи;</a:t>
            </a:r>
          </a:p>
          <a:p>
            <a:pPr algn="just">
              <a:buFont typeface="Wingdings" pitchFamily="2" charset="2"/>
              <a:buChar char="v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пояснювальні та доповідні записки;</a:t>
            </a:r>
          </a:p>
          <a:p>
            <a:pPr algn="just">
              <a:buFont typeface="Wingdings" pitchFamily="2" charset="2"/>
              <a:buChar char="v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плани і графіки;</a:t>
            </a:r>
          </a:p>
          <a:p>
            <a:pPr algn="just">
              <a:buFont typeface="Wingdings" pitchFamily="2" charset="2"/>
              <a:buChar char="v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відгуки та рецензії, тощо..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4653136"/>
            <a:ext cx="3021164" cy="190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1571612"/>
            <a:ext cx="785818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71472" y="3643313"/>
            <a:ext cx="785818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600" b="1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uk-UA" sz="1600" dirty="0">
              <a:solidFill>
                <a:schemeClr val="tx2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1714488"/>
            <a:ext cx="857256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Доповідна записка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це службовий документ, адресований керівникові даної чи вищої організації, в якому автор інформує про ситуацію, що склалася, про події та факти, що мали місце, про виконану роботу, а також наводить свої висновки та пропозиції.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Доповідні записки можуть готуватися як із власної ініціативи, так і за вказівкою керівництва. 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Здебільшого </a:t>
            </a:r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мета ініціативної доповідної записки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спонукати керівника до прийняття конкретного рішення. 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Тому текст доповідної записки чітко поділяється на 2 частини: у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першій,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констатуючій, наводять факти або описують ситуацію, а в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другій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 викладають пропозиції, прохання.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вальная выноска 5"/>
          <p:cNvSpPr/>
          <p:nvPr/>
        </p:nvSpPr>
        <p:spPr>
          <a:xfrm>
            <a:off x="5786446" y="142852"/>
            <a:ext cx="3000396" cy="1500198"/>
          </a:xfrm>
          <a:prstGeom prst="wedgeEllipseCallou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Доповідна записка</a:t>
            </a:r>
            <a:endParaRPr lang="ru-RU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3929066"/>
            <a:ext cx="771530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85786" y="1571611"/>
            <a:ext cx="757242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8596" y="2132856"/>
            <a:ext cx="614366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Доповідні записки, в яких керівника інформують про хід робіт, подають регулярно. Доповідні записки з основних питань діяльності підприємства зберігаються 5 років.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Оформлення цих документів залежить; від адресата. </a:t>
            </a:r>
          </a:p>
          <a:p>
            <a:pPr algn="just"/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Внутрішні доповідні записки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(що подаються керівникові структурного підрозділу або підприємства) оформляють на чистому аркуші паперу від руки. </a:t>
            </a:r>
          </a:p>
          <a:p>
            <a:pPr algn="just"/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Зовнішні доповідні записки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(що виходять за межі підприємства) оформляють на загальних бланках.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вальная выноска 6"/>
          <p:cNvSpPr/>
          <p:nvPr/>
        </p:nvSpPr>
        <p:spPr>
          <a:xfrm>
            <a:off x="539552" y="142852"/>
            <a:ext cx="3888432" cy="1785950"/>
          </a:xfrm>
          <a:prstGeom prst="wedgeEllipseCallou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Доповідна записка</a:t>
            </a:r>
            <a:endParaRPr lang="ru-RU" sz="2400" dirty="0"/>
          </a:p>
        </p:txBody>
      </p:sp>
      <p:pic>
        <p:nvPicPr>
          <p:cNvPr id="921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43702" y="4149080"/>
            <a:ext cx="2357454" cy="246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документ 1"/>
          <p:cNvSpPr/>
          <p:nvPr/>
        </p:nvSpPr>
        <p:spPr>
          <a:xfrm>
            <a:off x="357158" y="285728"/>
            <a:ext cx="8286808" cy="1143008"/>
          </a:xfrm>
          <a:prstGeom prst="flowChartDocumen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Картка – завдання №1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4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57224" y="1500174"/>
            <a:ext cx="7429552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Складіть та оформіть вихідну доповідну записку інформаційного характеру за наступними реквізитами: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Назва установи автора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Адресат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Назва виду документа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Заголовок до тексту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Дата документа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Місце складання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Реєстраційний номер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Текст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Підпис документа</a:t>
            </a:r>
          </a:p>
          <a:p>
            <a:pPr marL="342900" indent="-342900"/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Зразок відомостей, які повинні буди зазначені у кожному із реквізитів</a:t>
            </a:r>
          </a:p>
          <a:p>
            <a:pPr marL="342900" indent="-342900"/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( див. Інструктивно-технологічна картка №1) </a:t>
            </a:r>
          </a:p>
          <a:p>
            <a:pPr marL="342900" indent="-342900"/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Зразок документа Доповідна записка подається нижче (див. Додаток 1)</a:t>
            </a:r>
          </a:p>
          <a:p>
            <a:pPr marL="342900" indent="-342900"/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uk-UA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/>
            <a:endParaRPr lang="uk-UA" sz="1200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285720" y="214290"/>
            <a:ext cx="8643998" cy="630942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kumimoji="0" lang="uk-UA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ВІДКРИТЕ АКЦІОНЕРНЕ ТОВАРИСТВО „УНІВЕРСАМ № 1”                        </a:t>
            </a:r>
          </a:p>
          <a:p>
            <a:pPr marL="0" marR="0" lvl="0" indent="45085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Голові правління</a:t>
            </a: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ВАТ «Універсам № 1»</a:t>
            </a: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Макаренко Т. К.</a:t>
            </a: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</a:t>
            </a: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Старшого економіста</a:t>
            </a: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Петренко  А.О.</a:t>
            </a: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kumimoji="0" lang="uk-UA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ДОПОВ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ІДНА ЗАПИСКА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07. 01. 20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22</a:t>
            </a:r>
            <a:r>
              <a:rPr kumimoji="0" lang="uk-UA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м. Рівне                                                          № 1</a:t>
            </a: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Про економію коштів від реорганізації підприємства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За Вашим дорученням від 05.01.2022 вивчено питання про можливість здійснення реорганізації апарату управління підприємством та визначення обсягів коштів, які можуть бути зекономлені при цьому.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На мою думку, слід провести такі роботи: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Об'єднати відділи та визначити нову організаційну структуру управління підприємством, що дасть можливість скоротити близько 30 % спеціалістів апарату управління.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Офісні приміщення площею 150 кв. м, що вивільняться у зв'язку зі скороченням штатів, можуть бути зданими в оренду, що дасть прибуток близько 900 грн на місяць, або їх слід використати для розширення основної діяльності підприємства, що потребує додаткових розрахунків стосовно отримання прибутків.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Вивільнені офісні меблі та інше обладнання можна реалізувати підсобному господарству. Вартість отриманих від реалізації меблів коштів може становити близько 20 тис. грн.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Загальна річна сума економії коштів від реорганізації може досягти 100 тис. грн. Запропонований проект реорганізації підприємства дасть змогу підвищити ефективність діяльності підприємства.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Старший економіст                                                      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                        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А.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ПЕТРЕНКО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143768" y="214290"/>
            <a:ext cx="171451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Додаток 1 </a:t>
            </a:r>
            <a:endParaRPr lang="ru-RU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документ 1"/>
          <p:cNvSpPr/>
          <p:nvPr/>
        </p:nvSpPr>
        <p:spPr>
          <a:xfrm>
            <a:off x="357158" y="142852"/>
            <a:ext cx="8358246" cy="909884"/>
          </a:xfrm>
          <a:prstGeom prst="flowChartDocumen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Інструктивно – технологічна картка №1 </a:t>
            </a:r>
            <a:endParaRPr lang="ru-RU" sz="2000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7158" y="1196752"/>
            <a:ext cx="8429684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Назва установи-автора</a:t>
            </a:r>
          </a:p>
          <a:p>
            <a:pPr>
              <a:buNone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ЗАКРИТЕ АКЦІОНЕРНЕ ТОВАРИСТВО “ІНФОРМАЦІЙНІ СИСТЕМИ”</a:t>
            </a:r>
          </a:p>
          <a:p>
            <a:pPr>
              <a:buFont typeface="Wingdings" pitchFamily="2" charset="2"/>
              <a:buChar char="v"/>
            </a:pP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Гриф ЗАТВЕРДЖЕННЯ                                                          </a:t>
            </a:r>
          </a:p>
          <a:p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ЗАТВЕРДЖУЮ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            Директор ЗАТ</a:t>
            </a:r>
          </a:p>
          <a:p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           “Інформаційні системи” 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            _______Володимир ІВАНОВ  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             ________________    2022р.</a:t>
            </a:r>
          </a:p>
          <a:p>
            <a:pPr>
              <a:buFont typeface="Wingdings" pitchFamily="2" charset="2"/>
              <a:buChar char="v"/>
            </a:pP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Адресат</a:t>
            </a:r>
          </a:p>
          <a:p>
            <a:pPr lvl="0" indent="45085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Голові правління</a:t>
            </a:r>
          </a:p>
          <a:p>
            <a:pPr lvl="0" indent="45085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ВАТ «Універсам № 1»</a:t>
            </a:r>
            <a:endParaRPr lang="ru-RU" sz="1200" dirty="0" smtClean="0">
              <a:latin typeface="Arial" pitchFamily="34" charset="0"/>
              <a:cs typeface="Arial" pitchFamily="34" charset="0"/>
            </a:endParaRPr>
          </a:p>
          <a:p>
            <a:pPr lvl="0" indent="45085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Макаренко Т. К.</a:t>
            </a:r>
          </a:p>
          <a:p>
            <a:pPr lvl="0" indent="45085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</a:t>
            </a:r>
          </a:p>
          <a:p>
            <a:pPr lvl="0" indent="45085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Старшого економіста</a:t>
            </a:r>
          </a:p>
          <a:p>
            <a:pPr lvl="0" indent="45085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Петренко  А.О.</a:t>
            </a:r>
            <a:endParaRPr lang="uk-UA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Назва документа</a:t>
            </a:r>
          </a:p>
          <a:p>
            <a:pPr>
              <a:buNone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            ДОПОВІДНА ЗАПИСКА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Дата документа</a:t>
            </a:r>
          </a:p>
          <a:p>
            <a:pPr>
              <a:buNone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         14.03.2022 </a:t>
            </a:r>
          </a:p>
          <a:p>
            <a:pPr>
              <a:buFont typeface="Wingdings" pitchFamily="2" charset="2"/>
              <a:buChar char="v"/>
            </a:pP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Місце складання або видання документа</a:t>
            </a:r>
          </a:p>
          <a:p>
            <a:pPr>
              <a:buNone/>
            </a:pP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     м. Харків</a:t>
            </a:r>
          </a:p>
          <a:p>
            <a:pPr>
              <a:buFont typeface="Wingdings" pitchFamily="2" charset="2"/>
              <a:buChar char="v"/>
            </a:pP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Реєстраційний  індекс документа</a:t>
            </a:r>
          </a:p>
          <a:p>
            <a:pPr>
              <a:buNone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           № 18-4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/2</a:t>
            </a:r>
            <a:endParaRPr lang="uk-UA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Заголовок до тексту документа</a:t>
            </a:r>
          </a:p>
          <a:p>
            <a:pPr>
              <a:buNone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   Про передачу матеріальних цінностей; про проведення….</a:t>
            </a:r>
          </a:p>
          <a:p>
            <a:pPr>
              <a:buFont typeface="Wingdings" pitchFamily="2" charset="2"/>
              <a:buChar char="v"/>
            </a:pP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Текст документа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>
              <a:buFont typeface="Wingdings" pitchFamily="2" charset="2"/>
              <a:buChar char="v"/>
            </a:pP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Підпис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– зазначають посаду , підпис та його розшифрування</a:t>
            </a:r>
          </a:p>
          <a:p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uk-UA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</TotalTime>
  <Words>787</Words>
  <Application>Microsoft Office PowerPoint</Application>
  <PresentationFormat>Экран (4:3)</PresentationFormat>
  <Paragraphs>100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3. Організація документаційного забезпечення управління на підприємстві,  в установі, організації</dc:title>
  <dc:creator>HP</dc:creator>
  <cp:lastModifiedBy>RePack by Diakov</cp:lastModifiedBy>
  <cp:revision>48</cp:revision>
  <dcterms:created xsi:type="dcterms:W3CDTF">2022-04-06T07:59:29Z</dcterms:created>
  <dcterms:modified xsi:type="dcterms:W3CDTF">2023-02-12T18:15:54Z</dcterms:modified>
</cp:coreProperties>
</file>