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306" r:id="rId12"/>
    <p:sldId id="311" r:id="rId13"/>
    <p:sldId id="312" r:id="rId14"/>
    <p:sldId id="313" r:id="rId15"/>
    <p:sldId id="314" r:id="rId16"/>
    <p:sldId id="267" r:id="rId17"/>
    <p:sldId id="315" r:id="rId18"/>
    <p:sldId id="316" r:id="rId19"/>
    <p:sldId id="317" r:id="rId20"/>
    <p:sldId id="318" r:id="rId21"/>
    <p:sldId id="319" r:id="rId22"/>
    <p:sldId id="320" r:id="rId23"/>
    <p:sldId id="268" r:id="rId24"/>
    <p:sldId id="269" r:id="rId25"/>
    <p:sldId id="270" r:id="rId26"/>
    <p:sldId id="271" r:id="rId27"/>
    <p:sldId id="272" r:id="rId28"/>
    <p:sldId id="274" r:id="rId29"/>
    <p:sldId id="275" r:id="rId30"/>
    <p:sldId id="278" r:id="rId31"/>
    <p:sldId id="279" r:id="rId32"/>
    <p:sldId id="280" r:id="rId33"/>
    <p:sldId id="281" r:id="rId34"/>
    <p:sldId id="283" r:id="rId35"/>
    <p:sldId id="286" r:id="rId36"/>
    <p:sldId id="287" r:id="rId37"/>
    <p:sldId id="288" r:id="rId38"/>
    <p:sldId id="290" r:id="rId39"/>
    <p:sldId id="293" r:id="rId40"/>
    <p:sldId id="294" r:id="rId41"/>
    <p:sldId id="296" r:id="rId42"/>
    <p:sldId id="298" r:id="rId43"/>
    <p:sldId id="299" r:id="rId44"/>
    <p:sldId id="302" r:id="rId45"/>
    <p:sldId id="303" r:id="rId46"/>
    <p:sldId id="304" r:id="rId47"/>
    <p:sldId id="26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94190" autoAdjust="0"/>
  </p:normalViewPr>
  <p:slideViewPr>
    <p:cSldViewPr>
      <p:cViewPr>
        <p:scale>
          <a:sx n="71" d="100"/>
          <a:sy n="71" d="100"/>
        </p:scale>
        <p:origin x="4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32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34D5C-02FF-4E10-B103-A16FAF87DC8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520AD-3D38-45DB-87F1-0A38DFE30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70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520AD-3D38-45DB-87F1-0A38DFE308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520AD-3D38-45DB-87F1-0A38DFE308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C119B5-7632-4202-AFA8-DC75ABCA4C7E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CFBCDE-C2EF-45F8-8760-C5839E3A5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3%D0%B1%D0%BA%D1%83%D0%BB%D1%8C%D1%82%D1%83%D1%80%D0%B0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1980-%D1%82%D1%96" TargetMode="External"/><Relationship Id="rId4" Type="http://schemas.openxmlformats.org/officeDocument/2006/relationships/hyperlink" Target="http://uk.wikipedia.org/wiki/%D0%9C%D0%B5%D1%82%D0%B0%D0%BB_(%D0%BC%D1%83%D0%B7%D0%B8%D0%BA%D0%B0)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5" TargetMode="External"/><Relationship Id="rId7" Type="http://schemas.openxmlformats.org/officeDocument/2006/relationships/hyperlink" Target="http://uk.wikipedia.org/w/index.php?title=%D0%9F%D1%81%D0%B8%D1%85%D0%BE%D0%B4%D0%B5%D0%BB%D1%96%D1%87%D0%BD%D0%B0_%D1%80%D0%B5%D0%B2%D0%BE%D0%BB%D1%8E%D1%86%D1%96%D1%8F&amp;action=edit&amp;redlink=1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5%D0%BA%D1%81%D1%83%D0%B0%D0%BB%D1%8C%D0%BD%D0%B0_%D1%80%D0%B5%D0%B2%D0%BE%D0%BB%D1%8E%D1%86%D1%96%D1%8F" TargetMode="External"/><Relationship Id="rId5" Type="http://schemas.openxmlformats.org/officeDocument/2006/relationships/hyperlink" Target="http://uk.wikipedia.org/wiki/%D0%9A%D0%BE%D0%BD%D1%82%D1%80%D0%BA%D1%83%D0%BB%D1%8C%D1%82%D1%83%D1%80%D0%B0" TargetMode="External"/><Relationship Id="rId4" Type="http://schemas.openxmlformats.org/officeDocument/2006/relationships/hyperlink" Target="http://uk.wikipedia.org/wiki/%D0%A1%D0%B0%D0%BD-%D0%A4%D1%80%D0%B0%D0%BD%D1%86%D0%B8%D1%81%D0%BA%D0%BE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Молод</a:t>
            </a:r>
            <a:r>
              <a:rPr lang="uk-UA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іжні</a:t>
            </a: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субкультури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1340" y="5643578"/>
            <a:ext cx="4622660" cy="1000108"/>
          </a:xfrm>
        </p:spPr>
        <p:txBody>
          <a:bodyPr/>
          <a:lstStyle/>
          <a:p>
            <a:endParaRPr lang="uk-UA" dirty="0" smtClean="0"/>
          </a:p>
        </p:txBody>
      </p:sp>
      <p:pic>
        <p:nvPicPr>
          <p:cNvPr id="4" name="Рисунок 3" descr="381752_html_14ee08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071678"/>
            <a:ext cx="6215106" cy="3666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</a:t>
            </a:r>
            <a:r>
              <a:rPr lang="ru-RU" dirty="0" err="1" smtClean="0"/>
              <a:t>Емо</a:t>
            </a:r>
            <a:endParaRPr lang="ru-RU" dirty="0" smtClean="0"/>
          </a:p>
        </p:txBody>
      </p:sp>
      <p:pic>
        <p:nvPicPr>
          <p:cNvPr id="20484" name="Picture 4" descr="эм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49275"/>
            <a:ext cx="56896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23850" y="3357563"/>
            <a:ext cx="6048375" cy="30956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>
                        <a:gamma/>
                        <a:shade val="46275"/>
                        <a:invGamma/>
                      </a:srgbClr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ЭМО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8931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 err="1" smtClean="0">
                <a:solidFill>
                  <a:srgbClr val="FF0000"/>
                </a:solidFill>
                <a:latin typeface="Monotype Corsiva" pitchFamily="66" charset="0"/>
              </a:rPr>
              <a:t>Емо</a:t>
            </a: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000" b="1" dirty="0" smtClean="0">
                <a:latin typeface="Monotype Corsiva" pitchFamily="66" charset="0"/>
              </a:rPr>
              <a:t>( англ. </a:t>
            </a:r>
            <a:r>
              <a:rPr lang="en-US" sz="3000" b="1" dirty="0" err="1" smtClean="0">
                <a:latin typeface="Monotype Corsiva" pitchFamily="66" charset="0"/>
              </a:rPr>
              <a:t>Emo</a:t>
            </a:r>
            <a:r>
              <a:rPr lang="en-US" sz="3000" b="1" dirty="0" smtClean="0">
                <a:latin typeface="Monotype Corsiva" pitchFamily="66" charset="0"/>
              </a:rPr>
              <a:t> , </a:t>
            </a:r>
            <a:r>
              <a:rPr lang="ru-RU" sz="3000" b="1" dirty="0" err="1" smtClean="0">
                <a:latin typeface="Monotype Corsiva" pitchFamily="66" charset="0"/>
              </a:rPr>
              <a:t>скорочення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від</a:t>
            </a:r>
            <a:r>
              <a:rPr lang="ru-RU" sz="3000" b="1" dirty="0" smtClean="0">
                <a:latin typeface="Monotype Corsiva" pitchFamily="66" charset="0"/>
              </a:rPr>
              <a:t> «</a:t>
            </a:r>
            <a:r>
              <a:rPr lang="ru-RU" sz="3000" b="1" dirty="0" err="1" smtClean="0">
                <a:latin typeface="Monotype Corsiva" pitchFamily="66" charset="0"/>
              </a:rPr>
              <a:t>емоційний</a:t>
            </a:r>
            <a:r>
              <a:rPr lang="ru-RU" sz="3000" b="1" dirty="0" smtClean="0">
                <a:latin typeface="Monotype Corsiva" pitchFamily="66" charset="0"/>
              </a:rPr>
              <a:t> » , </a:t>
            </a:r>
            <a:r>
              <a:rPr lang="ru-RU" sz="3000" b="1" dirty="0" err="1" smtClean="0">
                <a:latin typeface="Monotype Corsiva" pitchFamily="66" charset="0"/>
              </a:rPr>
              <a:t>поширена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також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транскрипція</a:t>
            </a:r>
            <a:r>
              <a:rPr lang="ru-RU" sz="3000" b="1" dirty="0" smtClean="0">
                <a:latin typeface="Monotype Corsiva" pitchFamily="66" charset="0"/>
              </a:rPr>
              <a:t> « </a:t>
            </a:r>
            <a:r>
              <a:rPr lang="ru-RU" sz="3000" b="1" dirty="0" err="1" smtClean="0">
                <a:latin typeface="Monotype Corsiva" pitchFamily="66" charset="0"/>
              </a:rPr>
              <a:t>Імо</a:t>
            </a:r>
            <a:r>
              <a:rPr lang="ru-RU" sz="3000" b="1" dirty="0" smtClean="0">
                <a:latin typeface="Monotype Corsiva" pitchFamily="66" charset="0"/>
              </a:rPr>
              <a:t> » ) - </a:t>
            </a:r>
            <a:r>
              <a:rPr lang="ru-RU" sz="3000" b="1" dirty="0" err="1" smtClean="0">
                <a:latin typeface="Monotype Corsiva" pitchFamily="66" charset="0"/>
              </a:rPr>
              <a:t>термін</a:t>
            </a:r>
            <a:r>
              <a:rPr lang="ru-RU" sz="3000" b="1" dirty="0" smtClean="0">
                <a:latin typeface="Monotype Corsiva" pitchFamily="66" charset="0"/>
              </a:rPr>
              <a:t>, </a:t>
            </a:r>
            <a:r>
              <a:rPr lang="ru-RU" sz="3000" b="1" dirty="0" err="1" smtClean="0">
                <a:latin typeface="Monotype Corsiva" pitchFamily="66" charset="0"/>
              </a:rPr>
              <a:t>що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позначає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особливий</a:t>
            </a:r>
            <a:r>
              <a:rPr lang="ru-RU" sz="3000" b="1" dirty="0" smtClean="0">
                <a:latin typeface="Monotype Corsiva" pitchFamily="66" charset="0"/>
              </a:rPr>
              <a:t> вид </a:t>
            </a:r>
            <a:r>
              <a:rPr lang="ru-RU" sz="3000" b="1" dirty="0" err="1" smtClean="0">
                <a:latin typeface="Monotype Corsiva" pitchFamily="66" charset="0"/>
              </a:rPr>
              <a:t>хардкор</a:t>
            </a:r>
            <a:r>
              <a:rPr lang="ru-RU" sz="3000" b="1" dirty="0" smtClean="0">
                <a:latin typeface="Monotype Corsiva" pitchFamily="66" charset="0"/>
              </a:rPr>
              <a:t> -</a:t>
            </a:r>
            <a:r>
              <a:rPr lang="ru-RU" sz="3000" b="1" dirty="0" err="1" smtClean="0">
                <a:latin typeface="Monotype Corsiva" pitchFamily="66" charset="0"/>
              </a:rPr>
              <a:t>музики</a:t>
            </a:r>
            <a:r>
              <a:rPr lang="ru-RU" sz="3000" b="1" dirty="0" smtClean="0">
                <a:latin typeface="Monotype Corsiva" pitchFamily="66" charset="0"/>
              </a:rPr>
              <a:t> , </a:t>
            </a:r>
            <a:r>
              <a:rPr lang="ru-RU" sz="3000" b="1" dirty="0" err="1" smtClean="0">
                <a:latin typeface="Monotype Corsiva" pitchFamily="66" charset="0"/>
              </a:rPr>
              <a:t>заснований</a:t>
            </a:r>
            <a:r>
              <a:rPr lang="ru-RU" sz="3000" b="1" dirty="0" smtClean="0">
                <a:latin typeface="Monotype Corsiva" pitchFamily="66" charset="0"/>
              </a:rPr>
              <a:t> на </a:t>
            </a:r>
            <a:r>
              <a:rPr lang="ru-RU" sz="3000" b="1" dirty="0" err="1" smtClean="0">
                <a:latin typeface="Monotype Corsiva" pitchFamily="66" charset="0"/>
              </a:rPr>
              <a:t>сильних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емоціях</a:t>
            </a:r>
            <a:r>
              <a:rPr lang="ru-RU" sz="3000" b="1" dirty="0" smtClean="0">
                <a:latin typeface="Monotype Corsiva" pitchFamily="66" charset="0"/>
              </a:rPr>
              <a:t> в </a:t>
            </a:r>
            <a:r>
              <a:rPr lang="ru-RU" sz="3000" b="1" dirty="0" err="1" smtClean="0">
                <a:latin typeface="Monotype Corsiva" pitchFamily="66" charset="0"/>
              </a:rPr>
              <a:t>голосі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вокаліста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і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мелодійної</a:t>
            </a:r>
            <a:r>
              <a:rPr lang="ru-RU" sz="3000" b="1" dirty="0" smtClean="0">
                <a:latin typeface="Monotype Corsiva" pitchFamily="66" charset="0"/>
              </a:rPr>
              <a:t>, </a:t>
            </a:r>
            <a:r>
              <a:rPr lang="ru-RU" sz="3000" b="1" dirty="0" err="1" smtClean="0">
                <a:latin typeface="Monotype Corsiva" pitchFamily="66" charset="0"/>
              </a:rPr>
              <a:t>але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іноді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хаотичної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або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повністю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відсутньою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музичної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складової</a:t>
            </a:r>
            <a:r>
              <a:rPr lang="ru-RU" sz="3000" b="1" dirty="0" smtClean="0">
                <a:latin typeface="Monotype Corsiva" pitchFamily="66" charset="0"/>
              </a:rPr>
              <a:t>. </a:t>
            </a:r>
            <a:r>
              <a:rPr lang="ru-RU" sz="3000" b="1" dirty="0" err="1" smtClean="0">
                <a:latin typeface="Monotype Corsiva" pitchFamily="66" charset="0"/>
              </a:rPr>
              <a:t>Відмінні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особливості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цього</a:t>
            </a:r>
            <a:r>
              <a:rPr lang="ru-RU" sz="3000" b="1" dirty="0" smtClean="0">
                <a:latin typeface="Monotype Corsiva" pitchFamily="66" charset="0"/>
              </a:rPr>
              <a:t> стилю - манера вокалу , </a:t>
            </a:r>
            <a:r>
              <a:rPr lang="ru-RU" sz="3000" b="1" dirty="0" err="1" smtClean="0">
                <a:latin typeface="Monotype Corsiva" pitchFamily="66" charset="0"/>
              </a:rPr>
              <a:t>що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включає</a:t>
            </a:r>
            <a:r>
              <a:rPr lang="ru-RU" sz="3000" b="1" dirty="0" smtClean="0">
                <a:latin typeface="Monotype Corsiva" pitchFamily="66" charset="0"/>
              </a:rPr>
              <a:t> в себе </a:t>
            </a:r>
            <a:r>
              <a:rPr lang="ru-RU" sz="3000" b="1" dirty="0" err="1" smtClean="0">
                <a:latin typeface="Monotype Corsiva" pitchFamily="66" charset="0"/>
              </a:rPr>
              <a:t>найчастіше</a:t>
            </a:r>
            <a:r>
              <a:rPr lang="ru-RU" sz="3000" b="1" dirty="0" smtClean="0">
                <a:latin typeface="Monotype Corsiva" pitchFamily="66" charset="0"/>
              </a:rPr>
              <a:t> вереск , плач , </a:t>
            </a:r>
            <a:r>
              <a:rPr lang="ru-RU" sz="3000" b="1" dirty="0" err="1" smtClean="0">
                <a:latin typeface="Monotype Corsiva" pitchFamily="66" charset="0"/>
              </a:rPr>
              <a:t>стогони</a:t>
            </a:r>
            <a:r>
              <a:rPr lang="ru-RU" sz="3000" b="1" dirty="0" smtClean="0">
                <a:latin typeface="Monotype Corsiva" pitchFamily="66" charset="0"/>
              </a:rPr>
              <a:t> , </a:t>
            </a:r>
            <a:r>
              <a:rPr lang="ru-RU" sz="3000" b="1" dirty="0" err="1" smtClean="0">
                <a:latin typeface="Monotype Corsiva" pitchFamily="66" charset="0"/>
              </a:rPr>
              <a:t>шепіт</a:t>
            </a:r>
            <a:r>
              <a:rPr lang="ru-RU" sz="3000" b="1" dirty="0" smtClean="0">
                <a:latin typeface="Monotype Corsiva" pitchFamily="66" charset="0"/>
              </a:rPr>
              <a:t>. </a:t>
            </a:r>
            <a:r>
              <a:rPr lang="ru-RU" sz="3000" b="1" dirty="0" err="1" smtClean="0">
                <a:latin typeface="Monotype Corsiva" pitchFamily="66" charset="0"/>
              </a:rPr>
              <a:t>Тексти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пісень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носять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особистісний</a:t>
            </a:r>
            <a:r>
              <a:rPr lang="ru-RU" sz="3000" b="1" dirty="0" smtClean="0">
                <a:latin typeface="Monotype Corsiva" pitchFamily="66" charset="0"/>
              </a:rPr>
              <a:t> характер - про </a:t>
            </a:r>
            <a:r>
              <a:rPr lang="ru-RU" sz="3000" b="1" dirty="0" err="1" smtClean="0">
                <a:latin typeface="Monotype Corsiva" pitchFamily="66" charset="0"/>
              </a:rPr>
              <a:t>переживання</a:t>
            </a:r>
            <a:r>
              <a:rPr lang="ru-RU" sz="3000" b="1" dirty="0" smtClean="0">
                <a:latin typeface="Monotype Corsiva" pitchFamily="66" charset="0"/>
              </a:rPr>
              <a:t> автора, </a:t>
            </a:r>
            <a:r>
              <a:rPr lang="ru-RU" sz="3000" b="1" dirty="0" err="1" smtClean="0">
                <a:latin typeface="Monotype Corsiva" pitchFamily="66" charset="0"/>
              </a:rPr>
              <a:t>рідше</a:t>
            </a:r>
            <a:r>
              <a:rPr lang="ru-RU" sz="3000" b="1" dirty="0" smtClean="0">
                <a:latin typeface="Monotype Corsiva" pitchFamily="66" charset="0"/>
              </a:rPr>
              <a:t> - </a:t>
            </a:r>
            <a:r>
              <a:rPr lang="ru-RU" sz="3000" b="1" dirty="0" err="1" smtClean="0">
                <a:latin typeface="Monotype Corsiva" pitchFamily="66" charset="0"/>
              </a:rPr>
              <a:t>політичний</a:t>
            </a:r>
            <a:r>
              <a:rPr lang="ru-RU" sz="3000" b="1" dirty="0" smtClean="0">
                <a:latin typeface="Monotype Corsiva" pitchFamily="66" charset="0"/>
              </a:rPr>
              <a:t> характер.</a:t>
            </a:r>
          </a:p>
          <a:p>
            <a:r>
              <a:rPr lang="ru-RU" sz="3000" b="1" dirty="0" smtClean="0">
                <a:latin typeface="Monotype Corsiva" pitchFamily="66" charset="0"/>
              </a:rPr>
              <a:t>В </a:t>
            </a:r>
            <a:r>
              <a:rPr lang="ru-RU" sz="3000" b="1" dirty="0" err="1" smtClean="0">
                <a:latin typeface="Monotype Corsiva" pitchFamily="66" charset="0"/>
              </a:rPr>
              <a:t>даний</a:t>
            </a:r>
            <a:r>
              <a:rPr lang="ru-RU" sz="3000" b="1" dirty="0" smtClean="0">
                <a:latin typeface="Monotype Corsiva" pitchFamily="66" charset="0"/>
              </a:rPr>
              <a:t> час </a:t>
            </a:r>
            <a:r>
              <a:rPr lang="ru-RU" sz="3000" b="1" dirty="0" err="1" smtClean="0">
                <a:latin typeface="Monotype Corsiva" pitchFamily="66" charset="0"/>
              </a:rPr>
              <a:t>цей</a:t>
            </a:r>
            <a:r>
              <a:rPr lang="ru-RU" sz="3000" b="1" dirty="0" smtClean="0">
                <a:latin typeface="Monotype Corsiva" pitchFamily="66" charset="0"/>
              </a:rPr>
              <a:t> стиль </a:t>
            </a:r>
            <a:r>
              <a:rPr lang="ru-RU" sz="3000" b="1" dirty="0" err="1" smtClean="0">
                <a:latin typeface="Monotype Corsiva" pitchFamily="66" charset="0"/>
              </a:rPr>
              <a:t>музики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підрозділяється</a:t>
            </a:r>
            <a:r>
              <a:rPr lang="ru-RU" sz="3000" b="1" dirty="0" smtClean="0">
                <a:latin typeface="Monotype Corsiva" pitchFamily="66" charset="0"/>
              </a:rPr>
              <a:t> на : </a:t>
            </a:r>
            <a:r>
              <a:rPr lang="ru-RU" sz="3000" b="1" dirty="0" err="1" smtClean="0">
                <a:latin typeface="Monotype Corsiva" pitchFamily="66" charset="0"/>
              </a:rPr>
              <a:t>емо</a:t>
            </a:r>
            <a:r>
              <a:rPr lang="ru-RU" sz="3000" b="1" dirty="0" smtClean="0">
                <a:latin typeface="Monotype Corsiva" pitchFamily="66" charset="0"/>
              </a:rPr>
              <a:t> , </a:t>
            </a:r>
            <a:r>
              <a:rPr lang="ru-RU" sz="3000" b="1" dirty="0" err="1" smtClean="0">
                <a:latin typeface="Monotype Corsiva" pitchFamily="66" charset="0"/>
              </a:rPr>
              <a:t>емокор</a:t>
            </a:r>
            <a:r>
              <a:rPr lang="ru-RU" sz="3000" b="1" dirty="0" smtClean="0">
                <a:latin typeface="Monotype Corsiva" pitchFamily="66" charset="0"/>
              </a:rPr>
              <a:t> , </a:t>
            </a:r>
            <a:r>
              <a:rPr lang="ru-RU" sz="3000" b="1" dirty="0" err="1" smtClean="0">
                <a:latin typeface="Monotype Corsiva" pitchFamily="66" charset="0"/>
              </a:rPr>
              <a:t>Сан-Дієго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хардкор</a:t>
            </a:r>
            <a:r>
              <a:rPr lang="ru-RU" sz="3000" b="1" dirty="0" smtClean="0">
                <a:latin typeface="Monotype Corsiva" pitchFamily="66" charset="0"/>
              </a:rPr>
              <a:t> ( </a:t>
            </a:r>
            <a:r>
              <a:rPr lang="ru-RU" sz="3000" b="1" dirty="0" err="1" smtClean="0">
                <a:latin typeface="Monotype Corsiva" pitchFamily="66" charset="0"/>
              </a:rPr>
              <a:t>хардкор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емо</a:t>
            </a:r>
            <a:r>
              <a:rPr lang="ru-RU" sz="3000" b="1" dirty="0" smtClean="0">
                <a:latin typeface="Monotype Corsiva" pitchFamily="66" charset="0"/>
              </a:rPr>
              <a:t> ) , </a:t>
            </a:r>
            <a:r>
              <a:rPr lang="ru-RU" sz="3000" b="1" dirty="0" err="1" smtClean="0">
                <a:latin typeface="Monotype Corsiva" pitchFamily="66" charset="0"/>
              </a:rPr>
              <a:t>емо</a:t>
            </a:r>
            <a:r>
              <a:rPr lang="ru-RU" sz="3000" b="1" dirty="0" smtClean="0">
                <a:latin typeface="Monotype Corsiva" pitchFamily="66" charset="0"/>
              </a:rPr>
              <a:t> </a:t>
            </a:r>
            <a:r>
              <a:rPr lang="ru-RU" sz="3000" b="1" dirty="0" err="1" smtClean="0">
                <a:latin typeface="Monotype Corsiva" pitchFamily="66" charset="0"/>
              </a:rPr>
              <a:t>вайоленс</a:t>
            </a:r>
            <a:r>
              <a:rPr lang="ru-RU" sz="3000" b="1" dirty="0" smtClean="0">
                <a:latin typeface="Monotype Corsiva" pitchFamily="66" charset="0"/>
              </a:rPr>
              <a:t> , </a:t>
            </a:r>
            <a:r>
              <a:rPr lang="ru-RU" sz="3000" b="1" dirty="0" err="1" smtClean="0">
                <a:latin typeface="Monotype Corsiva" pitchFamily="66" charset="0"/>
              </a:rPr>
              <a:t>скримо</a:t>
            </a:r>
            <a:r>
              <a:rPr lang="ru-RU" sz="3000" b="1" dirty="0" smtClean="0">
                <a:latin typeface="Monotype Corsiva" pitchFamily="66" charset="0"/>
              </a:rPr>
              <a:t> , френч </a:t>
            </a:r>
            <a:r>
              <a:rPr lang="ru-RU" sz="3000" b="1" dirty="0" err="1" smtClean="0">
                <a:latin typeface="Monotype Corsiva" pitchFamily="66" charset="0"/>
              </a:rPr>
              <a:t>скримо</a:t>
            </a:r>
            <a:r>
              <a:rPr lang="ru-RU" sz="3000" b="1" dirty="0" smtClean="0">
                <a:latin typeface="Monotype Corsiva" pitchFamily="66" charset="0"/>
              </a:rPr>
              <a:t> .</a:t>
            </a:r>
            <a:endParaRPr lang="ru-RU" sz="3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8575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92500" y="365125"/>
            <a:ext cx="56515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" charset="0"/>
              </a:rPr>
              <a:t>Молодь в </a:t>
            </a:r>
            <a:r>
              <a:rPr lang="ru-RU" sz="2000" b="1" dirty="0" err="1" smtClean="0">
                <a:latin typeface="Arial" charset="0"/>
              </a:rPr>
              <a:t>стилі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віддає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перевагу</a:t>
            </a:r>
            <a:r>
              <a:rPr lang="ru-RU" sz="2000" b="1" dirty="0" smtClean="0">
                <a:latin typeface="Arial" charset="0"/>
              </a:rPr>
              <a:t> особливому стилю , </a:t>
            </a:r>
            <a:r>
              <a:rPr lang="ru-RU" sz="2000" b="1" dirty="0" err="1" smtClean="0">
                <a:latin typeface="Arial" charset="0"/>
              </a:rPr>
              <a:t>який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виділяє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їх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серед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інших</a:t>
            </a:r>
            <a:r>
              <a:rPr lang="ru-RU" sz="2000" b="1" dirty="0" smtClean="0">
                <a:latin typeface="Arial" charset="0"/>
              </a:rPr>
              <a:t> субкультур.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носять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чорний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колір</a:t>
            </a:r>
            <a:r>
              <a:rPr lang="ru-RU" sz="2000" b="1" dirty="0" smtClean="0">
                <a:latin typeface="Arial" charset="0"/>
              </a:rPr>
              <a:t> у </a:t>
            </a:r>
            <a:r>
              <a:rPr lang="ru-RU" sz="2000" b="1" dirty="0" err="1" smtClean="0">
                <a:latin typeface="Arial" charset="0"/>
              </a:rPr>
              <a:t>поєднанні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рожевим</a:t>
            </a:r>
            <a:r>
              <a:rPr lang="ru-RU" sz="2000" b="1" dirty="0" smtClean="0">
                <a:latin typeface="Arial" charset="0"/>
              </a:rPr>
              <a:t> , </a:t>
            </a:r>
            <a:r>
              <a:rPr lang="ru-RU" sz="2000" b="1" dirty="0" err="1" smtClean="0">
                <a:latin typeface="Arial" charset="0"/>
              </a:rPr>
              <a:t>або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іншим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яскравим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кольором</a:t>
            </a:r>
            <a:r>
              <a:rPr lang="ru-RU" sz="2000" b="1" dirty="0" smtClean="0">
                <a:latin typeface="Arial" charset="0"/>
              </a:rPr>
              <a:t>. </a:t>
            </a:r>
            <a:r>
              <a:rPr lang="ru-RU" sz="2000" b="1" dirty="0" err="1" smtClean="0">
                <a:latin typeface="Arial" charset="0"/>
              </a:rPr>
              <a:t>Класичний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одяг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, </a:t>
            </a:r>
            <a:r>
              <a:rPr lang="ru-RU" sz="2000" b="1" dirty="0" err="1" smtClean="0">
                <a:latin typeface="Arial" charset="0"/>
              </a:rPr>
              <a:t>це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одяг</a:t>
            </a:r>
            <a:r>
              <a:rPr lang="ru-RU" sz="2000" b="1" dirty="0" smtClean="0">
                <a:latin typeface="Arial" charset="0"/>
              </a:rPr>
              <a:t> в </a:t>
            </a:r>
            <a:r>
              <a:rPr lang="ru-RU" sz="2000" b="1" dirty="0" err="1" smtClean="0">
                <a:latin typeface="Arial" charset="0"/>
              </a:rPr>
              <a:t>чорно</a:t>
            </a:r>
            <a:r>
              <a:rPr lang="ru-RU" sz="2000" b="1" dirty="0" smtClean="0">
                <a:latin typeface="Arial" charset="0"/>
              </a:rPr>
              <a:t> - </a:t>
            </a:r>
            <a:r>
              <a:rPr lang="ru-RU" sz="2000" b="1" dirty="0" err="1" smtClean="0">
                <a:latin typeface="Arial" charset="0"/>
              </a:rPr>
              <a:t>рожевій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гаммі</a:t>
            </a:r>
            <a:r>
              <a:rPr lang="ru-RU" sz="2000" b="1" dirty="0" smtClean="0">
                <a:latin typeface="Arial" charset="0"/>
              </a:rPr>
              <a:t> , де </a:t>
            </a:r>
            <a:r>
              <a:rPr lang="ru-RU" sz="2000" b="1" dirty="0" err="1" smtClean="0">
                <a:latin typeface="Arial" charset="0"/>
              </a:rPr>
              <a:t>узори</a:t>
            </a:r>
            <a:r>
              <a:rPr lang="ru-RU" sz="2000" b="1" dirty="0" smtClean="0">
                <a:latin typeface="Arial" charset="0"/>
              </a:rPr>
              <a:t> так само </a:t>
            </a:r>
            <a:r>
              <a:rPr lang="ru-RU" sz="2000" b="1" dirty="0" err="1" smtClean="0">
                <a:latin typeface="Arial" charset="0"/>
              </a:rPr>
              <a:t>двоколірні</a:t>
            </a:r>
            <a:r>
              <a:rPr lang="ru-RU" sz="2000" b="1" dirty="0" smtClean="0">
                <a:latin typeface="Arial" charset="0"/>
              </a:rPr>
              <a:t> . </a:t>
            </a:r>
            <a:r>
              <a:rPr lang="ru-RU" sz="2000" b="1" dirty="0" err="1" smtClean="0">
                <a:latin typeface="Arial" charset="0"/>
              </a:rPr>
              <a:t>Різні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пов'язки</a:t>
            </a:r>
            <a:r>
              <a:rPr lang="ru-RU" sz="2000" b="1" dirty="0" smtClean="0">
                <a:latin typeface="Arial" charset="0"/>
              </a:rPr>
              <a:t> на руках </a:t>
            </a:r>
            <a:r>
              <a:rPr lang="ru-RU" sz="2000" b="1" dirty="0" err="1" smtClean="0">
                <a:latin typeface="Arial" charset="0"/>
              </a:rPr>
              <a:t>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зап'ястях</a:t>
            </a:r>
            <a:r>
              <a:rPr lang="ru-RU" sz="2000" b="1" dirty="0" smtClean="0">
                <a:latin typeface="Arial" charset="0"/>
              </a:rPr>
              <a:t> , </a:t>
            </a:r>
            <a:r>
              <a:rPr lang="ru-RU" sz="2000" b="1" dirty="0" err="1" smtClean="0">
                <a:latin typeface="Arial" charset="0"/>
              </a:rPr>
              <a:t>пояси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із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залізними</a:t>
            </a:r>
            <a:r>
              <a:rPr lang="ru-RU" sz="2000" b="1" dirty="0" smtClean="0">
                <a:latin typeface="Arial" charset="0"/>
              </a:rPr>
              <a:t> бляшками , рукавички без </a:t>
            </a:r>
            <a:r>
              <a:rPr lang="ru-RU" sz="2000" b="1" dirty="0" err="1" smtClean="0">
                <a:latin typeface="Arial" charset="0"/>
              </a:rPr>
              <a:t>пальців</a:t>
            </a:r>
            <a:r>
              <a:rPr lang="ru-RU" sz="2000" b="1" dirty="0" smtClean="0">
                <a:latin typeface="Arial" charset="0"/>
              </a:rPr>
              <a:t> , рюкзак </a:t>
            </a:r>
            <a:r>
              <a:rPr lang="ru-RU" sz="2000" b="1" dirty="0" err="1" smtClean="0">
                <a:latin typeface="Arial" charset="0"/>
              </a:rPr>
              <a:t>з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різними</a:t>
            </a:r>
            <a:r>
              <a:rPr lang="ru-RU" sz="2000" b="1" dirty="0" smtClean="0">
                <a:latin typeface="Arial" charset="0"/>
              </a:rPr>
              <a:t> значками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. </a:t>
            </a:r>
            <a:r>
              <a:rPr lang="ru-RU" sz="2000" b="1" dirty="0" err="1" smtClean="0">
                <a:latin typeface="Arial" charset="0"/>
              </a:rPr>
              <a:t>Серед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ви</a:t>
            </a:r>
            <a:r>
              <a:rPr lang="ru-RU" sz="2000" b="1" dirty="0" smtClean="0">
                <a:latin typeface="Arial" charset="0"/>
              </a:rPr>
              <a:t> можете </a:t>
            </a:r>
            <a:r>
              <a:rPr lang="ru-RU" sz="2000" b="1" dirty="0" err="1" smtClean="0">
                <a:latin typeface="Arial" charset="0"/>
              </a:rPr>
              <a:t>побачити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хлопця</a:t>
            </a:r>
            <a:r>
              <a:rPr lang="ru-RU" sz="2000" b="1" dirty="0" smtClean="0">
                <a:latin typeface="Arial" charset="0"/>
              </a:rPr>
              <a:t> у </a:t>
            </a:r>
            <a:r>
              <a:rPr lang="ru-RU" sz="2000" b="1" dirty="0" err="1" smtClean="0">
                <a:latin typeface="Arial" charset="0"/>
              </a:rPr>
              <a:t>вузьких</a:t>
            </a:r>
            <a:r>
              <a:rPr lang="ru-RU" sz="2000" b="1" dirty="0" smtClean="0">
                <a:latin typeface="Arial" charset="0"/>
              </a:rPr>
              <a:t> джинсах , </a:t>
            </a:r>
            <a:r>
              <a:rPr lang="ru-RU" sz="2000" b="1" dirty="0" err="1" smtClean="0">
                <a:latin typeface="Arial" charset="0"/>
              </a:rPr>
              <a:t>але</a:t>
            </a:r>
            <a:r>
              <a:rPr lang="ru-RU" sz="2000" b="1" dirty="0" smtClean="0">
                <a:latin typeface="Arial" charset="0"/>
              </a:rPr>
              <a:t> так само можете </a:t>
            </a:r>
            <a:r>
              <a:rPr lang="ru-RU" sz="2000" b="1" dirty="0" err="1" smtClean="0">
                <a:latin typeface="Arial" charset="0"/>
              </a:rPr>
              <a:t>зустріти</a:t>
            </a:r>
            <a:r>
              <a:rPr lang="ru-RU" sz="2000" b="1" dirty="0" smtClean="0">
                <a:latin typeface="Arial" charset="0"/>
              </a:rPr>
              <a:t> молодь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які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воліють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носити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багато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залізних</a:t>
            </a:r>
            <a:r>
              <a:rPr lang="ru-RU" sz="2000" b="1" dirty="0" smtClean="0">
                <a:latin typeface="Arial" charset="0"/>
              </a:rPr>
              <a:t> заклепок на джинсах . </a:t>
            </a:r>
            <a:r>
              <a:rPr lang="ru-RU" sz="2000" b="1" dirty="0" err="1" smtClean="0">
                <a:latin typeface="Arial" charset="0"/>
              </a:rPr>
              <a:t>Браслети</a:t>
            </a:r>
            <a:r>
              <a:rPr lang="ru-RU" sz="2000" b="1" dirty="0" smtClean="0">
                <a:latin typeface="Arial" charset="0"/>
              </a:rPr>
              <a:t> на руках </a:t>
            </a:r>
            <a:r>
              <a:rPr lang="ru-RU" sz="2000" b="1" dirty="0" err="1" smtClean="0">
                <a:latin typeface="Arial" charset="0"/>
              </a:rPr>
              <a:t>з</a:t>
            </a:r>
            <a:r>
              <a:rPr lang="ru-RU" sz="2000" b="1" dirty="0" smtClean="0">
                <a:latin typeface="Arial" charset="0"/>
              </a:rPr>
              <a:t> черепами , </a:t>
            </a:r>
            <a:r>
              <a:rPr lang="ru-RU" sz="2000" b="1" dirty="0" err="1" smtClean="0">
                <a:latin typeface="Arial" charset="0"/>
              </a:rPr>
              <a:t>нігті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чорного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або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сріблястого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кольору</a:t>
            </a:r>
            <a:r>
              <a:rPr lang="ru-RU" sz="2000" b="1" dirty="0" smtClean="0">
                <a:latin typeface="Arial" charset="0"/>
              </a:rPr>
              <a:t>. 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макіяж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поширений</a:t>
            </a:r>
            <a:r>
              <a:rPr lang="ru-RU" sz="2000" b="1" dirty="0" smtClean="0">
                <a:latin typeface="Arial" charset="0"/>
              </a:rPr>
              <a:t> як у </a:t>
            </a:r>
            <a:r>
              <a:rPr lang="ru-RU" sz="2000" b="1" dirty="0" err="1" smtClean="0">
                <a:latin typeface="Arial" charset="0"/>
              </a:rPr>
              <a:t>дівчат</a:t>
            </a:r>
            <a:r>
              <a:rPr lang="ru-RU" sz="2000" b="1" dirty="0" smtClean="0">
                <a:latin typeface="Arial" charset="0"/>
              </a:rPr>
              <a:t> так </a:t>
            </a:r>
            <a:r>
              <a:rPr lang="ru-RU" sz="2000" b="1" dirty="0" err="1" smtClean="0">
                <a:latin typeface="Arial" charset="0"/>
              </a:rPr>
              <a:t>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хлопців</a:t>
            </a:r>
            <a:r>
              <a:rPr lang="ru-RU" sz="2000" b="1" dirty="0" smtClean="0">
                <a:latin typeface="Arial" charset="0"/>
              </a:rPr>
              <a:t> ,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-</a:t>
            </a:r>
            <a:r>
              <a:rPr lang="ru-RU" sz="2000" b="1" dirty="0" err="1" smtClean="0">
                <a:latin typeface="Arial" charset="0"/>
              </a:rPr>
              <a:t>макіяж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це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підведення</a:t>
            </a:r>
            <a:r>
              <a:rPr lang="ru-RU" sz="2000" b="1" dirty="0" smtClean="0">
                <a:latin typeface="Arial" charset="0"/>
              </a:rPr>
              <a:t> очей </a:t>
            </a:r>
            <a:r>
              <a:rPr lang="ru-RU" sz="2000" b="1" dirty="0" err="1" smtClean="0">
                <a:latin typeface="Arial" charset="0"/>
              </a:rPr>
              <a:t>чорним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олівцем</a:t>
            </a:r>
            <a:r>
              <a:rPr lang="ru-RU" sz="2000" b="1" dirty="0" smtClean="0">
                <a:latin typeface="Arial" charset="0"/>
              </a:rPr>
              <a:t> , </a:t>
            </a:r>
            <a:r>
              <a:rPr lang="ru-RU" sz="2000" b="1" dirty="0" err="1" smtClean="0">
                <a:latin typeface="Arial" charset="0"/>
              </a:rPr>
              <a:t>але</a:t>
            </a:r>
            <a:r>
              <a:rPr lang="ru-RU" sz="2000" b="1" dirty="0" smtClean="0">
                <a:latin typeface="Arial" charset="0"/>
              </a:rPr>
              <a:t> не сильно </a:t>
            </a:r>
            <a:r>
              <a:rPr lang="ru-RU" sz="2000" b="1" dirty="0" err="1" smtClean="0">
                <a:latin typeface="Arial" charset="0"/>
              </a:rPr>
              <a:t>рясно</a:t>
            </a:r>
            <a:r>
              <a:rPr lang="ru-RU" sz="2000" b="1" dirty="0" smtClean="0">
                <a:latin typeface="Arial" charset="0"/>
              </a:rPr>
              <a:t>.</a:t>
            </a:r>
            <a:endParaRPr lang="ru-RU" sz="2000" b="1" dirty="0">
              <a:latin typeface="Arial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7512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51275" y="2781300"/>
            <a:ext cx="52927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>
                <a:latin typeface="Arial" charset="0"/>
              </a:rPr>
              <a:t>Зачіски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latin typeface="Arial" charset="0"/>
              </a:rPr>
              <a:t> не </a:t>
            </a:r>
            <a:r>
              <a:rPr lang="ru-RU" sz="2000" b="1" dirty="0" err="1" smtClean="0">
                <a:latin typeface="Arial" charset="0"/>
              </a:rPr>
              <a:t>діляться</a:t>
            </a:r>
            <a:r>
              <a:rPr lang="ru-RU" sz="2000" b="1" dirty="0" smtClean="0">
                <a:latin typeface="Arial" charset="0"/>
              </a:rPr>
              <a:t> на </a:t>
            </a:r>
            <a:r>
              <a:rPr lang="ru-RU" sz="2000" b="1" dirty="0" err="1" smtClean="0">
                <a:latin typeface="Arial" charset="0"/>
              </a:rPr>
              <a:t>жіночі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чоловічі</a:t>
            </a:r>
            <a:r>
              <a:rPr lang="ru-RU" sz="2000" b="1" dirty="0" smtClean="0">
                <a:latin typeface="Arial" charset="0"/>
              </a:rPr>
              <a:t>, </a:t>
            </a:r>
            <a:r>
              <a:rPr lang="ru-RU" sz="2000" b="1" dirty="0" err="1" smtClean="0">
                <a:latin typeface="Arial" charset="0"/>
              </a:rPr>
              <a:t>ви</a:t>
            </a:r>
            <a:r>
              <a:rPr lang="ru-RU" sz="2000" b="1" dirty="0" smtClean="0">
                <a:latin typeface="Arial" charset="0"/>
              </a:rPr>
              <a:t> часто можете </a:t>
            </a:r>
            <a:r>
              <a:rPr lang="ru-RU" sz="2000" b="1" dirty="0" err="1" smtClean="0">
                <a:latin typeface="Arial" charset="0"/>
              </a:rPr>
              <a:t>побачити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однакові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стильні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зачіски</a:t>
            </a:r>
            <a:r>
              <a:rPr lang="ru-RU" sz="2000" b="1" dirty="0" smtClean="0">
                <a:latin typeface="Arial" charset="0"/>
              </a:rPr>
              <a:t> як у </a:t>
            </a:r>
            <a:r>
              <a:rPr lang="ru-RU" sz="2000" b="1" dirty="0" err="1" smtClean="0">
                <a:latin typeface="Arial" charset="0"/>
              </a:rPr>
              <a:t>хлопців</a:t>
            </a:r>
            <a:r>
              <a:rPr lang="ru-RU" sz="2000" b="1" dirty="0" smtClean="0">
                <a:latin typeface="Arial" charset="0"/>
              </a:rPr>
              <a:t> так </a:t>
            </a:r>
            <a:r>
              <a:rPr lang="ru-RU" sz="2000" b="1" dirty="0" err="1" smtClean="0">
                <a:latin typeface="Arial" charset="0"/>
              </a:rPr>
              <a:t>і</a:t>
            </a:r>
            <a:r>
              <a:rPr lang="ru-RU" sz="2000" b="1" dirty="0" smtClean="0">
                <a:latin typeface="Arial" charset="0"/>
              </a:rPr>
              <a:t> у </a:t>
            </a:r>
            <a:r>
              <a:rPr lang="ru-RU" sz="2000" b="1" dirty="0" err="1" smtClean="0">
                <a:latin typeface="Arial" charset="0"/>
              </a:rPr>
              <a:t>дівчат</a:t>
            </a:r>
            <a:r>
              <a:rPr lang="ru-RU" sz="2000" b="1" dirty="0" smtClean="0">
                <a:latin typeface="Arial" charset="0"/>
              </a:rPr>
              <a:t>. Чубчик </a:t>
            </a:r>
            <a:r>
              <a:rPr lang="ru-RU" sz="2000" b="1" dirty="0" err="1" smtClean="0">
                <a:latin typeface="Arial" charset="0"/>
              </a:rPr>
              <a:t>прикриває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одне</a:t>
            </a:r>
            <a:r>
              <a:rPr lang="ru-RU" sz="2000" b="1" dirty="0" smtClean="0">
                <a:latin typeface="Arial" charset="0"/>
              </a:rPr>
              <a:t> око, </a:t>
            </a:r>
            <a:r>
              <a:rPr lang="ru-RU" sz="2000" b="1" dirty="0" err="1" smtClean="0">
                <a:latin typeface="Arial" charset="0"/>
              </a:rPr>
              <a:t>чорний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або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темно-каштановий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колір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волосся</a:t>
            </a:r>
            <a:r>
              <a:rPr lang="ru-RU" sz="2000" b="1" dirty="0" smtClean="0">
                <a:latin typeface="Arial" charset="0"/>
              </a:rPr>
              <a:t>. </a:t>
            </a:r>
            <a:r>
              <a:rPr lang="ru-RU" sz="2000" b="1" dirty="0" err="1" smtClean="0">
                <a:latin typeface="Arial" charset="0"/>
              </a:rPr>
              <a:t>Укладання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або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відсутність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її</a:t>
            </a:r>
            <a:r>
              <a:rPr lang="ru-RU" sz="2000" b="1" dirty="0" smtClean="0">
                <a:latin typeface="Arial" charset="0"/>
              </a:rPr>
              <a:t>, все </a:t>
            </a:r>
            <a:r>
              <a:rPr lang="ru-RU" sz="2000" b="1" dirty="0" err="1" smtClean="0">
                <a:latin typeface="Arial" charset="0"/>
              </a:rPr>
              <a:t>це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дає</a:t>
            </a:r>
            <a:r>
              <a:rPr lang="ru-RU" sz="2000" b="1" dirty="0" smtClean="0">
                <a:latin typeface="Arial" charset="0"/>
              </a:rPr>
              <a:t> свободу у </a:t>
            </a:r>
            <a:r>
              <a:rPr lang="ru-RU" sz="2000" b="1" dirty="0" err="1" smtClean="0">
                <a:latin typeface="Arial" charset="0"/>
              </a:rPr>
              <a:t>виборі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індивідуальності</a:t>
            </a:r>
            <a:r>
              <a:rPr lang="ru-RU" sz="2000" b="1" dirty="0" smtClean="0">
                <a:latin typeface="Arial" charset="0"/>
              </a:rPr>
              <a:t>, при </a:t>
            </a:r>
            <a:r>
              <a:rPr lang="ru-RU" sz="2000" b="1" dirty="0" err="1" smtClean="0">
                <a:latin typeface="Arial" charset="0"/>
              </a:rPr>
              <a:t>цьому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дає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чітко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зрозуміти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що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ви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бачите</a:t>
            </a:r>
            <a:r>
              <a:rPr lang="ru-RU" sz="2000" b="1" dirty="0" smtClean="0">
                <a:latin typeface="Arial" charset="0"/>
              </a:rPr>
              <a:t> перед собою </a:t>
            </a:r>
            <a:r>
              <a:rPr lang="ru-RU" sz="2000" b="1" dirty="0" err="1" smtClean="0">
                <a:latin typeface="Arial" charset="0"/>
              </a:rPr>
              <a:t>справжнього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b="1" dirty="0" err="1" smtClean="0">
                <a:latin typeface="Arial" charset="0"/>
              </a:rPr>
              <a:t>Емо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. 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latin typeface="Arial" charset="0"/>
              </a:rPr>
              <a:t>Вибілене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обличчя</a:t>
            </a:r>
            <a:r>
              <a:rPr lang="ru-RU" b="1" dirty="0" smtClean="0">
                <a:latin typeface="Arial" charset="0"/>
              </a:rPr>
              <a:t> , </a:t>
            </a:r>
            <a:r>
              <a:rPr lang="ru-RU" b="1" dirty="0" err="1" smtClean="0">
                <a:latin typeface="Arial" charset="0"/>
              </a:rPr>
              <a:t>бліді</a:t>
            </a:r>
            <a:r>
              <a:rPr lang="ru-RU" b="1" dirty="0" smtClean="0">
                <a:latin typeface="Arial" charset="0"/>
              </a:rPr>
              <a:t> губи </a:t>
            </a:r>
            <a:r>
              <a:rPr lang="ru-RU" b="1" dirty="0" err="1" smtClean="0">
                <a:latin typeface="Arial" charset="0"/>
              </a:rPr>
              <a:t>майже</a:t>
            </a:r>
            <a:r>
              <a:rPr lang="ru-RU" b="1" dirty="0" smtClean="0">
                <a:latin typeface="Arial" charset="0"/>
              </a:rPr>
              <a:t> в тон </a:t>
            </a:r>
            <a:r>
              <a:rPr lang="ru-RU" b="1" dirty="0" err="1" smtClean="0">
                <a:latin typeface="Arial" charset="0"/>
              </a:rPr>
              <a:t>шкіри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і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дуже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яскраво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підведені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очі</a:t>
            </a:r>
            <a:r>
              <a:rPr lang="ru-RU" b="1" dirty="0" smtClean="0">
                <a:latin typeface="Arial" charset="0"/>
              </a:rPr>
              <a:t>. </a:t>
            </a:r>
            <a:r>
              <a:rPr lang="ru-RU" b="1" dirty="0" err="1" smtClean="0">
                <a:latin typeface="Arial" charset="0"/>
              </a:rPr>
              <a:t>Іноді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емо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зображають</a:t>
            </a:r>
            <a:r>
              <a:rPr lang="ru-RU" b="1" dirty="0" smtClean="0">
                <a:latin typeface="Arial" charset="0"/>
              </a:rPr>
              <a:t> на </a:t>
            </a:r>
            <a:r>
              <a:rPr lang="ru-RU" b="1" dirty="0" err="1" smtClean="0">
                <a:latin typeface="Arial" charset="0"/>
              </a:rPr>
              <a:t>своїх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личках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чорні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доріжки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нібито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від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розмитої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сльозами</a:t>
            </a:r>
            <a:r>
              <a:rPr lang="ru-RU" b="1" dirty="0" smtClean="0">
                <a:latin typeface="Arial" charset="0"/>
              </a:rPr>
              <a:t> косметики </a:t>
            </a:r>
            <a:r>
              <a:rPr lang="ru-RU" b="1" dirty="0" err="1" smtClean="0">
                <a:latin typeface="Arial" charset="0"/>
              </a:rPr>
              <a:t>і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малюють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чорним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олівцем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сльозинки</a:t>
            </a:r>
            <a:r>
              <a:rPr lang="ru-RU" b="1" dirty="0" smtClean="0">
                <a:latin typeface="Arial" charset="0"/>
              </a:rPr>
              <a:t>. На </a:t>
            </a:r>
            <a:r>
              <a:rPr lang="ru-RU" b="1" dirty="0" err="1" smtClean="0">
                <a:latin typeface="Arial" charset="0"/>
              </a:rPr>
              <a:t>нігтях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чорний</a:t>
            </a:r>
            <a:r>
              <a:rPr lang="ru-RU" b="1" dirty="0" smtClean="0">
                <a:latin typeface="Arial" charset="0"/>
              </a:rPr>
              <a:t> лак. У </a:t>
            </a:r>
            <a:r>
              <a:rPr lang="ru-RU" b="1" dirty="0" err="1" smtClean="0">
                <a:latin typeface="Arial" charset="0"/>
              </a:rPr>
              <a:t>хлопчиків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err="1" smtClean="0">
                <a:latin typeface="Arial" charset="0"/>
              </a:rPr>
              <a:t>теж</a:t>
            </a:r>
            <a:r>
              <a:rPr lang="ru-RU" b="1" dirty="0" smtClean="0">
                <a:latin typeface="Arial" charset="0"/>
              </a:rPr>
              <a:t>.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1edd3_437593c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9865">
            <a:off x="550911" y="424442"/>
            <a:ext cx="17326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5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1487">
            <a:off x="2983731" y="587604"/>
            <a:ext cx="180008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91242">
            <a:off x="6293526" y="453804"/>
            <a:ext cx="1885955" cy="235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ngjn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01958">
            <a:off x="504057" y="3514979"/>
            <a:ext cx="1461409" cy="1876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071942"/>
            <a:ext cx="1509458" cy="2242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05647">
            <a:off x="6205288" y="3379274"/>
            <a:ext cx="2036065" cy="2709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Рисунок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4286256"/>
            <a:ext cx="1184684" cy="1708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76925"/>
            <a:ext cx="8229600" cy="72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  Гот</a:t>
            </a:r>
          </a:p>
        </p:txBody>
      </p:sp>
      <p:pic>
        <p:nvPicPr>
          <p:cNvPr id="11268" name="Picture 5" descr="гот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916238" y="404813"/>
            <a:ext cx="38195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8351837" cy="4537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Impact"/>
              </a:rPr>
              <a:t>ГОТи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latin typeface="Impact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50825" y="620713"/>
            <a:ext cx="51847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dirty="0" err="1" smtClean="0">
                <a:latin typeface="Times New Roman" pitchFamily="18" charset="0"/>
              </a:rPr>
              <a:t>Готи</a:t>
            </a:r>
            <a:r>
              <a:rPr lang="ru-RU" sz="2500" dirty="0" smtClean="0">
                <a:latin typeface="Times New Roman" pitchFamily="18" charset="0"/>
              </a:rPr>
              <a:t> - </a:t>
            </a:r>
            <a:r>
              <a:rPr lang="ru-RU" sz="2500" dirty="0" err="1" smtClean="0">
                <a:latin typeface="Times New Roman" pitchFamily="18" charset="0"/>
              </a:rPr>
              <a:t>представники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готичної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субкультури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що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зародилася</a:t>
            </a:r>
            <a:r>
              <a:rPr lang="ru-RU" sz="2500" dirty="0" smtClean="0">
                <a:latin typeface="Times New Roman" pitchFamily="18" charset="0"/>
              </a:rPr>
              <a:t> в </a:t>
            </a:r>
            <a:r>
              <a:rPr lang="ru-RU" sz="2500" dirty="0" err="1" smtClean="0">
                <a:latin typeface="Times New Roman" pitchFamily="18" charset="0"/>
              </a:rPr>
              <a:t>кінці</a:t>
            </a:r>
            <a:r>
              <a:rPr lang="ru-RU" sz="2500" dirty="0" smtClean="0">
                <a:latin typeface="Times New Roman" pitchFamily="18" charset="0"/>
              </a:rPr>
              <a:t> 70-х </a:t>
            </a:r>
            <a:r>
              <a:rPr lang="ru-RU" sz="2500" dirty="0" err="1" smtClean="0">
                <a:latin typeface="Times New Roman" pitchFamily="18" charset="0"/>
              </a:rPr>
              <a:t>років</a:t>
            </a:r>
            <a:r>
              <a:rPr lang="ru-RU" sz="2500" dirty="0" smtClean="0">
                <a:latin typeface="Times New Roman" pitchFamily="18" charset="0"/>
              </a:rPr>
              <a:t> 20-го </a:t>
            </a:r>
            <a:r>
              <a:rPr lang="ru-RU" sz="2500" dirty="0" err="1" smtClean="0">
                <a:latin typeface="Times New Roman" pitchFamily="18" charset="0"/>
              </a:rPr>
              <a:t>століття</a:t>
            </a:r>
            <a:r>
              <a:rPr lang="ru-RU" sz="2500" dirty="0" smtClean="0">
                <a:latin typeface="Times New Roman" pitchFamily="18" charset="0"/>
              </a:rPr>
              <a:t> на </a:t>
            </a:r>
            <a:r>
              <a:rPr lang="ru-RU" sz="2500" dirty="0" err="1" smtClean="0">
                <a:latin typeface="Times New Roman" pitchFamily="18" charset="0"/>
              </a:rPr>
              <a:t>хвилі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пост-панку</a:t>
            </a:r>
            <a:r>
              <a:rPr lang="ru-RU" sz="2500" dirty="0" smtClean="0">
                <a:latin typeface="Times New Roman" pitchFamily="18" charset="0"/>
              </a:rPr>
              <a:t>. </a:t>
            </a:r>
            <a:r>
              <a:rPr lang="ru-RU" sz="2500" dirty="0" err="1" smtClean="0">
                <a:latin typeface="Times New Roman" pitchFamily="18" charset="0"/>
              </a:rPr>
              <a:t>Готична</a:t>
            </a:r>
            <a:r>
              <a:rPr lang="ru-RU" sz="2500" dirty="0" smtClean="0">
                <a:latin typeface="Times New Roman" pitchFamily="18" charset="0"/>
              </a:rPr>
              <a:t> субкультура </a:t>
            </a:r>
            <a:r>
              <a:rPr lang="ru-RU" sz="2500" dirty="0" err="1" smtClean="0">
                <a:latin typeface="Times New Roman" pitchFamily="18" charset="0"/>
              </a:rPr>
              <a:t>різноманітна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і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неоднорідна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завдяки</a:t>
            </a:r>
            <a:r>
              <a:rPr lang="ru-RU" sz="2500" dirty="0" smtClean="0">
                <a:latin typeface="Times New Roman" pitchFamily="18" charset="0"/>
              </a:rPr>
              <a:t> тому, </a:t>
            </a:r>
            <a:r>
              <a:rPr lang="ru-RU" sz="2500" dirty="0" err="1" smtClean="0">
                <a:latin typeface="Times New Roman" pitchFamily="18" charset="0"/>
              </a:rPr>
              <a:t>що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культивує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індивідуальність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тим</a:t>
            </a:r>
            <a:r>
              <a:rPr lang="ru-RU" sz="2500" dirty="0" smtClean="0">
                <a:latin typeface="Times New Roman" pitchFamily="18" charset="0"/>
              </a:rPr>
              <a:t> не </a:t>
            </a:r>
            <a:r>
              <a:rPr lang="ru-RU" sz="2500" dirty="0" err="1" smtClean="0">
                <a:latin typeface="Times New Roman" pitchFamily="18" charset="0"/>
              </a:rPr>
              <a:t>менш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виділяються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багато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загальні</a:t>
            </a:r>
            <a:r>
              <a:rPr lang="ru-RU" sz="2500" dirty="0" smtClean="0">
                <a:latin typeface="Times New Roman" pitchFamily="18" charset="0"/>
              </a:rPr>
              <a:t> для </a:t>
            </a:r>
            <a:r>
              <a:rPr lang="ru-RU" sz="2500" dirty="0" err="1" smtClean="0">
                <a:latin typeface="Times New Roman" pitchFamily="18" charset="0"/>
              </a:rPr>
              <a:t>неї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риси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такі</a:t>
            </a:r>
            <a:r>
              <a:rPr lang="ru-RU" sz="2500" dirty="0" smtClean="0">
                <a:latin typeface="Times New Roman" pitchFamily="18" charset="0"/>
              </a:rPr>
              <a:t> як </a:t>
            </a:r>
            <a:r>
              <a:rPr lang="ru-RU" sz="2500" dirty="0" err="1" smtClean="0">
                <a:latin typeface="Times New Roman" pitchFamily="18" charset="0"/>
              </a:rPr>
              <a:t>любов</a:t>
            </a:r>
            <a:r>
              <a:rPr lang="ru-RU" sz="2500" dirty="0" smtClean="0">
                <a:latin typeface="Times New Roman" pitchFamily="18" charset="0"/>
              </a:rPr>
              <a:t> до </a:t>
            </a:r>
            <a:r>
              <a:rPr lang="ru-RU" sz="2500" dirty="0" err="1" smtClean="0">
                <a:latin typeface="Times New Roman" pitchFamily="18" charset="0"/>
              </a:rPr>
              <a:t>готичної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музики</a:t>
            </a:r>
            <a:r>
              <a:rPr lang="ru-RU" sz="2500" dirty="0" smtClean="0">
                <a:latin typeface="Times New Roman" pitchFamily="18" charset="0"/>
              </a:rPr>
              <a:t> (</a:t>
            </a:r>
            <a:r>
              <a:rPr lang="ru-RU" sz="2500" dirty="0" err="1" smtClean="0">
                <a:latin typeface="Times New Roman" pitchFamily="18" charset="0"/>
              </a:rPr>
              <a:t>готик-року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дез-року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дарквейв</a:t>
            </a:r>
            <a:r>
              <a:rPr lang="ru-RU" sz="2500" dirty="0" smtClean="0">
                <a:latin typeface="Times New Roman" pitchFamily="18" charset="0"/>
              </a:rPr>
              <a:t>), </a:t>
            </a:r>
            <a:r>
              <a:rPr lang="ru-RU" sz="2500" dirty="0" err="1" smtClean="0">
                <a:latin typeface="Times New Roman" pitchFamily="18" charset="0"/>
              </a:rPr>
              <a:t>похмурий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імідж</a:t>
            </a:r>
            <a:r>
              <a:rPr lang="ru-RU" sz="2500" dirty="0" smtClean="0">
                <a:latin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</a:rPr>
              <a:t>інтерес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до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містицизму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і</a:t>
            </a: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</a:rPr>
              <a:t>езотерику</a:t>
            </a:r>
            <a:r>
              <a:rPr lang="ru-RU" sz="2500" dirty="0" smtClean="0">
                <a:latin typeface="Times New Roman" pitchFamily="18" charset="0"/>
              </a:rPr>
              <a:t> , декадансу, </a:t>
            </a:r>
            <a:r>
              <a:rPr lang="ru-RU" sz="2500" dirty="0" err="1" smtClean="0">
                <a:latin typeface="Times New Roman" pitchFamily="18" charset="0"/>
              </a:rPr>
              <a:t>любов</a:t>
            </a:r>
            <a:r>
              <a:rPr lang="ru-RU" sz="2500" dirty="0" smtClean="0">
                <a:latin typeface="Times New Roman" pitchFamily="18" charset="0"/>
              </a:rPr>
              <a:t> до </a:t>
            </a:r>
            <a:r>
              <a:rPr lang="ru-RU" sz="2500" dirty="0" err="1" smtClean="0">
                <a:latin typeface="Times New Roman" pitchFamily="18" charset="0"/>
              </a:rPr>
              <a:t>хоррор-літератури</a:t>
            </a:r>
            <a:r>
              <a:rPr lang="ru-RU" sz="2500" dirty="0" smtClean="0">
                <a:latin typeface="Times New Roman" pitchFamily="18" charset="0"/>
              </a:rPr>
              <a:t> та </a:t>
            </a:r>
            <a:r>
              <a:rPr lang="ru-RU" sz="2500" dirty="0" err="1" smtClean="0">
                <a:latin typeface="Times New Roman" pitchFamily="18" charset="0"/>
              </a:rPr>
              <a:t>фільмів</a:t>
            </a:r>
            <a:r>
              <a:rPr lang="ru-RU" sz="2500" dirty="0" smtClean="0">
                <a:latin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</a:endParaRPr>
          </a:p>
        </p:txBody>
      </p:sp>
      <p:pic>
        <p:nvPicPr>
          <p:cNvPr id="4" name="Рисунок 3" descr="0445406ea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429" y="1214422"/>
            <a:ext cx="3727571" cy="464347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9370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211638" y="404813"/>
            <a:ext cx="493236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err="1" smtClean="0"/>
              <a:t>Готична</a:t>
            </a:r>
            <a:r>
              <a:rPr lang="ru-RU" sz="2200" dirty="0" smtClean="0"/>
              <a:t> </a:t>
            </a:r>
            <a:r>
              <a:rPr lang="ru-RU" sz="2200" dirty="0" err="1" smtClean="0"/>
              <a:t>естетика</a:t>
            </a:r>
            <a:r>
              <a:rPr lang="ru-RU" sz="2200" dirty="0" smtClean="0"/>
              <a:t> </a:t>
            </a:r>
            <a:r>
              <a:rPr lang="ru-RU" sz="2200" dirty="0" err="1" smtClean="0"/>
              <a:t>вкрай</a:t>
            </a:r>
            <a:r>
              <a:rPr lang="ru-RU" sz="2200" dirty="0" smtClean="0"/>
              <a:t> </a:t>
            </a:r>
            <a:r>
              <a:rPr lang="ru-RU" sz="2200" dirty="0" err="1" smtClean="0"/>
              <a:t>еклектична</a:t>
            </a:r>
            <a:r>
              <a:rPr lang="ru-RU" sz="2200" dirty="0" smtClean="0"/>
              <a:t> за набором часто </a:t>
            </a:r>
            <a:r>
              <a:rPr lang="ru-RU" sz="2200" dirty="0" err="1" smtClean="0"/>
              <a:t>використовуваних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символів</a:t>
            </a:r>
            <a:r>
              <a:rPr lang="ru-RU" sz="2200" dirty="0" smtClean="0"/>
              <a:t>, тут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зустріти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єгипетську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християнську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кельтську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символіку</a:t>
            </a:r>
            <a:r>
              <a:rPr lang="ru-RU" sz="2200" dirty="0" smtClean="0"/>
              <a:t>. </a:t>
            </a:r>
            <a:r>
              <a:rPr lang="ru-RU" sz="2200" dirty="0" err="1" smtClean="0"/>
              <a:t>Основним</a:t>
            </a:r>
            <a:r>
              <a:rPr lang="ru-RU" sz="2200" dirty="0" smtClean="0"/>
              <a:t> символом </a:t>
            </a:r>
            <a:r>
              <a:rPr lang="ru-RU" sz="2200" dirty="0" err="1" smtClean="0"/>
              <a:t>готичної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субкультури</a:t>
            </a:r>
            <a:r>
              <a:rPr lang="ru-RU" sz="2200" dirty="0" smtClean="0"/>
              <a:t> </a:t>
            </a:r>
            <a:r>
              <a:rPr lang="ru-RU" sz="2200" dirty="0" err="1" smtClean="0"/>
              <a:t>є</a:t>
            </a:r>
            <a:r>
              <a:rPr lang="ru-RU" sz="2200" dirty="0" smtClean="0"/>
              <a:t> - </a:t>
            </a:r>
            <a:r>
              <a:rPr lang="ru-RU" sz="2200" dirty="0" err="1" smtClean="0"/>
              <a:t>анкх</a:t>
            </a:r>
            <a:r>
              <a:rPr lang="ru-RU" sz="2200" dirty="0" smtClean="0"/>
              <a:t>, </a:t>
            </a:r>
            <a:r>
              <a:rPr lang="ru-RU" sz="2200" dirty="0" err="1" smtClean="0"/>
              <a:t>єгипетський</a:t>
            </a:r>
            <a:r>
              <a:rPr lang="ru-RU" sz="2200" dirty="0" smtClean="0"/>
              <a:t> символ </a:t>
            </a:r>
            <a:r>
              <a:rPr lang="ru-RU" sz="2200" dirty="0" err="1" smtClean="0"/>
              <a:t>вічного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. </a:t>
            </a:r>
            <a:r>
              <a:rPr lang="ru-RU" sz="2200" dirty="0" err="1" smtClean="0"/>
              <a:t>Анкх</a:t>
            </a:r>
            <a:r>
              <a:rPr lang="ru-RU" sz="2200" dirty="0" smtClean="0"/>
              <a:t> </a:t>
            </a:r>
            <a:r>
              <a:rPr lang="ru-RU" sz="2200" dirty="0" err="1" smtClean="0"/>
              <a:t>увійшов</a:t>
            </a:r>
            <a:r>
              <a:rPr lang="ru-RU" sz="2200" dirty="0" smtClean="0"/>
              <a:t> до субкультуру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виходу</a:t>
            </a:r>
            <a:r>
              <a:rPr lang="ru-RU" sz="2200" dirty="0" smtClean="0"/>
              <a:t> на </a:t>
            </a:r>
            <a:r>
              <a:rPr lang="ru-RU" sz="2200" dirty="0" err="1" smtClean="0"/>
              <a:t>екрани</a:t>
            </a:r>
            <a:r>
              <a:rPr lang="ru-RU" sz="2200" dirty="0" smtClean="0"/>
              <a:t> </a:t>
            </a:r>
            <a:r>
              <a:rPr lang="ru-RU" sz="2200" dirty="0" err="1" smtClean="0"/>
              <a:t>фільму</a:t>
            </a:r>
            <a:r>
              <a:rPr lang="ru-RU" sz="2200" dirty="0" smtClean="0"/>
              <a:t> «Голод» (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Девідом</a:t>
            </a:r>
            <a:r>
              <a:rPr lang="ru-RU" sz="2200" dirty="0" smtClean="0"/>
              <a:t> </a:t>
            </a:r>
            <a:r>
              <a:rPr lang="ru-RU" sz="2200" dirty="0" err="1" smtClean="0"/>
              <a:t>Боуї</a:t>
            </a:r>
            <a:r>
              <a:rPr lang="ru-RU" sz="2200" dirty="0" smtClean="0"/>
              <a:t>).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часто </a:t>
            </a:r>
            <a:r>
              <a:rPr lang="ru-RU" sz="2200" dirty="0" err="1" smtClean="0"/>
              <a:t>використовуються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інші</a:t>
            </a:r>
            <a:r>
              <a:rPr lang="ru-RU" sz="2200" dirty="0" smtClean="0"/>
              <a:t> </a:t>
            </a:r>
            <a:r>
              <a:rPr lang="ru-RU" sz="2200" dirty="0" err="1" smtClean="0"/>
              <a:t>єгипетські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символи</a:t>
            </a:r>
            <a:r>
              <a:rPr lang="ru-RU" sz="2200" dirty="0" smtClean="0"/>
              <a:t> - </a:t>
            </a:r>
            <a:r>
              <a:rPr lang="ru-RU" sz="2200" dirty="0" err="1" smtClean="0"/>
              <a:t>такі</a:t>
            </a:r>
            <a:r>
              <a:rPr lang="ru-RU" sz="2200" dirty="0" smtClean="0"/>
              <a:t> як «Око Ра». </a:t>
            </a:r>
            <a:r>
              <a:rPr lang="ru-RU" sz="2200" dirty="0" err="1" smtClean="0"/>
              <a:t>Ці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елементи</a:t>
            </a:r>
            <a:r>
              <a:rPr lang="ru-RU" sz="2200" dirty="0" smtClean="0"/>
              <a:t> </a:t>
            </a:r>
            <a:r>
              <a:rPr lang="ru-RU" sz="2200" dirty="0" err="1" smtClean="0"/>
              <a:t>носяться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як </a:t>
            </a:r>
            <a:r>
              <a:rPr lang="ru-RU" sz="2200" dirty="0" err="1" smtClean="0"/>
              <a:t>традиційні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прикраси</a:t>
            </a:r>
            <a:r>
              <a:rPr lang="ru-RU" sz="2200" dirty="0" smtClean="0"/>
              <a:t>,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як</a:t>
            </a:r>
            <a:r>
              <a:rPr lang="ru-RU" sz="2200" dirty="0" smtClean="0"/>
              <a:t> нашивки на </a:t>
            </a:r>
            <a:r>
              <a:rPr lang="ru-RU" sz="2200" dirty="0" err="1" smtClean="0"/>
              <a:t>одяг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в </a:t>
            </a:r>
            <a:r>
              <a:rPr lang="ru-RU" sz="2200" dirty="0" err="1" smtClean="0"/>
              <a:t>макіяжі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uk-UA" sz="6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План:</a:t>
            </a:r>
            <a:endParaRPr lang="uk-UA" sz="6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sz="5100" dirty="0" smtClean="0"/>
              <a:t>Поняття культури та її функції;</a:t>
            </a:r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uk-UA" sz="5100" dirty="0" smtClean="0"/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5100" dirty="0" smtClean="0"/>
              <a:t>Поняття субкультури; </a:t>
            </a:r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sz="5100" dirty="0" smtClean="0"/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5100" dirty="0" smtClean="0"/>
              <a:t>Поняття молодіжної субкультури;</a:t>
            </a:r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sz="5100" dirty="0" smtClean="0"/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5100" dirty="0" smtClean="0"/>
              <a:t> Молодіжні субкультури;</a:t>
            </a:r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sz="5100" dirty="0" smtClean="0"/>
          </a:p>
          <a:p>
            <a:pPr marL="578358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5100" dirty="0" err="1" smtClean="0"/>
              <a:t>Висновок</a:t>
            </a:r>
            <a:endParaRPr lang="uk-UA" sz="51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578358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822825" y="188913"/>
            <a:ext cx="432117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безліч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символів</a:t>
            </a:r>
            <a:r>
              <a:rPr lang="ru-RU" sz="2200" dirty="0" smtClean="0"/>
              <a:t> </a:t>
            </a:r>
            <a:r>
              <a:rPr lang="ru-RU" sz="2200" dirty="0" err="1" smtClean="0"/>
              <a:t>смерті</a:t>
            </a:r>
            <a:r>
              <a:rPr lang="ru-RU" sz="2200" dirty="0" smtClean="0"/>
              <a:t> - </a:t>
            </a:r>
            <a:r>
              <a:rPr lang="ru-RU" sz="2200" dirty="0" err="1" smtClean="0"/>
              <a:t>прикраси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Гробиками, черепами, </a:t>
            </a:r>
            <a:r>
              <a:rPr lang="ru-RU" sz="2200" dirty="0" err="1" smtClean="0"/>
              <a:t>і</a:t>
            </a:r>
            <a:r>
              <a:rPr lang="ru-RU" sz="2200" dirty="0" smtClean="0"/>
              <a:t> тому </a:t>
            </a:r>
            <a:r>
              <a:rPr lang="ru-RU" sz="2200" dirty="0" err="1" smtClean="0"/>
              <a:t>подібні</a:t>
            </a:r>
            <a:r>
              <a:rPr lang="ru-RU" sz="2200" dirty="0" smtClean="0"/>
              <a:t>; часто </a:t>
            </a:r>
            <a:r>
              <a:rPr lang="ru-RU" sz="2200" dirty="0" err="1" smtClean="0"/>
              <a:t>декларується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тафофілія</a:t>
            </a:r>
            <a:r>
              <a:rPr lang="ru-RU" sz="2200" dirty="0" smtClean="0"/>
              <a:t> - </a:t>
            </a:r>
            <a:r>
              <a:rPr lang="ru-RU" sz="2200" dirty="0" err="1" smtClean="0"/>
              <a:t>любов</a:t>
            </a:r>
            <a:r>
              <a:rPr lang="ru-RU" sz="2200" dirty="0" smtClean="0"/>
              <a:t> до </a:t>
            </a:r>
            <a:r>
              <a:rPr lang="ru-RU" sz="2200" dirty="0" err="1" smtClean="0"/>
              <a:t>кладовищ</a:t>
            </a:r>
            <a:r>
              <a:rPr lang="ru-RU" sz="2200" dirty="0" smtClean="0"/>
              <a:t>, </a:t>
            </a:r>
            <a:r>
              <a:rPr lang="ru-RU" sz="2200" dirty="0" err="1" smtClean="0"/>
              <a:t>надгробкам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похоронним</a:t>
            </a:r>
            <a:r>
              <a:rPr lang="ru-RU" sz="2200" dirty="0" smtClean="0"/>
              <a:t> ритуалам. До чисто </a:t>
            </a:r>
            <a:r>
              <a:rPr lang="ru-RU" sz="2200" dirty="0" err="1" smtClean="0"/>
              <a:t>готичним</a:t>
            </a:r>
            <a:r>
              <a:rPr lang="ru-RU" sz="2200" dirty="0" smtClean="0"/>
              <a:t> </a:t>
            </a:r>
            <a:r>
              <a:rPr lang="ru-RU" sz="2200" dirty="0" err="1" smtClean="0"/>
              <a:t>символів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віднести</a:t>
            </a:r>
            <a:r>
              <a:rPr lang="ru-RU" sz="2200" dirty="0" smtClean="0"/>
              <a:t> </a:t>
            </a:r>
            <a:r>
              <a:rPr lang="ru-RU" sz="2200" dirty="0" err="1" smtClean="0"/>
              <a:t>кажанів</a:t>
            </a:r>
            <a:r>
              <a:rPr lang="ru-RU" sz="2200" dirty="0" smtClean="0"/>
              <a:t>, - </a:t>
            </a:r>
            <a:r>
              <a:rPr lang="ru-RU" sz="2200" dirty="0" err="1" smtClean="0"/>
              <a:t>безліч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їхніх</a:t>
            </a:r>
            <a:r>
              <a:rPr lang="ru-RU" sz="2200" dirty="0" smtClean="0"/>
              <a:t> </a:t>
            </a:r>
            <a:r>
              <a:rPr lang="ru-RU" sz="2200" dirty="0" err="1" smtClean="0"/>
              <a:t>зображень</a:t>
            </a:r>
            <a:r>
              <a:rPr lang="ru-RU" sz="2200" dirty="0" smtClean="0"/>
              <a:t> (</a:t>
            </a:r>
            <a:r>
              <a:rPr lang="ru-RU" sz="2200" dirty="0" err="1" smtClean="0"/>
              <a:t>зв'язок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вампірами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готами очевидна) </a:t>
            </a:r>
            <a:r>
              <a:rPr lang="ru-RU" sz="2200" dirty="0" err="1" smtClean="0"/>
              <a:t>поміщені</a:t>
            </a:r>
            <a:r>
              <a:rPr lang="ru-RU" sz="2200" dirty="0" smtClean="0"/>
              <a:t> на сотнях </a:t>
            </a:r>
            <a:r>
              <a:rPr lang="ru-RU" sz="2200" dirty="0" err="1" smtClean="0"/>
              <a:t>пов'язаних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готами </a:t>
            </a:r>
            <a:r>
              <a:rPr lang="ru-RU" sz="2200" dirty="0" err="1" smtClean="0"/>
              <a:t>сторінок</a:t>
            </a:r>
            <a:r>
              <a:rPr lang="ru-RU" sz="2200" dirty="0" smtClean="0"/>
              <a:t> в </a:t>
            </a:r>
            <a:r>
              <a:rPr lang="ru-RU" sz="2200" dirty="0" err="1" smtClean="0"/>
              <a:t>інтернеті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ж </a:t>
            </a:r>
            <a:r>
              <a:rPr lang="ru-RU" sz="2200" dirty="0" err="1" smtClean="0"/>
              <a:t>служать</a:t>
            </a:r>
            <a:r>
              <a:rPr lang="ru-RU" sz="2200" dirty="0" smtClean="0"/>
              <a:t> прикрасою самим готам. </a:t>
            </a:r>
            <a:endParaRPr lang="ru-RU" sz="2200" dirty="0"/>
          </a:p>
        </p:txBody>
      </p:sp>
      <p:pic>
        <p:nvPicPr>
          <p:cNvPr id="5" name="Рисунок 4" descr="yahooeu_ru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581525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05b23cca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2838">
            <a:off x="235591" y="142766"/>
            <a:ext cx="1624321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080b502255d8b83f6f43739864a87d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8858">
            <a:off x="1462567" y="2571182"/>
            <a:ext cx="1214446" cy="1812606"/>
          </a:xfrm>
          <a:prstGeom prst="rect">
            <a:avLst/>
          </a:prstGeom>
        </p:spPr>
      </p:pic>
      <p:pic>
        <p:nvPicPr>
          <p:cNvPr id="4" name="Рисунок 3" descr="082d37d7ddaf508c846dc928cc9b82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500042"/>
            <a:ext cx="1652587" cy="2486024"/>
          </a:xfrm>
          <a:prstGeom prst="rect">
            <a:avLst/>
          </a:prstGeom>
        </p:spPr>
      </p:pic>
      <p:pic>
        <p:nvPicPr>
          <p:cNvPr id="5" name="Рисунок 4" descr="082e74c509d2dc754a08e178caea4a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85728"/>
            <a:ext cx="2300289" cy="3249856"/>
          </a:xfrm>
          <a:prstGeom prst="rect">
            <a:avLst/>
          </a:prstGeom>
        </p:spPr>
      </p:pic>
      <p:pic>
        <p:nvPicPr>
          <p:cNvPr id="6" name="Рисунок 5" descr="0748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714884"/>
            <a:ext cx="2762246" cy="1882273"/>
          </a:xfrm>
          <a:prstGeom prst="rect">
            <a:avLst/>
          </a:prstGeom>
        </p:spPr>
      </p:pic>
      <p:pic>
        <p:nvPicPr>
          <p:cNvPr id="7" name="Рисунок 6" descr="14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500438"/>
            <a:ext cx="2330917" cy="1682492"/>
          </a:xfrm>
          <a:prstGeom prst="rect">
            <a:avLst/>
          </a:prstGeom>
        </p:spPr>
      </p:pic>
      <p:pic>
        <p:nvPicPr>
          <p:cNvPr id="8" name="Рисунок 7" descr="1233823106_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4500570"/>
            <a:ext cx="2857520" cy="214314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714356"/>
            <a:ext cx="857256" cy="1811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Інші субкультури</a:t>
            </a:r>
            <a:endParaRPr lang="ru-RU" dirty="0"/>
          </a:p>
        </p:txBody>
      </p:sp>
      <p:pic>
        <p:nvPicPr>
          <p:cNvPr id="5" name="Рисунок 4" descr="0017-020-Subkultury-v-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276226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643050"/>
            <a:ext cx="163307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357430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928958" cy="1952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4143380"/>
            <a:ext cx="3287101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7984" y="1071546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6672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21388"/>
            <a:ext cx="82296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  </a:t>
            </a:r>
            <a:r>
              <a:rPr lang="ru-RU" dirty="0" err="1" smtClean="0"/>
              <a:t>Металіст</a:t>
            </a:r>
            <a:endParaRPr lang="ru-RU" dirty="0" smtClean="0"/>
          </a:p>
        </p:txBody>
      </p:sp>
      <p:pic>
        <p:nvPicPr>
          <p:cNvPr id="13316" name="Picture 4" descr="металли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3195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0715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3" tooltip="Субкультура"/>
              </a:rPr>
              <a:t>субкультура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натхненна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музикою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стилі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  <a:hlinkClick r:id="rId4" tooltip="Метал (музика)"/>
              </a:rPr>
              <a:t>метал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З'явилася</a:t>
            </a:r>
            <a:r>
              <a:rPr lang="ru-RU" dirty="0" smtClean="0">
                <a:solidFill>
                  <a:schemeClr val="bg1"/>
                </a:solidFill>
              </a:rPr>
              <a:t> у </a:t>
            </a:r>
            <a:r>
              <a:rPr lang="ru-RU" dirty="0" smtClean="0">
                <a:solidFill>
                  <a:schemeClr val="bg1"/>
                </a:solidFill>
                <a:hlinkClick r:id="rId5" tooltip="1980-ті"/>
              </a:rPr>
              <a:t>1980-их</a:t>
            </a:r>
            <a:r>
              <a:rPr lang="ru-RU" dirty="0" smtClean="0">
                <a:solidFill>
                  <a:schemeClr val="bg1"/>
                </a:solidFill>
              </a:rPr>
              <a:t> роках.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Субкультура популярна в </a:t>
            </a:r>
            <a:r>
              <a:rPr lang="ru-RU" dirty="0" err="1" smtClean="0">
                <a:solidFill>
                  <a:schemeClr val="bg1"/>
                </a:solidFill>
              </a:rPr>
              <a:t>північній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Європі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поширена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північній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Америці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прихильників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Америці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південній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Європі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Японії</a:t>
            </a:r>
            <a:r>
              <a:rPr lang="ru-RU" dirty="0" smtClean="0">
                <a:solidFill>
                  <a:schemeClr val="bg1"/>
                </a:solidFill>
              </a:rPr>
              <a:t>. На </a:t>
            </a:r>
            <a:r>
              <a:rPr lang="ru-RU" dirty="0" err="1" smtClean="0">
                <a:solidFill>
                  <a:schemeClr val="bg1"/>
                </a:solidFill>
              </a:rPr>
              <a:t>Близькому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Сході</a:t>
            </a:r>
            <a:r>
              <a:rPr lang="ru-RU" dirty="0" smtClean="0">
                <a:solidFill>
                  <a:schemeClr val="bg1"/>
                </a:solidFill>
              </a:rPr>
              <a:t>, за </a:t>
            </a:r>
            <a:r>
              <a:rPr lang="ru-RU" dirty="0" err="1" smtClean="0">
                <a:solidFill>
                  <a:schemeClr val="bg1"/>
                </a:solidFill>
              </a:rPr>
              <a:t>винятком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Ізраїлю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Туреччини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металісти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нечисленні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піддаються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переслідуванню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7572" y="274638"/>
            <a:ext cx="3459228" cy="48831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32656" y="3933056"/>
            <a:ext cx="6357982" cy="43656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</a:t>
            </a:r>
            <a:r>
              <a:rPr lang="ru-RU" dirty="0" err="1" smtClean="0"/>
              <a:t>Джангліст</a:t>
            </a:r>
            <a:endParaRPr lang="ru-RU" dirty="0" smtClean="0"/>
          </a:p>
        </p:txBody>
      </p:sp>
      <p:pic>
        <p:nvPicPr>
          <p:cNvPr id="12292" name="Picture 4" descr="джангли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7464"/>
            <a:ext cx="4111956" cy="30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7572" y="2495"/>
            <a:ext cx="3916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Молодіжна</a:t>
            </a:r>
            <a:r>
              <a:rPr lang="ru-RU" dirty="0"/>
              <a:t> субкультура , </a:t>
            </a:r>
            <a:r>
              <a:rPr lang="ru-RU" dirty="0" err="1"/>
              <a:t>натхненна</a:t>
            </a:r>
            <a:r>
              <a:rPr lang="ru-RU" dirty="0"/>
              <a:t> драм- </a:t>
            </a:r>
            <a:r>
              <a:rPr lang="ru-RU" dirty="0" err="1"/>
              <a:t>енд</a:t>
            </a:r>
            <a:r>
              <a:rPr lang="ru-RU" dirty="0"/>
              <a:t>- </a:t>
            </a:r>
            <a:r>
              <a:rPr lang="ru-RU" dirty="0" err="1"/>
              <a:t>бейс</a:t>
            </a:r>
            <a:r>
              <a:rPr lang="ru-RU" dirty="0"/>
              <a:t>, </a:t>
            </a:r>
            <a:r>
              <a:rPr lang="ru-RU" dirty="0" err="1"/>
              <a:t>Дакр</a:t>
            </a:r>
            <a:r>
              <a:rPr lang="ru-RU" dirty="0"/>
              <a:t> </a:t>
            </a:r>
            <a:r>
              <a:rPr lang="ru-RU" dirty="0" err="1"/>
              <a:t>сайдом</a:t>
            </a:r>
            <a:r>
              <a:rPr lang="ru-RU" dirty="0"/>
              <a:t> , </a:t>
            </a:r>
            <a:r>
              <a:rPr lang="ru-RU" dirty="0" err="1"/>
              <a:t>джангл</a:t>
            </a:r>
            <a:r>
              <a:rPr lang="ru-RU" dirty="0"/>
              <a:t> , і так </a:t>
            </a:r>
            <a:r>
              <a:rPr lang="ru-RU" dirty="0" err="1"/>
              <a:t>далі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на початку 1990 -х </a:t>
            </a:r>
            <a:r>
              <a:rPr lang="ru-RU" dirty="0" err="1"/>
              <a:t>років</a:t>
            </a:r>
            <a:r>
              <a:rPr lang="ru-RU" dirty="0"/>
              <a:t> і на </a:t>
            </a:r>
            <a:r>
              <a:rPr lang="ru-RU" dirty="0" err="1"/>
              <a:t>даний</a:t>
            </a:r>
            <a:r>
              <a:rPr lang="ru-RU" dirty="0"/>
              <a:t> момент є одним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«</a:t>
            </a:r>
            <a:r>
              <a:rPr lang="ru-RU" dirty="0" err="1"/>
              <a:t>справжнього</a:t>
            </a:r>
            <a:r>
              <a:rPr lang="ru-RU" dirty="0"/>
              <a:t>» </a:t>
            </a:r>
            <a:r>
              <a:rPr lang="ru-RU" dirty="0" err="1"/>
              <a:t>джанглісти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одяг</a:t>
            </a:r>
            <a:r>
              <a:rPr lang="ru-RU" dirty="0"/>
              <a:t> спортивного виду </a:t>
            </a:r>
            <a:r>
              <a:rPr lang="ru-RU" dirty="0" smtClean="0"/>
              <a:t>Головна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джанглістского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-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багатонаціональність</a:t>
            </a:r>
            <a:r>
              <a:rPr lang="ru-RU" dirty="0"/>
              <a:t> 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, але і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, в тому </a:t>
            </a:r>
            <a:r>
              <a:rPr lang="ru-RU" dirty="0" err="1"/>
              <a:t>числі</a:t>
            </a:r>
            <a:r>
              <a:rPr lang="ru-RU" dirty="0"/>
              <a:t> і в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відгалуження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брейкбіта</a:t>
            </a:r>
            <a:r>
              <a:rPr lang="ru-RU" dirty="0"/>
              <a:t> і рейву , драм- н- </a:t>
            </a:r>
            <a:r>
              <a:rPr lang="ru-RU" dirty="0" err="1"/>
              <a:t>бейс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, коли </a:t>
            </a:r>
            <a:r>
              <a:rPr lang="ru-RU" dirty="0" err="1"/>
              <a:t>музиканти</a:t>
            </a:r>
            <a:r>
              <a:rPr lang="ru-RU" dirty="0"/>
              <a:t> почали </a:t>
            </a:r>
            <a:r>
              <a:rPr lang="ru-RU" dirty="0" err="1"/>
              <a:t>змішувати</a:t>
            </a:r>
            <a:r>
              <a:rPr lang="ru-RU" dirty="0"/>
              <a:t> бас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реггі</a:t>
            </a:r>
            <a:r>
              <a:rPr lang="ru-RU" dirty="0"/>
              <a:t> з </a:t>
            </a:r>
            <a:r>
              <a:rPr lang="ru-RU" dirty="0" err="1"/>
              <a:t>прискореним</a:t>
            </a:r>
            <a:r>
              <a:rPr lang="ru-RU" dirty="0"/>
              <a:t> </a:t>
            </a:r>
            <a:r>
              <a:rPr lang="ru-RU" dirty="0" err="1"/>
              <a:t>брейкбітом</a:t>
            </a:r>
            <a:r>
              <a:rPr lang="ru-RU" dirty="0"/>
              <a:t> з </a:t>
            </a:r>
            <a:r>
              <a:rPr lang="ru-RU" dirty="0" err="1"/>
              <a:t>хіп</a:t>
            </a:r>
            <a:r>
              <a:rPr lang="ru-RU" dirty="0"/>
              <a:t> -хопу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0040"/>
            <a:ext cx="8229600" cy="499715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16632" y="5229200"/>
            <a:ext cx="8229600" cy="650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Панк</a:t>
            </a:r>
          </a:p>
        </p:txBody>
      </p:sp>
      <p:pic>
        <p:nvPicPr>
          <p:cNvPr id="14340" name="Picture 4" descr="пан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6899"/>
            <a:ext cx="398183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61349" y="1714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/>
              <a:t>Па́нки) </a:t>
            </a:r>
            <a:r>
              <a:rPr lang="vi-VN" dirty="0"/>
              <a:t>— молодіжна субкультура, покоління молодих людей на рок-естраді (середина 70-х рр. 20 ст.). Провідною інтонацією їхніх виступів став різкий протест проти будь-яких моральних і звичаєвих правил. Це відбилося насамперед на характері їх музики - панк-року (постійна зміна інтонації, надмірне використання ударних інструментів, переважання ритму над мелодією). Шокував глядачів і зовнішній вигляд виконавців у їх стилі завжди присутня неохайність і недбалість (різноколірний грим, лахміття старомодного одягу, обвішаного усіляким мотлохом).</a:t>
            </a:r>
          </a:p>
          <a:p>
            <a:r>
              <a:rPr lang="vi-VN" dirty="0"/>
              <a:t>Джерела і посилання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36712" y="5013176"/>
            <a:ext cx="8229600" cy="579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</a:t>
            </a:r>
            <a:r>
              <a:rPr lang="ru-RU" dirty="0" err="1" smtClean="0"/>
              <a:t>Растаман</a:t>
            </a:r>
            <a:endParaRPr lang="ru-RU" dirty="0" smtClean="0"/>
          </a:p>
        </p:txBody>
      </p:sp>
      <p:pic>
        <p:nvPicPr>
          <p:cNvPr id="15364" name="Picture 4" descr="растам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4077704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188639"/>
            <a:ext cx="4211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 </a:t>
            </a:r>
            <a:r>
              <a:rPr lang="ru-RU" dirty="0" err="1"/>
              <a:t>растаманів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 </a:t>
            </a:r>
            <a:r>
              <a:rPr lang="ru-RU" dirty="0" err="1"/>
              <a:t>відійшли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, яка </a:t>
            </a:r>
            <a:r>
              <a:rPr lang="ru-RU" dirty="0" err="1"/>
              <a:t>лягла</a:t>
            </a:r>
            <a:r>
              <a:rPr lang="ru-RU" dirty="0"/>
              <a:t> в основу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Першими </a:t>
            </a:r>
            <a:r>
              <a:rPr lang="ru-RU" dirty="0" err="1"/>
              <a:t>растаманами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афроамериканці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гасло «</a:t>
            </a:r>
            <a:r>
              <a:rPr lang="ru-RU" dirty="0" err="1"/>
              <a:t>надія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африканців</a:t>
            </a:r>
            <a:r>
              <a:rPr lang="ru-RU" dirty="0"/>
              <a:t> на </a:t>
            </a:r>
            <a:r>
              <a:rPr lang="ru-RU" dirty="0" err="1"/>
              <a:t>повернення</a:t>
            </a:r>
            <a:r>
              <a:rPr lang="ru-RU" dirty="0"/>
              <a:t> на </a:t>
            </a:r>
            <a:r>
              <a:rPr lang="ru-RU" dirty="0" err="1"/>
              <a:t>батьківщину</a:t>
            </a:r>
            <a:r>
              <a:rPr lang="ru-RU" dirty="0"/>
              <a:t> і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Вавилона» закликав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і </a:t>
            </a:r>
            <a:r>
              <a:rPr lang="ru-RU" dirty="0" err="1"/>
              <a:t>нав'язаної</a:t>
            </a:r>
            <a:r>
              <a:rPr lang="ru-RU" dirty="0"/>
              <a:t> </a:t>
            </a:r>
            <a:r>
              <a:rPr lang="ru-RU" dirty="0" err="1"/>
              <a:t>політиками</a:t>
            </a:r>
            <a:r>
              <a:rPr lang="ru-RU" dirty="0"/>
              <a:t> </a:t>
            </a:r>
            <a:r>
              <a:rPr lang="ru-RU" dirty="0" err="1"/>
              <a:t>ідеологією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Вавилоном </a:t>
            </a:r>
            <a:r>
              <a:rPr lang="ru-RU" dirty="0" err="1"/>
              <a:t>растамани</a:t>
            </a:r>
            <a:r>
              <a:rPr lang="ru-RU" dirty="0"/>
              <a:t> </a:t>
            </a:r>
            <a:r>
              <a:rPr lang="ru-RU" dirty="0" err="1"/>
              <a:t>розуміли</a:t>
            </a:r>
            <a:r>
              <a:rPr lang="ru-RU" dirty="0"/>
              <a:t> «</a:t>
            </a:r>
            <a:r>
              <a:rPr lang="ru-RU" dirty="0" err="1"/>
              <a:t>демократичну</a:t>
            </a:r>
            <a:r>
              <a:rPr lang="ru-RU" dirty="0"/>
              <a:t>» Америку. У </a:t>
            </a:r>
            <a:r>
              <a:rPr lang="ru-RU" dirty="0" err="1"/>
              <a:t>статті</a:t>
            </a:r>
            <a:r>
              <a:rPr lang="ru-RU" dirty="0"/>
              <a:t> ми </a:t>
            </a:r>
            <a:r>
              <a:rPr lang="ru-RU" dirty="0" err="1"/>
              <a:t>розповімо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значить бути </a:t>
            </a:r>
            <a:r>
              <a:rPr lang="ru-RU" dirty="0" err="1"/>
              <a:t>растаманом</a:t>
            </a:r>
            <a:r>
              <a:rPr lang="ru-RU" dirty="0"/>
              <a:t> на </a:t>
            </a:r>
            <a:r>
              <a:rPr lang="ru-RU" dirty="0" err="1"/>
              <a:t>пострадянських</a:t>
            </a:r>
            <a:r>
              <a:rPr lang="ru-RU" dirty="0"/>
              <a:t> просторах </a:t>
            </a:r>
            <a:r>
              <a:rPr lang="ru-RU" dirty="0" err="1"/>
              <a:t>сьогодні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9435" y="124123"/>
            <a:ext cx="4601435" cy="496106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80651" y="5013176"/>
            <a:ext cx="8229600" cy="722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</a:t>
            </a:r>
            <a:r>
              <a:rPr lang="ru-RU" dirty="0" err="1" smtClean="0"/>
              <a:t>Ріветхед</a:t>
            </a:r>
            <a:endParaRPr lang="ru-RU" b="1" dirty="0" smtClean="0"/>
          </a:p>
        </p:txBody>
      </p:sp>
      <p:pic>
        <p:nvPicPr>
          <p:cNvPr id="16388" name="Picture 4" descr="риветх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92" y="116632"/>
            <a:ext cx="357351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джерелах</a:t>
            </a:r>
            <a:r>
              <a:rPr lang="ru-RU" dirty="0"/>
              <a:t> </a:t>
            </a:r>
            <a:r>
              <a:rPr lang="ru-RU" dirty="0" err="1"/>
              <a:t>стверджується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ріветхеди</a:t>
            </a:r>
            <a:r>
              <a:rPr lang="ru-RU" dirty="0"/>
              <a:t> є </a:t>
            </a:r>
            <a:r>
              <a:rPr lang="ru-RU" dirty="0" err="1"/>
              <a:t>якоюсь</a:t>
            </a:r>
            <a:r>
              <a:rPr lang="ru-RU" dirty="0"/>
              <a:t> </a:t>
            </a:r>
            <a:r>
              <a:rPr lang="ru-RU" dirty="0" err="1"/>
              <a:t>подобою</a:t>
            </a:r>
            <a:r>
              <a:rPr lang="ru-RU" dirty="0"/>
              <a:t> </a:t>
            </a:r>
            <a:r>
              <a:rPr lang="ru-RU" dirty="0" err="1"/>
              <a:t>кібер-готів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світанок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</a:t>
            </a:r>
            <a:r>
              <a:rPr lang="ru-RU" dirty="0" err="1"/>
              <a:t>одне</a:t>
            </a:r>
            <a:r>
              <a:rPr lang="ru-RU" dirty="0"/>
              <a:t> і той же час, </a:t>
            </a:r>
            <a:r>
              <a:rPr lang="ru-RU" dirty="0" err="1"/>
              <a:t>ріветхеди</a:t>
            </a:r>
            <a:r>
              <a:rPr lang="ru-RU" dirty="0"/>
              <a:t> є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агресивною</a:t>
            </a:r>
            <a:r>
              <a:rPr lang="ru-RU" dirty="0"/>
              <a:t> субкультурою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, як у </a:t>
            </a:r>
            <a:r>
              <a:rPr lang="ru-RU" dirty="0" err="1"/>
              <a:t>зовнішньому</a:t>
            </a:r>
            <a:r>
              <a:rPr lang="ru-RU" dirty="0"/>
              <a:t>, так і у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. У </a:t>
            </a:r>
            <a:r>
              <a:rPr lang="ru-RU" dirty="0" err="1"/>
              <a:t>ріветхедів</a:t>
            </a:r>
            <a:r>
              <a:rPr lang="ru-RU" dirty="0"/>
              <a:t> в </a:t>
            </a:r>
            <a:r>
              <a:rPr lang="ru-RU" dirty="0" err="1"/>
              <a:t>одязі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стиль "</a:t>
            </a:r>
            <a:r>
              <a:rPr lang="ru-RU" dirty="0" err="1"/>
              <a:t>мілітарі</a:t>
            </a:r>
            <a:r>
              <a:rPr lang="ru-RU" dirty="0"/>
              <a:t>", а у </a:t>
            </a:r>
            <a:r>
              <a:rPr lang="ru-RU" dirty="0" err="1"/>
              <a:t>кіберготів</a:t>
            </a:r>
            <a:r>
              <a:rPr lang="ru-RU" dirty="0"/>
              <a:t> - латекс, </a:t>
            </a:r>
            <a:r>
              <a:rPr lang="ru-RU" dirty="0" err="1"/>
              <a:t>різна</a:t>
            </a:r>
            <a:r>
              <a:rPr lang="ru-RU" dirty="0"/>
              <a:t> </a:t>
            </a:r>
            <a:r>
              <a:rPr lang="ru-RU" dirty="0" err="1"/>
              <a:t>клубна</a:t>
            </a:r>
            <a:r>
              <a:rPr lang="ru-RU" dirty="0"/>
              <a:t> атрибутика, </a:t>
            </a:r>
            <a:r>
              <a:rPr lang="ru-RU" dirty="0" err="1"/>
              <a:t>мікросхеми</a:t>
            </a:r>
            <a:r>
              <a:rPr lang="ru-RU" dirty="0"/>
              <a:t>, </a:t>
            </a:r>
            <a:r>
              <a:rPr lang="ru-RU" dirty="0" err="1"/>
              <a:t>готичний</a:t>
            </a:r>
            <a:r>
              <a:rPr lang="ru-RU" dirty="0"/>
              <a:t> грим,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неонових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. У </a:t>
            </a:r>
            <a:r>
              <a:rPr lang="ru-RU" dirty="0" err="1"/>
              <a:t>музичному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ріветхеди</a:t>
            </a:r>
            <a:r>
              <a:rPr lang="ru-RU" dirty="0"/>
              <a:t> є </a:t>
            </a:r>
            <a:r>
              <a:rPr lang="ru-RU" dirty="0" err="1"/>
              <a:t>менш</a:t>
            </a:r>
            <a:r>
              <a:rPr lang="ru-RU" dirty="0"/>
              <a:t> клубною субкультурою, яка не </a:t>
            </a:r>
            <a:r>
              <a:rPr lang="ru-RU" dirty="0" err="1"/>
              <a:t>обмежена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музичними</a:t>
            </a:r>
            <a:r>
              <a:rPr lang="ru-RU" dirty="0"/>
              <a:t> </a:t>
            </a:r>
            <a:r>
              <a:rPr lang="ru-RU" dirty="0" err="1"/>
              <a:t>вподобаннями</a:t>
            </a:r>
            <a:r>
              <a:rPr lang="ru-RU" dirty="0"/>
              <a:t> в </a:t>
            </a:r>
            <a:r>
              <a:rPr lang="ru-RU" dirty="0" err="1"/>
              <a:t>індустріальній</a:t>
            </a:r>
            <a:r>
              <a:rPr lang="ru-RU" dirty="0"/>
              <a:t> </a:t>
            </a:r>
            <a:r>
              <a:rPr lang="ru-RU" dirty="0" err="1"/>
              <a:t>музиці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831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4077072"/>
            <a:ext cx="8229600" cy="647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Репер</a:t>
            </a:r>
          </a:p>
        </p:txBody>
      </p:sp>
      <p:pic>
        <p:nvPicPr>
          <p:cNvPr id="18436" name="Picture 4" descr="хип хо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28392" cy="372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1792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/>
              <a:t>Ї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/>
              <a:t>першооснову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, як реп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примітивна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, яка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ритми</a:t>
            </a:r>
            <a:r>
              <a:rPr lang="ru-RU" dirty="0"/>
              <a:t> </a:t>
            </a:r>
            <a:r>
              <a:rPr lang="ru-RU" dirty="0" err="1"/>
              <a:t>барабанів</a:t>
            </a:r>
            <a:r>
              <a:rPr lang="ru-RU" dirty="0"/>
              <a:t> </a:t>
            </a:r>
            <a:r>
              <a:rPr lang="ru-RU" dirty="0" err="1"/>
              <a:t>африканських</a:t>
            </a:r>
            <a:r>
              <a:rPr lang="ru-RU" dirty="0"/>
              <a:t> </a:t>
            </a:r>
            <a:r>
              <a:rPr lang="ru-RU" dirty="0" err="1"/>
              <a:t>шаманів</a:t>
            </a:r>
            <a:r>
              <a:rPr lang="ru-RU" dirty="0"/>
              <a:t>.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реп не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милозвучністю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 основу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і </a:t>
            </a:r>
            <a:r>
              <a:rPr lang="ru-RU" dirty="0" err="1"/>
              <a:t>речень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вимовляється</a:t>
            </a:r>
            <a:r>
              <a:rPr lang="ru-RU" dirty="0"/>
              <a:t> - "</a:t>
            </a:r>
            <a:r>
              <a:rPr lang="ru-RU" dirty="0" err="1"/>
              <a:t>читається</a:t>
            </a:r>
            <a:r>
              <a:rPr lang="ru-RU" dirty="0"/>
              <a:t>" - в такт.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густо </a:t>
            </a:r>
            <a:r>
              <a:rPr lang="ru-RU" dirty="0" err="1"/>
              <a:t>всіяні</a:t>
            </a:r>
            <a:r>
              <a:rPr lang="ru-RU" dirty="0"/>
              <a:t> нецензурною лайкою. </a:t>
            </a:r>
            <a:r>
              <a:rPr lang="ru-RU" dirty="0" err="1"/>
              <a:t>Зародився</a:t>
            </a:r>
            <a:r>
              <a:rPr lang="ru-RU" dirty="0"/>
              <a:t> реп в </a:t>
            </a:r>
            <a:r>
              <a:rPr lang="ru-RU" dirty="0" err="1"/>
              <a:t>негритянських</a:t>
            </a:r>
            <a:r>
              <a:rPr lang="ru-RU" dirty="0"/>
              <a:t> кварталах Америки. В 90-і роки </a:t>
            </a:r>
            <a:r>
              <a:rPr lang="ru-RU" dirty="0" err="1"/>
              <a:t>афроамериканцям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просунути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"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", і зараз реп </a:t>
            </a:r>
            <a:r>
              <a:rPr lang="ru-RU" dirty="0" err="1"/>
              <a:t>завойовує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і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пересічного</a:t>
            </a:r>
            <a:r>
              <a:rPr lang="ru-RU" dirty="0"/>
              <a:t> репера --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штани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спущені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пупа, </a:t>
            </a:r>
            <a:r>
              <a:rPr lang="ru-RU" dirty="0" err="1"/>
              <a:t>спортивне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, простора </a:t>
            </a:r>
            <a:r>
              <a:rPr lang="ru-RU" dirty="0" smtClean="0"/>
              <a:t>футболка.</a:t>
            </a:r>
            <a:endParaRPr lang="ru-RU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08720" y="3631589"/>
            <a:ext cx="8229600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</a:t>
            </a:r>
            <a:r>
              <a:rPr lang="ru-RU" dirty="0" err="1" smtClean="0"/>
              <a:t>Скінхеди</a:t>
            </a:r>
            <a:endParaRPr lang="ru-RU" dirty="0" smtClean="0"/>
          </a:p>
        </p:txBody>
      </p:sp>
      <p:pic>
        <p:nvPicPr>
          <p:cNvPr id="19460" name="Picture 4" descr="ск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392488" cy="329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18864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Укра</a:t>
            </a:r>
            <a:r>
              <a:rPr lang="uk-UA" dirty="0" err="1" smtClean="0"/>
              <a:t>їні</a:t>
            </a:r>
            <a:r>
              <a:rPr lang="uk-UA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скінхедами</a:t>
            </a:r>
            <a:r>
              <a:rPr lang="ru-RU" dirty="0"/>
              <a:t>» </a:t>
            </a:r>
            <a:r>
              <a:rPr lang="ru-RU" dirty="0" err="1"/>
              <a:t>маються</a:t>
            </a:r>
            <a:r>
              <a:rPr lang="ru-RU" dirty="0"/>
              <a:t> на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асоціальні</a:t>
            </a:r>
            <a:r>
              <a:rPr lang="ru-RU" dirty="0"/>
              <a:t> особи, як правило </a:t>
            </a:r>
            <a:r>
              <a:rPr lang="ru-RU" dirty="0" err="1"/>
              <a:t>неповнолітні</a:t>
            </a:r>
            <a:r>
              <a:rPr lang="ru-RU" dirty="0"/>
              <a:t>, </a:t>
            </a:r>
            <a:r>
              <a:rPr lang="ru-RU" dirty="0" err="1"/>
              <a:t>безробітні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агресивно</a:t>
            </a:r>
            <a:r>
              <a:rPr lang="ru-RU" dirty="0"/>
              <a:t> </a:t>
            </a:r>
            <a:r>
              <a:rPr lang="ru-RU" dirty="0" err="1"/>
              <a:t>налаштовані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спальних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,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 і коли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зручно</a:t>
            </a:r>
            <a:r>
              <a:rPr lang="ru-RU" dirty="0"/>
              <a:t>, — </a:t>
            </a:r>
            <a:r>
              <a:rPr lang="ru-RU" dirty="0" err="1"/>
              <a:t>ідеї</a:t>
            </a:r>
            <a:r>
              <a:rPr lang="ru-RU" dirty="0"/>
              <a:t> НС-</a:t>
            </a:r>
            <a:r>
              <a:rPr lang="ru-RU" dirty="0" err="1"/>
              <a:t>скінхедів</a:t>
            </a:r>
            <a:r>
              <a:rPr lang="ru-RU" dirty="0"/>
              <a:t> для </a:t>
            </a:r>
            <a:r>
              <a:rPr lang="ru-RU" dirty="0" err="1"/>
              <a:t>виправдання</a:t>
            </a:r>
            <a:r>
              <a:rPr lang="ru-RU" dirty="0"/>
              <a:t> </a:t>
            </a:r>
            <a:r>
              <a:rPr lang="ru-RU" dirty="0" err="1"/>
              <a:t>хуліганських</a:t>
            </a:r>
            <a:r>
              <a:rPr lang="ru-RU" dirty="0"/>
              <a:t> </a:t>
            </a:r>
            <a:r>
              <a:rPr lang="ru-RU" dirty="0" err="1" smtClean="0"/>
              <a:t>дійї</a:t>
            </a:r>
            <a:r>
              <a:rPr lang="ru-RU" dirty="0" smtClean="0"/>
              <a:t>. </a:t>
            </a:r>
            <a:r>
              <a:rPr lang="ru-RU" dirty="0"/>
              <a:t>Частенько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скінхедів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зайву</a:t>
            </a:r>
            <a:r>
              <a:rPr lang="ru-RU" dirty="0"/>
              <a:t> </a:t>
            </a:r>
            <a:r>
              <a:rPr lang="ru-RU" dirty="0" err="1"/>
              <a:t>політизованість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так.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скінхедів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є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товаришами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симпатії</a:t>
            </a:r>
            <a:r>
              <a:rPr lang="ru-RU" dirty="0"/>
              <a:t> абсолютно </a:t>
            </a:r>
            <a:r>
              <a:rPr lang="ru-RU" dirty="0" err="1"/>
              <a:t>втрачаються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6143668" cy="3929090"/>
          </a:xfrm>
        </p:spPr>
        <p:txBody>
          <a:bodyPr>
            <a:normAutofit fontScale="92500" lnSpcReduction="20000"/>
          </a:bodyPr>
          <a:lstStyle/>
          <a:p>
            <a:pPr marL="448056" indent="-384048" algn="just" fontAlgn="auto">
              <a:spcAft>
                <a:spcPts val="0"/>
              </a:spcAft>
              <a:buNone/>
              <a:defRPr/>
            </a:pPr>
            <a:r>
              <a:rPr lang="uk-UA" sz="4400" b="1" i="1" dirty="0" smtClean="0"/>
              <a:t>Культура</a:t>
            </a:r>
            <a:r>
              <a:rPr lang="uk-UA" dirty="0" smtClean="0"/>
              <a:t> — </a:t>
            </a:r>
            <a:r>
              <a:rPr lang="uk-UA" sz="3200" dirty="0" smtClean="0"/>
              <a:t>сукупність способів і методів матеріальної та духовної людської діяльності, об'єктивно втілених у матеріальних і духовних носіях, які передаються наступним поколінням.</a:t>
            </a:r>
            <a:br>
              <a:rPr lang="uk-UA" sz="3200" dirty="0" smtClean="0"/>
            </a:br>
            <a:endParaRPr lang="uk-UA" sz="3200" dirty="0"/>
          </a:p>
        </p:txBody>
      </p:sp>
      <p:pic>
        <p:nvPicPr>
          <p:cNvPr id="6" name="Рисунок 5" descr="38e4cfe193_168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0969">
            <a:off x="6559417" y="1341490"/>
            <a:ext cx="2462326" cy="1641551"/>
          </a:xfrm>
          <a:prstGeom prst="rect">
            <a:avLst/>
          </a:prstGeom>
        </p:spPr>
      </p:pic>
      <p:pic>
        <p:nvPicPr>
          <p:cNvPr id="7" name="Рисунок 6" descr="1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3479059" cy="2626640"/>
          </a:xfrm>
          <a:prstGeom prst="rect">
            <a:avLst/>
          </a:prstGeom>
        </p:spPr>
      </p:pic>
      <p:pic>
        <p:nvPicPr>
          <p:cNvPr id="8" name="Рисунок 7" descr="p_53500_1_gallery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4297">
            <a:off x="2526456" y="4736160"/>
            <a:ext cx="2414623" cy="1552258"/>
          </a:xfrm>
          <a:prstGeom prst="rect">
            <a:avLst/>
          </a:prstGeom>
        </p:spPr>
      </p:pic>
      <p:pic>
        <p:nvPicPr>
          <p:cNvPr id="9" name="Рисунок 8" descr="preemogla_na_evrobachenni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94175">
            <a:off x="169157" y="3645896"/>
            <a:ext cx="2428860" cy="1620797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00"/>
                            </p:stCondLst>
                            <p:childTnLst>
                              <p:par>
                                <p:cTn id="3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3682752" cy="499067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340768" y="5342858"/>
            <a:ext cx="8229600" cy="981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</a:t>
            </a:r>
            <a:r>
              <a:rPr lang="ru-RU" dirty="0" err="1" smtClean="0"/>
              <a:t>Отаку</a:t>
            </a:r>
            <a:endParaRPr lang="ru-RU" dirty="0" smtClean="0"/>
          </a:p>
        </p:txBody>
      </p:sp>
      <p:pic>
        <p:nvPicPr>
          <p:cNvPr id="22532" name="Picture 4" descr="ота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1"/>
            <a:ext cx="4032448" cy="507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3968" y="692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Отаку</a:t>
            </a:r>
            <a:r>
              <a:rPr lang="en-US" altLang="ja-JP" dirty="0" smtClean="0"/>
              <a:t>— </a:t>
            </a:r>
            <a:r>
              <a:rPr lang="ru-RU" dirty="0" err="1"/>
              <a:t>термін</a:t>
            </a:r>
            <a:r>
              <a:rPr lang="ru-RU" dirty="0"/>
              <a:t> з </a:t>
            </a:r>
            <a:r>
              <a:rPr lang="ru-RU" dirty="0" err="1"/>
              <a:t>японської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часу </a:t>
            </a:r>
            <a:r>
              <a:rPr lang="ru-RU" dirty="0" err="1"/>
              <a:t>приділяє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захопленням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— </a:t>
            </a:r>
            <a:r>
              <a:rPr lang="ru-RU" dirty="0" err="1"/>
              <a:t>аніме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манзі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виражений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відтінок</a:t>
            </a:r>
            <a:r>
              <a:rPr lang="ru-RU" dirty="0"/>
              <a:t>. Ним </a:t>
            </a:r>
            <a:r>
              <a:rPr lang="ru-RU" dirty="0" err="1"/>
              <a:t>називають</a:t>
            </a:r>
            <a:r>
              <a:rPr lang="ru-RU" dirty="0"/>
              <a:t> людей, </a:t>
            </a:r>
            <a:r>
              <a:rPr lang="ru-RU" dirty="0" err="1"/>
              <a:t>маніакально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чимось</a:t>
            </a:r>
            <a:r>
              <a:rPr lang="ru-RU" dirty="0"/>
              <a:t>, </a:t>
            </a:r>
            <a:r>
              <a:rPr lang="ru-RU" dirty="0" err="1"/>
              <a:t>любителів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всього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нормально </a:t>
            </a:r>
            <a:r>
              <a:rPr lang="ru-RU" dirty="0" err="1"/>
              <a:t>спілкуватися</a:t>
            </a:r>
            <a:r>
              <a:rPr lang="ru-RU" dirty="0"/>
              <a:t> </a:t>
            </a:r>
            <a:r>
              <a:rPr lang="ru-RU" dirty="0" err="1"/>
              <a:t>хіба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подібними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545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5085184"/>
            <a:ext cx="7437512" cy="10080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</a:t>
            </a:r>
            <a:r>
              <a:rPr lang="ru-RU" dirty="0" err="1" smtClean="0"/>
              <a:t>Ролевики</a:t>
            </a:r>
            <a:endParaRPr lang="ru-RU" dirty="0" smtClean="0"/>
          </a:p>
        </p:txBody>
      </p:sp>
      <p:pic>
        <p:nvPicPr>
          <p:cNvPr id="23556" name="Picture 4" descr="ролев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5"/>
            <a:ext cx="4214564" cy="463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Рух </a:t>
            </a:r>
            <a:r>
              <a:rPr lang="ru-RU" dirty="0" err="1"/>
              <a:t>рольових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(ДРІ), </a:t>
            </a:r>
            <a:r>
              <a:rPr lang="ru-RU" dirty="0" err="1"/>
              <a:t>Рольовий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ролевики</a:t>
            </a:r>
            <a:r>
              <a:rPr lang="ru-RU" dirty="0"/>
              <a:t> - неформальна </a:t>
            </a:r>
            <a:r>
              <a:rPr lang="ru-RU" dirty="0" err="1"/>
              <a:t>спільність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рольові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рольові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живого </a:t>
            </a:r>
            <a:r>
              <a:rPr lang="ru-RU" dirty="0" err="1"/>
              <a:t>дії</a:t>
            </a:r>
            <a:r>
              <a:rPr lang="ru-RU" dirty="0"/>
              <a:t>. </a:t>
            </a:r>
            <a:r>
              <a:rPr lang="ru-RU" dirty="0" err="1"/>
              <a:t>Родинними</a:t>
            </a:r>
            <a:r>
              <a:rPr lang="ru-RU" dirty="0"/>
              <a:t> ролевому є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 smtClean="0"/>
              <a:t>реконструкторів</a:t>
            </a:r>
            <a:r>
              <a:rPr lang="ru-RU" dirty="0" smtClean="0"/>
              <a:t>, </a:t>
            </a:r>
            <a:r>
              <a:rPr lang="ru-RU" dirty="0" err="1"/>
              <a:t>хардболістов</a:t>
            </a:r>
            <a:r>
              <a:rPr lang="ru-RU" dirty="0"/>
              <a:t>, </a:t>
            </a:r>
            <a:r>
              <a:rPr lang="ru-RU" dirty="0" err="1"/>
              <a:t>страйкболістов</a:t>
            </a:r>
            <a:r>
              <a:rPr lang="ru-RU" dirty="0"/>
              <a:t> і </a:t>
            </a:r>
            <a:r>
              <a:rPr lang="ru-RU" dirty="0" err="1"/>
              <a:t>пейнтболістів</a:t>
            </a:r>
            <a:r>
              <a:rPr lang="ru-RU" dirty="0"/>
              <a:t>. </a:t>
            </a:r>
            <a:r>
              <a:rPr lang="ru-RU" dirty="0" err="1"/>
              <a:t>Рольовий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і як </a:t>
            </a:r>
            <a:r>
              <a:rPr lang="ru-RU" dirty="0" err="1"/>
              <a:t>хобі</a:t>
            </a:r>
            <a:r>
              <a:rPr lang="ru-RU" dirty="0"/>
              <a:t>, і як субкультуру, для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жаргон, своя </a:t>
            </a:r>
            <a:r>
              <a:rPr lang="ru-RU" dirty="0" err="1"/>
              <a:t>музика</a:t>
            </a:r>
            <a:r>
              <a:rPr lang="ru-RU" dirty="0"/>
              <a:t> (див. </a:t>
            </a:r>
            <a:r>
              <a:rPr lang="ru-RU" dirty="0" err="1"/>
              <a:t>менестрелі</a:t>
            </a:r>
            <a:r>
              <a:rPr lang="ru-RU" dirty="0"/>
              <a:t>), своя </a:t>
            </a:r>
            <a:r>
              <a:rPr lang="ru-RU" dirty="0" err="1"/>
              <a:t>література</a:t>
            </a:r>
            <a:r>
              <a:rPr lang="ru-RU" dirty="0"/>
              <a:t> (в основному </a:t>
            </a:r>
            <a:r>
              <a:rPr lang="ru-RU" dirty="0" err="1"/>
              <a:t>фентезі</a:t>
            </a:r>
            <a:r>
              <a:rPr lang="ru-RU" dirty="0"/>
              <a:t>)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700808" y="5589240"/>
            <a:ext cx="8229600" cy="719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</a:t>
            </a:r>
            <a:r>
              <a:rPr lang="ru-RU" dirty="0" err="1" smtClean="0"/>
              <a:t>Байкер</a:t>
            </a:r>
            <a:endParaRPr lang="ru-RU" dirty="0" smtClean="0"/>
          </a:p>
        </p:txBody>
      </p:sp>
      <p:pic>
        <p:nvPicPr>
          <p:cNvPr id="24580" name="Picture 4" descr="байк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9973"/>
            <a:ext cx="3933525" cy="524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47667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/>
              <a:t>Ба́йкери</a:t>
            </a:r>
            <a:r>
              <a:rPr lang="uk-UA" dirty="0" smtClean="0"/>
              <a:t>-</a:t>
            </a:r>
            <a:r>
              <a:rPr lang="vi-VN" dirty="0" smtClean="0"/>
              <a:t> члени </a:t>
            </a:r>
            <a:r>
              <a:rPr lang="vi-VN" dirty="0"/>
              <a:t>мотоклубу, прихильники мотоциклу не просто як засобу пересування, а як невід'ємної частини певного стилю життя, життєвих цінностей та кодексу правил. Відтак майже кожний байкер є мотоциклістом, але не кожен власник двоколісної техніки може бути віднесений до числа байкерів</a:t>
            </a:r>
            <a:r>
              <a:rPr lang="vi-VN" dirty="0" smtClean="0"/>
              <a:t>.</a:t>
            </a:r>
            <a:r>
              <a:rPr lang="ru-RU" dirty="0"/>
              <a:t> До </a:t>
            </a:r>
            <a:r>
              <a:rPr lang="ru-RU" dirty="0" err="1"/>
              <a:t>нещодавна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«байкер» </a:t>
            </a:r>
            <a:r>
              <a:rPr lang="ru-RU" dirty="0" err="1"/>
              <a:t>поширювалося</a:t>
            </a:r>
            <a:r>
              <a:rPr lang="ru-RU" dirty="0"/>
              <a:t> </a:t>
            </a:r>
            <a:r>
              <a:rPr lang="ru-RU" dirty="0" err="1"/>
              <a:t>винятково</a:t>
            </a:r>
            <a:r>
              <a:rPr lang="ru-RU" dirty="0"/>
              <a:t> на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чоперів</a:t>
            </a:r>
            <a:r>
              <a:rPr lang="ru-RU" dirty="0"/>
              <a:t> і </a:t>
            </a:r>
            <a:r>
              <a:rPr lang="ru-RU" dirty="0" err="1"/>
              <a:t>неодмінно</a:t>
            </a:r>
            <a:r>
              <a:rPr lang="ru-RU" dirty="0"/>
              <a:t> </a:t>
            </a:r>
            <a:r>
              <a:rPr lang="ru-RU" dirty="0" err="1"/>
              <a:t>асоціювалося</a:t>
            </a:r>
            <a:r>
              <a:rPr lang="ru-RU" dirty="0"/>
              <a:t> з </a:t>
            </a:r>
            <a:r>
              <a:rPr lang="ru-RU" dirty="0" err="1"/>
              <a:t>винесеним</a:t>
            </a:r>
            <a:r>
              <a:rPr lang="ru-RU" dirty="0"/>
              <a:t> далеко вперед </a:t>
            </a:r>
            <a:r>
              <a:rPr lang="ru-RU" dirty="0" err="1"/>
              <a:t>переднім</a:t>
            </a:r>
            <a:r>
              <a:rPr lang="ru-RU" dirty="0"/>
              <a:t> колесом мотоциклу,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хромованих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байку, </a:t>
            </a:r>
            <a:r>
              <a:rPr lang="ru-RU" dirty="0" err="1"/>
              <a:t>оздобленнями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то </a:t>
            </a:r>
            <a:r>
              <a:rPr lang="ru-RU" dirty="0" err="1"/>
              <a:t>довгим</a:t>
            </a:r>
            <a:r>
              <a:rPr lang="ru-RU" dirty="0"/>
              <a:t> </a:t>
            </a:r>
            <a:r>
              <a:rPr lang="ru-RU" dirty="0" err="1"/>
              <a:t>волоссям</a:t>
            </a:r>
            <a:r>
              <a:rPr lang="ru-RU" dirty="0"/>
              <a:t> й бородою </a:t>
            </a:r>
            <a:r>
              <a:rPr lang="ru-RU" dirty="0" err="1"/>
              <a:t>мотоцикліста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5247304"/>
            <a:ext cx="8229600" cy="719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</a:t>
            </a:r>
            <a:r>
              <a:rPr lang="ru-RU" dirty="0" err="1" smtClean="0"/>
              <a:t>Фурі</a:t>
            </a:r>
            <a:endParaRPr lang="ru-RU" dirty="0" smtClean="0"/>
          </a:p>
        </p:txBody>
      </p:sp>
      <p:pic>
        <p:nvPicPr>
          <p:cNvPr id="25604" name="Picture 4" descr="фур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3602"/>
            <a:ext cx="3384376" cy="513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Субкультура </a:t>
            </a:r>
            <a:r>
              <a:rPr lang="vi-VN" dirty="0" smtClean="0"/>
              <a:t>фу́́рі</a:t>
            </a:r>
            <a:r>
              <a:rPr lang="uk-UA" dirty="0" smtClean="0"/>
              <a:t>,</a:t>
            </a:r>
            <a:r>
              <a:rPr lang="vi-VN" dirty="0" smtClean="0"/>
              <a:t> поєднує </a:t>
            </a:r>
            <a:r>
              <a:rPr lang="vi-VN" dirty="0"/>
              <a:t>людей, які захоплюються антропоморфними тваринами в образотворчому мистецтві, анімації, художній літературі та дизайні. Відмінною рисою субкультури є прагнення до втілення образу антропоморфної тварини у творчості, або собі через ідентифікацію з нею.</a:t>
            </a:r>
          </a:p>
          <a:p>
            <a:r>
              <a:rPr lang="vi-VN" dirty="0"/>
              <a:t>Антропоморфною твариною прийнято вважати вигадану істоту, що поєднує у собі якості людини та тварини як в анатомічному, так і духовному плані.</a:t>
            </a:r>
          </a:p>
          <a:p>
            <a:r>
              <a:rPr lang="vi-VN" dirty="0"/>
              <a:t>Наділяються людськими якостями в основному хижі ссавці - леви, гепарди, лиси, вовки, а також гризуни. Ці звірі покриті хутром, тому у англомовних носіїв субкультури мають прізвисько «пухнасті</a:t>
            </a:r>
            <a:r>
              <a:rPr lang="vi-VN" dirty="0" smtClean="0"/>
              <a:t>»</a:t>
            </a:r>
            <a:r>
              <a:rPr lang="uk-UA" dirty="0" smtClean="0"/>
              <a:t>.</a:t>
            </a:r>
            <a:r>
              <a:rPr lang="vi-VN" dirty="0" smtClean="0"/>
              <a:t> Це </a:t>
            </a:r>
            <a:r>
              <a:rPr lang="vi-VN" dirty="0"/>
              <a:t>слово традиційно є назвою субкультури.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12" y="357166"/>
            <a:ext cx="2714612" cy="72231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</a:t>
            </a:r>
            <a:r>
              <a:rPr lang="ru-RU" dirty="0" err="1" smtClean="0"/>
              <a:t>Visual</a:t>
            </a:r>
            <a:r>
              <a:rPr lang="ru-RU" dirty="0" smtClean="0"/>
              <a:t> </a:t>
            </a:r>
            <a:r>
              <a:rPr lang="ru-RU" dirty="0" err="1" smtClean="0"/>
              <a:t>kei</a:t>
            </a:r>
            <a:endParaRPr lang="ru-RU" dirty="0" smtClean="0"/>
          </a:p>
        </p:txBody>
      </p:sp>
      <p:pic>
        <p:nvPicPr>
          <p:cNvPr id="27652" name="Picture 4" descr="вижуал к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572164" cy="40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272677"/>
            <a:ext cx="6786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субкультура,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en-US" dirty="0" smtClean="0"/>
              <a:t>J-Rock</a:t>
            </a:r>
            <a:r>
              <a:rPr lang="ru-RU" dirty="0" smtClean="0"/>
              <a:t>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глема</a:t>
            </a:r>
            <a:r>
              <a:rPr lang="ru-RU" dirty="0" smtClean="0"/>
              <a:t> в 1980-е. «</a:t>
            </a:r>
            <a:r>
              <a:rPr lang="en-US" dirty="0" smtClean="0"/>
              <a:t>Visual </a:t>
            </a:r>
            <a:r>
              <a:rPr lang="en-US" dirty="0" err="1" smtClean="0"/>
              <a:t>kei</a:t>
            </a:r>
            <a:r>
              <a:rPr lang="en-US" dirty="0" smtClean="0"/>
              <a:t>» </a:t>
            </a:r>
            <a:r>
              <a:rPr lang="ru-RU" dirty="0" err="1" smtClean="0"/>
              <a:t>означає</a:t>
            </a:r>
            <a:r>
              <a:rPr lang="ru-RU" dirty="0" smtClean="0"/>
              <a:t>, буквально, «</a:t>
            </a:r>
            <a:r>
              <a:rPr lang="ru-RU" dirty="0" err="1" smtClean="0"/>
              <a:t>візуальний</a:t>
            </a:r>
            <a:r>
              <a:rPr lang="ru-RU" dirty="0" smtClean="0"/>
              <a:t> стиль». Так почали </a:t>
            </a:r>
            <a:r>
              <a:rPr lang="ru-RU" dirty="0" err="1" smtClean="0"/>
              <a:t>іменувати</a:t>
            </a:r>
            <a:r>
              <a:rPr lang="ru-RU" dirty="0" smtClean="0"/>
              <a:t> себе </a:t>
            </a:r>
            <a:r>
              <a:rPr lang="ru-RU" dirty="0" err="1" smtClean="0"/>
              <a:t>музиканти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незвичайну</a:t>
            </a:r>
            <a:r>
              <a:rPr lang="ru-RU" dirty="0" smtClean="0"/>
              <a:t> атрибутику, основною метою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шокувати</a:t>
            </a:r>
            <a:r>
              <a:rPr lang="ru-RU" dirty="0" smtClean="0"/>
              <a:t> </a:t>
            </a:r>
            <a:r>
              <a:rPr lang="ru-RU" dirty="0" err="1" smtClean="0"/>
              <a:t>глядача</a:t>
            </a:r>
            <a:r>
              <a:rPr lang="ru-RU" dirty="0" smtClean="0"/>
              <a:t> </a:t>
            </a:r>
            <a:r>
              <a:rPr lang="ru-RU" dirty="0" err="1" smtClean="0"/>
              <a:t>візуально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японця</a:t>
            </a:r>
            <a:r>
              <a:rPr lang="ru-RU" dirty="0" smtClean="0"/>
              <a:t>,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нафарбованими</a:t>
            </a:r>
            <a:r>
              <a:rPr lang="ru-RU" dirty="0" smtClean="0"/>
              <a:t> </a:t>
            </a:r>
            <a:r>
              <a:rPr lang="ru-RU" dirty="0" err="1" smtClean="0"/>
              <a:t>нігтями</a:t>
            </a:r>
            <a:r>
              <a:rPr lang="ru-RU" dirty="0" smtClean="0"/>
              <a:t>, </a:t>
            </a:r>
            <a:r>
              <a:rPr lang="ru-RU" dirty="0" err="1" smtClean="0"/>
              <a:t>довгим</a:t>
            </a:r>
            <a:r>
              <a:rPr lang="ru-RU" dirty="0" smtClean="0"/>
              <a:t> </a:t>
            </a:r>
            <a:r>
              <a:rPr lang="ru-RU" dirty="0" err="1" smtClean="0"/>
              <a:t>волоссям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відтіняють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не </a:t>
            </a:r>
            <a:r>
              <a:rPr lang="ru-RU" dirty="0" err="1" smtClean="0"/>
              <a:t>гомосексуал</a:t>
            </a:r>
            <a:r>
              <a:rPr lang="ru-RU" dirty="0" smtClean="0"/>
              <a:t>, а </a:t>
            </a:r>
            <a:r>
              <a:rPr lang="ru-RU" dirty="0" err="1" smtClean="0"/>
              <a:t>якраз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 - </a:t>
            </a:r>
            <a:r>
              <a:rPr lang="ru-RU" dirty="0" err="1" smtClean="0"/>
              <a:t>дамський</a:t>
            </a:r>
            <a:r>
              <a:rPr lang="ru-RU" dirty="0" smtClean="0"/>
              <a:t> угодник.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490" y="4725144"/>
            <a:ext cx="8229600" cy="506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</a:t>
            </a:r>
            <a:r>
              <a:rPr lang="ru-RU" sz="2800" dirty="0" err="1" smtClean="0"/>
              <a:t>Нудисти</a:t>
            </a:r>
            <a:endParaRPr lang="ru-RU" sz="2800" dirty="0" smtClean="0"/>
          </a:p>
        </p:txBody>
      </p:sp>
      <p:pic>
        <p:nvPicPr>
          <p:cNvPr id="30724" name="Picture 4" descr="нуди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5977284" cy="42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4234" y="5229200"/>
            <a:ext cx="8076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Нудисти</a:t>
            </a:r>
            <a:r>
              <a:rPr lang="ru-RU" dirty="0"/>
              <a:t> — люди </a:t>
            </a:r>
            <a:r>
              <a:rPr lang="ru-RU" dirty="0" err="1"/>
              <a:t>мирні</a:t>
            </a:r>
            <a:r>
              <a:rPr lang="ru-RU" dirty="0"/>
              <a:t> .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звільнитися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 вони </a:t>
            </a:r>
            <a:r>
              <a:rPr lang="ru-RU" dirty="0" err="1"/>
              <a:t>проявляють</a:t>
            </a:r>
            <a:r>
              <a:rPr lang="ru-RU" dirty="0"/>
              <a:t> у </a:t>
            </a:r>
            <a:r>
              <a:rPr lang="ru-RU" dirty="0" err="1"/>
              <a:t>відведених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спеціальних</a:t>
            </a:r>
            <a:r>
              <a:rPr lang="ru-RU" dirty="0"/>
              <a:t> пляжах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затишних</a:t>
            </a:r>
            <a:r>
              <a:rPr lang="ru-RU" dirty="0"/>
              <a:t> </a:t>
            </a:r>
            <a:r>
              <a:rPr lang="ru-RU" dirty="0" err="1"/>
              <a:t>куточках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</a:p>
          <a:p>
            <a:r>
              <a:rPr lang="ru-RU" dirty="0"/>
              <a:t>Вони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самому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перебуваючи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гордій</a:t>
            </a:r>
            <a:r>
              <a:rPr lang="ru-RU" dirty="0"/>
              <a:t> </a:t>
            </a:r>
            <a:r>
              <a:rPr lang="ru-RU" dirty="0" err="1"/>
              <a:t>самоті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разом з такими ж, як і вони </a:t>
            </a:r>
            <a:r>
              <a:rPr lang="ru-RU" dirty="0" err="1"/>
              <a:t>самі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831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72501" y="3356992"/>
            <a:ext cx="8229600" cy="650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Стиляги</a:t>
            </a:r>
          </a:p>
        </p:txBody>
      </p:sp>
      <p:pic>
        <p:nvPicPr>
          <p:cNvPr id="31748" name="Picture 4" descr="stilyagi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3"/>
            <a:ext cx="4327695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27984" y="57591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Стиляги–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молодіжна</a:t>
            </a:r>
            <a:r>
              <a:rPr lang="ru-RU" dirty="0"/>
              <a:t> субкультура </a:t>
            </a:r>
            <a:r>
              <a:rPr lang="ru-RU" dirty="0" err="1"/>
              <a:t>кінця</a:t>
            </a:r>
            <a:r>
              <a:rPr lang="ru-RU" dirty="0"/>
              <a:t> 1940-х – початку 1960-х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мала як </a:t>
            </a:r>
            <a:r>
              <a:rPr lang="ru-RU" dirty="0" err="1"/>
              <a:t>еталон</a:t>
            </a:r>
            <a:r>
              <a:rPr lang="ru-RU" dirty="0"/>
              <a:t> </a:t>
            </a:r>
            <a:r>
              <a:rPr lang="ru-RU" dirty="0" err="1" smtClean="0"/>
              <a:t>західний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. Стиляг </a:t>
            </a:r>
            <a:r>
              <a:rPr lang="ru-RU" dirty="0" err="1"/>
              <a:t>відрізняла</a:t>
            </a:r>
            <a:r>
              <a:rPr lang="ru-RU" dirty="0"/>
              <a:t> </a:t>
            </a:r>
            <a:r>
              <a:rPr lang="ru-RU" dirty="0" err="1"/>
              <a:t>навмисна</a:t>
            </a:r>
            <a:r>
              <a:rPr lang="ru-RU" dirty="0"/>
              <a:t> </a:t>
            </a:r>
            <a:r>
              <a:rPr lang="ru-RU" dirty="0" err="1"/>
              <a:t>аполітичність</a:t>
            </a:r>
            <a:r>
              <a:rPr lang="ru-RU" dirty="0"/>
              <a:t>,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цинізм</a:t>
            </a:r>
            <a:r>
              <a:rPr lang="ru-RU" dirty="0"/>
              <a:t> в думках, </a:t>
            </a:r>
            <a:r>
              <a:rPr lang="ru-RU" dirty="0" err="1"/>
              <a:t>негативне</a:t>
            </a:r>
            <a:r>
              <a:rPr lang="ru-RU" dirty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деяких</a:t>
            </a:r>
            <a:r>
              <a:rPr lang="ru-RU" dirty="0"/>
              <a:t> норм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моралі</a:t>
            </a:r>
            <a:r>
              <a:rPr lang="ru-RU" dirty="0"/>
              <a:t>. Стиляг </a:t>
            </a:r>
            <a:r>
              <a:rPr lang="ru-RU" dirty="0" err="1"/>
              <a:t>виділяв</a:t>
            </a:r>
            <a:r>
              <a:rPr lang="ru-RU" dirty="0"/>
              <a:t> з </a:t>
            </a:r>
            <a:r>
              <a:rPr lang="ru-RU" dirty="0" err="1"/>
              <a:t>натовпу</a:t>
            </a:r>
            <a:r>
              <a:rPr lang="ru-RU" dirty="0"/>
              <a:t> </a:t>
            </a:r>
            <a:r>
              <a:rPr lang="ru-RU" dirty="0" err="1"/>
              <a:t>яскравий</a:t>
            </a:r>
            <a:r>
              <a:rPr lang="ru-RU" dirty="0"/>
              <a:t>, часто </a:t>
            </a:r>
            <a:r>
              <a:rPr lang="ru-RU" dirty="0" err="1"/>
              <a:t>безглуздий</a:t>
            </a:r>
            <a:r>
              <a:rPr lang="ru-RU" dirty="0"/>
              <a:t>,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певна</a:t>
            </a:r>
            <a:r>
              <a:rPr lang="ru-RU" dirty="0"/>
              <a:t> манера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smtClean="0"/>
              <a:t>: </a:t>
            </a:r>
            <a:r>
              <a:rPr lang="ru-RU" dirty="0"/>
              <a:t>чувак – </a:t>
            </a:r>
            <a:r>
              <a:rPr lang="ru-RU" dirty="0" err="1"/>
              <a:t>перевірена</a:t>
            </a:r>
            <a:r>
              <a:rPr lang="ru-RU" dirty="0"/>
              <a:t> молода </a:t>
            </a:r>
            <a:r>
              <a:rPr lang="ru-RU" dirty="0" err="1"/>
              <a:t>людина</a:t>
            </a:r>
            <a:r>
              <a:rPr lang="ru-RU" dirty="0"/>
              <a:t>, друг, </a:t>
            </a:r>
            <a:r>
              <a:rPr lang="ru-RU" dirty="0" err="1"/>
              <a:t>товариш</a:t>
            </a:r>
            <a:r>
              <a:rPr lang="ru-RU" dirty="0"/>
              <a:t>; </a:t>
            </a:r>
            <a:r>
              <a:rPr lang="ru-RU" dirty="0" err="1"/>
              <a:t>хиляти</a:t>
            </a:r>
            <a:r>
              <a:rPr lang="ru-RU" dirty="0"/>
              <a:t>– </a:t>
            </a:r>
            <a:r>
              <a:rPr lang="ru-RU" dirty="0" err="1"/>
              <a:t>ходити</a:t>
            </a:r>
            <a:r>
              <a:rPr lang="ru-RU" dirty="0"/>
              <a:t>; </a:t>
            </a:r>
            <a:r>
              <a:rPr lang="ru-RU" dirty="0" err="1"/>
              <a:t>шузи</a:t>
            </a:r>
            <a:r>
              <a:rPr lang="ru-RU" dirty="0"/>
              <a:t>, </a:t>
            </a:r>
            <a:r>
              <a:rPr lang="ru-RU" dirty="0" err="1" smtClean="0"/>
              <a:t>шузня</a:t>
            </a:r>
            <a:r>
              <a:rPr lang="ru-RU" dirty="0" smtClean="0"/>
              <a:t>– </a:t>
            </a:r>
            <a:r>
              <a:rPr lang="ru-RU" dirty="0"/>
              <a:t>черевики на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підошві</a:t>
            </a:r>
            <a:r>
              <a:rPr lang="ru-RU" dirty="0"/>
              <a:t> (</a:t>
            </a:r>
            <a:r>
              <a:rPr lang="ru-RU" dirty="0" err="1"/>
              <a:t>платформі</a:t>
            </a:r>
            <a:r>
              <a:rPr lang="ru-RU" dirty="0"/>
              <a:t>) і т. д.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підвищений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до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і </a:t>
            </a:r>
            <a:r>
              <a:rPr lang="ru-RU" dirty="0" err="1"/>
              <a:t>танців</a:t>
            </a:r>
            <a:r>
              <a:rPr lang="ru-RU" dirty="0"/>
              <a:t>. Субкультура стиляг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стихійним</a:t>
            </a:r>
            <a:r>
              <a:rPr lang="ru-RU" dirty="0"/>
              <a:t> протестом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нав'язуваних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одноманітності</a:t>
            </a:r>
            <a:r>
              <a:rPr lang="ru-RU" dirty="0"/>
              <a:t> в </a:t>
            </a:r>
            <a:r>
              <a:rPr lang="ru-RU" dirty="0" err="1"/>
              <a:t>одязі</a:t>
            </a:r>
            <a:r>
              <a:rPr lang="ru-RU" dirty="0"/>
              <a:t>, в </a:t>
            </a:r>
            <a:r>
              <a:rPr lang="ru-RU" dirty="0" err="1"/>
              <a:t>музиці</a:t>
            </a:r>
            <a:r>
              <a:rPr lang="ru-RU" dirty="0"/>
              <a:t> і в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144" y="3697667"/>
            <a:ext cx="2502885" cy="108012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</a:t>
            </a:r>
            <a:r>
              <a:rPr lang="ru-RU" sz="2800" dirty="0" err="1" smtClean="0"/>
              <a:t>Теді</a:t>
            </a:r>
            <a:r>
              <a:rPr lang="ru-RU" sz="2800" dirty="0" smtClean="0"/>
              <a:t>-бой</a:t>
            </a:r>
          </a:p>
        </p:txBody>
      </p:sp>
      <p:pic>
        <p:nvPicPr>
          <p:cNvPr id="32772" name="Picture 4" descr="тедди б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047" y="188640"/>
            <a:ext cx="4143974" cy="350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Тедді-бої</a:t>
            </a:r>
            <a:r>
              <a:rPr lang="ru-RU" dirty="0"/>
              <a:t> </a:t>
            </a:r>
            <a:r>
              <a:rPr lang="en-US" dirty="0" smtClean="0"/>
              <a:t>- </a:t>
            </a:r>
            <a:r>
              <a:rPr lang="ru-RU" dirty="0" err="1"/>
              <a:t>Молодіжна</a:t>
            </a:r>
            <a:r>
              <a:rPr lang="ru-RU" dirty="0"/>
              <a:t> субкультура, яка </a:t>
            </a:r>
            <a:r>
              <a:rPr lang="ru-RU" dirty="0" err="1"/>
              <a:t>існувала</a:t>
            </a:r>
            <a:r>
              <a:rPr lang="ru-RU" dirty="0"/>
              <a:t> 1950-і </a:t>
            </a:r>
            <a:r>
              <a:rPr lang="ru-RU" dirty="0" err="1"/>
              <a:t>рр</a:t>
            </a:r>
            <a:r>
              <a:rPr lang="ru-RU" dirty="0"/>
              <a:t>.. в </a:t>
            </a:r>
            <a:r>
              <a:rPr lang="ru-RU" dirty="0" err="1"/>
              <a:t>Великобританії</a:t>
            </a:r>
            <a:r>
              <a:rPr lang="ru-RU" dirty="0"/>
              <a:t> і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переживала </a:t>
            </a:r>
            <a:r>
              <a:rPr lang="ru-RU" dirty="0" err="1"/>
              <a:t>відродження</a:t>
            </a:r>
            <a:r>
              <a:rPr lang="ru-RU" dirty="0"/>
              <a:t> в 70-ті і 90-ті </a:t>
            </a:r>
            <a:r>
              <a:rPr lang="ru-RU" dirty="0" err="1"/>
              <a:t>рр</a:t>
            </a:r>
            <a:r>
              <a:rPr lang="ru-RU" dirty="0" smtClean="0"/>
              <a:t>..</a:t>
            </a:r>
            <a:endParaRPr lang="ru-RU" dirty="0"/>
          </a:p>
          <a:p>
            <a:r>
              <a:rPr lang="ru-RU" dirty="0" err="1"/>
              <a:t>Термін</a:t>
            </a:r>
            <a:r>
              <a:rPr lang="ru-RU" dirty="0"/>
              <a:t> "</a:t>
            </a:r>
            <a:r>
              <a:rPr lang="ru-RU" dirty="0" err="1"/>
              <a:t>тедді-бої</a:t>
            </a:r>
            <a:r>
              <a:rPr lang="ru-RU" dirty="0"/>
              <a:t>" </a:t>
            </a:r>
            <a:r>
              <a:rPr lang="ru-RU" dirty="0" err="1"/>
              <a:t>з'явився</a:t>
            </a:r>
            <a:r>
              <a:rPr lang="ru-RU" dirty="0"/>
              <a:t> в 1953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з </a:t>
            </a:r>
            <a:r>
              <a:rPr lang="ru-RU" dirty="0" err="1"/>
              <a:t>робітничого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наслідувати</a:t>
            </a:r>
            <a:r>
              <a:rPr lang="ru-RU" dirty="0"/>
              <a:t> "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 smtClean="0"/>
              <a:t>"</a:t>
            </a:r>
            <a:endParaRPr lang="ru-RU" dirty="0"/>
          </a:p>
          <a:p>
            <a:r>
              <a:rPr lang="ru-RU" dirty="0" err="1"/>
              <a:t>Типовий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тедді</a:t>
            </a:r>
            <a:r>
              <a:rPr lang="ru-RU" dirty="0"/>
              <a:t>-бою включав "брюки-дудочки", сюртук з </a:t>
            </a:r>
            <a:r>
              <a:rPr lang="ru-RU" dirty="0" err="1"/>
              <a:t>подвійним</a:t>
            </a:r>
            <a:r>
              <a:rPr lang="ru-RU" dirty="0"/>
              <a:t> </a:t>
            </a:r>
            <a:r>
              <a:rPr lang="ru-RU" dirty="0" err="1"/>
              <a:t>коміром</a:t>
            </a:r>
            <a:r>
              <a:rPr lang="ru-RU" dirty="0"/>
              <a:t>, </a:t>
            </a:r>
            <a:r>
              <a:rPr lang="ru-RU" dirty="0" err="1"/>
              <a:t>краватка</a:t>
            </a:r>
            <a:r>
              <a:rPr lang="ru-RU" dirty="0"/>
              <a:t>-бантик в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вестернів</a:t>
            </a:r>
            <a:r>
              <a:rPr lang="ru-RU" dirty="0"/>
              <a:t>. </a:t>
            </a:r>
            <a:r>
              <a:rPr lang="ru-RU" dirty="0" err="1"/>
              <a:t>Тедді-бої</a:t>
            </a:r>
            <a:r>
              <a:rPr lang="ru-RU" dirty="0"/>
              <a:t> </a:t>
            </a:r>
            <a:r>
              <a:rPr lang="ru-RU" dirty="0" err="1"/>
              <a:t>відрізнялися</a:t>
            </a:r>
            <a:r>
              <a:rPr lang="ru-RU" dirty="0"/>
              <a:t> </a:t>
            </a:r>
            <a:r>
              <a:rPr lang="ru-RU" dirty="0" err="1"/>
              <a:t>агресивною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з них входили до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хуліганські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. З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віддавалися</a:t>
            </a:r>
            <a:r>
              <a:rPr lang="ru-RU" dirty="0"/>
              <a:t> </a:t>
            </a:r>
            <a:r>
              <a:rPr lang="ru-RU" dirty="0" err="1"/>
              <a:t>американському</a:t>
            </a:r>
            <a:r>
              <a:rPr lang="ru-RU" dirty="0"/>
              <a:t> блюзу, </a:t>
            </a:r>
            <a:r>
              <a:rPr lang="ru-RU" dirty="0" err="1"/>
              <a:t>кантрі</a:t>
            </a:r>
            <a:r>
              <a:rPr lang="ru-RU" dirty="0"/>
              <a:t> та </a:t>
            </a:r>
            <a:r>
              <a:rPr lang="ru-RU" dirty="0" err="1"/>
              <a:t>свінгу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рок-н-ролу і </a:t>
            </a:r>
            <a:r>
              <a:rPr lang="ru-RU" dirty="0" err="1"/>
              <a:t>скіффл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увібрав</a:t>
            </a:r>
            <a:r>
              <a:rPr lang="ru-RU" dirty="0"/>
              <a:t> у себе стиль </a:t>
            </a:r>
            <a:r>
              <a:rPr lang="ru-RU" dirty="0" err="1"/>
              <a:t>тедді-боїв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831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5949280"/>
            <a:ext cx="2157370" cy="576262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 </a:t>
            </a:r>
            <a:r>
              <a:rPr lang="ru-RU" sz="5800" dirty="0" err="1" smtClean="0"/>
              <a:t>Фрік</a:t>
            </a:r>
            <a:endParaRPr lang="ru-RU" sz="5800" dirty="0" smtClean="0"/>
          </a:p>
        </p:txBody>
      </p:sp>
      <p:pic>
        <p:nvPicPr>
          <p:cNvPr id="34820" name="Picture 4" descr="фр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032448" cy="575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36096" y="110915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Фриками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екстравагантних</a:t>
            </a:r>
            <a:r>
              <a:rPr lang="ru-RU" dirty="0"/>
              <a:t>, </a:t>
            </a:r>
            <a:r>
              <a:rPr lang="ru-RU" dirty="0" err="1"/>
              <a:t>неординарних</a:t>
            </a:r>
            <a:r>
              <a:rPr lang="ru-RU" dirty="0"/>
              <a:t> людей з </a:t>
            </a:r>
            <a:r>
              <a:rPr lang="ru-RU" dirty="0" err="1"/>
              <a:t>незвичайною</a:t>
            </a:r>
            <a:r>
              <a:rPr lang="ru-RU" dirty="0"/>
              <a:t> </a:t>
            </a:r>
            <a:r>
              <a:rPr lang="ru-RU" dirty="0" err="1"/>
              <a:t>зовнішністю</a:t>
            </a:r>
            <a:r>
              <a:rPr lang="ru-RU" dirty="0"/>
              <a:t> і </a:t>
            </a:r>
            <a:r>
              <a:rPr lang="ru-RU" dirty="0" err="1"/>
              <a:t>епатажною</a:t>
            </a:r>
            <a:r>
              <a:rPr lang="ru-RU" dirty="0"/>
              <a:t> </a:t>
            </a:r>
            <a:r>
              <a:rPr lang="ru-RU" dirty="0" err="1"/>
              <a:t>поведінкою</a:t>
            </a:r>
            <a:r>
              <a:rPr lang="ru-RU" dirty="0"/>
              <a:t>. Часто </a:t>
            </a:r>
            <a:r>
              <a:rPr lang="ru-RU" dirty="0" err="1"/>
              <a:t>ці</a:t>
            </a:r>
            <a:r>
              <a:rPr lang="ru-RU" dirty="0"/>
              <a:t> люди </a:t>
            </a:r>
            <a:r>
              <a:rPr lang="ru-RU" dirty="0" err="1"/>
              <a:t>відмовляються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норм і </a:t>
            </a:r>
            <a:r>
              <a:rPr lang="ru-RU" dirty="0" err="1"/>
              <a:t>стереотипів</a:t>
            </a:r>
            <a:r>
              <a:rPr lang="ru-RU" dirty="0"/>
              <a:t>, </a:t>
            </a:r>
            <a:r>
              <a:rPr lang="ru-RU" dirty="0" err="1"/>
              <a:t>ламають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фріки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, але ними </a:t>
            </a:r>
            <a:r>
              <a:rPr lang="ru-RU" dirty="0" err="1"/>
              <a:t>можуть</a:t>
            </a:r>
            <a:r>
              <a:rPr lang="ru-RU" dirty="0"/>
              <a:t> бути і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дорослі</a:t>
            </a:r>
            <a:r>
              <a:rPr lang="ru-RU" dirty="0"/>
              <a:t> люди. Часто </a:t>
            </a:r>
            <a:r>
              <a:rPr lang="ru-RU" dirty="0" err="1"/>
              <a:t>фріки</a:t>
            </a:r>
            <a:r>
              <a:rPr lang="ru-RU" dirty="0"/>
              <a:t> —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бомонду — </a:t>
            </a:r>
            <a:r>
              <a:rPr lang="ru-RU" dirty="0" err="1"/>
              <a:t>письменники</a:t>
            </a:r>
            <a:r>
              <a:rPr lang="ru-RU" dirty="0"/>
              <a:t>, </a:t>
            </a:r>
            <a:r>
              <a:rPr lang="ru-RU" dirty="0" err="1"/>
              <a:t>поети</a:t>
            </a:r>
            <a:r>
              <a:rPr lang="ru-RU" dirty="0"/>
              <a:t>, </a:t>
            </a:r>
            <a:r>
              <a:rPr lang="ru-RU" dirty="0" err="1"/>
              <a:t>музиканти</a:t>
            </a:r>
            <a:r>
              <a:rPr lang="ru-RU" dirty="0"/>
              <a:t>, художники.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50294" y="3896199"/>
            <a:ext cx="8229600" cy="650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</a:t>
            </a:r>
            <a:r>
              <a:rPr lang="ru-RU" dirty="0" err="1" smtClean="0"/>
              <a:t>Антіфа</a:t>
            </a:r>
            <a:endParaRPr lang="ru-RU" dirty="0" smtClean="0"/>
          </a:p>
        </p:txBody>
      </p:sp>
      <p:pic>
        <p:nvPicPr>
          <p:cNvPr id="37892" name="Picture 4" descr="анти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508195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08104" y="189892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Антифа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молодіжна</a:t>
            </a:r>
            <a:r>
              <a:rPr lang="ru-RU" dirty="0"/>
              <a:t> субкультура, метою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боротьба</a:t>
            </a:r>
            <a:r>
              <a:rPr lang="ru-RU" dirty="0"/>
              <a:t> з фашистами.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антифа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, перш за все, тип </a:t>
            </a:r>
            <a:r>
              <a:rPr lang="ru-RU" dirty="0" err="1"/>
              <a:t>мислення</a:t>
            </a:r>
            <a:r>
              <a:rPr lang="ru-RU" dirty="0"/>
              <a:t>. </a:t>
            </a:r>
            <a:r>
              <a:rPr lang="ru-RU" dirty="0" err="1"/>
              <a:t>Коріння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у 1920 року.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антифашисти</a:t>
            </a:r>
            <a:r>
              <a:rPr lang="ru-RU" dirty="0"/>
              <a:t>. Вони не вели </a:t>
            </a:r>
            <a:r>
              <a:rPr lang="ru-RU" dirty="0" err="1"/>
              <a:t>революційну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, але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фашистської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173" y="4581128"/>
            <a:ext cx="8424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антифа</a:t>
            </a:r>
            <a:r>
              <a:rPr lang="ru-RU" dirty="0"/>
              <a:t> -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трансформоване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люди </a:t>
            </a:r>
            <a:r>
              <a:rPr lang="ru-RU" dirty="0" err="1"/>
              <a:t>борються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расизм, </a:t>
            </a:r>
            <a:r>
              <a:rPr lang="ru-RU" dirty="0" err="1"/>
              <a:t>шовінізм</a:t>
            </a:r>
            <a:r>
              <a:rPr lang="ru-RU" dirty="0"/>
              <a:t>, </a:t>
            </a:r>
            <a:r>
              <a:rPr lang="ru-RU" dirty="0" err="1"/>
              <a:t>націоналізм</a:t>
            </a:r>
            <a:r>
              <a:rPr lang="ru-RU" dirty="0"/>
              <a:t>, неонацизм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антифашисти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як </a:t>
            </a:r>
            <a:r>
              <a:rPr lang="ru-RU" dirty="0" err="1"/>
              <a:t>активне</a:t>
            </a:r>
            <a:r>
              <a:rPr lang="ru-RU" dirty="0"/>
              <a:t>, так і </a:t>
            </a:r>
            <a:r>
              <a:rPr lang="ru-RU" dirty="0" err="1"/>
              <a:t>пасивне</a:t>
            </a:r>
            <a:r>
              <a:rPr lang="ru-RU" dirty="0"/>
              <a:t>. </a:t>
            </a:r>
            <a:r>
              <a:rPr lang="ru-RU" dirty="0" err="1"/>
              <a:t>Жваві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доводять</a:t>
            </a:r>
            <a:r>
              <a:rPr lang="ru-RU" dirty="0"/>
              <a:t> свою ненависть до фашизму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кулаків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 до радикального </a:t>
            </a:r>
            <a:r>
              <a:rPr lang="ru-RU" dirty="0" err="1"/>
              <a:t>напрямку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Функції культури: </a:t>
            </a:r>
            <a:br>
              <a:rPr lang="ru-RU" sz="4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uk-UA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3600" dirty="0" err="1" smtClean="0"/>
              <a:t>інформативна</a:t>
            </a:r>
            <a:r>
              <a:rPr lang="ru-RU" sz="3600" dirty="0" smtClean="0"/>
              <a:t>; </a:t>
            </a:r>
          </a:p>
          <a:p>
            <a:pPr>
              <a:buBlip>
                <a:blip r:embed="rId2"/>
              </a:buBlip>
            </a:pPr>
            <a:r>
              <a:rPr lang="ru-RU" sz="3600" dirty="0" err="1" smtClean="0"/>
              <a:t>пізнавальна</a:t>
            </a:r>
            <a:r>
              <a:rPr lang="ru-RU" sz="3600" dirty="0" smtClean="0"/>
              <a:t>; </a:t>
            </a:r>
          </a:p>
          <a:p>
            <a:pPr>
              <a:buBlip>
                <a:blip r:embed="rId2"/>
              </a:buBlip>
            </a:pPr>
            <a:r>
              <a:rPr lang="ru-RU" sz="3600" dirty="0" err="1" smtClean="0"/>
              <a:t>регулятивна</a:t>
            </a:r>
            <a:r>
              <a:rPr lang="ru-RU" sz="3600" dirty="0" smtClean="0"/>
              <a:t>; </a:t>
            </a:r>
          </a:p>
          <a:p>
            <a:pPr>
              <a:buBlip>
                <a:blip r:embed="rId2"/>
              </a:buBlip>
            </a:pPr>
            <a:r>
              <a:rPr lang="ru-RU" sz="3600" dirty="0" err="1" smtClean="0"/>
              <a:t>семіотична</a:t>
            </a:r>
            <a:r>
              <a:rPr lang="ru-RU" sz="3600" dirty="0" smtClean="0"/>
              <a:t>; </a:t>
            </a:r>
          </a:p>
          <a:p>
            <a:pPr>
              <a:buBlip>
                <a:blip r:embed="rId2"/>
              </a:buBlip>
            </a:pPr>
            <a:r>
              <a:rPr lang="ru-RU" sz="3600" dirty="0" err="1" smtClean="0"/>
              <a:t>ціннісна</a:t>
            </a:r>
            <a:r>
              <a:rPr lang="ru-RU" sz="3600" dirty="0" smtClean="0"/>
              <a:t>. </a:t>
            </a:r>
          </a:p>
          <a:p>
            <a:pPr>
              <a:buBlip>
                <a:blip r:embed="rId2"/>
              </a:buBlip>
            </a:pPr>
            <a:endParaRPr lang="uk-UA" dirty="0" smtClean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894" y="6074326"/>
            <a:ext cx="2268525" cy="59847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</a:t>
            </a:r>
            <a:r>
              <a:rPr lang="ru-RU" sz="2800" dirty="0" err="1" smtClean="0"/>
              <a:t>НС-скінхеди</a:t>
            </a:r>
            <a:endParaRPr lang="ru-RU" sz="2800" dirty="0" smtClean="0"/>
          </a:p>
        </p:txBody>
      </p:sp>
      <p:pic>
        <p:nvPicPr>
          <p:cNvPr id="38916" name="Picture 4" descr="Neo-Nazi_Skin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68346" cy="58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963" y="333666"/>
            <a:ext cx="3841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НС-</a:t>
            </a:r>
            <a:r>
              <a:rPr lang="ru-RU" dirty="0" err="1"/>
              <a:t>скінхеди</a:t>
            </a:r>
            <a:r>
              <a:rPr lang="ru-RU" dirty="0"/>
              <a:t> </a:t>
            </a:r>
            <a:r>
              <a:rPr lang="en-US" dirty="0" smtClean="0"/>
              <a:t>- </a:t>
            </a:r>
            <a:r>
              <a:rPr lang="ru-RU" dirty="0" err="1"/>
              <a:t>молодіжна</a:t>
            </a:r>
            <a:r>
              <a:rPr lang="ru-RU" dirty="0"/>
              <a:t> ультраправа субкультура,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дотримуються</a:t>
            </a:r>
            <a:r>
              <a:rPr lang="ru-RU" dirty="0"/>
              <a:t> </a:t>
            </a:r>
            <a:r>
              <a:rPr lang="ru-RU" dirty="0" err="1"/>
              <a:t>націонал-соціалістичної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, один з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> </a:t>
            </a:r>
            <a:r>
              <a:rPr lang="ru-RU" dirty="0" err="1"/>
              <a:t>скінхедів</a:t>
            </a:r>
            <a:r>
              <a:rPr lang="ru-RU" dirty="0"/>
              <a:t>. </a:t>
            </a:r>
            <a:r>
              <a:rPr lang="ru-RU" dirty="0" err="1"/>
              <a:t>Діяльність</a:t>
            </a:r>
            <a:r>
              <a:rPr lang="ru-RU" dirty="0"/>
              <a:t> НС-</a:t>
            </a:r>
            <a:r>
              <a:rPr lang="ru-RU" dirty="0" err="1"/>
              <a:t>скінхедів</a:t>
            </a:r>
            <a:r>
              <a:rPr lang="ru-RU" dirty="0"/>
              <a:t>, як правило, носить </a:t>
            </a:r>
            <a:r>
              <a:rPr lang="ru-RU" dirty="0" err="1"/>
              <a:t>екстремістський</a:t>
            </a:r>
            <a:r>
              <a:rPr lang="ru-RU" dirty="0"/>
              <a:t> характер.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138863"/>
            <a:ext cx="8229600" cy="719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</a:t>
            </a:r>
            <a:r>
              <a:rPr lang="ru-RU" dirty="0" err="1" smtClean="0"/>
              <a:t>Неформали</a:t>
            </a:r>
            <a:endParaRPr lang="ru-RU" dirty="0" smtClean="0"/>
          </a:p>
        </p:txBody>
      </p:sp>
      <p:pic>
        <p:nvPicPr>
          <p:cNvPr id="40964" name="Picture 4" descr="нефор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500042"/>
            <a:ext cx="40719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для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молодіжних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в СРСР 80-90х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Визначення</a:t>
            </a:r>
            <a:r>
              <a:rPr lang="ru-RU" dirty="0" smtClean="0"/>
              <a:t> «неформал»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терміна</a:t>
            </a:r>
            <a:r>
              <a:rPr lang="ru-RU" dirty="0" smtClean="0"/>
              <a:t> «</a:t>
            </a:r>
            <a:r>
              <a:rPr lang="ru-RU" dirty="0" err="1" smtClean="0"/>
              <a:t>неформальне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», </a:t>
            </a:r>
            <a:r>
              <a:rPr lang="ru-RU" dirty="0" err="1" smtClean="0"/>
              <a:t>яким</a:t>
            </a:r>
            <a:r>
              <a:rPr lang="ru-RU" dirty="0" smtClean="0"/>
              <a:t> у </a:t>
            </a:r>
            <a:r>
              <a:rPr lang="ru-RU" dirty="0" err="1" smtClean="0"/>
              <a:t>середині</a:t>
            </a:r>
            <a:r>
              <a:rPr lang="ru-RU" dirty="0" smtClean="0"/>
              <a:t> 80х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співробітники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справ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КПРС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неофіційні</a:t>
            </a:r>
            <a:r>
              <a:rPr lang="ru-RU" dirty="0" smtClean="0"/>
              <a:t>, </a:t>
            </a:r>
            <a:r>
              <a:rPr lang="ru-RU" dirty="0" err="1" smtClean="0"/>
              <a:t>самодіяльні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співтовариства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людей -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, клуби за </a:t>
            </a:r>
            <a:r>
              <a:rPr lang="ru-RU" dirty="0" err="1" smtClean="0"/>
              <a:t>інтересами</a:t>
            </a:r>
            <a:r>
              <a:rPr lang="ru-RU" dirty="0" smtClean="0"/>
              <a:t> та </a:t>
            </a:r>
            <a:r>
              <a:rPr lang="ru-RU" dirty="0" err="1" smtClean="0"/>
              <a:t>підліткові</a:t>
            </a:r>
            <a:r>
              <a:rPr lang="ru-RU" dirty="0" smtClean="0"/>
              <a:t> банди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066" y="357166"/>
            <a:ext cx="3614734" cy="530385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137275"/>
            <a:ext cx="8229600" cy="72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</a:t>
            </a:r>
            <a:r>
              <a:rPr lang="ru-RU" sz="2800" dirty="0" err="1" smtClean="0"/>
              <a:t>Стрейт-еджери</a:t>
            </a:r>
            <a:endParaRPr lang="ru-RU" sz="2800" dirty="0" smtClean="0"/>
          </a:p>
        </p:txBody>
      </p:sp>
      <p:pic>
        <p:nvPicPr>
          <p:cNvPr id="43012" name="Picture 4" descr="Стрейт-эдж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810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571480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філософське</a:t>
            </a:r>
            <a:r>
              <a:rPr lang="ru-RU" dirty="0" smtClean="0"/>
              <a:t> </a:t>
            </a:r>
            <a:r>
              <a:rPr lang="ru-RU" dirty="0" err="1" smtClean="0"/>
              <a:t>відгалуження</a:t>
            </a:r>
            <a:r>
              <a:rPr lang="ru-RU" dirty="0" smtClean="0"/>
              <a:t> </a:t>
            </a:r>
            <a:r>
              <a:rPr lang="ru-RU" dirty="0" err="1" smtClean="0"/>
              <a:t>панк-культури</a:t>
            </a:r>
            <a:r>
              <a:rPr lang="ru-RU" dirty="0" smtClean="0"/>
              <a:t>,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скоріше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характерними</a:t>
            </a:r>
            <a:r>
              <a:rPr lang="ru-RU" dirty="0" smtClean="0"/>
              <a:t> рисами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наркотиків</a:t>
            </a:r>
            <a:r>
              <a:rPr lang="ru-RU" dirty="0" smtClean="0"/>
              <a:t> (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легальні</a:t>
            </a:r>
            <a:r>
              <a:rPr lang="ru-RU" dirty="0" smtClean="0"/>
              <a:t> алкоголь </a:t>
            </a:r>
            <a:r>
              <a:rPr lang="ru-RU" dirty="0" err="1" smtClean="0"/>
              <a:t>і</a:t>
            </a:r>
            <a:r>
              <a:rPr lang="ru-RU" dirty="0" smtClean="0"/>
              <a:t> тютюн), </a:t>
            </a:r>
            <a:r>
              <a:rPr lang="ru-RU" dirty="0" err="1" smtClean="0"/>
              <a:t>розбірливість</a:t>
            </a:r>
            <a:r>
              <a:rPr lang="ru-RU" dirty="0" smtClean="0"/>
              <a:t> в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зв'язках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погляди,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панк-руху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092825"/>
            <a:ext cx="8229600" cy="765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 </a:t>
            </a:r>
            <a:r>
              <a:rPr lang="ru-RU" dirty="0" err="1" smtClean="0"/>
              <a:t>Хіппі</a:t>
            </a:r>
            <a:endParaRPr lang="ru-RU" dirty="0" smtClean="0"/>
          </a:p>
        </p:txBody>
      </p:sp>
      <p:pic>
        <p:nvPicPr>
          <p:cNvPr id="44036" name="Picture 4" descr="хипп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92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285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молодіжний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, </a:t>
            </a:r>
            <a:r>
              <a:rPr lang="ru-RU" dirty="0" err="1" smtClean="0"/>
              <a:t>виник</a:t>
            </a:r>
            <a:r>
              <a:rPr lang="ru-RU" dirty="0" smtClean="0"/>
              <a:t> у </a:t>
            </a:r>
            <a:r>
              <a:rPr lang="ru-RU" dirty="0" smtClean="0">
                <a:solidFill>
                  <a:schemeClr val="bg1"/>
                </a:solidFill>
                <a:hlinkClick r:id="rId3" tooltip="1965"/>
              </a:rPr>
              <a:t>1965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у </a:t>
            </a:r>
            <a:r>
              <a:rPr lang="ru-RU" dirty="0" smtClean="0">
                <a:hlinkClick r:id="rId4" tooltip="Сан-Франциско"/>
              </a:rPr>
              <a:t>Сан-Франциско</a:t>
            </a:r>
            <a:r>
              <a:rPr lang="ru-RU" dirty="0" smtClean="0"/>
              <a:t> у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лібералізації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демократизації</a:t>
            </a:r>
            <a:r>
              <a:rPr lang="ru-RU" dirty="0" smtClean="0"/>
              <a:t> </a:t>
            </a:r>
            <a:r>
              <a:rPr lang="ru-RU" dirty="0" err="1" smtClean="0"/>
              <a:t>традиційного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найяскравіших</a:t>
            </a:r>
            <a:r>
              <a:rPr lang="ru-RU" dirty="0" smtClean="0"/>
              <a:t> </a:t>
            </a:r>
            <a:r>
              <a:rPr lang="ru-RU" dirty="0" err="1" smtClean="0"/>
              <a:t>проявів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Контркультура"/>
              </a:rPr>
              <a:t>контркультури</a:t>
            </a:r>
            <a:r>
              <a:rPr lang="ru-RU" dirty="0" smtClean="0"/>
              <a:t>,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пацифістське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, </a:t>
            </a:r>
            <a:r>
              <a:rPr lang="ru-RU" dirty="0" err="1" smtClean="0"/>
              <a:t>склав</a:t>
            </a:r>
            <a:r>
              <a:rPr lang="ru-RU" dirty="0" smtClean="0"/>
              <a:t>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мистецтво</a:t>
            </a:r>
            <a:r>
              <a:rPr lang="ru-RU" dirty="0" smtClean="0"/>
              <a:t>, особливо </a:t>
            </a:r>
            <a:r>
              <a:rPr lang="ru-RU" dirty="0" err="1" smtClean="0"/>
              <a:t>рок-музику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як </a:t>
            </a:r>
            <a:r>
              <a:rPr lang="ru-RU" dirty="0" smtClean="0">
                <a:hlinkClick r:id="rId6" tooltip="Сексуальна революція"/>
              </a:rPr>
              <a:t>сексуальна </a:t>
            </a:r>
            <a:r>
              <a:rPr lang="ru-RU" dirty="0" err="1" smtClean="0">
                <a:hlinkClick r:id="rId6" tooltip="Сексуальна революція"/>
              </a:rPr>
              <a:t>революція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Психоделічна революція (ще не написана)"/>
              </a:rPr>
              <a:t>психоделічна</a:t>
            </a:r>
            <a:r>
              <a:rPr lang="ru-RU" dirty="0" smtClean="0">
                <a:hlinkClick r:id="rId7" tooltip="Психоделічна революція (ще не написана)"/>
              </a:rPr>
              <a:t> </a:t>
            </a:r>
            <a:r>
              <a:rPr lang="ru-RU" dirty="0" err="1" smtClean="0">
                <a:hlinkClick r:id="rId7" tooltip="Психоделічна революція (ще не написана)"/>
              </a:rPr>
              <a:t>революція</a:t>
            </a:r>
            <a:r>
              <a:rPr lang="ru-RU" dirty="0" smtClean="0"/>
              <a:t>. </a:t>
            </a:r>
            <a:r>
              <a:rPr lang="ru-RU" dirty="0" err="1" smtClean="0"/>
              <a:t>Занепав</a:t>
            </a:r>
            <a:r>
              <a:rPr lang="ru-RU" dirty="0" smtClean="0"/>
              <a:t> на початку 1970-их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перетворившись</a:t>
            </a:r>
            <a:r>
              <a:rPr lang="ru-RU" dirty="0" smtClean="0"/>
              <a:t> на одну </a:t>
            </a:r>
            <a:r>
              <a:rPr lang="ru-RU" dirty="0" err="1" smtClean="0"/>
              <a:t>з</a:t>
            </a:r>
            <a:r>
              <a:rPr lang="ru-RU" dirty="0" smtClean="0"/>
              <a:t> субкультур. </a:t>
            </a:r>
            <a:r>
              <a:rPr lang="ru-RU" dirty="0" err="1" smtClean="0"/>
              <a:t>Був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себе «</a:t>
            </a:r>
            <a:r>
              <a:rPr lang="ru-RU" dirty="0" err="1" smtClean="0"/>
              <a:t>Поколінням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, </a:t>
            </a:r>
            <a:r>
              <a:rPr lang="ru-RU" dirty="0" err="1" smtClean="0"/>
              <a:t>Дітьми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, </a:t>
            </a:r>
            <a:r>
              <a:rPr lang="en-US" dirty="0" smtClean="0"/>
              <a:t>Love Generation».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956" y="4941168"/>
            <a:ext cx="822960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</a:t>
            </a:r>
            <a:r>
              <a:rPr lang="ru-RU" sz="2800" dirty="0" err="1" smtClean="0"/>
              <a:t>Руд-бой</a:t>
            </a:r>
            <a:endParaRPr lang="ru-RU" sz="2800" dirty="0" smtClean="0"/>
          </a:p>
        </p:txBody>
      </p:sp>
      <p:pic>
        <p:nvPicPr>
          <p:cNvPr id="47108" name="Picture 4" descr="руд б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056" y="191298"/>
            <a:ext cx="5146682" cy="43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26023" y="289679"/>
            <a:ext cx="38810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Руд-</a:t>
            </a:r>
            <a:r>
              <a:rPr lang="ru-RU" dirty="0" err="1"/>
              <a:t>бої</a:t>
            </a:r>
            <a:r>
              <a:rPr lang="ru-RU" dirty="0"/>
              <a:t>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підкреслювали</a:t>
            </a:r>
            <a:r>
              <a:rPr lang="ru-RU" dirty="0"/>
              <a:t> свою </a:t>
            </a:r>
            <a:r>
              <a:rPr lang="ru-RU" dirty="0" err="1"/>
              <a:t>агресивність</a:t>
            </a:r>
            <a:r>
              <a:rPr lang="ru-RU" dirty="0"/>
              <a:t> і </a:t>
            </a:r>
            <a:r>
              <a:rPr lang="ru-RU" dirty="0" err="1"/>
              <a:t>презирство</a:t>
            </a:r>
            <a:r>
              <a:rPr lang="ru-RU" dirty="0"/>
              <a:t> до </a:t>
            </a:r>
            <a:r>
              <a:rPr lang="ru-RU" dirty="0" err="1"/>
              <a:t>небезпек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голена</a:t>
            </a:r>
            <a:r>
              <a:rPr lang="ru-RU" dirty="0"/>
              <a:t> голова, очевидно,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кримінальною</a:t>
            </a:r>
            <a:r>
              <a:rPr lang="ru-RU" dirty="0"/>
              <a:t> романтикою.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атрибут </a:t>
            </a:r>
            <a:r>
              <a:rPr lang="ru-RU" dirty="0" err="1"/>
              <a:t>успадкували</a:t>
            </a:r>
            <a:r>
              <a:rPr lang="ru-RU" dirty="0"/>
              <a:t> </a:t>
            </a:r>
            <a:r>
              <a:rPr lang="ru-RU" dirty="0" err="1"/>
              <a:t>скінхеди</a:t>
            </a:r>
            <a:r>
              <a:rPr lang="ru-RU" dirty="0"/>
              <a:t>. </a:t>
            </a:r>
            <a:r>
              <a:rPr lang="ru-RU" dirty="0" err="1"/>
              <a:t>Улюбленою</a:t>
            </a:r>
            <a:r>
              <a:rPr lang="ru-RU" dirty="0"/>
              <a:t> </a:t>
            </a:r>
            <a:r>
              <a:rPr lang="ru-RU" dirty="0" err="1"/>
              <a:t>одягом</a:t>
            </a:r>
            <a:r>
              <a:rPr lang="ru-RU" dirty="0"/>
              <a:t> руд-</a:t>
            </a:r>
            <a:r>
              <a:rPr lang="ru-RU" dirty="0" err="1"/>
              <a:t>боїв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костюм,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краватки</a:t>
            </a:r>
            <a:r>
              <a:rPr lang="ru-RU" dirty="0"/>
              <a:t> і </a:t>
            </a:r>
            <a:r>
              <a:rPr lang="ru-RU" dirty="0" err="1"/>
              <a:t>капелюхи</a:t>
            </a:r>
            <a:r>
              <a:rPr lang="ru-RU" dirty="0"/>
              <a:t>, </a:t>
            </a:r>
            <a:r>
              <a:rPr lang="ru-RU" dirty="0" err="1"/>
              <a:t>запозичені</a:t>
            </a:r>
            <a:r>
              <a:rPr lang="ru-RU" dirty="0"/>
              <a:t> з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пригодницьких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0232" y="620688"/>
            <a:ext cx="2339962" cy="11429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                  </a:t>
            </a:r>
            <a:r>
              <a:rPr lang="ru-RU" dirty="0" err="1" smtClean="0"/>
              <a:t>Гопники</a:t>
            </a:r>
            <a:endParaRPr lang="ru-RU" dirty="0" smtClean="0"/>
          </a:p>
        </p:txBody>
      </p:sp>
      <p:pic>
        <p:nvPicPr>
          <p:cNvPr id="48132" name="Picture 4" descr="го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5868144" cy="44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458112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Го́пник (гоп, гопота) — представник радянської та пост-радянської субкультури, утвореної в результаті інфільтрації кримінальної естетики в робітниче середовище; людина, що вимагає гроші або інші цінні речі від інших людей, шахрай, грабіжник, хуліган. Зазвичай походить з малозабезпечених сімей.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61085" y="3429000"/>
            <a:ext cx="8229600" cy="792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</a:t>
            </a:r>
            <a:r>
              <a:rPr lang="ru-RU" sz="2800" dirty="0" err="1" smtClean="0"/>
              <a:t>Любера</a:t>
            </a:r>
            <a:endParaRPr lang="ru-RU" sz="2800" dirty="0" smtClean="0"/>
          </a:p>
        </p:txBody>
      </p:sp>
      <p:pic>
        <p:nvPicPr>
          <p:cNvPr id="49156" name="Picture 4" descr="люб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0"/>
            <a:ext cx="4907430" cy="31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60032" y="11663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Любери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любера</a:t>
            </a:r>
            <a:r>
              <a:rPr lang="ru-RU" dirty="0"/>
              <a:t> - </a:t>
            </a:r>
            <a:r>
              <a:rPr lang="ru-RU" dirty="0" err="1"/>
              <a:t>підлітковий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Люберці</a:t>
            </a:r>
            <a:r>
              <a:rPr lang="ru-RU" dirty="0"/>
              <a:t> </a:t>
            </a:r>
            <a:r>
              <a:rPr lang="ru-RU" dirty="0" err="1"/>
              <a:t>Московської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70-х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і </a:t>
            </a:r>
            <a:r>
              <a:rPr lang="ru-RU" dirty="0" err="1"/>
              <a:t>існувало</a:t>
            </a:r>
            <a:r>
              <a:rPr lang="ru-RU" dirty="0"/>
              <a:t> до 1990-х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СРСР.</a:t>
            </a:r>
          </a:p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/>
              <a:t>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Люберці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Москвою</a:t>
            </a:r>
            <a:r>
              <a:rPr lang="ru-RU" dirty="0"/>
              <a:t>, де </a:t>
            </a:r>
            <a:r>
              <a:rPr lang="ru-RU" dirty="0" err="1"/>
              <a:t>зародився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</a:t>
            </a:r>
            <a:r>
              <a:rPr lang="ru-RU" dirty="0" err="1"/>
              <a:t>Любера</a:t>
            </a:r>
            <a:r>
              <a:rPr lang="ru-RU" dirty="0"/>
              <a:t> </a:t>
            </a:r>
            <a:r>
              <a:rPr lang="ru-RU" dirty="0" err="1"/>
              <a:t>займалися</a:t>
            </a:r>
            <a:r>
              <a:rPr lang="ru-RU" dirty="0"/>
              <a:t> культуризмом в </a:t>
            </a:r>
            <a:r>
              <a:rPr lang="ru-RU" dirty="0" err="1"/>
              <a:t>підвалах</a:t>
            </a:r>
            <a:r>
              <a:rPr lang="ru-RU" dirty="0"/>
              <a:t> ("качалках"), </a:t>
            </a:r>
            <a:r>
              <a:rPr lang="ru-RU" dirty="0" err="1"/>
              <a:t>рукопашним</a:t>
            </a:r>
            <a:r>
              <a:rPr lang="ru-RU" dirty="0"/>
              <a:t> </a:t>
            </a:r>
            <a:r>
              <a:rPr lang="ru-RU" dirty="0" err="1"/>
              <a:t>боєм</a:t>
            </a:r>
            <a:r>
              <a:rPr lang="ru-RU" dirty="0"/>
              <a:t>, боксом, </a:t>
            </a:r>
            <a:r>
              <a:rPr lang="ru-RU" dirty="0" err="1"/>
              <a:t>плаванням</a:t>
            </a:r>
            <a:r>
              <a:rPr lang="ru-RU" dirty="0"/>
              <a:t>, </a:t>
            </a:r>
            <a:r>
              <a:rPr lang="ru-RU" dirty="0" err="1"/>
              <a:t>бігом</a:t>
            </a:r>
            <a:r>
              <a:rPr lang="ru-RU" dirty="0"/>
              <a:t>, </a:t>
            </a:r>
            <a:r>
              <a:rPr lang="ru-RU" dirty="0" err="1"/>
              <a:t>стрибками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видами спорту. Активно </a:t>
            </a:r>
            <a:r>
              <a:rPr lang="ru-RU" dirty="0" err="1"/>
              <a:t>пропагували</a:t>
            </a:r>
            <a:r>
              <a:rPr lang="ru-RU" dirty="0"/>
              <a:t> 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Ворогували</a:t>
            </a:r>
            <a:r>
              <a:rPr lang="ru-RU" dirty="0"/>
              <a:t> з неформалами: </a:t>
            </a:r>
            <a:r>
              <a:rPr lang="ru-RU" dirty="0" err="1"/>
              <a:t>хіпі</a:t>
            </a:r>
            <a:r>
              <a:rPr lang="ru-RU" dirty="0"/>
              <a:t>, панками, </a:t>
            </a:r>
            <a:r>
              <a:rPr lang="ru-RU" dirty="0" err="1"/>
              <a:t>металістами</a:t>
            </a:r>
            <a:r>
              <a:rPr lang="ru-RU" dirty="0"/>
              <a:t> і т. п. </a:t>
            </a:r>
            <a:r>
              <a:rPr lang="ru-RU" dirty="0" err="1"/>
              <a:t>Жорстка</a:t>
            </a:r>
            <a:r>
              <a:rPr lang="ru-RU" dirty="0"/>
              <a:t> система </a:t>
            </a:r>
            <a:r>
              <a:rPr lang="ru-RU" dirty="0" err="1"/>
              <a:t>тренувань</a:t>
            </a:r>
            <a:r>
              <a:rPr lang="ru-RU" dirty="0"/>
              <a:t> і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відбору</a:t>
            </a:r>
            <a:r>
              <a:rPr lang="ru-RU" dirty="0"/>
              <a:t> дозволило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розвинути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боєздатність</a:t>
            </a:r>
            <a:r>
              <a:rPr lang="ru-RU" dirty="0"/>
              <a:t>. Рух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у </a:t>
            </a:r>
            <a:r>
              <a:rPr lang="ru-RU" dirty="0" err="1"/>
              <a:t>середині</a:t>
            </a:r>
            <a:r>
              <a:rPr lang="ru-RU" dirty="0"/>
              <a:t> 80-х і </a:t>
            </a:r>
            <a:r>
              <a:rPr lang="ru-RU" dirty="0" err="1"/>
              <a:t>набуло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деякої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smtClean="0"/>
              <a:t>СРСР.</a:t>
            </a: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472487" cy="5214937"/>
          </a:xfrm>
        </p:spPr>
        <p:txBody>
          <a:bodyPr>
            <a:normAutofit fontScale="62500" lnSpcReduction="20000"/>
          </a:bodyPr>
          <a:lstStyle/>
          <a:p>
            <a:pPr marL="448056" indent="-384048" algn="ctr" fontAlgn="auto">
              <a:spcAft>
                <a:spcPts val="0"/>
              </a:spcAft>
              <a:buNone/>
              <a:defRPr/>
            </a:pPr>
            <a:r>
              <a:rPr lang="ru-RU" dirty="0" smtClean="0"/>
              <a:t>Молодіжні субкультури — </a:t>
            </a:r>
            <a:r>
              <a:rPr lang="ru-RU" dirty="0" err="1" smtClean="0"/>
              <a:t>особлива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суспільної</a:t>
            </a:r>
            <a:r>
              <a:rPr lang="ru-RU" dirty="0" smtClean="0"/>
              <a:t> культури. Молодіжних </a:t>
            </a:r>
            <a:r>
              <a:rPr lang="ru-RU" dirty="0" err="1" smtClean="0"/>
              <a:t>неформальних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.</a:t>
            </a:r>
            <a:r>
              <a:rPr lang="uk-UA" dirty="0" smtClean="0"/>
              <a:t> Неформальний спосіб життя притаманний людям підліткового віку. А належність до тієї чи іншої субкультури – це своєрідний спосіб продемонструвати дорослим свої власні погляди на життя. Тим більше, що підліткам взагалі характерне протиставлення себе дорослим. І тому </a:t>
            </a:r>
            <a:r>
              <a:rPr lang="uk-UA" dirty="0" err="1" smtClean="0"/>
              <a:t>тінейджери</a:t>
            </a:r>
            <a:r>
              <a:rPr lang="uk-UA" dirty="0" smtClean="0"/>
              <a:t> об’єднуються з іншими однодумцями та демонструють те, що у них є власні життєві позиції. </a:t>
            </a:r>
            <a:r>
              <a:rPr lang="ru-RU" dirty="0" err="1" smtClean="0"/>
              <a:t>Багато</a:t>
            </a:r>
            <a:r>
              <a:rPr lang="ru-RU" dirty="0" smtClean="0"/>
              <a:t> людей </a:t>
            </a:r>
            <a:r>
              <a:rPr lang="ru-RU" dirty="0" err="1" smtClean="0"/>
              <a:t>упереджено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молодіжних субкультур,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знаючи</a:t>
            </a:r>
            <a:r>
              <a:rPr lang="ru-RU" dirty="0" smtClean="0"/>
              <a:t>, що </a:t>
            </a:r>
            <a:r>
              <a:rPr lang="ru-RU" dirty="0" err="1" smtClean="0"/>
              <a:t>більшість</a:t>
            </a:r>
            <a:r>
              <a:rPr lang="ru-RU" dirty="0" smtClean="0"/>
              <a:t> з них не мають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найменшого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до </a:t>
            </a:r>
            <a:r>
              <a:rPr lang="ru-RU" dirty="0" err="1" smtClean="0"/>
              <a:t>криміналу</a:t>
            </a:r>
            <a:r>
              <a:rPr lang="ru-RU" dirty="0" smtClean="0"/>
              <a:t>, </a:t>
            </a:r>
            <a:r>
              <a:rPr lang="ru-RU" dirty="0" err="1" smtClean="0"/>
              <a:t>сексуальної</a:t>
            </a:r>
            <a:r>
              <a:rPr lang="ru-RU" dirty="0" smtClean="0"/>
              <a:t> </a:t>
            </a:r>
            <a:r>
              <a:rPr lang="ru-RU" dirty="0" err="1" smtClean="0"/>
              <a:t>розбещеності</a:t>
            </a:r>
            <a:r>
              <a:rPr lang="ru-RU" dirty="0" smtClean="0"/>
              <a:t>, сатанизму. А </a:t>
            </a:r>
            <a:r>
              <a:rPr lang="ru-RU" dirty="0" err="1" smtClean="0"/>
              <a:t>навпаки</a:t>
            </a:r>
            <a:r>
              <a:rPr lang="ru-RU" dirty="0" smtClean="0"/>
              <a:t> — це </a:t>
            </a:r>
            <a:r>
              <a:rPr lang="ru-RU" dirty="0" err="1" smtClean="0"/>
              <a:t>звичайні</a:t>
            </a:r>
            <a:r>
              <a:rPr lang="ru-RU" dirty="0" smtClean="0"/>
              <a:t> у </a:t>
            </a:r>
            <a:r>
              <a:rPr lang="ru-RU" dirty="0" err="1" smtClean="0"/>
              <a:t>спілкуванні</a:t>
            </a:r>
            <a:r>
              <a:rPr lang="ru-RU" dirty="0" smtClean="0"/>
              <a:t> </a:t>
            </a:r>
            <a:r>
              <a:rPr lang="ru-RU" dirty="0" err="1" smtClean="0"/>
              <a:t>підлітки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з яких </a:t>
            </a:r>
            <a:r>
              <a:rPr lang="ru-RU" dirty="0" err="1" smtClean="0"/>
              <a:t>початківці</a:t>
            </a:r>
            <a:r>
              <a:rPr lang="ru-RU" dirty="0" smtClean="0"/>
              <a:t> - </a:t>
            </a:r>
            <a:r>
              <a:rPr lang="ru-RU" dirty="0" err="1" smtClean="0"/>
              <a:t>музиканти</a:t>
            </a:r>
            <a:r>
              <a:rPr lang="ru-RU" dirty="0" smtClean="0"/>
              <a:t>, </a:t>
            </a:r>
            <a:r>
              <a:rPr lang="ru-RU" dirty="0" err="1" smtClean="0"/>
              <a:t>письменники</a:t>
            </a:r>
            <a:r>
              <a:rPr lang="ru-RU" dirty="0" smtClean="0"/>
              <a:t>, художники та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обдаровані</a:t>
            </a:r>
            <a:r>
              <a:rPr lang="ru-RU" dirty="0" smtClean="0"/>
              <a:t> люди. Вони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чинних</a:t>
            </a:r>
            <a:r>
              <a:rPr lang="ru-RU" dirty="0" smtClean="0"/>
              <a:t> правил і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збираються</a:t>
            </a:r>
            <a:r>
              <a:rPr lang="ru-RU" dirty="0" smtClean="0"/>
              <a:t> в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свою </a:t>
            </a:r>
            <a:r>
              <a:rPr lang="ru-RU" dirty="0" err="1" smtClean="0"/>
              <a:t>маленьку</a:t>
            </a:r>
            <a:r>
              <a:rPr lang="ru-RU" dirty="0" smtClean="0"/>
              <a:t> систему (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одягом</a:t>
            </a:r>
            <a:r>
              <a:rPr lang="ru-RU" dirty="0" smtClean="0"/>
              <a:t> та законами) на </a:t>
            </a:r>
            <a:r>
              <a:rPr lang="ru-RU" dirty="0" err="1" smtClean="0"/>
              <a:t>противагу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великій</a:t>
            </a:r>
            <a:r>
              <a:rPr lang="ru-RU" dirty="0" smtClean="0"/>
              <a:t>. </a:t>
            </a:r>
            <a:r>
              <a:rPr lang="ru-RU" u="sng" dirty="0" smtClean="0"/>
              <a:t>Кожен </a:t>
            </a:r>
            <a:r>
              <a:rPr lang="ru-RU" u="sng" dirty="0" err="1" smtClean="0"/>
              <a:t>має</a:t>
            </a:r>
            <a:r>
              <a:rPr lang="ru-RU" u="sng" dirty="0" smtClean="0"/>
              <a:t> право бути </a:t>
            </a:r>
            <a:r>
              <a:rPr lang="ru-RU" u="sng" dirty="0" err="1" smtClean="0"/>
              <a:t>індивідуальним</a:t>
            </a:r>
            <a:r>
              <a:rPr lang="ru-RU" u="sng" dirty="0" smtClean="0"/>
              <a:t>. </a:t>
            </a:r>
            <a:endParaRPr lang="uk-UA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63" y="214313"/>
            <a:ext cx="52863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ВИСНОВОК</a:t>
            </a:r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endParaRPr lang="uk-UA" sz="60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92935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Субкультура</a:t>
            </a:r>
          </a:p>
          <a:p>
            <a:pPr algn="ctr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соціальне</a:t>
            </a:r>
            <a:r>
              <a:rPr lang="ru-RU" b="1" dirty="0" smtClean="0"/>
              <a:t> </a:t>
            </a:r>
            <a:r>
              <a:rPr lang="ru-RU" b="1" dirty="0" err="1" smtClean="0"/>
              <a:t>угрупування</a:t>
            </a:r>
            <a:r>
              <a:rPr lang="ru-RU" b="1" dirty="0" smtClean="0"/>
              <a:t>, </a:t>
            </a:r>
            <a:r>
              <a:rPr lang="ru-RU" b="1" dirty="0" err="1" smtClean="0"/>
              <a:t>кожен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 сам себе до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зараховує</a:t>
            </a:r>
            <a:r>
              <a:rPr lang="ru-RU" b="1" dirty="0" smtClean="0"/>
              <a:t> (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ідентифікує</a:t>
            </a:r>
            <a:r>
              <a:rPr lang="ru-RU" b="1" dirty="0" smtClean="0"/>
              <a:t>). Члени такого </a:t>
            </a:r>
            <a:r>
              <a:rPr lang="ru-RU" b="1" dirty="0" err="1" smtClean="0"/>
              <a:t>угрупування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формувати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безпосереднього</a:t>
            </a:r>
            <a:r>
              <a:rPr lang="ru-RU" b="1" dirty="0" smtClean="0"/>
              <a:t>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 (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, клуби, тусовки),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їхній</a:t>
            </a:r>
            <a:r>
              <a:rPr lang="ru-RU" b="1" dirty="0" smtClean="0"/>
              <a:t> </a:t>
            </a:r>
            <a:r>
              <a:rPr lang="ru-RU" b="1" dirty="0" err="1" smtClean="0"/>
              <a:t>зв'язок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одним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відбуватися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віртуально</a:t>
            </a:r>
            <a:r>
              <a:rPr lang="ru-RU" b="1" dirty="0" smtClean="0"/>
              <a:t>,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захопленню</a:t>
            </a:r>
            <a:r>
              <a:rPr lang="ru-RU" b="1" dirty="0" smtClean="0"/>
              <a:t> </a:t>
            </a:r>
            <a:r>
              <a:rPr lang="ru-RU" b="1" dirty="0" err="1" smtClean="0"/>
              <a:t>одним</a:t>
            </a:r>
            <a:r>
              <a:rPr lang="ru-RU" b="1" dirty="0" smtClean="0"/>
              <a:t> </a:t>
            </a:r>
            <a:r>
              <a:rPr lang="ru-RU" b="1" dirty="0" err="1" smtClean="0"/>
              <a:t>героєм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sz="3200" dirty="0" err="1" smtClean="0"/>
              <a:t>Найчастіше</a:t>
            </a:r>
            <a:r>
              <a:rPr lang="ru-RU" sz="3200" dirty="0" smtClean="0"/>
              <a:t> </a:t>
            </a:r>
            <a:r>
              <a:rPr lang="ru-RU" sz="3200" dirty="0" err="1" smtClean="0"/>
              <a:t>субкультури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виникають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довкола</a:t>
            </a:r>
            <a:r>
              <a:rPr lang="ru-RU" sz="3200" dirty="0" smtClean="0"/>
              <a:t> </a:t>
            </a:r>
            <a:r>
              <a:rPr lang="ru-RU" sz="3200" dirty="0" err="1" smtClean="0"/>
              <a:t>певного</a:t>
            </a:r>
            <a:r>
              <a:rPr lang="ru-RU" sz="3200" dirty="0" smtClean="0"/>
              <a:t> центру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ініціатора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проповідує</a:t>
            </a:r>
            <a:r>
              <a:rPr lang="ru-RU" sz="3200" dirty="0" smtClean="0"/>
              <a:t> </a:t>
            </a:r>
            <a:r>
              <a:rPr lang="ru-RU" sz="3200" dirty="0" err="1" smtClean="0"/>
              <a:t>певні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новації</a:t>
            </a:r>
            <a:r>
              <a:rPr lang="ru-RU" sz="3200" dirty="0" smtClean="0"/>
              <a:t> у </a:t>
            </a:r>
            <a:r>
              <a:rPr lang="ru-RU" sz="3200" dirty="0" err="1" smtClean="0"/>
              <a:t>сфері</a:t>
            </a:r>
            <a:r>
              <a:rPr lang="ru-RU" sz="3200" dirty="0" smtClean="0"/>
              <a:t> </a:t>
            </a:r>
            <a:r>
              <a:rPr lang="ru-RU" sz="3200" dirty="0" err="1" smtClean="0"/>
              <a:t>музичних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стилів</a:t>
            </a:r>
            <a:r>
              <a:rPr lang="ru-RU" sz="3200" dirty="0" smtClean="0"/>
              <a:t>, способу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, </a:t>
            </a:r>
            <a:r>
              <a:rPr lang="ru-RU" sz="3200" dirty="0" err="1" smtClean="0"/>
              <a:t>ставлення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якихось</a:t>
            </a:r>
            <a:r>
              <a:rPr lang="ru-RU" sz="3200" dirty="0" smtClean="0"/>
              <a:t> </a:t>
            </a:r>
            <a:r>
              <a:rPr lang="ru-RU" sz="3200" dirty="0" err="1" smtClean="0"/>
              <a:t>соціальних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явищ</a:t>
            </a:r>
            <a:r>
              <a:rPr lang="ru-RU" sz="3200" dirty="0" smtClean="0"/>
              <a:t>.</a:t>
            </a:r>
            <a:endParaRPr lang="uk-UA" sz="3200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428605"/>
            <a:ext cx="7143800" cy="42862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b="1" i="1" dirty="0" err="1" smtClean="0"/>
              <a:t>Молодіжна</a:t>
            </a:r>
            <a:r>
              <a:rPr lang="ru-RU" sz="4000" b="1" i="1" dirty="0" smtClean="0"/>
              <a:t> субкультура </a:t>
            </a:r>
            <a:r>
              <a:rPr lang="ru-RU" sz="3600" dirty="0" smtClean="0"/>
              <a:t>– </a:t>
            </a:r>
            <a:r>
              <a:rPr lang="ru-RU" sz="3600" dirty="0" err="1" smtClean="0"/>
              <a:t>будь-яке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об'єднання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молоді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має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власні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елементи</a:t>
            </a:r>
            <a:r>
              <a:rPr lang="ru-RU" sz="3600" dirty="0" smtClean="0"/>
              <a:t> </a:t>
            </a:r>
            <a:r>
              <a:rPr lang="ru-RU" sz="3600" dirty="0" err="1" smtClean="0"/>
              <a:t>культури</a:t>
            </a:r>
            <a:r>
              <a:rPr lang="ru-RU" sz="3600" dirty="0" smtClean="0"/>
              <a:t>, а </a:t>
            </a:r>
            <a:r>
              <a:rPr lang="ru-RU" sz="3600" dirty="0" err="1" smtClean="0"/>
              <a:t>саме</a:t>
            </a:r>
            <a:r>
              <a:rPr lang="ru-RU" sz="3600" dirty="0" smtClean="0"/>
              <a:t>: </a:t>
            </a:r>
            <a:r>
              <a:rPr lang="ru-RU" sz="3600" dirty="0" err="1" smtClean="0"/>
              <a:t>мову</a:t>
            </a:r>
            <a:r>
              <a:rPr lang="ru-RU" sz="3600" dirty="0" smtClean="0"/>
              <a:t> (сленг), </a:t>
            </a:r>
            <a:r>
              <a:rPr lang="ru-RU" sz="3600" dirty="0" err="1" smtClean="0"/>
              <a:t>символіку</a:t>
            </a:r>
            <a:r>
              <a:rPr lang="ru-RU" sz="3600" dirty="0" smtClean="0"/>
              <a:t> (</a:t>
            </a:r>
            <a:r>
              <a:rPr lang="ru-RU" sz="3600" dirty="0" err="1" smtClean="0"/>
              <a:t>зовнішня</a:t>
            </a:r>
            <a:r>
              <a:rPr lang="ru-RU" sz="3600" dirty="0" smtClean="0"/>
              <a:t> атрибутика), </a:t>
            </a:r>
            <a:r>
              <a:rPr lang="ru-RU" sz="3600" dirty="0" err="1" smtClean="0"/>
              <a:t>традиції</a:t>
            </a:r>
            <a:r>
              <a:rPr lang="ru-RU" sz="3600" dirty="0" smtClean="0"/>
              <a:t>, </a:t>
            </a:r>
            <a:r>
              <a:rPr lang="ru-RU" sz="3600" dirty="0" err="1" smtClean="0"/>
              <a:t>тексти</a:t>
            </a:r>
            <a:r>
              <a:rPr lang="ru-RU" sz="3600" dirty="0" smtClean="0"/>
              <a:t>, </a:t>
            </a:r>
            <a:r>
              <a:rPr lang="ru-RU" sz="3600" dirty="0" err="1" smtClean="0"/>
              <a:t>норми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цінності</a:t>
            </a:r>
            <a:r>
              <a:rPr lang="ru-RU" sz="3600" dirty="0" smtClean="0"/>
              <a:t>. </a:t>
            </a: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500570"/>
            <a:ext cx="3214710" cy="2143140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5 головних характеристик молодіжних субкультур: </a:t>
            </a:r>
            <a:endParaRPr lang="uk-UA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48056" indent="-384048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dirty="0" smtClean="0"/>
              <a:t>Специфічний стиль життя і поведінки; </a:t>
            </a:r>
          </a:p>
          <a:p>
            <a:pPr marL="448056" indent="-384048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dirty="0" smtClean="0"/>
              <a:t> Наявність власних норм, цінностей, картини світу, які відповідають вимогам певних соціальних категорій молоді; </a:t>
            </a:r>
          </a:p>
          <a:p>
            <a:pPr marL="448056" indent="-384048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dirty="0" smtClean="0"/>
              <a:t>Протиставлення себе решті суспільства; </a:t>
            </a:r>
          </a:p>
          <a:p>
            <a:pPr marL="448056" indent="-384048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dirty="0" smtClean="0"/>
              <a:t>Зовнішня атрибутика, яка має символічне значення; </a:t>
            </a:r>
          </a:p>
          <a:p>
            <a:pPr marL="448056" indent="-384048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uk-UA" dirty="0" smtClean="0"/>
              <a:t>Ініціативний центр, який генерує тексти. </a:t>
            </a:r>
          </a:p>
          <a:p>
            <a:pPr marL="448056" indent="-384048" fontAlgn="auto">
              <a:spcAft>
                <a:spcPts val="0"/>
              </a:spcAft>
              <a:buBlip>
                <a:blip r:embed="rId2"/>
              </a:buBlip>
              <a:defRPr/>
            </a:pPr>
            <a:endParaRPr lang="uk-UA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Причини </a:t>
            </a:r>
            <a:r>
              <a:rPr lang="ru-RU" sz="2400" b="1" dirty="0" err="1" smtClean="0"/>
              <a:t>появи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молодіжних</a:t>
            </a:r>
            <a:r>
              <a:rPr lang="ru-RU" sz="2400" b="1" dirty="0" smtClean="0"/>
              <a:t> субкультур: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"Шок – протест"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Соціальний</a:t>
            </a:r>
            <a:r>
              <a:rPr lang="ru-RU" b="1" dirty="0" smtClean="0"/>
              <a:t> </a:t>
            </a:r>
            <a:r>
              <a:rPr lang="ru-RU" b="1" dirty="0" err="1" smtClean="0"/>
              <a:t>підтекст</a:t>
            </a:r>
            <a:r>
              <a:rPr lang="ru-RU" b="1" dirty="0" smtClean="0"/>
              <a:t> – </a:t>
            </a:r>
            <a:r>
              <a:rPr lang="ru-RU" b="1" dirty="0" err="1" smtClean="0"/>
              <a:t>неадекватність</a:t>
            </a:r>
            <a:r>
              <a:rPr lang="ru-RU" b="1" dirty="0" smtClean="0"/>
              <a:t>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 потребам </a:t>
            </a:r>
            <a:r>
              <a:rPr lang="ru-RU" b="1" dirty="0" err="1" smtClean="0"/>
              <a:t>молоді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Царина</a:t>
            </a:r>
            <a:r>
              <a:rPr lang="ru-RU" b="1" dirty="0" smtClean="0"/>
              <a:t> </a:t>
            </a:r>
            <a:r>
              <a:rPr lang="ru-RU" b="1" dirty="0" err="1" smtClean="0"/>
              <a:t>соціалізації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Духовна </a:t>
            </a:r>
            <a:r>
              <a:rPr lang="ru-RU" b="1" dirty="0" err="1" smtClean="0"/>
              <a:t>самотність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Молодіжні</a:t>
            </a:r>
            <a:r>
              <a:rPr lang="ru-RU" b="1" dirty="0" smtClean="0"/>
              <a:t> </a:t>
            </a:r>
            <a:r>
              <a:rPr lang="ru-RU" b="1" dirty="0" err="1" smtClean="0"/>
              <a:t>субкультури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андеґраунду</a:t>
            </a:r>
            <a:r>
              <a:rPr lang="ru-RU" b="1" dirty="0" smtClean="0"/>
              <a:t> </a:t>
            </a:r>
            <a:r>
              <a:rPr lang="ru-RU" b="1" dirty="0" err="1" smtClean="0"/>
              <a:t>формуються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тих, </a:t>
            </a:r>
            <a:r>
              <a:rPr lang="ru-RU" b="1" dirty="0" err="1" smtClean="0"/>
              <a:t>хто</a:t>
            </a:r>
            <a:r>
              <a:rPr lang="ru-RU" b="1" dirty="0" smtClean="0"/>
              <a:t> "</a:t>
            </a:r>
            <a:r>
              <a:rPr lang="ru-RU" b="1" dirty="0" err="1" smtClean="0"/>
              <a:t>випав</a:t>
            </a:r>
            <a:r>
              <a:rPr lang="ru-RU" b="1" dirty="0" smtClean="0"/>
              <a:t>"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суспільства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Ідейні</a:t>
            </a:r>
            <a:r>
              <a:rPr lang="ru-RU" b="1" dirty="0" smtClean="0"/>
              <a:t> </a:t>
            </a:r>
            <a:r>
              <a:rPr lang="ru-RU" b="1" dirty="0" err="1" smtClean="0"/>
              <a:t>витоки</a:t>
            </a:r>
            <a:r>
              <a:rPr lang="ru-RU" b="1" dirty="0" smtClean="0"/>
              <a:t> </a:t>
            </a:r>
            <a:r>
              <a:rPr lang="ru-RU" b="1" dirty="0" err="1" smtClean="0"/>
              <a:t>молодіжного</a:t>
            </a:r>
            <a:r>
              <a:rPr lang="ru-RU" b="1" dirty="0" smtClean="0"/>
              <a:t> бунту – </a:t>
            </a:r>
            <a:r>
              <a:rPr lang="ru-RU" b="1" dirty="0" err="1" smtClean="0"/>
              <a:t>традиції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</a:t>
            </a:r>
            <a:r>
              <a:rPr lang="ru-RU" b="1" dirty="0" err="1" smtClean="0"/>
              <a:t>європейської</a:t>
            </a:r>
            <a:r>
              <a:rPr lang="ru-RU" b="1" dirty="0" smtClean="0"/>
              <a:t> </a:t>
            </a:r>
            <a:r>
              <a:rPr lang="ru-RU" b="1" dirty="0" err="1" smtClean="0"/>
              <a:t>богеми</a:t>
            </a:r>
            <a:r>
              <a:rPr lang="ru-RU" b="1" dirty="0" smtClean="0"/>
              <a:t> початку </a:t>
            </a:r>
            <a:r>
              <a:rPr lang="en-US" b="1" dirty="0" smtClean="0"/>
              <a:t>XX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 та </a:t>
            </a:r>
            <a:r>
              <a:rPr lang="ru-RU" b="1" dirty="0" err="1" smtClean="0"/>
              <a:t>лівоналаштоване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академічне</a:t>
            </a:r>
            <a:r>
              <a:rPr lang="ru-RU" b="1" dirty="0" smtClean="0"/>
              <a:t> </a:t>
            </a:r>
            <a:r>
              <a:rPr lang="ru-RU" b="1" dirty="0" err="1" smtClean="0"/>
              <a:t>інтелектуальне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 </a:t>
            </a:r>
            <a:r>
              <a:rPr lang="ru-RU" b="1" dirty="0" err="1" smtClean="0"/>
              <a:t>та</a:t>
            </a:r>
            <a:r>
              <a:rPr lang="ru-RU" b="1" dirty="0" smtClean="0"/>
              <a:t> </a:t>
            </a:r>
            <a:r>
              <a:rPr lang="ru-RU" b="1" dirty="0" err="1" smtClean="0"/>
              <a:t>досвід</a:t>
            </a:r>
            <a:r>
              <a:rPr lang="ru-RU" b="1" dirty="0" smtClean="0"/>
              <a:t> </a:t>
            </a:r>
            <a:r>
              <a:rPr lang="ru-RU" b="1" dirty="0" err="1" smtClean="0"/>
              <a:t>шістдесятників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Різновиди субкультур: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err="1" smtClean="0"/>
              <a:t>Музичні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/>
              <a:t>За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захопленням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err="1" smtClean="0"/>
              <a:t>іміджеві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світоглядні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err="1" smtClean="0"/>
              <a:t>хуліганські</a:t>
            </a:r>
            <a:endParaRPr lang="ru-RU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288</TotalTime>
  <Words>2838</Words>
  <Application>Microsoft Office PowerPoint</Application>
  <PresentationFormat>Экран (4:3)</PresentationFormat>
  <Paragraphs>149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Техническая</vt:lpstr>
      <vt:lpstr>Молодіжні субкультури</vt:lpstr>
      <vt:lpstr>План:</vt:lpstr>
      <vt:lpstr>Слайд 3</vt:lpstr>
      <vt:lpstr>Функції культури:  </vt:lpstr>
      <vt:lpstr>Слайд 5</vt:lpstr>
      <vt:lpstr>Слайд 6</vt:lpstr>
      <vt:lpstr>5 головних характеристик молодіжних субкультур: </vt:lpstr>
      <vt:lpstr>Причини появи молодіжних субкультур:</vt:lpstr>
      <vt:lpstr>Різновиди субкультур:</vt:lpstr>
      <vt:lpstr> 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Інші субкультури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47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Молодіжні субкультури</dc:title>
  <dc:creator>Саня</dc:creator>
  <cp:lastModifiedBy>Asus</cp:lastModifiedBy>
  <cp:revision>30</cp:revision>
  <dcterms:created xsi:type="dcterms:W3CDTF">2013-10-24T13:22:42Z</dcterms:created>
  <dcterms:modified xsi:type="dcterms:W3CDTF">2017-02-05T17:29:26Z</dcterms:modified>
</cp:coreProperties>
</file>