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0" r:id="rId3"/>
    <p:sldId id="281" r:id="rId4"/>
    <p:sldId id="312" r:id="rId5"/>
    <p:sldId id="313" r:id="rId6"/>
    <p:sldId id="314" r:id="rId7"/>
    <p:sldId id="315" r:id="rId8"/>
    <p:sldId id="262" r:id="rId9"/>
    <p:sldId id="263" r:id="rId10"/>
    <p:sldId id="264" r:id="rId11"/>
    <p:sldId id="274" r:id="rId12"/>
    <p:sldId id="282" r:id="rId13"/>
    <p:sldId id="257" r:id="rId14"/>
    <p:sldId id="258" r:id="rId15"/>
    <p:sldId id="259" r:id="rId16"/>
    <p:sldId id="260" r:id="rId17"/>
    <p:sldId id="261" r:id="rId18"/>
    <p:sldId id="273" r:id="rId19"/>
    <p:sldId id="266" r:id="rId20"/>
    <p:sldId id="267" r:id="rId21"/>
    <p:sldId id="268" r:id="rId22"/>
    <p:sldId id="269" r:id="rId23"/>
    <p:sldId id="265" r:id="rId24"/>
    <p:sldId id="275" r:id="rId25"/>
    <p:sldId id="276" r:id="rId26"/>
    <p:sldId id="278" r:id="rId27"/>
    <p:sldId id="277" r:id="rId28"/>
    <p:sldId id="279" r:id="rId29"/>
    <p:sldId id="271" r:id="rId30"/>
    <p:sldId id="270" r:id="rId31"/>
    <p:sldId id="283" r:id="rId32"/>
    <p:sldId id="285" r:id="rId33"/>
    <p:sldId id="284" r:id="rId34"/>
    <p:sldId id="286" r:id="rId35"/>
    <p:sldId id="290" r:id="rId36"/>
    <p:sldId id="289" r:id="rId37"/>
    <p:sldId id="287" r:id="rId38"/>
    <p:sldId id="288" r:id="rId39"/>
    <p:sldId id="294" r:id="rId40"/>
    <p:sldId id="293" r:id="rId41"/>
    <p:sldId id="295" r:id="rId42"/>
    <p:sldId id="292" r:id="rId43"/>
    <p:sldId id="291" r:id="rId44"/>
    <p:sldId id="310" r:id="rId45"/>
    <p:sldId id="309" r:id="rId46"/>
    <p:sldId id="299" r:id="rId47"/>
    <p:sldId id="300" r:id="rId48"/>
    <p:sldId id="297" r:id="rId49"/>
    <p:sldId id="296" r:id="rId50"/>
    <p:sldId id="303" r:id="rId51"/>
    <p:sldId id="302" r:id="rId52"/>
    <p:sldId id="301" r:id="rId53"/>
    <p:sldId id="307" r:id="rId54"/>
    <p:sldId id="306" r:id="rId55"/>
    <p:sldId id="305" r:id="rId56"/>
    <p:sldId id="304" r:id="rId57"/>
    <p:sldId id="308" r:id="rId58"/>
    <p:sldId id="311" r:id="rId59"/>
    <p:sldId id="272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 varScale="1">
        <p:scale>
          <a:sx n="67" d="100"/>
          <a:sy n="67" d="100"/>
        </p:scale>
        <p:origin x="-13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4239A8-5445-41D2-A130-6CEAC92D0D2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503F45-F894-4F81-A8BD-07362E935D2F}">
      <dgm:prSet phldrT="[Текст]"/>
      <dgm:spPr/>
      <dgm:t>
        <a:bodyPr/>
        <a:lstStyle/>
        <a:p>
          <a:r>
            <a:rPr lang="uk-UA" dirty="0" smtClean="0"/>
            <a:t>Рішення про утворення СГ або засновницький договір</a:t>
          </a:r>
          <a:endParaRPr lang="ru-RU" dirty="0"/>
        </a:p>
      </dgm:t>
    </dgm:pt>
    <dgm:pt modelId="{424E3990-1F4C-4B49-9BC1-06FD00B54B6B}" type="parTrans" cxnId="{537EC246-3DEF-4306-B17D-4B15EB61C293}">
      <dgm:prSet/>
      <dgm:spPr/>
      <dgm:t>
        <a:bodyPr/>
        <a:lstStyle/>
        <a:p>
          <a:endParaRPr lang="ru-RU"/>
        </a:p>
      </dgm:t>
    </dgm:pt>
    <dgm:pt modelId="{97796476-5677-45DB-8EAA-88CB4F38DAEA}" type="sibTrans" cxnId="{537EC246-3DEF-4306-B17D-4B15EB61C293}">
      <dgm:prSet/>
      <dgm:spPr/>
      <dgm:t>
        <a:bodyPr/>
        <a:lstStyle/>
        <a:p>
          <a:endParaRPr lang="ru-RU"/>
        </a:p>
      </dgm:t>
    </dgm:pt>
    <dgm:pt modelId="{9FDAC64C-4A72-40E8-A409-1897D5D7E4BC}">
      <dgm:prSet phldrT="[Текст]"/>
      <dgm:spPr/>
      <dgm:t>
        <a:bodyPr/>
        <a:lstStyle/>
        <a:p>
          <a:r>
            <a:rPr lang="uk-UA" dirty="0" smtClean="0"/>
            <a:t>визначають порядок спільної д</a:t>
          </a:r>
          <a:r>
            <a:rPr lang="ru-RU" dirty="0" smtClean="0"/>
            <a:t>-</a:t>
          </a:r>
          <a:r>
            <a:rPr lang="uk-UA" dirty="0" smtClean="0"/>
            <a:t>ті щодо його утворення, умови передачі йому свого майна, порядок розподілу прибутків і збитків, управління діяльністю СГ та участі в ньому засновників, порядок вибуття та входження нових засновників, </a:t>
          </a:r>
          <a:r>
            <a:rPr lang="ru-RU" dirty="0" smtClean="0"/>
            <a:t>+</a:t>
          </a:r>
          <a:r>
            <a:rPr lang="uk-UA" dirty="0" smtClean="0"/>
            <a:t> порядок його реорганізації та ліквідації</a:t>
          </a:r>
          <a:endParaRPr lang="ru-RU" dirty="0"/>
        </a:p>
      </dgm:t>
    </dgm:pt>
    <dgm:pt modelId="{BFDE6277-6154-44FB-9B92-A2F5F09A51A4}" type="parTrans" cxnId="{67DF26A2-D410-4086-94A6-AFA960787071}">
      <dgm:prSet/>
      <dgm:spPr/>
      <dgm:t>
        <a:bodyPr/>
        <a:lstStyle/>
        <a:p>
          <a:endParaRPr lang="ru-RU"/>
        </a:p>
      </dgm:t>
    </dgm:pt>
    <dgm:pt modelId="{0CA1B87B-1327-428D-8096-1D86CC15F900}" type="sibTrans" cxnId="{67DF26A2-D410-4086-94A6-AFA960787071}">
      <dgm:prSet/>
      <dgm:spPr/>
      <dgm:t>
        <a:bodyPr/>
        <a:lstStyle/>
        <a:p>
          <a:endParaRPr lang="ru-RU"/>
        </a:p>
      </dgm:t>
    </dgm:pt>
    <dgm:pt modelId="{88B78FCC-F0F2-4258-BF27-D14B8C60246D}">
      <dgm:prSet phldrT="[Текст]"/>
      <dgm:spPr/>
      <dgm:t>
        <a:bodyPr/>
        <a:lstStyle/>
        <a:p>
          <a:r>
            <a:rPr lang="uk-UA" dirty="0" smtClean="0"/>
            <a:t>Статут СГ</a:t>
          </a:r>
        </a:p>
        <a:p>
          <a:r>
            <a:rPr lang="uk-UA" dirty="0" smtClean="0"/>
            <a:t>/ модельний статут</a:t>
          </a:r>
          <a:endParaRPr lang="ru-RU" dirty="0"/>
        </a:p>
      </dgm:t>
    </dgm:pt>
    <dgm:pt modelId="{C5721A3D-9F56-4F21-BB28-4E3030A64D34}" type="parTrans" cxnId="{0EDB0570-E9F4-4D5B-A37D-E092111D389A}">
      <dgm:prSet/>
      <dgm:spPr/>
      <dgm:t>
        <a:bodyPr/>
        <a:lstStyle/>
        <a:p>
          <a:endParaRPr lang="ru-RU"/>
        </a:p>
      </dgm:t>
    </dgm:pt>
    <dgm:pt modelId="{1680CFC9-7AE1-48E9-B73C-D26AC11B44F5}" type="sibTrans" cxnId="{0EDB0570-E9F4-4D5B-A37D-E092111D389A}">
      <dgm:prSet/>
      <dgm:spPr/>
      <dgm:t>
        <a:bodyPr/>
        <a:lstStyle/>
        <a:p>
          <a:endParaRPr lang="ru-RU"/>
        </a:p>
      </dgm:t>
    </dgm:pt>
    <dgm:pt modelId="{AD68FF07-A9ED-4547-AF8E-8B8EE4B89477}">
      <dgm:prSet phldrT="[Текст]"/>
      <dgm:spPr/>
      <dgm:t>
        <a:bodyPr/>
        <a:lstStyle/>
        <a:p>
          <a:r>
            <a:rPr lang="uk-UA" dirty="0" smtClean="0"/>
            <a:t>відомості про його найменування, мету і предмет діяльності, розмір і порядок утворення </a:t>
          </a:r>
          <a:r>
            <a:rPr lang="ru-RU" dirty="0" smtClean="0"/>
            <a:t>СК</a:t>
          </a:r>
          <a:r>
            <a:rPr lang="uk-UA" dirty="0" smtClean="0"/>
            <a:t> та інших фондів, порядок розподілу прибутків і збитків, про органи управління і контролю, їх компетенцію, про умови реорганізації та ліквідації суб'єкта господарювання</a:t>
          </a:r>
          <a:r>
            <a:rPr lang="ru-RU" dirty="0" smtClean="0"/>
            <a:t> + </a:t>
          </a:r>
          <a:r>
            <a:rPr lang="uk-UA" dirty="0" smtClean="0"/>
            <a:t>інші відомості, що не суперечать законодавству</a:t>
          </a:r>
          <a:endParaRPr lang="ru-RU" dirty="0"/>
        </a:p>
      </dgm:t>
    </dgm:pt>
    <dgm:pt modelId="{48271168-A2C5-4DEC-9BEC-8FA959EF4534}" type="parTrans" cxnId="{489F7238-F533-4FC2-9F43-61AC0F53EBCF}">
      <dgm:prSet/>
      <dgm:spPr/>
      <dgm:t>
        <a:bodyPr/>
        <a:lstStyle/>
        <a:p>
          <a:endParaRPr lang="ru-RU"/>
        </a:p>
      </dgm:t>
    </dgm:pt>
    <dgm:pt modelId="{7E39E0D8-A02B-4BEB-9EE5-C33A6133207E}" type="sibTrans" cxnId="{489F7238-F533-4FC2-9F43-61AC0F53EBCF}">
      <dgm:prSet/>
      <dgm:spPr/>
      <dgm:t>
        <a:bodyPr/>
        <a:lstStyle/>
        <a:p>
          <a:endParaRPr lang="ru-RU"/>
        </a:p>
      </dgm:t>
    </dgm:pt>
    <dgm:pt modelId="{AFA4F19A-7880-4170-8859-7EBF1C32CE19}">
      <dgm:prSet phldrT="[Текст]"/>
      <dgm:spPr/>
      <dgm:t>
        <a:bodyPr/>
        <a:lstStyle/>
        <a:p>
          <a:r>
            <a:rPr lang="uk-UA" dirty="0" smtClean="0"/>
            <a:t>Положення</a:t>
          </a:r>
          <a:endParaRPr lang="ru-RU" dirty="0"/>
        </a:p>
      </dgm:t>
    </dgm:pt>
    <dgm:pt modelId="{04F42C34-67EC-4661-810B-864BA1A18DFE}" type="parTrans" cxnId="{58FC4377-06A5-4CAE-A68C-854E2BB81653}">
      <dgm:prSet/>
      <dgm:spPr/>
      <dgm:t>
        <a:bodyPr/>
        <a:lstStyle/>
        <a:p>
          <a:endParaRPr lang="ru-RU"/>
        </a:p>
      </dgm:t>
    </dgm:pt>
    <dgm:pt modelId="{9BDBDE1B-7A2D-4D32-8450-843C6F2417B4}" type="sibTrans" cxnId="{58FC4377-06A5-4CAE-A68C-854E2BB81653}">
      <dgm:prSet/>
      <dgm:spPr/>
      <dgm:t>
        <a:bodyPr/>
        <a:lstStyle/>
        <a:p>
          <a:endParaRPr lang="ru-RU"/>
        </a:p>
      </dgm:t>
    </dgm:pt>
    <dgm:pt modelId="{BE25329A-5C44-4B4E-9296-0C7E4478E76E}">
      <dgm:prSet phldrT="[Текст]"/>
      <dgm:spPr/>
      <dgm:t>
        <a:bodyPr/>
        <a:lstStyle/>
        <a:p>
          <a:r>
            <a:rPr lang="uk-UA" dirty="0" smtClean="0"/>
            <a:t>визначається господарська компетенція органів державної влади, органів місцевого самоврядування чи інших суб'єктів у випадках, визначених законом</a:t>
          </a:r>
          <a:endParaRPr lang="ru-RU" dirty="0"/>
        </a:p>
      </dgm:t>
    </dgm:pt>
    <dgm:pt modelId="{4FF8C3BB-4AFF-446E-A776-88A5F93918BC}" type="parTrans" cxnId="{5D91BF63-47DF-4CAD-90DD-52769906A640}">
      <dgm:prSet/>
      <dgm:spPr/>
      <dgm:t>
        <a:bodyPr/>
        <a:lstStyle/>
        <a:p>
          <a:endParaRPr lang="ru-RU"/>
        </a:p>
      </dgm:t>
    </dgm:pt>
    <dgm:pt modelId="{9A1BEE5E-A1F7-4E24-B012-E63CE0A73238}" type="sibTrans" cxnId="{5D91BF63-47DF-4CAD-90DD-52769906A640}">
      <dgm:prSet/>
      <dgm:spPr/>
      <dgm:t>
        <a:bodyPr/>
        <a:lstStyle/>
        <a:p>
          <a:endParaRPr lang="ru-RU"/>
        </a:p>
      </dgm:t>
    </dgm:pt>
    <dgm:pt modelId="{7AFC66CA-FED0-47F1-B6A5-D93AFAC208B8}" type="pres">
      <dgm:prSet presAssocID="{4B4239A8-5445-41D2-A130-6CEAC92D0D2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A5B7CA-5764-46B9-AF1E-5315EF6CFBF5}" type="pres">
      <dgm:prSet presAssocID="{BF503F45-F894-4F81-A8BD-07362E935D2F}" presName="compNode" presStyleCnt="0"/>
      <dgm:spPr/>
    </dgm:pt>
    <dgm:pt modelId="{9C8EEC9F-84F3-4F26-B1F0-610AD0410A52}" type="pres">
      <dgm:prSet presAssocID="{BF503F45-F894-4F81-A8BD-07362E935D2F}" presName="aNode" presStyleLbl="bgShp" presStyleIdx="0" presStyleCnt="3"/>
      <dgm:spPr/>
      <dgm:t>
        <a:bodyPr/>
        <a:lstStyle/>
        <a:p>
          <a:endParaRPr lang="ru-RU"/>
        </a:p>
      </dgm:t>
    </dgm:pt>
    <dgm:pt modelId="{244BDFEF-0B5B-4DB7-BC31-1F1072DBF4AF}" type="pres">
      <dgm:prSet presAssocID="{BF503F45-F894-4F81-A8BD-07362E935D2F}" presName="textNode" presStyleLbl="bgShp" presStyleIdx="0" presStyleCnt="3"/>
      <dgm:spPr/>
      <dgm:t>
        <a:bodyPr/>
        <a:lstStyle/>
        <a:p>
          <a:endParaRPr lang="ru-RU"/>
        </a:p>
      </dgm:t>
    </dgm:pt>
    <dgm:pt modelId="{6FD583AB-3DFE-4B90-BE05-B8CEC4C288F3}" type="pres">
      <dgm:prSet presAssocID="{BF503F45-F894-4F81-A8BD-07362E935D2F}" presName="compChildNode" presStyleCnt="0"/>
      <dgm:spPr/>
    </dgm:pt>
    <dgm:pt modelId="{DA32803B-7199-4134-A4FD-D71F2555D9E9}" type="pres">
      <dgm:prSet presAssocID="{BF503F45-F894-4F81-A8BD-07362E935D2F}" presName="theInnerList" presStyleCnt="0"/>
      <dgm:spPr/>
    </dgm:pt>
    <dgm:pt modelId="{9BE2D9C7-39CC-49E7-BCA5-751BE123D64B}" type="pres">
      <dgm:prSet presAssocID="{9FDAC64C-4A72-40E8-A409-1897D5D7E4BC}" presName="childNode" presStyleLbl="node1" presStyleIdx="0" presStyleCnt="3" custScaleX="108285" custScaleY="110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84BCA-D54F-40C6-98AA-69099088788D}" type="pres">
      <dgm:prSet presAssocID="{BF503F45-F894-4F81-A8BD-07362E935D2F}" presName="aSpace" presStyleCnt="0"/>
      <dgm:spPr/>
    </dgm:pt>
    <dgm:pt modelId="{E64000C4-C58F-4527-9501-6D3B7BB356C4}" type="pres">
      <dgm:prSet presAssocID="{88B78FCC-F0F2-4258-BF27-D14B8C60246D}" presName="compNode" presStyleCnt="0"/>
      <dgm:spPr/>
    </dgm:pt>
    <dgm:pt modelId="{E53B0135-EDF4-478B-B970-CF792F275634}" type="pres">
      <dgm:prSet presAssocID="{88B78FCC-F0F2-4258-BF27-D14B8C60246D}" presName="aNode" presStyleLbl="bgShp" presStyleIdx="1" presStyleCnt="3"/>
      <dgm:spPr/>
      <dgm:t>
        <a:bodyPr/>
        <a:lstStyle/>
        <a:p>
          <a:endParaRPr lang="ru-RU"/>
        </a:p>
      </dgm:t>
    </dgm:pt>
    <dgm:pt modelId="{0AC8AA95-0F1D-4BA4-9490-050159089603}" type="pres">
      <dgm:prSet presAssocID="{88B78FCC-F0F2-4258-BF27-D14B8C60246D}" presName="textNode" presStyleLbl="bgShp" presStyleIdx="1" presStyleCnt="3"/>
      <dgm:spPr/>
      <dgm:t>
        <a:bodyPr/>
        <a:lstStyle/>
        <a:p>
          <a:endParaRPr lang="ru-RU"/>
        </a:p>
      </dgm:t>
    </dgm:pt>
    <dgm:pt modelId="{A63BC10A-D1A4-4B7D-8D4B-BF0872006677}" type="pres">
      <dgm:prSet presAssocID="{88B78FCC-F0F2-4258-BF27-D14B8C60246D}" presName="compChildNode" presStyleCnt="0"/>
      <dgm:spPr/>
    </dgm:pt>
    <dgm:pt modelId="{058A7EFE-BA37-4003-8B47-BE29A9218B7C}" type="pres">
      <dgm:prSet presAssocID="{88B78FCC-F0F2-4258-BF27-D14B8C60246D}" presName="theInnerList" presStyleCnt="0"/>
      <dgm:spPr/>
    </dgm:pt>
    <dgm:pt modelId="{2D1AB0A9-BB30-4C1E-AD54-041E064207EE}" type="pres">
      <dgm:prSet presAssocID="{AD68FF07-A9ED-4547-AF8E-8B8EE4B89477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8EA95-44EC-465A-85D5-E93E38D2CAAF}" type="pres">
      <dgm:prSet presAssocID="{88B78FCC-F0F2-4258-BF27-D14B8C60246D}" presName="aSpace" presStyleCnt="0"/>
      <dgm:spPr/>
    </dgm:pt>
    <dgm:pt modelId="{E624FF85-EBCD-47DB-9ED8-DE3C0246AEAC}" type="pres">
      <dgm:prSet presAssocID="{AFA4F19A-7880-4170-8859-7EBF1C32CE19}" presName="compNode" presStyleCnt="0"/>
      <dgm:spPr/>
    </dgm:pt>
    <dgm:pt modelId="{36B2B22A-1EF0-477B-8BAD-3AE3751DC0CD}" type="pres">
      <dgm:prSet presAssocID="{AFA4F19A-7880-4170-8859-7EBF1C32CE19}" presName="aNode" presStyleLbl="bgShp" presStyleIdx="2" presStyleCnt="3"/>
      <dgm:spPr/>
      <dgm:t>
        <a:bodyPr/>
        <a:lstStyle/>
        <a:p>
          <a:endParaRPr lang="ru-RU"/>
        </a:p>
      </dgm:t>
    </dgm:pt>
    <dgm:pt modelId="{EB690567-ADD7-4E56-919E-DE0EDCDEAE17}" type="pres">
      <dgm:prSet presAssocID="{AFA4F19A-7880-4170-8859-7EBF1C32CE19}" presName="textNode" presStyleLbl="bgShp" presStyleIdx="2" presStyleCnt="3"/>
      <dgm:spPr/>
      <dgm:t>
        <a:bodyPr/>
        <a:lstStyle/>
        <a:p>
          <a:endParaRPr lang="ru-RU"/>
        </a:p>
      </dgm:t>
    </dgm:pt>
    <dgm:pt modelId="{1C285462-26DE-4EDA-93F9-8CCEF28C1B75}" type="pres">
      <dgm:prSet presAssocID="{AFA4F19A-7880-4170-8859-7EBF1C32CE19}" presName="compChildNode" presStyleCnt="0"/>
      <dgm:spPr/>
    </dgm:pt>
    <dgm:pt modelId="{690BE475-C8B7-4A4F-B473-DDB4AB48731A}" type="pres">
      <dgm:prSet presAssocID="{AFA4F19A-7880-4170-8859-7EBF1C32CE19}" presName="theInnerList" presStyleCnt="0"/>
      <dgm:spPr/>
    </dgm:pt>
    <dgm:pt modelId="{B3204EA1-782D-40A5-9227-D7854B284AA0}" type="pres">
      <dgm:prSet presAssocID="{BE25329A-5C44-4B4E-9296-0C7E4478E76E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A78B5A-0DE9-4135-B4C5-A8DF01B62B07}" type="presOf" srcId="{AD68FF07-A9ED-4547-AF8E-8B8EE4B89477}" destId="{2D1AB0A9-BB30-4C1E-AD54-041E064207EE}" srcOrd="0" destOrd="0" presId="urn:microsoft.com/office/officeart/2005/8/layout/lProcess2"/>
    <dgm:cxn modelId="{40971BA5-D1BE-40F2-9FF2-775CB4B49583}" type="presOf" srcId="{88B78FCC-F0F2-4258-BF27-D14B8C60246D}" destId="{0AC8AA95-0F1D-4BA4-9490-050159089603}" srcOrd="1" destOrd="0" presId="urn:microsoft.com/office/officeart/2005/8/layout/lProcess2"/>
    <dgm:cxn modelId="{5D91BF63-47DF-4CAD-90DD-52769906A640}" srcId="{AFA4F19A-7880-4170-8859-7EBF1C32CE19}" destId="{BE25329A-5C44-4B4E-9296-0C7E4478E76E}" srcOrd="0" destOrd="0" parTransId="{4FF8C3BB-4AFF-446E-A776-88A5F93918BC}" sibTransId="{9A1BEE5E-A1F7-4E24-B012-E63CE0A73238}"/>
    <dgm:cxn modelId="{0BC8A1CF-00A9-43C3-8D6A-CEE8BF916DC6}" type="presOf" srcId="{4B4239A8-5445-41D2-A130-6CEAC92D0D2C}" destId="{7AFC66CA-FED0-47F1-B6A5-D93AFAC208B8}" srcOrd="0" destOrd="0" presId="urn:microsoft.com/office/officeart/2005/8/layout/lProcess2"/>
    <dgm:cxn modelId="{3724A639-B5E6-42C5-AE05-109B08944046}" type="presOf" srcId="{AFA4F19A-7880-4170-8859-7EBF1C32CE19}" destId="{EB690567-ADD7-4E56-919E-DE0EDCDEAE17}" srcOrd="1" destOrd="0" presId="urn:microsoft.com/office/officeart/2005/8/layout/lProcess2"/>
    <dgm:cxn modelId="{2F67C8EA-81E0-4790-87F4-7398CA9399D9}" type="presOf" srcId="{9FDAC64C-4A72-40E8-A409-1897D5D7E4BC}" destId="{9BE2D9C7-39CC-49E7-BCA5-751BE123D64B}" srcOrd="0" destOrd="0" presId="urn:microsoft.com/office/officeart/2005/8/layout/lProcess2"/>
    <dgm:cxn modelId="{283A24E6-F72D-45CF-AA5D-4DC303130BA5}" type="presOf" srcId="{BF503F45-F894-4F81-A8BD-07362E935D2F}" destId="{244BDFEF-0B5B-4DB7-BC31-1F1072DBF4AF}" srcOrd="1" destOrd="0" presId="urn:microsoft.com/office/officeart/2005/8/layout/lProcess2"/>
    <dgm:cxn modelId="{58FC4377-06A5-4CAE-A68C-854E2BB81653}" srcId="{4B4239A8-5445-41D2-A130-6CEAC92D0D2C}" destId="{AFA4F19A-7880-4170-8859-7EBF1C32CE19}" srcOrd="2" destOrd="0" parTransId="{04F42C34-67EC-4661-810B-864BA1A18DFE}" sibTransId="{9BDBDE1B-7A2D-4D32-8450-843C6F2417B4}"/>
    <dgm:cxn modelId="{537EC246-3DEF-4306-B17D-4B15EB61C293}" srcId="{4B4239A8-5445-41D2-A130-6CEAC92D0D2C}" destId="{BF503F45-F894-4F81-A8BD-07362E935D2F}" srcOrd="0" destOrd="0" parTransId="{424E3990-1F4C-4B49-9BC1-06FD00B54B6B}" sibTransId="{97796476-5677-45DB-8EAA-88CB4F38DAEA}"/>
    <dgm:cxn modelId="{B48D3FF4-4822-4AE0-B4EE-24A3BAD7B0FD}" type="presOf" srcId="{88B78FCC-F0F2-4258-BF27-D14B8C60246D}" destId="{E53B0135-EDF4-478B-B970-CF792F275634}" srcOrd="0" destOrd="0" presId="urn:microsoft.com/office/officeart/2005/8/layout/lProcess2"/>
    <dgm:cxn modelId="{C1FAC55B-F1FB-4536-BA7E-3A1C74308112}" type="presOf" srcId="{BE25329A-5C44-4B4E-9296-0C7E4478E76E}" destId="{B3204EA1-782D-40A5-9227-D7854B284AA0}" srcOrd="0" destOrd="0" presId="urn:microsoft.com/office/officeart/2005/8/layout/lProcess2"/>
    <dgm:cxn modelId="{5FD229FB-CEAB-455A-9A8E-AB23A0741EB6}" type="presOf" srcId="{AFA4F19A-7880-4170-8859-7EBF1C32CE19}" destId="{36B2B22A-1EF0-477B-8BAD-3AE3751DC0CD}" srcOrd="0" destOrd="0" presId="urn:microsoft.com/office/officeart/2005/8/layout/lProcess2"/>
    <dgm:cxn modelId="{0EDB0570-E9F4-4D5B-A37D-E092111D389A}" srcId="{4B4239A8-5445-41D2-A130-6CEAC92D0D2C}" destId="{88B78FCC-F0F2-4258-BF27-D14B8C60246D}" srcOrd="1" destOrd="0" parTransId="{C5721A3D-9F56-4F21-BB28-4E3030A64D34}" sibTransId="{1680CFC9-7AE1-48E9-B73C-D26AC11B44F5}"/>
    <dgm:cxn modelId="{EC060820-3DE5-4584-9A1A-33F3543D7412}" type="presOf" srcId="{BF503F45-F894-4F81-A8BD-07362E935D2F}" destId="{9C8EEC9F-84F3-4F26-B1F0-610AD0410A52}" srcOrd="0" destOrd="0" presId="urn:microsoft.com/office/officeart/2005/8/layout/lProcess2"/>
    <dgm:cxn modelId="{489F7238-F533-4FC2-9F43-61AC0F53EBCF}" srcId="{88B78FCC-F0F2-4258-BF27-D14B8C60246D}" destId="{AD68FF07-A9ED-4547-AF8E-8B8EE4B89477}" srcOrd="0" destOrd="0" parTransId="{48271168-A2C5-4DEC-9BEC-8FA959EF4534}" sibTransId="{7E39E0D8-A02B-4BEB-9EE5-C33A6133207E}"/>
    <dgm:cxn modelId="{67DF26A2-D410-4086-94A6-AFA960787071}" srcId="{BF503F45-F894-4F81-A8BD-07362E935D2F}" destId="{9FDAC64C-4A72-40E8-A409-1897D5D7E4BC}" srcOrd="0" destOrd="0" parTransId="{BFDE6277-6154-44FB-9B92-A2F5F09A51A4}" sibTransId="{0CA1B87B-1327-428D-8096-1D86CC15F900}"/>
    <dgm:cxn modelId="{2C6A4C2F-B5C9-4CAF-858B-698B6FAF768E}" type="presParOf" srcId="{7AFC66CA-FED0-47F1-B6A5-D93AFAC208B8}" destId="{ABA5B7CA-5764-46B9-AF1E-5315EF6CFBF5}" srcOrd="0" destOrd="0" presId="urn:microsoft.com/office/officeart/2005/8/layout/lProcess2"/>
    <dgm:cxn modelId="{8E384C09-950E-4FC8-A719-778EF8B2023B}" type="presParOf" srcId="{ABA5B7CA-5764-46B9-AF1E-5315EF6CFBF5}" destId="{9C8EEC9F-84F3-4F26-B1F0-610AD0410A52}" srcOrd="0" destOrd="0" presId="urn:microsoft.com/office/officeart/2005/8/layout/lProcess2"/>
    <dgm:cxn modelId="{F2A89B4A-77FE-4627-B840-4A284F4EC272}" type="presParOf" srcId="{ABA5B7CA-5764-46B9-AF1E-5315EF6CFBF5}" destId="{244BDFEF-0B5B-4DB7-BC31-1F1072DBF4AF}" srcOrd="1" destOrd="0" presId="urn:microsoft.com/office/officeart/2005/8/layout/lProcess2"/>
    <dgm:cxn modelId="{D158BE28-9784-4349-8D75-1A723A3F3C06}" type="presParOf" srcId="{ABA5B7CA-5764-46B9-AF1E-5315EF6CFBF5}" destId="{6FD583AB-3DFE-4B90-BE05-B8CEC4C288F3}" srcOrd="2" destOrd="0" presId="urn:microsoft.com/office/officeart/2005/8/layout/lProcess2"/>
    <dgm:cxn modelId="{E47AA316-8F5B-409C-8719-CF79B9A953C9}" type="presParOf" srcId="{6FD583AB-3DFE-4B90-BE05-B8CEC4C288F3}" destId="{DA32803B-7199-4134-A4FD-D71F2555D9E9}" srcOrd="0" destOrd="0" presId="urn:microsoft.com/office/officeart/2005/8/layout/lProcess2"/>
    <dgm:cxn modelId="{DEA319BE-E841-4D13-88BB-3B3DF587B6FF}" type="presParOf" srcId="{DA32803B-7199-4134-A4FD-D71F2555D9E9}" destId="{9BE2D9C7-39CC-49E7-BCA5-751BE123D64B}" srcOrd="0" destOrd="0" presId="urn:microsoft.com/office/officeart/2005/8/layout/lProcess2"/>
    <dgm:cxn modelId="{0FB36B1D-36A4-4E56-9971-ADCBBC967DE4}" type="presParOf" srcId="{7AFC66CA-FED0-47F1-B6A5-D93AFAC208B8}" destId="{E9284BCA-D54F-40C6-98AA-69099088788D}" srcOrd="1" destOrd="0" presId="urn:microsoft.com/office/officeart/2005/8/layout/lProcess2"/>
    <dgm:cxn modelId="{6DFF8735-9F43-496C-8230-8AC909792E0F}" type="presParOf" srcId="{7AFC66CA-FED0-47F1-B6A5-D93AFAC208B8}" destId="{E64000C4-C58F-4527-9501-6D3B7BB356C4}" srcOrd="2" destOrd="0" presId="urn:microsoft.com/office/officeart/2005/8/layout/lProcess2"/>
    <dgm:cxn modelId="{9F634BD9-DAD9-4954-B960-59A85BFCE027}" type="presParOf" srcId="{E64000C4-C58F-4527-9501-6D3B7BB356C4}" destId="{E53B0135-EDF4-478B-B970-CF792F275634}" srcOrd="0" destOrd="0" presId="urn:microsoft.com/office/officeart/2005/8/layout/lProcess2"/>
    <dgm:cxn modelId="{A943D62A-CDA5-491A-948E-3CDC582F1B46}" type="presParOf" srcId="{E64000C4-C58F-4527-9501-6D3B7BB356C4}" destId="{0AC8AA95-0F1D-4BA4-9490-050159089603}" srcOrd="1" destOrd="0" presId="urn:microsoft.com/office/officeart/2005/8/layout/lProcess2"/>
    <dgm:cxn modelId="{0BC91652-1537-4602-B1D2-A6200EDEC7D2}" type="presParOf" srcId="{E64000C4-C58F-4527-9501-6D3B7BB356C4}" destId="{A63BC10A-D1A4-4B7D-8D4B-BF0872006677}" srcOrd="2" destOrd="0" presId="urn:microsoft.com/office/officeart/2005/8/layout/lProcess2"/>
    <dgm:cxn modelId="{D85926C7-9B2A-4EC6-8F65-656C631746AB}" type="presParOf" srcId="{A63BC10A-D1A4-4B7D-8D4B-BF0872006677}" destId="{058A7EFE-BA37-4003-8B47-BE29A9218B7C}" srcOrd="0" destOrd="0" presId="urn:microsoft.com/office/officeart/2005/8/layout/lProcess2"/>
    <dgm:cxn modelId="{53D3DC10-A94D-4931-8913-AAC4AC38A23A}" type="presParOf" srcId="{058A7EFE-BA37-4003-8B47-BE29A9218B7C}" destId="{2D1AB0A9-BB30-4C1E-AD54-041E064207EE}" srcOrd="0" destOrd="0" presId="urn:microsoft.com/office/officeart/2005/8/layout/lProcess2"/>
    <dgm:cxn modelId="{9E3B5799-699D-4FC3-AC53-31A3C5CB1563}" type="presParOf" srcId="{7AFC66CA-FED0-47F1-B6A5-D93AFAC208B8}" destId="{EC48EA95-44EC-465A-85D5-E93E38D2CAAF}" srcOrd="3" destOrd="0" presId="urn:microsoft.com/office/officeart/2005/8/layout/lProcess2"/>
    <dgm:cxn modelId="{B9040F94-99A4-4056-B581-1A9762DE96C9}" type="presParOf" srcId="{7AFC66CA-FED0-47F1-B6A5-D93AFAC208B8}" destId="{E624FF85-EBCD-47DB-9ED8-DE3C0246AEAC}" srcOrd="4" destOrd="0" presId="urn:microsoft.com/office/officeart/2005/8/layout/lProcess2"/>
    <dgm:cxn modelId="{6C5A4126-0A18-4482-9BD2-CE3974383191}" type="presParOf" srcId="{E624FF85-EBCD-47DB-9ED8-DE3C0246AEAC}" destId="{36B2B22A-1EF0-477B-8BAD-3AE3751DC0CD}" srcOrd="0" destOrd="0" presId="urn:microsoft.com/office/officeart/2005/8/layout/lProcess2"/>
    <dgm:cxn modelId="{B49D645E-4563-40D9-A565-DECA709A919C}" type="presParOf" srcId="{E624FF85-EBCD-47DB-9ED8-DE3C0246AEAC}" destId="{EB690567-ADD7-4E56-919E-DE0EDCDEAE17}" srcOrd="1" destOrd="0" presId="urn:microsoft.com/office/officeart/2005/8/layout/lProcess2"/>
    <dgm:cxn modelId="{E4E96241-8DBD-4229-A4E7-25D08F742CAF}" type="presParOf" srcId="{E624FF85-EBCD-47DB-9ED8-DE3C0246AEAC}" destId="{1C285462-26DE-4EDA-93F9-8CCEF28C1B75}" srcOrd="2" destOrd="0" presId="urn:microsoft.com/office/officeart/2005/8/layout/lProcess2"/>
    <dgm:cxn modelId="{757E13CC-239B-4405-AFB8-7D58A4698440}" type="presParOf" srcId="{1C285462-26DE-4EDA-93F9-8CCEF28C1B75}" destId="{690BE475-C8B7-4A4F-B473-DDB4AB48731A}" srcOrd="0" destOrd="0" presId="urn:microsoft.com/office/officeart/2005/8/layout/lProcess2"/>
    <dgm:cxn modelId="{6578E4BD-480C-4427-A2BA-DFDE29A7A8FE}" type="presParOf" srcId="{690BE475-C8B7-4A4F-B473-DDB4AB48731A}" destId="{B3204EA1-782D-40A5-9227-D7854B284AA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C92A3B-8081-444D-AFE9-373C16DBB73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463976-CE42-493E-8813-CE4638A978C2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b="1" dirty="0" smtClean="0">
              <a:solidFill>
                <a:schemeClr val="tx1"/>
              </a:solidFill>
            </a:rPr>
            <a:t>Суб’єкти господарювання (СГ)</a:t>
          </a:r>
          <a:endParaRPr lang="ru-RU" b="1" dirty="0" smtClean="0">
            <a:solidFill>
              <a:schemeClr val="tx1"/>
            </a:solidFill>
          </a:endParaRPr>
        </a:p>
        <a:p>
          <a:pPr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E7E68514-189C-4976-BD6F-115D62FB8F62}" type="parTrans" cxnId="{271774DE-2CC6-4C01-B0EB-FDDA0F473955}">
      <dgm:prSet/>
      <dgm:spPr/>
      <dgm:t>
        <a:bodyPr/>
        <a:lstStyle/>
        <a:p>
          <a:endParaRPr lang="ru-RU"/>
        </a:p>
      </dgm:t>
    </dgm:pt>
    <dgm:pt modelId="{28C79D97-EC22-4A3F-8CC8-4340D63B8C80}" type="sibTrans" cxnId="{271774DE-2CC6-4C01-B0EB-FDDA0F473955}">
      <dgm:prSet/>
      <dgm:spPr/>
      <dgm:t>
        <a:bodyPr/>
        <a:lstStyle/>
        <a:p>
          <a:endParaRPr lang="ru-RU"/>
        </a:p>
      </dgm:t>
    </dgm:pt>
    <dgm:pt modelId="{F868B92F-FFAC-4E1F-9367-D19CC8A8DB47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ФОП</a:t>
          </a:r>
        </a:p>
        <a:p>
          <a:r>
            <a:rPr lang="uk-UA" b="1" dirty="0" smtClean="0">
              <a:solidFill>
                <a:schemeClr val="tx1"/>
              </a:solidFill>
            </a:rPr>
            <a:t>громадяни України</a:t>
          </a:r>
          <a:endParaRPr lang="ru-RU" b="1" dirty="0">
            <a:solidFill>
              <a:schemeClr val="tx1"/>
            </a:solidFill>
          </a:endParaRPr>
        </a:p>
      </dgm:t>
    </dgm:pt>
    <dgm:pt modelId="{8E5FCF90-5CA2-4E4D-A8F6-083D658ED78F}" type="parTrans" cxnId="{89C8EF0C-2BF4-46EA-A91C-6631C7E4A824}">
      <dgm:prSet/>
      <dgm:spPr/>
      <dgm:t>
        <a:bodyPr/>
        <a:lstStyle/>
        <a:p>
          <a:endParaRPr lang="ru-RU"/>
        </a:p>
      </dgm:t>
    </dgm:pt>
    <dgm:pt modelId="{599F4F81-81C3-4551-9BDF-B17728903995}" type="sibTrans" cxnId="{89C8EF0C-2BF4-46EA-A91C-6631C7E4A824}">
      <dgm:prSet/>
      <dgm:spPr/>
      <dgm:t>
        <a:bodyPr/>
        <a:lstStyle/>
        <a:p>
          <a:endParaRPr lang="ru-RU"/>
        </a:p>
      </dgm:t>
    </dgm:pt>
    <dgm:pt modelId="{93B31B33-916E-4D88-87F6-17692B471780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ЮО</a:t>
          </a:r>
        </a:p>
        <a:p>
          <a:r>
            <a:rPr lang="uk-UA" b="1" dirty="0" smtClean="0">
              <a:solidFill>
                <a:schemeClr val="tx1"/>
              </a:solidFill>
            </a:rPr>
            <a:t>господарські організації</a:t>
          </a:r>
          <a:endParaRPr lang="ru-RU" b="1" dirty="0">
            <a:solidFill>
              <a:schemeClr val="tx1"/>
            </a:solidFill>
          </a:endParaRPr>
        </a:p>
      </dgm:t>
    </dgm:pt>
    <dgm:pt modelId="{356FD684-46DF-404D-A872-B45996EF7DFE}" type="parTrans" cxnId="{8581723B-9E5A-4D1D-B9EE-B512C5C74231}">
      <dgm:prSet/>
      <dgm:spPr/>
      <dgm:t>
        <a:bodyPr/>
        <a:lstStyle/>
        <a:p>
          <a:endParaRPr lang="ru-RU"/>
        </a:p>
      </dgm:t>
    </dgm:pt>
    <dgm:pt modelId="{F3104B19-405F-47A1-B4A5-BFC259181882}" type="sibTrans" cxnId="{8581723B-9E5A-4D1D-B9EE-B512C5C74231}">
      <dgm:prSet/>
      <dgm:spPr/>
      <dgm:t>
        <a:bodyPr/>
        <a:lstStyle/>
        <a:p>
          <a:endParaRPr lang="ru-RU"/>
        </a:p>
      </dgm:t>
    </dgm:pt>
    <dgm:pt modelId="{FD9C27CA-B52A-4102-AAC7-2C0FBC869369}" type="pres">
      <dgm:prSet presAssocID="{0BC92A3B-8081-444D-AFE9-373C16DBB7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9DFE112-010F-4AF5-8FA5-4300529A3F94}" type="pres">
      <dgm:prSet presAssocID="{3B463976-CE42-493E-8813-CE4638A978C2}" presName="hierRoot1" presStyleCnt="0">
        <dgm:presLayoutVars>
          <dgm:hierBranch val="init"/>
        </dgm:presLayoutVars>
      </dgm:prSet>
      <dgm:spPr/>
    </dgm:pt>
    <dgm:pt modelId="{61B3ED78-E2B7-4C09-B734-AB51B74509F7}" type="pres">
      <dgm:prSet presAssocID="{3B463976-CE42-493E-8813-CE4638A978C2}" presName="rootComposite1" presStyleCnt="0"/>
      <dgm:spPr/>
    </dgm:pt>
    <dgm:pt modelId="{51370068-9524-473F-8060-31AD940174EF}" type="pres">
      <dgm:prSet presAssocID="{3B463976-CE42-493E-8813-CE4638A978C2}" presName="rootText1" presStyleLbl="node0" presStyleIdx="0" presStyleCnt="1" custLinFactY="-55120" custLinFactNeighborX="643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4A72B3-E380-4CF5-AD10-7CC6014C48E2}" type="pres">
      <dgm:prSet presAssocID="{3B463976-CE42-493E-8813-CE4638A978C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08C76C5-760E-4E0C-9EC2-83E39EDF7406}" type="pres">
      <dgm:prSet presAssocID="{3B463976-CE42-493E-8813-CE4638A978C2}" presName="hierChild2" presStyleCnt="0"/>
      <dgm:spPr/>
    </dgm:pt>
    <dgm:pt modelId="{8DB24420-D068-43CC-8DC9-870722C6E99B}" type="pres">
      <dgm:prSet presAssocID="{8E5FCF90-5CA2-4E4D-A8F6-083D658ED78F}" presName="Name37" presStyleLbl="parChTrans1D2" presStyleIdx="0" presStyleCnt="2"/>
      <dgm:spPr/>
      <dgm:t>
        <a:bodyPr/>
        <a:lstStyle/>
        <a:p>
          <a:endParaRPr lang="ru-RU"/>
        </a:p>
      </dgm:t>
    </dgm:pt>
    <dgm:pt modelId="{53390F96-D58F-4CA3-A106-7D658752B914}" type="pres">
      <dgm:prSet presAssocID="{F868B92F-FFAC-4E1F-9367-D19CC8A8DB47}" presName="hierRoot2" presStyleCnt="0">
        <dgm:presLayoutVars>
          <dgm:hierBranch val="init"/>
        </dgm:presLayoutVars>
      </dgm:prSet>
      <dgm:spPr/>
    </dgm:pt>
    <dgm:pt modelId="{D4D5E144-1F7D-4A12-8167-6A38350145C0}" type="pres">
      <dgm:prSet presAssocID="{F868B92F-FFAC-4E1F-9367-D19CC8A8DB47}" presName="rootComposite" presStyleCnt="0"/>
      <dgm:spPr/>
    </dgm:pt>
    <dgm:pt modelId="{0D51A732-8F1C-4E1E-9EDE-67D507AE8218}" type="pres">
      <dgm:prSet presAssocID="{F868B92F-FFAC-4E1F-9367-D19CC8A8DB4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02F106-8FF3-454C-B9C3-3B9EA5FE0F20}" type="pres">
      <dgm:prSet presAssocID="{F868B92F-FFAC-4E1F-9367-D19CC8A8DB47}" presName="rootConnector" presStyleLbl="node2" presStyleIdx="0" presStyleCnt="2"/>
      <dgm:spPr/>
      <dgm:t>
        <a:bodyPr/>
        <a:lstStyle/>
        <a:p>
          <a:endParaRPr lang="ru-RU"/>
        </a:p>
      </dgm:t>
    </dgm:pt>
    <dgm:pt modelId="{2E184C3A-D454-4D6B-9DA2-1DA27F7C5BE7}" type="pres">
      <dgm:prSet presAssocID="{F868B92F-FFAC-4E1F-9367-D19CC8A8DB47}" presName="hierChild4" presStyleCnt="0"/>
      <dgm:spPr/>
    </dgm:pt>
    <dgm:pt modelId="{14402057-C219-414A-8977-6CB3E267F02E}" type="pres">
      <dgm:prSet presAssocID="{F868B92F-FFAC-4E1F-9367-D19CC8A8DB47}" presName="hierChild5" presStyleCnt="0"/>
      <dgm:spPr/>
    </dgm:pt>
    <dgm:pt modelId="{33D1660B-9E0B-4219-81BD-0D85F636A119}" type="pres">
      <dgm:prSet presAssocID="{356FD684-46DF-404D-A872-B45996EF7DFE}" presName="Name37" presStyleLbl="parChTrans1D2" presStyleIdx="1" presStyleCnt="2"/>
      <dgm:spPr/>
      <dgm:t>
        <a:bodyPr/>
        <a:lstStyle/>
        <a:p>
          <a:endParaRPr lang="ru-RU"/>
        </a:p>
      </dgm:t>
    </dgm:pt>
    <dgm:pt modelId="{A7BB67BF-4A3D-4623-92D1-66A30D0DD8D6}" type="pres">
      <dgm:prSet presAssocID="{93B31B33-916E-4D88-87F6-17692B471780}" presName="hierRoot2" presStyleCnt="0">
        <dgm:presLayoutVars>
          <dgm:hierBranch val="init"/>
        </dgm:presLayoutVars>
      </dgm:prSet>
      <dgm:spPr/>
    </dgm:pt>
    <dgm:pt modelId="{5A61FF78-0454-4E87-8FA0-B2FA222C42D4}" type="pres">
      <dgm:prSet presAssocID="{93B31B33-916E-4D88-87F6-17692B471780}" presName="rootComposite" presStyleCnt="0"/>
      <dgm:spPr/>
    </dgm:pt>
    <dgm:pt modelId="{15A0DB39-9434-45CA-83BF-C87364DEB66A}" type="pres">
      <dgm:prSet presAssocID="{93B31B33-916E-4D88-87F6-17692B47178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ACAE85-0647-489A-834C-1A8477DDC8AA}" type="pres">
      <dgm:prSet presAssocID="{93B31B33-916E-4D88-87F6-17692B471780}" presName="rootConnector" presStyleLbl="node2" presStyleIdx="1" presStyleCnt="2"/>
      <dgm:spPr/>
      <dgm:t>
        <a:bodyPr/>
        <a:lstStyle/>
        <a:p>
          <a:endParaRPr lang="ru-RU"/>
        </a:p>
      </dgm:t>
    </dgm:pt>
    <dgm:pt modelId="{6B92B3EA-C891-4857-A77B-740BFD1A3029}" type="pres">
      <dgm:prSet presAssocID="{93B31B33-916E-4D88-87F6-17692B471780}" presName="hierChild4" presStyleCnt="0"/>
      <dgm:spPr/>
    </dgm:pt>
    <dgm:pt modelId="{65BCD6DB-EE09-4D0C-A620-A4704C2CA262}" type="pres">
      <dgm:prSet presAssocID="{93B31B33-916E-4D88-87F6-17692B471780}" presName="hierChild5" presStyleCnt="0"/>
      <dgm:spPr/>
    </dgm:pt>
    <dgm:pt modelId="{C30A93D4-CC8D-4A56-9123-35B638D3311A}" type="pres">
      <dgm:prSet presAssocID="{3B463976-CE42-493E-8813-CE4638A978C2}" presName="hierChild3" presStyleCnt="0"/>
      <dgm:spPr/>
    </dgm:pt>
  </dgm:ptLst>
  <dgm:cxnLst>
    <dgm:cxn modelId="{DDC02C40-3CA9-4EC8-8B9E-9A4F44DDE59D}" type="presOf" srcId="{F868B92F-FFAC-4E1F-9367-D19CC8A8DB47}" destId="{F502F106-8FF3-454C-B9C3-3B9EA5FE0F20}" srcOrd="1" destOrd="0" presId="urn:microsoft.com/office/officeart/2005/8/layout/orgChart1"/>
    <dgm:cxn modelId="{89C8EF0C-2BF4-46EA-A91C-6631C7E4A824}" srcId="{3B463976-CE42-493E-8813-CE4638A978C2}" destId="{F868B92F-FFAC-4E1F-9367-D19CC8A8DB47}" srcOrd="0" destOrd="0" parTransId="{8E5FCF90-5CA2-4E4D-A8F6-083D658ED78F}" sibTransId="{599F4F81-81C3-4551-9BDF-B17728903995}"/>
    <dgm:cxn modelId="{8581723B-9E5A-4D1D-B9EE-B512C5C74231}" srcId="{3B463976-CE42-493E-8813-CE4638A978C2}" destId="{93B31B33-916E-4D88-87F6-17692B471780}" srcOrd="1" destOrd="0" parTransId="{356FD684-46DF-404D-A872-B45996EF7DFE}" sibTransId="{F3104B19-405F-47A1-B4A5-BFC259181882}"/>
    <dgm:cxn modelId="{B5078FAE-F5B4-4F82-A522-A025EB26569D}" type="presOf" srcId="{356FD684-46DF-404D-A872-B45996EF7DFE}" destId="{33D1660B-9E0B-4219-81BD-0D85F636A119}" srcOrd="0" destOrd="0" presId="urn:microsoft.com/office/officeart/2005/8/layout/orgChart1"/>
    <dgm:cxn modelId="{90706F00-5B7C-4B48-BF32-E9C3AA8B366F}" type="presOf" srcId="{3B463976-CE42-493E-8813-CE4638A978C2}" destId="{0B4A72B3-E380-4CF5-AD10-7CC6014C48E2}" srcOrd="1" destOrd="0" presId="urn:microsoft.com/office/officeart/2005/8/layout/orgChart1"/>
    <dgm:cxn modelId="{2D518519-9FC6-4E64-9792-B58ACCC38B65}" type="presOf" srcId="{93B31B33-916E-4D88-87F6-17692B471780}" destId="{FCACAE85-0647-489A-834C-1A8477DDC8AA}" srcOrd="1" destOrd="0" presId="urn:microsoft.com/office/officeart/2005/8/layout/orgChart1"/>
    <dgm:cxn modelId="{271774DE-2CC6-4C01-B0EB-FDDA0F473955}" srcId="{0BC92A3B-8081-444D-AFE9-373C16DBB738}" destId="{3B463976-CE42-493E-8813-CE4638A978C2}" srcOrd="0" destOrd="0" parTransId="{E7E68514-189C-4976-BD6F-115D62FB8F62}" sibTransId="{28C79D97-EC22-4A3F-8CC8-4340D63B8C80}"/>
    <dgm:cxn modelId="{84DF23B6-2F8F-48CE-BCEC-0C42D776CA33}" type="presOf" srcId="{0BC92A3B-8081-444D-AFE9-373C16DBB738}" destId="{FD9C27CA-B52A-4102-AAC7-2C0FBC869369}" srcOrd="0" destOrd="0" presId="urn:microsoft.com/office/officeart/2005/8/layout/orgChart1"/>
    <dgm:cxn modelId="{71E8A223-D456-4585-889A-A44AF1F78562}" type="presOf" srcId="{3B463976-CE42-493E-8813-CE4638A978C2}" destId="{51370068-9524-473F-8060-31AD940174EF}" srcOrd="0" destOrd="0" presId="urn:microsoft.com/office/officeart/2005/8/layout/orgChart1"/>
    <dgm:cxn modelId="{64FB5254-7A9A-49D8-BBA2-6E4D41990126}" type="presOf" srcId="{93B31B33-916E-4D88-87F6-17692B471780}" destId="{15A0DB39-9434-45CA-83BF-C87364DEB66A}" srcOrd="0" destOrd="0" presId="urn:microsoft.com/office/officeart/2005/8/layout/orgChart1"/>
    <dgm:cxn modelId="{5711DEFB-2C66-4939-8A15-50A1D1C4FAD2}" type="presOf" srcId="{8E5FCF90-5CA2-4E4D-A8F6-083D658ED78F}" destId="{8DB24420-D068-43CC-8DC9-870722C6E99B}" srcOrd="0" destOrd="0" presId="urn:microsoft.com/office/officeart/2005/8/layout/orgChart1"/>
    <dgm:cxn modelId="{7EF1035A-BC7C-4890-BA4C-B253083AA318}" type="presOf" srcId="{F868B92F-FFAC-4E1F-9367-D19CC8A8DB47}" destId="{0D51A732-8F1C-4E1E-9EDE-67D507AE8218}" srcOrd="0" destOrd="0" presId="urn:microsoft.com/office/officeart/2005/8/layout/orgChart1"/>
    <dgm:cxn modelId="{0B38CE1B-AA07-4331-A49B-612F51271FDF}" type="presParOf" srcId="{FD9C27CA-B52A-4102-AAC7-2C0FBC869369}" destId="{B9DFE112-010F-4AF5-8FA5-4300529A3F94}" srcOrd="0" destOrd="0" presId="urn:microsoft.com/office/officeart/2005/8/layout/orgChart1"/>
    <dgm:cxn modelId="{53D67E53-2460-422F-B857-DEE3421F9C82}" type="presParOf" srcId="{B9DFE112-010F-4AF5-8FA5-4300529A3F94}" destId="{61B3ED78-E2B7-4C09-B734-AB51B74509F7}" srcOrd="0" destOrd="0" presId="urn:microsoft.com/office/officeart/2005/8/layout/orgChart1"/>
    <dgm:cxn modelId="{A2BDDE90-4953-4337-944B-932F10575108}" type="presParOf" srcId="{61B3ED78-E2B7-4C09-B734-AB51B74509F7}" destId="{51370068-9524-473F-8060-31AD940174EF}" srcOrd="0" destOrd="0" presId="urn:microsoft.com/office/officeart/2005/8/layout/orgChart1"/>
    <dgm:cxn modelId="{4E1E03FF-E6FF-40C3-8B1C-A59E0A314425}" type="presParOf" srcId="{61B3ED78-E2B7-4C09-B734-AB51B74509F7}" destId="{0B4A72B3-E380-4CF5-AD10-7CC6014C48E2}" srcOrd="1" destOrd="0" presId="urn:microsoft.com/office/officeart/2005/8/layout/orgChart1"/>
    <dgm:cxn modelId="{A2C0C339-C050-47BD-AA23-851E535F7E04}" type="presParOf" srcId="{B9DFE112-010F-4AF5-8FA5-4300529A3F94}" destId="{008C76C5-760E-4E0C-9EC2-83E39EDF7406}" srcOrd="1" destOrd="0" presId="urn:microsoft.com/office/officeart/2005/8/layout/orgChart1"/>
    <dgm:cxn modelId="{1D3E1ADA-4FEB-4B5E-BE24-11276D825044}" type="presParOf" srcId="{008C76C5-760E-4E0C-9EC2-83E39EDF7406}" destId="{8DB24420-D068-43CC-8DC9-870722C6E99B}" srcOrd="0" destOrd="0" presId="urn:microsoft.com/office/officeart/2005/8/layout/orgChart1"/>
    <dgm:cxn modelId="{C8A1C955-7061-41BB-BD72-DD305DAED82D}" type="presParOf" srcId="{008C76C5-760E-4E0C-9EC2-83E39EDF7406}" destId="{53390F96-D58F-4CA3-A106-7D658752B914}" srcOrd="1" destOrd="0" presId="urn:microsoft.com/office/officeart/2005/8/layout/orgChart1"/>
    <dgm:cxn modelId="{2F74AA91-7181-44E9-8CC5-EFC0DC8F8470}" type="presParOf" srcId="{53390F96-D58F-4CA3-A106-7D658752B914}" destId="{D4D5E144-1F7D-4A12-8167-6A38350145C0}" srcOrd="0" destOrd="0" presId="urn:microsoft.com/office/officeart/2005/8/layout/orgChart1"/>
    <dgm:cxn modelId="{CC47AD7E-1A75-4965-8ADA-DF6706BF03F2}" type="presParOf" srcId="{D4D5E144-1F7D-4A12-8167-6A38350145C0}" destId="{0D51A732-8F1C-4E1E-9EDE-67D507AE8218}" srcOrd="0" destOrd="0" presId="urn:microsoft.com/office/officeart/2005/8/layout/orgChart1"/>
    <dgm:cxn modelId="{569BE687-7D64-48C7-ACC4-074407FA1722}" type="presParOf" srcId="{D4D5E144-1F7D-4A12-8167-6A38350145C0}" destId="{F502F106-8FF3-454C-B9C3-3B9EA5FE0F20}" srcOrd="1" destOrd="0" presId="urn:microsoft.com/office/officeart/2005/8/layout/orgChart1"/>
    <dgm:cxn modelId="{8C7C16FA-321D-46D1-BA7D-EF9D70672AFB}" type="presParOf" srcId="{53390F96-D58F-4CA3-A106-7D658752B914}" destId="{2E184C3A-D454-4D6B-9DA2-1DA27F7C5BE7}" srcOrd="1" destOrd="0" presId="urn:microsoft.com/office/officeart/2005/8/layout/orgChart1"/>
    <dgm:cxn modelId="{534BBB2B-1F0C-40B7-9F67-E939A1366A37}" type="presParOf" srcId="{53390F96-D58F-4CA3-A106-7D658752B914}" destId="{14402057-C219-414A-8977-6CB3E267F02E}" srcOrd="2" destOrd="0" presId="urn:microsoft.com/office/officeart/2005/8/layout/orgChart1"/>
    <dgm:cxn modelId="{58B0BC08-B6EE-4B8F-A9E2-E90519BD2815}" type="presParOf" srcId="{008C76C5-760E-4E0C-9EC2-83E39EDF7406}" destId="{33D1660B-9E0B-4219-81BD-0D85F636A119}" srcOrd="2" destOrd="0" presId="urn:microsoft.com/office/officeart/2005/8/layout/orgChart1"/>
    <dgm:cxn modelId="{CE28ACFF-95EA-4843-8446-1BAE272DBA0B}" type="presParOf" srcId="{008C76C5-760E-4E0C-9EC2-83E39EDF7406}" destId="{A7BB67BF-4A3D-4623-92D1-66A30D0DD8D6}" srcOrd="3" destOrd="0" presId="urn:microsoft.com/office/officeart/2005/8/layout/orgChart1"/>
    <dgm:cxn modelId="{68DB61FF-5B09-44CE-94FB-962818B0EBE9}" type="presParOf" srcId="{A7BB67BF-4A3D-4623-92D1-66A30D0DD8D6}" destId="{5A61FF78-0454-4E87-8FA0-B2FA222C42D4}" srcOrd="0" destOrd="0" presId="urn:microsoft.com/office/officeart/2005/8/layout/orgChart1"/>
    <dgm:cxn modelId="{811F959E-C805-4ABA-99C8-F0D93A0EEB82}" type="presParOf" srcId="{5A61FF78-0454-4E87-8FA0-B2FA222C42D4}" destId="{15A0DB39-9434-45CA-83BF-C87364DEB66A}" srcOrd="0" destOrd="0" presId="urn:microsoft.com/office/officeart/2005/8/layout/orgChart1"/>
    <dgm:cxn modelId="{57AF7C5D-18EF-49E9-915F-0FED650CD86F}" type="presParOf" srcId="{5A61FF78-0454-4E87-8FA0-B2FA222C42D4}" destId="{FCACAE85-0647-489A-834C-1A8477DDC8AA}" srcOrd="1" destOrd="0" presId="urn:microsoft.com/office/officeart/2005/8/layout/orgChart1"/>
    <dgm:cxn modelId="{250259C0-AFCB-4C13-9D36-D0D10725A8E5}" type="presParOf" srcId="{A7BB67BF-4A3D-4623-92D1-66A30D0DD8D6}" destId="{6B92B3EA-C891-4857-A77B-740BFD1A3029}" srcOrd="1" destOrd="0" presId="urn:microsoft.com/office/officeart/2005/8/layout/orgChart1"/>
    <dgm:cxn modelId="{1A1BD6B3-E88D-4D02-9AF6-ED7F15074613}" type="presParOf" srcId="{A7BB67BF-4A3D-4623-92D1-66A30D0DD8D6}" destId="{65BCD6DB-EE09-4D0C-A620-A4704C2CA262}" srcOrd="2" destOrd="0" presId="urn:microsoft.com/office/officeart/2005/8/layout/orgChart1"/>
    <dgm:cxn modelId="{5BADC529-E9A6-4138-8E41-C73C26A70E14}" type="presParOf" srcId="{B9DFE112-010F-4AF5-8FA5-4300529A3F94}" destId="{C30A93D4-CC8D-4A56-9123-35B638D3311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46E316-F680-43A3-B111-BA9D9A7ECC8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962ED9-7B5D-456E-A98E-7338775A41CC}">
      <dgm:prSet phldrT="[Текст]"/>
      <dgm:spPr/>
      <dgm:t>
        <a:bodyPr/>
        <a:lstStyle/>
        <a:p>
          <a:r>
            <a:rPr lang="uk-UA" dirty="0" smtClean="0"/>
            <a:t>з іноземними інвестиціями</a:t>
          </a:r>
          <a:endParaRPr lang="ru-RU" dirty="0"/>
        </a:p>
      </dgm:t>
    </dgm:pt>
    <dgm:pt modelId="{330DFF7A-AB79-4FF9-B5D0-CC72B02B4921}" type="parTrans" cxnId="{2FA73392-B2AE-420D-A016-D1764504497E}">
      <dgm:prSet/>
      <dgm:spPr/>
      <dgm:t>
        <a:bodyPr/>
        <a:lstStyle/>
        <a:p>
          <a:endParaRPr lang="ru-RU"/>
        </a:p>
      </dgm:t>
    </dgm:pt>
    <dgm:pt modelId="{86986CD7-9F52-4DE5-B3A5-4C8980E3E240}" type="sibTrans" cxnId="{2FA73392-B2AE-420D-A016-D1764504497E}">
      <dgm:prSet/>
      <dgm:spPr/>
      <dgm:t>
        <a:bodyPr/>
        <a:lstStyle/>
        <a:p>
          <a:endParaRPr lang="ru-RU"/>
        </a:p>
      </dgm:t>
    </dgm:pt>
    <dgm:pt modelId="{9FF3E04A-20A2-4769-A617-46A820C410BF}">
      <dgm:prSet phldrT="[Текст]"/>
      <dgm:spPr/>
      <dgm:t>
        <a:bodyPr/>
        <a:lstStyle/>
        <a:p>
          <a:r>
            <a:rPr lang="uk-UA" dirty="0" smtClean="0"/>
            <a:t>В СК іноземна інвестиція </a:t>
          </a:r>
        </a:p>
        <a:p>
          <a:r>
            <a:rPr lang="uk-UA" dirty="0" smtClean="0"/>
            <a:t>не </a:t>
          </a:r>
          <a:r>
            <a:rPr lang="en-US" dirty="0" smtClean="0"/>
            <a:t>&lt; 10%</a:t>
          </a:r>
          <a:endParaRPr lang="ru-RU" dirty="0"/>
        </a:p>
      </dgm:t>
    </dgm:pt>
    <dgm:pt modelId="{6ECCC187-BD20-4FDA-91BE-8883985DE29E}" type="parTrans" cxnId="{965DF7AC-B5B6-4C3D-9840-FAE0F5C07AF0}">
      <dgm:prSet/>
      <dgm:spPr/>
      <dgm:t>
        <a:bodyPr/>
        <a:lstStyle/>
        <a:p>
          <a:endParaRPr lang="ru-RU"/>
        </a:p>
      </dgm:t>
    </dgm:pt>
    <dgm:pt modelId="{E46F87A3-9A28-4295-9F8D-258C7404A640}" type="sibTrans" cxnId="{965DF7AC-B5B6-4C3D-9840-FAE0F5C07AF0}">
      <dgm:prSet/>
      <dgm:spPr/>
      <dgm:t>
        <a:bodyPr/>
        <a:lstStyle/>
        <a:p>
          <a:endParaRPr lang="ru-RU"/>
        </a:p>
      </dgm:t>
    </dgm:pt>
    <dgm:pt modelId="{76BEAFF5-EB94-4335-B3EC-73BA18DFF9C3}">
      <dgm:prSet phldrT="[Текст]"/>
      <dgm:spPr/>
      <dgm:t>
        <a:bodyPr/>
        <a:lstStyle/>
        <a:p>
          <a:r>
            <a:rPr lang="uk-UA" dirty="0" smtClean="0"/>
            <a:t>з іноземним капіталом</a:t>
          </a:r>
          <a:endParaRPr lang="ru-RU" dirty="0"/>
        </a:p>
      </dgm:t>
    </dgm:pt>
    <dgm:pt modelId="{A590B5E8-CB4D-4221-9BFC-E840524175F4}" type="parTrans" cxnId="{A8A9C5D6-1470-4907-9453-AC9D309DD4AD}">
      <dgm:prSet/>
      <dgm:spPr/>
      <dgm:t>
        <a:bodyPr/>
        <a:lstStyle/>
        <a:p>
          <a:endParaRPr lang="ru-RU"/>
        </a:p>
      </dgm:t>
    </dgm:pt>
    <dgm:pt modelId="{9026A3FB-92D6-46FB-B0B2-402E89914249}" type="sibTrans" cxnId="{A8A9C5D6-1470-4907-9453-AC9D309DD4AD}">
      <dgm:prSet/>
      <dgm:spPr/>
      <dgm:t>
        <a:bodyPr/>
        <a:lstStyle/>
        <a:p>
          <a:endParaRPr lang="ru-RU"/>
        </a:p>
      </dgm:t>
    </dgm:pt>
    <dgm:pt modelId="{10DCE4A6-B23C-44D6-90AB-1F9F2B856E87}">
      <dgm:prSet phldrT="[Текст]"/>
      <dgm:spPr/>
      <dgm:t>
        <a:bodyPr/>
        <a:lstStyle/>
        <a:p>
          <a:r>
            <a:rPr lang="uk-UA" dirty="0" smtClean="0"/>
            <a:t>В СК іноземні інвестиції 100%</a:t>
          </a:r>
          <a:endParaRPr lang="ru-RU" dirty="0"/>
        </a:p>
      </dgm:t>
    </dgm:pt>
    <dgm:pt modelId="{0AE082BB-3C1A-4C04-B3A2-C3E5AD192414}" type="parTrans" cxnId="{C26366F8-8A0E-4B46-9709-C9A5E4C52C81}">
      <dgm:prSet/>
      <dgm:spPr/>
      <dgm:t>
        <a:bodyPr/>
        <a:lstStyle/>
        <a:p>
          <a:endParaRPr lang="ru-RU"/>
        </a:p>
      </dgm:t>
    </dgm:pt>
    <dgm:pt modelId="{82099D12-8E89-4520-9EEF-54EDF3F74FEF}" type="sibTrans" cxnId="{C26366F8-8A0E-4B46-9709-C9A5E4C52C81}">
      <dgm:prSet/>
      <dgm:spPr/>
      <dgm:t>
        <a:bodyPr/>
        <a:lstStyle/>
        <a:p>
          <a:endParaRPr lang="ru-RU"/>
        </a:p>
      </dgm:t>
    </dgm:pt>
    <dgm:pt modelId="{8FD139F7-E740-4EBF-BD2A-10CB9C27AAD4}" type="pres">
      <dgm:prSet presAssocID="{7046E316-F680-43A3-B111-BA9D9A7ECC8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3FA34CF-DC00-46FD-AA6B-7290D32A03D1}" type="pres">
      <dgm:prSet presAssocID="{A6962ED9-7B5D-456E-A98E-7338775A41CC}" presName="root" presStyleCnt="0"/>
      <dgm:spPr/>
    </dgm:pt>
    <dgm:pt modelId="{7786F6FE-5F1F-4C2C-87DA-3E84719007DA}" type="pres">
      <dgm:prSet presAssocID="{A6962ED9-7B5D-456E-A98E-7338775A41CC}" presName="rootComposite" presStyleCnt="0"/>
      <dgm:spPr/>
    </dgm:pt>
    <dgm:pt modelId="{2D2244AF-F252-4BB6-8DC3-DC88C2058F8F}" type="pres">
      <dgm:prSet presAssocID="{A6962ED9-7B5D-456E-A98E-7338775A41CC}" presName="rootText" presStyleLbl="node1" presStyleIdx="0" presStyleCnt="2"/>
      <dgm:spPr/>
      <dgm:t>
        <a:bodyPr/>
        <a:lstStyle/>
        <a:p>
          <a:endParaRPr lang="ru-RU"/>
        </a:p>
      </dgm:t>
    </dgm:pt>
    <dgm:pt modelId="{DF0B6AF9-B47C-46D9-B407-71BE09DEC5B4}" type="pres">
      <dgm:prSet presAssocID="{A6962ED9-7B5D-456E-A98E-7338775A41CC}" presName="rootConnector" presStyleLbl="node1" presStyleIdx="0" presStyleCnt="2"/>
      <dgm:spPr/>
      <dgm:t>
        <a:bodyPr/>
        <a:lstStyle/>
        <a:p>
          <a:endParaRPr lang="ru-RU"/>
        </a:p>
      </dgm:t>
    </dgm:pt>
    <dgm:pt modelId="{1C07048E-7010-48DB-827A-84694324CC9A}" type="pres">
      <dgm:prSet presAssocID="{A6962ED9-7B5D-456E-A98E-7338775A41CC}" presName="childShape" presStyleCnt="0"/>
      <dgm:spPr/>
    </dgm:pt>
    <dgm:pt modelId="{2186E1D2-C836-43D0-87A3-4CB53DE79FF9}" type="pres">
      <dgm:prSet presAssocID="{6ECCC187-BD20-4FDA-91BE-8883985DE29E}" presName="Name13" presStyleLbl="parChTrans1D2" presStyleIdx="0" presStyleCnt="2"/>
      <dgm:spPr/>
      <dgm:t>
        <a:bodyPr/>
        <a:lstStyle/>
        <a:p>
          <a:endParaRPr lang="ru-RU"/>
        </a:p>
      </dgm:t>
    </dgm:pt>
    <dgm:pt modelId="{20C9846A-AF7E-492A-B9ED-55594F466750}" type="pres">
      <dgm:prSet presAssocID="{9FF3E04A-20A2-4769-A617-46A820C410BF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DDBF3-62C8-47A6-98C2-E423D89BC7D9}" type="pres">
      <dgm:prSet presAssocID="{76BEAFF5-EB94-4335-B3EC-73BA18DFF9C3}" presName="root" presStyleCnt="0"/>
      <dgm:spPr/>
    </dgm:pt>
    <dgm:pt modelId="{92F43493-59DC-406E-8FCD-8C04F4F1AA61}" type="pres">
      <dgm:prSet presAssocID="{76BEAFF5-EB94-4335-B3EC-73BA18DFF9C3}" presName="rootComposite" presStyleCnt="0"/>
      <dgm:spPr/>
    </dgm:pt>
    <dgm:pt modelId="{048FD7AE-7BCA-4A84-9CF8-E097A53F1C30}" type="pres">
      <dgm:prSet presAssocID="{76BEAFF5-EB94-4335-B3EC-73BA18DFF9C3}" presName="rootText" presStyleLbl="node1" presStyleIdx="1" presStyleCnt="2"/>
      <dgm:spPr/>
      <dgm:t>
        <a:bodyPr/>
        <a:lstStyle/>
        <a:p>
          <a:endParaRPr lang="ru-RU"/>
        </a:p>
      </dgm:t>
    </dgm:pt>
    <dgm:pt modelId="{3BF3D2E9-027B-4C6C-A4EA-8078163F5692}" type="pres">
      <dgm:prSet presAssocID="{76BEAFF5-EB94-4335-B3EC-73BA18DFF9C3}" presName="rootConnector" presStyleLbl="node1" presStyleIdx="1" presStyleCnt="2"/>
      <dgm:spPr/>
      <dgm:t>
        <a:bodyPr/>
        <a:lstStyle/>
        <a:p>
          <a:endParaRPr lang="ru-RU"/>
        </a:p>
      </dgm:t>
    </dgm:pt>
    <dgm:pt modelId="{2A1E4B04-791E-4415-A07E-73269992598B}" type="pres">
      <dgm:prSet presAssocID="{76BEAFF5-EB94-4335-B3EC-73BA18DFF9C3}" presName="childShape" presStyleCnt="0"/>
      <dgm:spPr/>
    </dgm:pt>
    <dgm:pt modelId="{913DFBED-82A4-4C19-8A71-88263A195F77}" type="pres">
      <dgm:prSet presAssocID="{0AE082BB-3C1A-4C04-B3A2-C3E5AD192414}" presName="Name13" presStyleLbl="parChTrans1D2" presStyleIdx="1" presStyleCnt="2"/>
      <dgm:spPr/>
      <dgm:t>
        <a:bodyPr/>
        <a:lstStyle/>
        <a:p>
          <a:endParaRPr lang="ru-RU"/>
        </a:p>
      </dgm:t>
    </dgm:pt>
    <dgm:pt modelId="{0774C429-1CFC-43CC-B405-BB786C16C226}" type="pres">
      <dgm:prSet presAssocID="{10DCE4A6-B23C-44D6-90AB-1F9F2B856E87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A9C5D6-1470-4907-9453-AC9D309DD4AD}" srcId="{7046E316-F680-43A3-B111-BA9D9A7ECC8C}" destId="{76BEAFF5-EB94-4335-B3EC-73BA18DFF9C3}" srcOrd="1" destOrd="0" parTransId="{A590B5E8-CB4D-4221-9BFC-E840524175F4}" sibTransId="{9026A3FB-92D6-46FB-B0B2-402E89914249}"/>
    <dgm:cxn modelId="{3827C46C-C7F2-47F3-ABFE-DB00D18B60E2}" type="presOf" srcId="{0AE082BB-3C1A-4C04-B3A2-C3E5AD192414}" destId="{913DFBED-82A4-4C19-8A71-88263A195F77}" srcOrd="0" destOrd="0" presId="urn:microsoft.com/office/officeart/2005/8/layout/hierarchy3"/>
    <dgm:cxn modelId="{7210AD6E-C8D9-4886-BED9-16F5A515CD9B}" type="presOf" srcId="{76BEAFF5-EB94-4335-B3EC-73BA18DFF9C3}" destId="{3BF3D2E9-027B-4C6C-A4EA-8078163F5692}" srcOrd="1" destOrd="0" presId="urn:microsoft.com/office/officeart/2005/8/layout/hierarchy3"/>
    <dgm:cxn modelId="{965DF7AC-B5B6-4C3D-9840-FAE0F5C07AF0}" srcId="{A6962ED9-7B5D-456E-A98E-7338775A41CC}" destId="{9FF3E04A-20A2-4769-A617-46A820C410BF}" srcOrd="0" destOrd="0" parTransId="{6ECCC187-BD20-4FDA-91BE-8883985DE29E}" sibTransId="{E46F87A3-9A28-4295-9F8D-258C7404A640}"/>
    <dgm:cxn modelId="{C26366F8-8A0E-4B46-9709-C9A5E4C52C81}" srcId="{76BEAFF5-EB94-4335-B3EC-73BA18DFF9C3}" destId="{10DCE4A6-B23C-44D6-90AB-1F9F2B856E87}" srcOrd="0" destOrd="0" parTransId="{0AE082BB-3C1A-4C04-B3A2-C3E5AD192414}" sibTransId="{82099D12-8E89-4520-9EEF-54EDF3F74FEF}"/>
    <dgm:cxn modelId="{EAAF52F0-CD90-4080-BB82-28591AFF7A4B}" type="presOf" srcId="{10DCE4A6-B23C-44D6-90AB-1F9F2B856E87}" destId="{0774C429-1CFC-43CC-B405-BB786C16C226}" srcOrd="0" destOrd="0" presId="urn:microsoft.com/office/officeart/2005/8/layout/hierarchy3"/>
    <dgm:cxn modelId="{886C4FF3-5020-423C-B0C9-61BBDADCC571}" type="presOf" srcId="{76BEAFF5-EB94-4335-B3EC-73BA18DFF9C3}" destId="{048FD7AE-7BCA-4A84-9CF8-E097A53F1C30}" srcOrd="0" destOrd="0" presId="urn:microsoft.com/office/officeart/2005/8/layout/hierarchy3"/>
    <dgm:cxn modelId="{871FC0C6-4A5A-45E0-9725-1D42586C7C8F}" type="presOf" srcId="{9FF3E04A-20A2-4769-A617-46A820C410BF}" destId="{20C9846A-AF7E-492A-B9ED-55594F466750}" srcOrd="0" destOrd="0" presId="urn:microsoft.com/office/officeart/2005/8/layout/hierarchy3"/>
    <dgm:cxn modelId="{ADEB7DE3-7778-4827-8503-8C416BD77185}" type="presOf" srcId="{7046E316-F680-43A3-B111-BA9D9A7ECC8C}" destId="{8FD139F7-E740-4EBF-BD2A-10CB9C27AAD4}" srcOrd="0" destOrd="0" presId="urn:microsoft.com/office/officeart/2005/8/layout/hierarchy3"/>
    <dgm:cxn modelId="{22EE885D-E84F-4480-A3B1-BE09AC89FEF0}" type="presOf" srcId="{6ECCC187-BD20-4FDA-91BE-8883985DE29E}" destId="{2186E1D2-C836-43D0-87A3-4CB53DE79FF9}" srcOrd="0" destOrd="0" presId="urn:microsoft.com/office/officeart/2005/8/layout/hierarchy3"/>
    <dgm:cxn modelId="{868ABA53-EF67-4694-A1FA-5240E13CC15D}" type="presOf" srcId="{A6962ED9-7B5D-456E-A98E-7338775A41CC}" destId="{DF0B6AF9-B47C-46D9-B407-71BE09DEC5B4}" srcOrd="1" destOrd="0" presId="urn:microsoft.com/office/officeart/2005/8/layout/hierarchy3"/>
    <dgm:cxn modelId="{2FA73392-B2AE-420D-A016-D1764504497E}" srcId="{7046E316-F680-43A3-B111-BA9D9A7ECC8C}" destId="{A6962ED9-7B5D-456E-A98E-7338775A41CC}" srcOrd="0" destOrd="0" parTransId="{330DFF7A-AB79-4FF9-B5D0-CC72B02B4921}" sibTransId="{86986CD7-9F52-4DE5-B3A5-4C8980E3E240}"/>
    <dgm:cxn modelId="{2D3998F2-969A-4FFA-99E4-9E8158E70A35}" type="presOf" srcId="{A6962ED9-7B5D-456E-A98E-7338775A41CC}" destId="{2D2244AF-F252-4BB6-8DC3-DC88C2058F8F}" srcOrd="0" destOrd="0" presId="urn:microsoft.com/office/officeart/2005/8/layout/hierarchy3"/>
    <dgm:cxn modelId="{335CF921-1243-4407-A232-BCC341A69E28}" type="presParOf" srcId="{8FD139F7-E740-4EBF-BD2A-10CB9C27AAD4}" destId="{43FA34CF-DC00-46FD-AA6B-7290D32A03D1}" srcOrd="0" destOrd="0" presId="urn:microsoft.com/office/officeart/2005/8/layout/hierarchy3"/>
    <dgm:cxn modelId="{EAD1D6E4-E8D7-4F42-A97E-7AD39A44CE31}" type="presParOf" srcId="{43FA34CF-DC00-46FD-AA6B-7290D32A03D1}" destId="{7786F6FE-5F1F-4C2C-87DA-3E84719007DA}" srcOrd="0" destOrd="0" presId="urn:microsoft.com/office/officeart/2005/8/layout/hierarchy3"/>
    <dgm:cxn modelId="{4BF58095-DA29-4F0C-9D4B-D590B6EEE7B5}" type="presParOf" srcId="{7786F6FE-5F1F-4C2C-87DA-3E84719007DA}" destId="{2D2244AF-F252-4BB6-8DC3-DC88C2058F8F}" srcOrd="0" destOrd="0" presId="urn:microsoft.com/office/officeart/2005/8/layout/hierarchy3"/>
    <dgm:cxn modelId="{998FA345-62FB-43CB-9FB7-DD0F4173DFE2}" type="presParOf" srcId="{7786F6FE-5F1F-4C2C-87DA-3E84719007DA}" destId="{DF0B6AF9-B47C-46D9-B407-71BE09DEC5B4}" srcOrd="1" destOrd="0" presId="urn:microsoft.com/office/officeart/2005/8/layout/hierarchy3"/>
    <dgm:cxn modelId="{FE04C5D4-4B82-4F82-87C8-5A9ED262D59F}" type="presParOf" srcId="{43FA34CF-DC00-46FD-AA6B-7290D32A03D1}" destId="{1C07048E-7010-48DB-827A-84694324CC9A}" srcOrd="1" destOrd="0" presId="urn:microsoft.com/office/officeart/2005/8/layout/hierarchy3"/>
    <dgm:cxn modelId="{FE76E2C6-A154-4D54-BA88-E014D3DF8196}" type="presParOf" srcId="{1C07048E-7010-48DB-827A-84694324CC9A}" destId="{2186E1D2-C836-43D0-87A3-4CB53DE79FF9}" srcOrd="0" destOrd="0" presId="urn:microsoft.com/office/officeart/2005/8/layout/hierarchy3"/>
    <dgm:cxn modelId="{C83DABA2-8849-43DC-B265-A299DEFCCB20}" type="presParOf" srcId="{1C07048E-7010-48DB-827A-84694324CC9A}" destId="{20C9846A-AF7E-492A-B9ED-55594F466750}" srcOrd="1" destOrd="0" presId="urn:microsoft.com/office/officeart/2005/8/layout/hierarchy3"/>
    <dgm:cxn modelId="{CC2B597C-9C90-47F4-9705-69CED2B756C7}" type="presParOf" srcId="{8FD139F7-E740-4EBF-BD2A-10CB9C27AAD4}" destId="{3C6DDBF3-62C8-47A6-98C2-E423D89BC7D9}" srcOrd="1" destOrd="0" presId="urn:microsoft.com/office/officeart/2005/8/layout/hierarchy3"/>
    <dgm:cxn modelId="{E34DDE56-5719-4076-BF0A-BA54B7114A2A}" type="presParOf" srcId="{3C6DDBF3-62C8-47A6-98C2-E423D89BC7D9}" destId="{92F43493-59DC-406E-8FCD-8C04F4F1AA61}" srcOrd="0" destOrd="0" presId="urn:microsoft.com/office/officeart/2005/8/layout/hierarchy3"/>
    <dgm:cxn modelId="{E11F562B-B14C-40C3-AA86-FA1E68EAD898}" type="presParOf" srcId="{92F43493-59DC-406E-8FCD-8C04F4F1AA61}" destId="{048FD7AE-7BCA-4A84-9CF8-E097A53F1C30}" srcOrd="0" destOrd="0" presId="urn:microsoft.com/office/officeart/2005/8/layout/hierarchy3"/>
    <dgm:cxn modelId="{F2481DF9-6D22-4B2C-AA2B-93ADD81A4F40}" type="presParOf" srcId="{92F43493-59DC-406E-8FCD-8C04F4F1AA61}" destId="{3BF3D2E9-027B-4C6C-A4EA-8078163F5692}" srcOrd="1" destOrd="0" presId="urn:microsoft.com/office/officeart/2005/8/layout/hierarchy3"/>
    <dgm:cxn modelId="{13E8F377-C55E-4B32-B7F2-48A7708F172C}" type="presParOf" srcId="{3C6DDBF3-62C8-47A6-98C2-E423D89BC7D9}" destId="{2A1E4B04-791E-4415-A07E-73269992598B}" srcOrd="1" destOrd="0" presId="urn:microsoft.com/office/officeart/2005/8/layout/hierarchy3"/>
    <dgm:cxn modelId="{9A4CFD7F-265B-4D34-88A9-9B78AA29D638}" type="presParOf" srcId="{2A1E4B04-791E-4415-A07E-73269992598B}" destId="{913DFBED-82A4-4C19-8A71-88263A195F77}" srcOrd="0" destOrd="0" presId="urn:microsoft.com/office/officeart/2005/8/layout/hierarchy3"/>
    <dgm:cxn modelId="{4E96515E-D5CC-4D17-BCE1-1143DD6E27BD}" type="presParOf" srcId="{2A1E4B04-791E-4415-A07E-73269992598B}" destId="{0774C429-1CFC-43CC-B405-BB786C16C22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46E316-F680-43A3-B111-BA9D9A7ECC8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962ED9-7B5D-456E-A98E-7338775A41CC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унітарне</a:t>
          </a:r>
          <a:endParaRPr lang="ru-RU" b="1" dirty="0">
            <a:solidFill>
              <a:schemeClr val="tx1"/>
            </a:solidFill>
          </a:endParaRPr>
        </a:p>
      </dgm:t>
    </dgm:pt>
    <dgm:pt modelId="{330DFF7A-AB79-4FF9-B5D0-CC72B02B4921}" type="parTrans" cxnId="{2FA73392-B2AE-420D-A016-D1764504497E}">
      <dgm:prSet/>
      <dgm:spPr/>
      <dgm:t>
        <a:bodyPr/>
        <a:lstStyle/>
        <a:p>
          <a:endParaRPr lang="ru-RU"/>
        </a:p>
      </dgm:t>
    </dgm:pt>
    <dgm:pt modelId="{86986CD7-9F52-4DE5-B3A5-4C8980E3E240}" type="sibTrans" cxnId="{2FA73392-B2AE-420D-A016-D1764504497E}">
      <dgm:prSet/>
      <dgm:spPr/>
      <dgm:t>
        <a:bodyPr/>
        <a:lstStyle/>
        <a:p>
          <a:endParaRPr lang="ru-RU"/>
        </a:p>
      </dgm:t>
    </dgm:pt>
    <dgm:pt modelId="{9FF3E04A-20A2-4769-A617-46A820C410BF}">
      <dgm:prSet phldrT="[Текст]"/>
      <dgm:spPr/>
      <dgm:t>
        <a:bodyPr/>
        <a:lstStyle/>
        <a:p>
          <a:r>
            <a:rPr lang="uk-UA" dirty="0" smtClean="0"/>
            <a:t>1 засновник</a:t>
          </a:r>
          <a:endParaRPr lang="ru-RU" dirty="0"/>
        </a:p>
      </dgm:t>
    </dgm:pt>
    <dgm:pt modelId="{6ECCC187-BD20-4FDA-91BE-8883985DE29E}" type="parTrans" cxnId="{965DF7AC-B5B6-4C3D-9840-FAE0F5C07AF0}">
      <dgm:prSet/>
      <dgm:spPr/>
      <dgm:t>
        <a:bodyPr/>
        <a:lstStyle/>
        <a:p>
          <a:endParaRPr lang="ru-RU"/>
        </a:p>
      </dgm:t>
    </dgm:pt>
    <dgm:pt modelId="{E46F87A3-9A28-4295-9F8D-258C7404A640}" type="sibTrans" cxnId="{965DF7AC-B5B6-4C3D-9840-FAE0F5C07AF0}">
      <dgm:prSet/>
      <dgm:spPr/>
      <dgm:t>
        <a:bodyPr/>
        <a:lstStyle/>
        <a:p>
          <a:endParaRPr lang="ru-RU"/>
        </a:p>
      </dgm:t>
    </dgm:pt>
    <dgm:pt modelId="{76BEAFF5-EB94-4335-B3EC-73BA18DFF9C3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корпоративне</a:t>
          </a:r>
          <a:endParaRPr lang="ru-RU" b="1" dirty="0">
            <a:solidFill>
              <a:schemeClr val="tx1"/>
            </a:solidFill>
          </a:endParaRPr>
        </a:p>
      </dgm:t>
    </dgm:pt>
    <dgm:pt modelId="{A590B5E8-CB4D-4221-9BFC-E840524175F4}" type="parTrans" cxnId="{A8A9C5D6-1470-4907-9453-AC9D309DD4AD}">
      <dgm:prSet/>
      <dgm:spPr/>
      <dgm:t>
        <a:bodyPr/>
        <a:lstStyle/>
        <a:p>
          <a:endParaRPr lang="ru-RU"/>
        </a:p>
      </dgm:t>
    </dgm:pt>
    <dgm:pt modelId="{9026A3FB-92D6-46FB-B0B2-402E89914249}" type="sibTrans" cxnId="{A8A9C5D6-1470-4907-9453-AC9D309DD4AD}">
      <dgm:prSet/>
      <dgm:spPr/>
      <dgm:t>
        <a:bodyPr/>
        <a:lstStyle/>
        <a:p>
          <a:endParaRPr lang="ru-RU"/>
        </a:p>
      </dgm:t>
    </dgm:pt>
    <dgm:pt modelId="{10DCE4A6-B23C-44D6-90AB-1F9F2B856E87}">
      <dgm:prSet phldrT="[Текст]"/>
      <dgm:spPr/>
      <dgm:t>
        <a:bodyPr/>
        <a:lstStyle/>
        <a:p>
          <a:r>
            <a:rPr lang="uk-UA" dirty="0" smtClean="0"/>
            <a:t>2 і </a:t>
          </a:r>
          <a:r>
            <a:rPr lang="en-US" dirty="0" smtClean="0"/>
            <a:t>&gt; </a:t>
          </a:r>
          <a:r>
            <a:rPr lang="ru-RU" dirty="0" err="1" smtClean="0"/>
            <a:t>засновники</a:t>
          </a:r>
          <a:endParaRPr lang="ru-RU" dirty="0"/>
        </a:p>
      </dgm:t>
    </dgm:pt>
    <dgm:pt modelId="{0AE082BB-3C1A-4C04-B3A2-C3E5AD192414}" type="parTrans" cxnId="{C26366F8-8A0E-4B46-9709-C9A5E4C52C81}">
      <dgm:prSet/>
      <dgm:spPr/>
      <dgm:t>
        <a:bodyPr/>
        <a:lstStyle/>
        <a:p>
          <a:endParaRPr lang="ru-RU"/>
        </a:p>
      </dgm:t>
    </dgm:pt>
    <dgm:pt modelId="{82099D12-8E89-4520-9EEF-54EDF3F74FEF}" type="sibTrans" cxnId="{C26366F8-8A0E-4B46-9709-C9A5E4C52C81}">
      <dgm:prSet/>
      <dgm:spPr/>
      <dgm:t>
        <a:bodyPr/>
        <a:lstStyle/>
        <a:p>
          <a:endParaRPr lang="ru-RU"/>
        </a:p>
      </dgm:t>
    </dgm:pt>
    <dgm:pt modelId="{8FD139F7-E740-4EBF-BD2A-10CB9C27AAD4}" type="pres">
      <dgm:prSet presAssocID="{7046E316-F680-43A3-B111-BA9D9A7ECC8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3FA34CF-DC00-46FD-AA6B-7290D32A03D1}" type="pres">
      <dgm:prSet presAssocID="{A6962ED9-7B5D-456E-A98E-7338775A41CC}" presName="root" presStyleCnt="0"/>
      <dgm:spPr/>
    </dgm:pt>
    <dgm:pt modelId="{7786F6FE-5F1F-4C2C-87DA-3E84719007DA}" type="pres">
      <dgm:prSet presAssocID="{A6962ED9-7B5D-456E-A98E-7338775A41CC}" presName="rootComposite" presStyleCnt="0"/>
      <dgm:spPr/>
    </dgm:pt>
    <dgm:pt modelId="{2D2244AF-F252-4BB6-8DC3-DC88C2058F8F}" type="pres">
      <dgm:prSet presAssocID="{A6962ED9-7B5D-456E-A98E-7338775A41CC}" presName="rootText" presStyleLbl="node1" presStyleIdx="0" presStyleCnt="2"/>
      <dgm:spPr/>
      <dgm:t>
        <a:bodyPr/>
        <a:lstStyle/>
        <a:p>
          <a:endParaRPr lang="ru-RU"/>
        </a:p>
      </dgm:t>
    </dgm:pt>
    <dgm:pt modelId="{DF0B6AF9-B47C-46D9-B407-71BE09DEC5B4}" type="pres">
      <dgm:prSet presAssocID="{A6962ED9-7B5D-456E-A98E-7338775A41CC}" presName="rootConnector" presStyleLbl="node1" presStyleIdx="0" presStyleCnt="2"/>
      <dgm:spPr/>
      <dgm:t>
        <a:bodyPr/>
        <a:lstStyle/>
        <a:p>
          <a:endParaRPr lang="ru-RU"/>
        </a:p>
      </dgm:t>
    </dgm:pt>
    <dgm:pt modelId="{1C07048E-7010-48DB-827A-84694324CC9A}" type="pres">
      <dgm:prSet presAssocID="{A6962ED9-7B5D-456E-A98E-7338775A41CC}" presName="childShape" presStyleCnt="0"/>
      <dgm:spPr/>
    </dgm:pt>
    <dgm:pt modelId="{2186E1D2-C836-43D0-87A3-4CB53DE79FF9}" type="pres">
      <dgm:prSet presAssocID="{6ECCC187-BD20-4FDA-91BE-8883985DE29E}" presName="Name13" presStyleLbl="parChTrans1D2" presStyleIdx="0" presStyleCnt="2"/>
      <dgm:spPr/>
      <dgm:t>
        <a:bodyPr/>
        <a:lstStyle/>
        <a:p>
          <a:endParaRPr lang="ru-RU"/>
        </a:p>
      </dgm:t>
    </dgm:pt>
    <dgm:pt modelId="{20C9846A-AF7E-492A-B9ED-55594F466750}" type="pres">
      <dgm:prSet presAssocID="{9FF3E04A-20A2-4769-A617-46A820C410BF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DDBF3-62C8-47A6-98C2-E423D89BC7D9}" type="pres">
      <dgm:prSet presAssocID="{76BEAFF5-EB94-4335-B3EC-73BA18DFF9C3}" presName="root" presStyleCnt="0"/>
      <dgm:spPr/>
    </dgm:pt>
    <dgm:pt modelId="{92F43493-59DC-406E-8FCD-8C04F4F1AA61}" type="pres">
      <dgm:prSet presAssocID="{76BEAFF5-EB94-4335-B3EC-73BA18DFF9C3}" presName="rootComposite" presStyleCnt="0"/>
      <dgm:spPr/>
    </dgm:pt>
    <dgm:pt modelId="{048FD7AE-7BCA-4A84-9CF8-E097A53F1C30}" type="pres">
      <dgm:prSet presAssocID="{76BEAFF5-EB94-4335-B3EC-73BA18DFF9C3}" presName="rootText" presStyleLbl="node1" presStyleIdx="1" presStyleCnt="2"/>
      <dgm:spPr/>
      <dgm:t>
        <a:bodyPr/>
        <a:lstStyle/>
        <a:p>
          <a:endParaRPr lang="ru-RU"/>
        </a:p>
      </dgm:t>
    </dgm:pt>
    <dgm:pt modelId="{3BF3D2E9-027B-4C6C-A4EA-8078163F5692}" type="pres">
      <dgm:prSet presAssocID="{76BEAFF5-EB94-4335-B3EC-73BA18DFF9C3}" presName="rootConnector" presStyleLbl="node1" presStyleIdx="1" presStyleCnt="2"/>
      <dgm:spPr/>
      <dgm:t>
        <a:bodyPr/>
        <a:lstStyle/>
        <a:p>
          <a:endParaRPr lang="ru-RU"/>
        </a:p>
      </dgm:t>
    </dgm:pt>
    <dgm:pt modelId="{2A1E4B04-791E-4415-A07E-73269992598B}" type="pres">
      <dgm:prSet presAssocID="{76BEAFF5-EB94-4335-B3EC-73BA18DFF9C3}" presName="childShape" presStyleCnt="0"/>
      <dgm:spPr/>
    </dgm:pt>
    <dgm:pt modelId="{913DFBED-82A4-4C19-8A71-88263A195F77}" type="pres">
      <dgm:prSet presAssocID="{0AE082BB-3C1A-4C04-B3A2-C3E5AD192414}" presName="Name13" presStyleLbl="parChTrans1D2" presStyleIdx="1" presStyleCnt="2"/>
      <dgm:spPr/>
      <dgm:t>
        <a:bodyPr/>
        <a:lstStyle/>
        <a:p>
          <a:endParaRPr lang="ru-RU"/>
        </a:p>
      </dgm:t>
    </dgm:pt>
    <dgm:pt modelId="{0774C429-1CFC-43CC-B405-BB786C16C226}" type="pres">
      <dgm:prSet presAssocID="{10DCE4A6-B23C-44D6-90AB-1F9F2B856E87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6366F8-8A0E-4B46-9709-C9A5E4C52C81}" srcId="{76BEAFF5-EB94-4335-B3EC-73BA18DFF9C3}" destId="{10DCE4A6-B23C-44D6-90AB-1F9F2B856E87}" srcOrd="0" destOrd="0" parTransId="{0AE082BB-3C1A-4C04-B3A2-C3E5AD192414}" sibTransId="{82099D12-8E89-4520-9EEF-54EDF3F74FEF}"/>
    <dgm:cxn modelId="{017D2ED0-C626-4663-8F7A-5C21ADE75624}" type="presOf" srcId="{A6962ED9-7B5D-456E-A98E-7338775A41CC}" destId="{DF0B6AF9-B47C-46D9-B407-71BE09DEC5B4}" srcOrd="1" destOrd="0" presId="urn:microsoft.com/office/officeart/2005/8/layout/hierarchy3"/>
    <dgm:cxn modelId="{093FF2B9-97A3-47B2-87F4-90A0C6385B35}" type="presOf" srcId="{9FF3E04A-20A2-4769-A617-46A820C410BF}" destId="{20C9846A-AF7E-492A-B9ED-55594F466750}" srcOrd="0" destOrd="0" presId="urn:microsoft.com/office/officeart/2005/8/layout/hierarchy3"/>
    <dgm:cxn modelId="{965DF7AC-B5B6-4C3D-9840-FAE0F5C07AF0}" srcId="{A6962ED9-7B5D-456E-A98E-7338775A41CC}" destId="{9FF3E04A-20A2-4769-A617-46A820C410BF}" srcOrd="0" destOrd="0" parTransId="{6ECCC187-BD20-4FDA-91BE-8883985DE29E}" sibTransId="{E46F87A3-9A28-4295-9F8D-258C7404A640}"/>
    <dgm:cxn modelId="{9DFDA69E-F1BB-4FEE-B52F-8CC60925D080}" type="presOf" srcId="{A6962ED9-7B5D-456E-A98E-7338775A41CC}" destId="{2D2244AF-F252-4BB6-8DC3-DC88C2058F8F}" srcOrd="0" destOrd="0" presId="urn:microsoft.com/office/officeart/2005/8/layout/hierarchy3"/>
    <dgm:cxn modelId="{A8A9C5D6-1470-4907-9453-AC9D309DD4AD}" srcId="{7046E316-F680-43A3-B111-BA9D9A7ECC8C}" destId="{76BEAFF5-EB94-4335-B3EC-73BA18DFF9C3}" srcOrd="1" destOrd="0" parTransId="{A590B5E8-CB4D-4221-9BFC-E840524175F4}" sibTransId="{9026A3FB-92D6-46FB-B0B2-402E89914249}"/>
    <dgm:cxn modelId="{675CF1B5-B49C-4821-846A-D9424FBD464B}" type="presOf" srcId="{76BEAFF5-EB94-4335-B3EC-73BA18DFF9C3}" destId="{048FD7AE-7BCA-4A84-9CF8-E097A53F1C30}" srcOrd="0" destOrd="0" presId="urn:microsoft.com/office/officeart/2005/8/layout/hierarchy3"/>
    <dgm:cxn modelId="{2042A3FD-F946-42EA-BBA7-BCD911B4E686}" type="presOf" srcId="{10DCE4A6-B23C-44D6-90AB-1F9F2B856E87}" destId="{0774C429-1CFC-43CC-B405-BB786C16C226}" srcOrd="0" destOrd="0" presId="urn:microsoft.com/office/officeart/2005/8/layout/hierarchy3"/>
    <dgm:cxn modelId="{1867CBFC-3BE3-445E-9695-6A048A6575C7}" type="presOf" srcId="{7046E316-F680-43A3-B111-BA9D9A7ECC8C}" destId="{8FD139F7-E740-4EBF-BD2A-10CB9C27AAD4}" srcOrd="0" destOrd="0" presId="urn:microsoft.com/office/officeart/2005/8/layout/hierarchy3"/>
    <dgm:cxn modelId="{68A2DC5A-9D5B-4EF5-9E8F-1D3408F78863}" type="presOf" srcId="{76BEAFF5-EB94-4335-B3EC-73BA18DFF9C3}" destId="{3BF3D2E9-027B-4C6C-A4EA-8078163F5692}" srcOrd="1" destOrd="0" presId="urn:microsoft.com/office/officeart/2005/8/layout/hierarchy3"/>
    <dgm:cxn modelId="{96EC88FD-F746-426E-A905-A0175422FD77}" type="presOf" srcId="{0AE082BB-3C1A-4C04-B3A2-C3E5AD192414}" destId="{913DFBED-82A4-4C19-8A71-88263A195F77}" srcOrd="0" destOrd="0" presId="urn:microsoft.com/office/officeart/2005/8/layout/hierarchy3"/>
    <dgm:cxn modelId="{E6F00DCA-A5EE-4B20-8F1F-3CC8CC53C98F}" type="presOf" srcId="{6ECCC187-BD20-4FDA-91BE-8883985DE29E}" destId="{2186E1D2-C836-43D0-87A3-4CB53DE79FF9}" srcOrd="0" destOrd="0" presId="urn:microsoft.com/office/officeart/2005/8/layout/hierarchy3"/>
    <dgm:cxn modelId="{2FA73392-B2AE-420D-A016-D1764504497E}" srcId="{7046E316-F680-43A3-B111-BA9D9A7ECC8C}" destId="{A6962ED9-7B5D-456E-A98E-7338775A41CC}" srcOrd="0" destOrd="0" parTransId="{330DFF7A-AB79-4FF9-B5D0-CC72B02B4921}" sibTransId="{86986CD7-9F52-4DE5-B3A5-4C8980E3E240}"/>
    <dgm:cxn modelId="{C615918E-886A-4CE6-879F-16CA3B517080}" type="presParOf" srcId="{8FD139F7-E740-4EBF-BD2A-10CB9C27AAD4}" destId="{43FA34CF-DC00-46FD-AA6B-7290D32A03D1}" srcOrd="0" destOrd="0" presId="urn:microsoft.com/office/officeart/2005/8/layout/hierarchy3"/>
    <dgm:cxn modelId="{6B0B3028-776A-44B1-B3B5-84B31776D1DE}" type="presParOf" srcId="{43FA34CF-DC00-46FD-AA6B-7290D32A03D1}" destId="{7786F6FE-5F1F-4C2C-87DA-3E84719007DA}" srcOrd="0" destOrd="0" presId="urn:microsoft.com/office/officeart/2005/8/layout/hierarchy3"/>
    <dgm:cxn modelId="{EEDEA235-7BED-4E60-9840-31980E8F0B52}" type="presParOf" srcId="{7786F6FE-5F1F-4C2C-87DA-3E84719007DA}" destId="{2D2244AF-F252-4BB6-8DC3-DC88C2058F8F}" srcOrd="0" destOrd="0" presId="urn:microsoft.com/office/officeart/2005/8/layout/hierarchy3"/>
    <dgm:cxn modelId="{5F37E4D2-3200-4342-BF6B-729C9AB7F66D}" type="presParOf" srcId="{7786F6FE-5F1F-4C2C-87DA-3E84719007DA}" destId="{DF0B6AF9-B47C-46D9-B407-71BE09DEC5B4}" srcOrd="1" destOrd="0" presId="urn:microsoft.com/office/officeart/2005/8/layout/hierarchy3"/>
    <dgm:cxn modelId="{2C253C8D-CA3D-4147-B3DF-7925C02B4D74}" type="presParOf" srcId="{43FA34CF-DC00-46FD-AA6B-7290D32A03D1}" destId="{1C07048E-7010-48DB-827A-84694324CC9A}" srcOrd="1" destOrd="0" presId="urn:microsoft.com/office/officeart/2005/8/layout/hierarchy3"/>
    <dgm:cxn modelId="{D38C3127-6359-4ADE-AEB1-C7821685ADDD}" type="presParOf" srcId="{1C07048E-7010-48DB-827A-84694324CC9A}" destId="{2186E1D2-C836-43D0-87A3-4CB53DE79FF9}" srcOrd="0" destOrd="0" presId="urn:microsoft.com/office/officeart/2005/8/layout/hierarchy3"/>
    <dgm:cxn modelId="{A41D0514-FB8A-40C0-B8F2-091CFD68680F}" type="presParOf" srcId="{1C07048E-7010-48DB-827A-84694324CC9A}" destId="{20C9846A-AF7E-492A-B9ED-55594F466750}" srcOrd="1" destOrd="0" presId="urn:microsoft.com/office/officeart/2005/8/layout/hierarchy3"/>
    <dgm:cxn modelId="{505B5854-FBD0-46F9-B974-9B654498F584}" type="presParOf" srcId="{8FD139F7-E740-4EBF-BD2A-10CB9C27AAD4}" destId="{3C6DDBF3-62C8-47A6-98C2-E423D89BC7D9}" srcOrd="1" destOrd="0" presId="urn:microsoft.com/office/officeart/2005/8/layout/hierarchy3"/>
    <dgm:cxn modelId="{2EAC93ED-386A-4754-A908-6CE78562C9F7}" type="presParOf" srcId="{3C6DDBF3-62C8-47A6-98C2-E423D89BC7D9}" destId="{92F43493-59DC-406E-8FCD-8C04F4F1AA61}" srcOrd="0" destOrd="0" presId="urn:microsoft.com/office/officeart/2005/8/layout/hierarchy3"/>
    <dgm:cxn modelId="{C435B14E-7A1F-4880-A666-489686DC6F7E}" type="presParOf" srcId="{92F43493-59DC-406E-8FCD-8C04F4F1AA61}" destId="{048FD7AE-7BCA-4A84-9CF8-E097A53F1C30}" srcOrd="0" destOrd="0" presId="urn:microsoft.com/office/officeart/2005/8/layout/hierarchy3"/>
    <dgm:cxn modelId="{C67C20AE-DDE0-4D4F-987D-DE06F350340C}" type="presParOf" srcId="{92F43493-59DC-406E-8FCD-8C04F4F1AA61}" destId="{3BF3D2E9-027B-4C6C-A4EA-8078163F5692}" srcOrd="1" destOrd="0" presId="urn:microsoft.com/office/officeart/2005/8/layout/hierarchy3"/>
    <dgm:cxn modelId="{DDC3F7B9-2790-4557-A5B2-652F447870A7}" type="presParOf" srcId="{3C6DDBF3-62C8-47A6-98C2-E423D89BC7D9}" destId="{2A1E4B04-791E-4415-A07E-73269992598B}" srcOrd="1" destOrd="0" presId="urn:microsoft.com/office/officeart/2005/8/layout/hierarchy3"/>
    <dgm:cxn modelId="{7E21FCF1-F704-48EE-B9DC-38D5D099C646}" type="presParOf" srcId="{2A1E4B04-791E-4415-A07E-73269992598B}" destId="{913DFBED-82A4-4C19-8A71-88263A195F77}" srcOrd="0" destOrd="0" presId="urn:microsoft.com/office/officeart/2005/8/layout/hierarchy3"/>
    <dgm:cxn modelId="{A92B6B14-E890-450C-9C85-90ACD724F500}" type="presParOf" srcId="{2A1E4B04-791E-4415-A07E-73269992598B}" destId="{0774C429-1CFC-43CC-B405-BB786C16C22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F532E0-C5DC-4E2B-B2DF-EB7FC116C45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7F7651-0FDA-4641-8F87-680C96166047}">
      <dgm:prSet phldrT="[Текст]"/>
      <dgm:spPr/>
      <dgm:t>
        <a:bodyPr/>
        <a:lstStyle/>
        <a:p>
          <a:r>
            <a:rPr lang="uk-UA" b="1" dirty="0" smtClean="0"/>
            <a:t>ДЕРЖАВНІ ПІДПРИЄМСТВА</a:t>
          </a:r>
          <a:endParaRPr lang="ru-RU" dirty="0"/>
        </a:p>
      </dgm:t>
    </dgm:pt>
    <dgm:pt modelId="{79A5C4BB-2F04-4E73-9C99-4646247FF575}" type="parTrans" cxnId="{8EE4A929-1FE9-44F5-AA6D-7370F9FA56E4}">
      <dgm:prSet/>
      <dgm:spPr/>
      <dgm:t>
        <a:bodyPr/>
        <a:lstStyle/>
        <a:p>
          <a:endParaRPr lang="ru-RU"/>
        </a:p>
      </dgm:t>
    </dgm:pt>
    <dgm:pt modelId="{0F84F8DB-0EA7-4B76-A6FD-C67E31286F13}" type="sibTrans" cxnId="{8EE4A929-1FE9-44F5-AA6D-7370F9FA56E4}">
      <dgm:prSet/>
      <dgm:spPr/>
      <dgm:t>
        <a:bodyPr/>
        <a:lstStyle/>
        <a:p>
          <a:endParaRPr lang="ru-RU"/>
        </a:p>
      </dgm:t>
    </dgm:pt>
    <dgm:pt modelId="{300ACFBF-31D6-4A31-9FBA-3DF498CBC944}">
      <dgm:prSet phldrT="[Текст]"/>
      <dgm:spPr/>
      <dgm:t>
        <a:bodyPr/>
        <a:lstStyle/>
        <a:p>
          <a:r>
            <a:rPr lang="uk-UA" dirty="0" smtClean="0"/>
            <a:t>УНІТАРНІ</a:t>
          </a:r>
          <a:endParaRPr lang="ru-RU" dirty="0"/>
        </a:p>
      </dgm:t>
    </dgm:pt>
    <dgm:pt modelId="{F9DA7AF6-D51E-41A4-B4B9-22674E0DDA23}" type="parTrans" cxnId="{BD13E9F9-FCB9-489E-9E3C-329A04907FBB}">
      <dgm:prSet/>
      <dgm:spPr/>
      <dgm:t>
        <a:bodyPr/>
        <a:lstStyle/>
        <a:p>
          <a:endParaRPr lang="ru-RU"/>
        </a:p>
      </dgm:t>
    </dgm:pt>
    <dgm:pt modelId="{04AADC6B-4DB8-4AF5-A33A-D0829FF32624}" type="sibTrans" cxnId="{BD13E9F9-FCB9-489E-9E3C-329A04907FBB}">
      <dgm:prSet/>
      <dgm:spPr/>
      <dgm:t>
        <a:bodyPr/>
        <a:lstStyle/>
        <a:p>
          <a:endParaRPr lang="ru-RU"/>
        </a:p>
      </dgm:t>
    </dgm:pt>
    <dgm:pt modelId="{DA913712-BC41-4A93-BFA6-6B5916352C91}">
      <dgm:prSet phldrT="[Текст]"/>
      <dgm:spPr/>
      <dgm:t>
        <a:bodyPr/>
        <a:lstStyle/>
        <a:p>
          <a:r>
            <a:rPr lang="uk-UA" dirty="0" smtClean="0"/>
            <a:t>КОМЕРЦІЙНІ</a:t>
          </a:r>
        </a:p>
        <a:p>
          <a:r>
            <a:rPr lang="uk-UA" dirty="0" smtClean="0"/>
            <a:t>(мета – отримання прибутку)</a:t>
          </a:r>
          <a:endParaRPr lang="ru-RU" dirty="0"/>
        </a:p>
      </dgm:t>
    </dgm:pt>
    <dgm:pt modelId="{27389819-5449-4804-B355-157668B5BC3F}" type="parTrans" cxnId="{03A83F07-2241-4040-82B3-70F16545E7B8}">
      <dgm:prSet/>
      <dgm:spPr/>
      <dgm:t>
        <a:bodyPr/>
        <a:lstStyle/>
        <a:p>
          <a:endParaRPr lang="ru-RU"/>
        </a:p>
      </dgm:t>
    </dgm:pt>
    <dgm:pt modelId="{5ACA9E49-208F-4EBC-A79C-FB7B240C7C1A}" type="sibTrans" cxnId="{03A83F07-2241-4040-82B3-70F16545E7B8}">
      <dgm:prSet/>
      <dgm:spPr/>
      <dgm:t>
        <a:bodyPr/>
        <a:lstStyle/>
        <a:p>
          <a:endParaRPr lang="ru-RU"/>
        </a:p>
      </dgm:t>
    </dgm:pt>
    <dgm:pt modelId="{740325BB-1CAA-4CE0-AA99-E4A589952E58}">
      <dgm:prSet phldrT="[Текст]"/>
      <dgm:spPr/>
      <dgm:t>
        <a:bodyPr/>
        <a:lstStyle/>
        <a:p>
          <a:r>
            <a:rPr lang="uk-UA" dirty="0" smtClean="0"/>
            <a:t>КАЗЕНІ</a:t>
          </a:r>
        </a:p>
        <a:p>
          <a:r>
            <a:rPr lang="uk-UA" dirty="0" smtClean="0"/>
            <a:t>(не мають на меті отримання прибутку)</a:t>
          </a:r>
          <a:endParaRPr lang="ru-RU" dirty="0"/>
        </a:p>
      </dgm:t>
    </dgm:pt>
    <dgm:pt modelId="{1C3E1E1E-257B-44DA-9551-61C5A11321B7}" type="parTrans" cxnId="{1F932046-B634-4974-8547-A2CFF9B4EF7E}">
      <dgm:prSet/>
      <dgm:spPr/>
      <dgm:t>
        <a:bodyPr/>
        <a:lstStyle/>
        <a:p>
          <a:endParaRPr lang="ru-RU"/>
        </a:p>
      </dgm:t>
    </dgm:pt>
    <dgm:pt modelId="{68E42CD2-983E-44F7-BFB2-3F7C54758387}" type="sibTrans" cxnId="{1F932046-B634-4974-8547-A2CFF9B4EF7E}">
      <dgm:prSet/>
      <dgm:spPr/>
      <dgm:t>
        <a:bodyPr/>
        <a:lstStyle/>
        <a:p>
          <a:endParaRPr lang="ru-RU"/>
        </a:p>
      </dgm:t>
    </dgm:pt>
    <dgm:pt modelId="{1DA9B9DA-5CF3-4E94-9001-20F95D05C4AC}">
      <dgm:prSet phldrT="[Текст]"/>
      <dgm:spPr/>
      <dgm:t>
        <a:bodyPr/>
        <a:lstStyle/>
        <a:p>
          <a:r>
            <a:rPr lang="uk-UA" dirty="0" smtClean="0"/>
            <a:t>КОРПОРАТИВНІ</a:t>
          </a:r>
          <a:endParaRPr lang="ru-RU" dirty="0"/>
        </a:p>
      </dgm:t>
    </dgm:pt>
    <dgm:pt modelId="{5664CF3D-0200-44A9-B293-1516AAFAFE5B}" type="parTrans" cxnId="{EC9667CB-70B8-4461-9D9E-13AEAF83B70D}">
      <dgm:prSet/>
      <dgm:spPr/>
      <dgm:t>
        <a:bodyPr/>
        <a:lstStyle/>
        <a:p>
          <a:endParaRPr lang="ru-RU"/>
        </a:p>
      </dgm:t>
    </dgm:pt>
    <dgm:pt modelId="{5C3D7A09-14B2-41B3-8DBD-C11D1D82DAA7}" type="sibTrans" cxnId="{EC9667CB-70B8-4461-9D9E-13AEAF83B70D}">
      <dgm:prSet/>
      <dgm:spPr/>
      <dgm:t>
        <a:bodyPr/>
        <a:lstStyle/>
        <a:p>
          <a:endParaRPr lang="ru-RU"/>
        </a:p>
      </dgm:t>
    </dgm:pt>
    <dgm:pt modelId="{71776C21-395E-4392-99DB-CD7A2784C7FD}">
      <dgm:prSet phldrT="[Текст]"/>
      <dgm:spPr/>
      <dgm:t>
        <a:bodyPr/>
        <a:lstStyle/>
        <a:p>
          <a:r>
            <a:rPr lang="uk-UA" dirty="0" smtClean="0"/>
            <a:t>ДЕРЖАВНІ АКЦІОНЕРНІ ТОВАРИСТВА</a:t>
          </a:r>
          <a:endParaRPr lang="ru-RU" dirty="0"/>
        </a:p>
      </dgm:t>
    </dgm:pt>
    <dgm:pt modelId="{38982087-EA2A-463D-8F10-C4344EC29A90}" type="parTrans" cxnId="{962FF6BC-9A90-4FBA-A157-A69CB2318582}">
      <dgm:prSet/>
      <dgm:spPr/>
      <dgm:t>
        <a:bodyPr/>
        <a:lstStyle/>
        <a:p>
          <a:endParaRPr lang="ru-RU"/>
        </a:p>
      </dgm:t>
    </dgm:pt>
    <dgm:pt modelId="{EB9407B7-889E-4338-9E05-E617EE3EE0E9}" type="sibTrans" cxnId="{962FF6BC-9A90-4FBA-A157-A69CB2318582}">
      <dgm:prSet/>
      <dgm:spPr/>
      <dgm:t>
        <a:bodyPr/>
        <a:lstStyle/>
        <a:p>
          <a:endParaRPr lang="ru-RU"/>
        </a:p>
      </dgm:t>
    </dgm:pt>
    <dgm:pt modelId="{F7525D0D-3C67-4F88-A546-608CB9D32F40}" type="pres">
      <dgm:prSet presAssocID="{DEF532E0-C5DC-4E2B-B2DF-EB7FC116C4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6DB7A8D-3538-456D-BFD8-9DED91E255C5}" type="pres">
      <dgm:prSet presAssocID="{D57F7651-0FDA-4641-8F87-680C96166047}" presName="hierRoot1" presStyleCnt="0"/>
      <dgm:spPr/>
    </dgm:pt>
    <dgm:pt modelId="{EB52AD40-B204-4B75-B6C4-C694D8F54EDE}" type="pres">
      <dgm:prSet presAssocID="{D57F7651-0FDA-4641-8F87-680C96166047}" presName="composite" presStyleCnt="0"/>
      <dgm:spPr/>
    </dgm:pt>
    <dgm:pt modelId="{401E0985-84E8-44D9-B422-44EB71ED1D12}" type="pres">
      <dgm:prSet presAssocID="{D57F7651-0FDA-4641-8F87-680C96166047}" presName="background" presStyleLbl="node0" presStyleIdx="0" presStyleCnt="1"/>
      <dgm:spPr/>
    </dgm:pt>
    <dgm:pt modelId="{A4452351-E73C-47FA-9314-44D1B84A5B4C}" type="pres">
      <dgm:prSet presAssocID="{D57F7651-0FDA-4641-8F87-680C9616604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80CFB3-8A05-43F2-BF65-4B1BFA6B97E4}" type="pres">
      <dgm:prSet presAssocID="{D57F7651-0FDA-4641-8F87-680C96166047}" presName="hierChild2" presStyleCnt="0"/>
      <dgm:spPr/>
    </dgm:pt>
    <dgm:pt modelId="{B201611D-25E5-4D88-97A0-6BFF50934F1B}" type="pres">
      <dgm:prSet presAssocID="{F9DA7AF6-D51E-41A4-B4B9-22674E0DDA2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92D07B3-05C5-43D7-AACE-560381E3D44C}" type="pres">
      <dgm:prSet presAssocID="{300ACFBF-31D6-4A31-9FBA-3DF498CBC944}" presName="hierRoot2" presStyleCnt="0"/>
      <dgm:spPr/>
    </dgm:pt>
    <dgm:pt modelId="{9FFB0009-B395-4E4F-A67D-59891D3D937B}" type="pres">
      <dgm:prSet presAssocID="{300ACFBF-31D6-4A31-9FBA-3DF498CBC944}" presName="composite2" presStyleCnt="0"/>
      <dgm:spPr/>
    </dgm:pt>
    <dgm:pt modelId="{5B306C94-22A7-46DF-9B28-8740BF033D34}" type="pres">
      <dgm:prSet presAssocID="{300ACFBF-31D6-4A31-9FBA-3DF498CBC944}" presName="background2" presStyleLbl="node2" presStyleIdx="0" presStyleCnt="2"/>
      <dgm:spPr/>
    </dgm:pt>
    <dgm:pt modelId="{50B18A1F-3178-47DA-B3DC-FF1376DFB3FA}" type="pres">
      <dgm:prSet presAssocID="{300ACFBF-31D6-4A31-9FBA-3DF498CBC94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A3F6E-029F-4BEF-AB11-D5DFCBF777C9}" type="pres">
      <dgm:prSet presAssocID="{300ACFBF-31D6-4A31-9FBA-3DF498CBC944}" presName="hierChild3" presStyleCnt="0"/>
      <dgm:spPr/>
    </dgm:pt>
    <dgm:pt modelId="{540D4EA9-73AD-418C-A869-99CDCA3823A6}" type="pres">
      <dgm:prSet presAssocID="{27389819-5449-4804-B355-157668B5BC3F}" presName="Name17" presStyleLbl="parChTrans1D3" presStyleIdx="0" presStyleCnt="3"/>
      <dgm:spPr/>
      <dgm:t>
        <a:bodyPr/>
        <a:lstStyle/>
        <a:p>
          <a:endParaRPr lang="ru-RU"/>
        </a:p>
      </dgm:t>
    </dgm:pt>
    <dgm:pt modelId="{2E6193CF-3E25-485C-916B-874802DE8C26}" type="pres">
      <dgm:prSet presAssocID="{DA913712-BC41-4A93-BFA6-6B5916352C91}" presName="hierRoot3" presStyleCnt="0"/>
      <dgm:spPr/>
    </dgm:pt>
    <dgm:pt modelId="{267E27DE-D49E-46C9-BF04-CB0F03916977}" type="pres">
      <dgm:prSet presAssocID="{DA913712-BC41-4A93-BFA6-6B5916352C91}" presName="composite3" presStyleCnt="0"/>
      <dgm:spPr/>
    </dgm:pt>
    <dgm:pt modelId="{C7BD4081-F72B-4D28-B92B-D4B0467F1D78}" type="pres">
      <dgm:prSet presAssocID="{DA913712-BC41-4A93-BFA6-6B5916352C91}" presName="background3" presStyleLbl="node3" presStyleIdx="0" presStyleCnt="3"/>
      <dgm:spPr/>
    </dgm:pt>
    <dgm:pt modelId="{F3748D3B-C913-442C-9902-3EBDBCAF5F20}" type="pres">
      <dgm:prSet presAssocID="{DA913712-BC41-4A93-BFA6-6B5916352C91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79B57E-0227-46B0-9921-539F477D9062}" type="pres">
      <dgm:prSet presAssocID="{DA913712-BC41-4A93-BFA6-6B5916352C91}" presName="hierChild4" presStyleCnt="0"/>
      <dgm:spPr/>
    </dgm:pt>
    <dgm:pt modelId="{C141D3E1-172F-44ED-A27A-7233D74E804A}" type="pres">
      <dgm:prSet presAssocID="{1C3E1E1E-257B-44DA-9551-61C5A11321B7}" presName="Name17" presStyleLbl="parChTrans1D3" presStyleIdx="1" presStyleCnt="3"/>
      <dgm:spPr/>
      <dgm:t>
        <a:bodyPr/>
        <a:lstStyle/>
        <a:p>
          <a:endParaRPr lang="ru-RU"/>
        </a:p>
      </dgm:t>
    </dgm:pt>
    <dgm:pt modelId="{E80BE099-17BE-4506-965E-5D22A03735A6}" type="pres">
      <dgm:prSet presAssocID="{740325BB-1CAA-4CE0-AA99-E4A589952E58}" presName="hierRoot3" presStyleCnt="0"/>
      <dgm:spPr/>
    </dgm:pt>
    <dgm:pt modelId="{AA3654E7-76AE-45F9-B729-85B38260B9FC}" type="pres">
      <dgm:prSet presAssocID="{740325BB-1CAA-4CE0-AA99-E4A589952E58}" presName="composite3" presStyleCnt="0"/>
      <dgm:spPr/>
    </dgm:pt>
    <dgm:pt modelId="{CD5C5998-463F-495C-BE02-F49B6E112DA0}" type="pres">
      <dgm:prSet presAssocID="{740325BB-1CAA-4CE0-AA99-E4A589952E58}" presName="background3" presStyleLbl="node3" presStyleIdx="1" presStyleCnt="3"/>
      <dgm:spPr/>
    </dgm:pt>
    <dgm:pt modelId="{12BC0E24-29F3-4098-AC5A-210D5FAF517C}" type="pres">
      <dgm:prSet presAssocID="{740325BB-1CAA-4CE0-AA99-E4A589952E58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FA6BFF-AA37-4A8C-BF9E-D36C80C4B9EA}" type="pres">
      <dgm:prSet presAssocID="{740325BB-1CAA-4CE0-AA99-E4A589952E58}" presName="hierChild4" presStyleCnt="0"/>
      <dgm:spPr/>
    </dgm:pt>
    <dgm:pt modelId="{0904441D-AB86-4315-A0A5-184F3FA5566F}" type="pres">
      <dgm:prSet presAssocID="{5664CF3D-0200-44A9-B293-1516AAFAFE5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6D52511-2979-454D-8F95-6F00C0298C76}" type="pres">
      <dgm:prSet presAssocID="{1DA9B9DA-5CF3-4E94-9001-20F95D05C4AC}" presName="hierRoot2" presStyleCnt="0"/>
      <dgm:spPr/>
    </dgm:pt>
    <dgm:pt modelId="{50961E6C-2220-4326-B324-B4B8036F0516}" type="pres">
      <dgm:prSet presAssocID="{1DA9B9DA-5CF3-4E94-9001-20F95D05C4AC}" presName="composite2" presStyleCnt="0"/>
      <dgm:spPr/>
    </dgm:pt>
    <dgm:pt modelId="{ADD2D276-2E61-4DFC-A334-A7C07889C83C}" type="pres">
      <dgm:prSet presAssocID="{1DA9B9DA-5CF3-4E94-9001-20F95D05C4AC}" presName="background2" presStyleLbl="node2" presStyleIdx="1" presStyleCnt="2"/>
      <dgm:spPr/>
    </dgm:pt>
    <dgm:pt modelId="{DB6F3627-A033-4320-9578-372C73348E2F}" type="pres">
      <dgm:prSet presAssocID="{1DA9B9DA-5CF3-4E94-9001-20F95D05C4A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709674-A787-4959-9183-60009FB3EA75}" type="pres">
      <dgm:prSet presAssocID="{1DA9B9DA-5CF3-4E94-9001-20F95D05C4AC}" presName="hierChild3" presStyleCnt="0"/>
      <dgm:spPr/>
    </dgm:pt>
    <dgm:pt modelId="{02D328AD-0ABB-4769-8608-826C867709F5}" type="pres">
      <dgm:prSet presAssocID="{38982087-EA2A-463D-8F10-C4344EC29A90}" presName="Name17" presStyleLbl="parChTrans1D3" presStyleIdx="2" presStyleCnt="3"/>
      <dgm:spPr/>
      <dgm:t>
        <a:bodyPr/>
        <a:lstStyle/>
        <a:p>
          <a:endParaRPr lang="ru-RU"/>
        </a:p>
      </dgm:t>
    </dgm:pt>
    <dgm:pt modelId="{812F60BB-1C1F-43F3-B350-D49DFBCD5870}" type="pres">
      <dgm:prSet presAssocID="{71776C21-395E-4392-99DB-CD7A2784C7FD}" presName="hierRoot3" presStyleCnt="0"/>
      <dgm:spPr/>
    </dgm:pt>
    <dgm:pt modelId="{93DBD6AF-0964-41CD-A10C-1B2CA116CDAB}" type="pres">
      <dgm:prSet presAssocID="{71776C21-395E-4392-99DB-CD7A2784C7FD}" presName="composite3" presStyleCnt="0"/>
      <dgm:spPr/>
    </dgm:pt>
    <dgm:pt modelId="{4B9E3088-F376-4C6E-89DB-C747A5C304CD}" type="pres">
      <dgm:prSet presAssocID="{71776C21-395E-4392-99DB-CD7A2784C7FD}" presName="background3" presStyleLbl="node3" presStyleIdx="2" presStyleCnt="3"/>
      <dgm:spPr/>
    </dgm:pt>
    <dgm:pt modelId="{17E9FC0F-01A8-4659-B9AE-835086BD1ED0}" type="pres">
      <dgm:prSet presAssocID="{71776C21-395E-4392-99DB-CD7A2784C7FD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6D6819-57F3-4C70-91DE-B20E2A5533E6}" type="pres">
      <dgm:prSet presAssocID="{71776C21-395E-4392-99DB-CD7A2784C7FD}" presName="hierChild4" presStyleCnt="0"/>
      <dgm:spPr/>
    </dgm:pt>
  </dgm:ptLst>
  <dgm:cxnLst>
    <dgm:cxn modelId="{56976747-D695-4826-80CD-E30A8277FD1A}" type="presOf" srcId="{D57F7651-0FDA-4641-8F87-680C96166047}" destId="{A4452351-E73C-47FA-9314-44D1B84A5B4C}" srcOrd="0" destOrd="0" presId="urn:microsoft.com/office/officeart/2005/8/layout/hierarchy1"/>
    <dgm:cxn modelId="{962FF6BC-9A90-4FBA-A157-A69CB2318582}" srcId="{1DA9B9DA-5CF3-4E94-9001-20F95D05C4AC}" destId="{71776C21-395E-4392-99DB-CD7A2784C7FD}" srcOrd="0" destOrd="0" parTransId="{38982087-EA2A-463D-8F10-C4344EC29A90}" sibTransId="{EB9407B7-889E-4338-9E05-E617EE3EE0E9}"/>
    <dgm:cxn modelId="{7E6BEADA-E5F0-4A4D-8236-3D1EA71919ED}" type="presOf" srcId="{1DA9B9DA-5CF3-4E94-9001-20F95D05C4AC}" destId="{DB6F3627-A033-4320-9578-372C73348E2F}" srcOrd="0" destOrd="0" presId="urn:microsoft.com/office/officeart/2005/8/layout/hierarchy1"/>
    <dgm:cxn modelId="{8CB9377E-B5CF-467E-8D54-7C8406363CA1}" type="presOf" srcId="{DEF532E0-C5DC-4E2B-B2DF-EB7FC116C45E}" destId="{F7525D0D-3C67-4F88-A546-608CB9D32F40}" srcOrd="0" destOrd="0" presId="urn:microsoft.com/office/officeart/2005/8/layout/hierarchy1"/>
    <dgm:cxn modelId="{45BC0DDC-1D6A-4920-9E4E-75E9F4621B5F}" type="presOf" srcId="{740325BB-1CAA-4CE0-AA99-E4A589952E58}" destId="{12BC0E24-29F3-4098-AC5A-210D5FAF517C}" srcOrd="0" destOrd="0" presId="urn:microsoft.com/office/officeart/2005/8/layout/hierarchy1"/>
    <dgm:cxn modelId="{EC9667CB-70B8-4461-9D9E-13AEAF83B70D}" srcId="{D57F7651-0FDA-4641-8F87-680C96166047}" destId="{1DA9B9DA-5CF3-4E94-9001-20F95D05C4AC}" srcOrd="1" destOrd="0" parTransId="{5664CF3D-0200-44A9-B293-1516AAFAFE5B}" sibTransId="{5C3D7A09-14B2-41B3-8DBD-C11D1D82DAA7}"/>
    <dgm:cxn modelId="{472E0211-1FB9-49DF-80FC-B3CC8922BD55}" type="presOf" srcId="{300ACFBF-31D6-4A31-9FBA-3DF498CBC944}" destId="{50B18A1F-3178-47DA-B3DC-FF1376DFB3FA}" srcOrd="0" destOrd="0" presId="urn:microsoft.com/office/officeart/2005/8/layout/hierarchy1"/>
    <dgm:cxn modelId="{1A2D9311-A0EC-41C2-A6EE-6C80AAD90CE9}" type="presOf" srcId="{71776C21-395E-4392-99DB-CD7A2784C7FD}" destId="{17E9FC0F-01A8-4659-B9AE-835086BD1ED0}" srcOrd="0" destOrd="0" presId="urn:microsoft.com/office/officeart/2005/8/layout/hierarchy1"/>
    <dgm:cxn modelId="{45390691-61ED-4462-BF27-348DFA1FCC03}" type="presOf" srcId="{F9DA7AF6-D51E-41A4-B4B9-22674E0DDA23}" destId="{B201611D-25E5-4D88-97A0-6BFF50934F1B}" srcOrd="0" destOrd="0" presId="urn:microsoft.com/office/officeart/2005/8/layout/hierarchy1"/>
    <dgm:cxn modelId="{8EE4A929-1FE9-44F5-AA6D-7370F9FA56E4}" srcId="{DEF532E0-C5DC-4E2B-B2DF-EB7FC116C45E}" destId="{D57F7651-0FDA-4641-8F87-680C96166047}" srcOrd="0" destOrd="0" parTransId="{79A5C4BB-2F04-4E73-9C99-4646247FF575}" sibTransId="{0F84F8DB-0EA7-4B76-A6FD-C67E31286F13}"/>
    <dgm:cxn modelId="{029E6242-668A-479A-A694-4A32F776B4A6}" type="presOf" srcId="{27389819-5449-4804-B355-157668B5BC3F}" destId="{540D4EA9-73AD-418C-A869-99CDCA3823A6}" srcOrd="0" destOrd="0" presId="urn:microsoft.com/office/officeart/2005/8/layout/hierarchy1"/>
    <dgm:cxn modelId="{DA4276EC-53A0-4372-AA51-0066FC891E48}" type="presOf" srcId="{38982087-EA2A-463D-8F10-C4344EC29A90}" destId="{02D328AD-0ABB-4769-8608-826C867709F5}" srcOrd="0" destOrd="0" presId="urn:microsoft.com/office/officeart/2005/8/layout/hierarchy1"/>
    <dgm:cxn modelId="{D9ABB387-9603-49F3-B9CB-68B5F01A0A9A}" type="presOf" srcId="{5664CF3D-0200-44A9-B293-1516AAFAFE5B}" destId="{0904441D-AB86-4315-A0A5-184F3FA5566F}" srcOrd="0" destOrd="0" presId="urn:microsoft.com/office/officeart/2005/8/layout/hierarchy1"/>
    <dgm:cxn modelId="{03A83F07-2241-4040-82B3-70F16545E7B8}" srcId="{300ACFBF-31D6-4A31-9FBA-3DF498CBC944}" destId="{DA913712-BC41-4A93-BFA6-6B5916352C91}" srcOrd="0" destOrd="0" parTransId="{27389819-5449-4804-B355-157668B5BC3F}" sibTransId="{5ACA9E49-208F-4EBC-A79C-FB7B240C7C1A}"/>
    <dgm:cxn modelId="{BD13E9F9-FCB9-489E-9E3C-329A04907FBB}" srcId="{D57F7651-0FDA-4641-8F87-680C96166047}" destId="{300ACFBF-31D6-4A31-9FBA-3DF498CBC944}" srcOrd="0" destOrd="0" parTransId="{F9DA7AF6-D51E-41A4-B4B9-22674E0DDA23}" sibTransId="{04AADC6B-4DB8-4AF5-A33A-D0829FF32624}"/>
    <dgm:cxn modelId="{CA12C88D-B634-452B-A908-153103EBA294}" type="presOf" srcId="{1C3E1E1E-257B-44DA-9551-61C5A11321B7}" destId="{C141D3E1-172F-44ED-A27A-7233D74E804A}" srcOrd="0" destOrd="0" presId="urn:microsoft.com/office/officeart/2005/8/layout/hierarchy1"/>
    <dgm:cxn modelId="{621DE588-1B06-45B2-B5FD-4AB1E581EE72}" type="presOf" srcId="{DA913712-BC41-4A93-BFA6-6B5916352C91}" destId="{F3748D3B-C913-442C-9902-3EBDBCAF5F20}" srcOrd="0" destOrd="0" presId="urn:microsoft.com/office/officeart/2005/8/layout/hierarchy1"/>
    <dgm:cxn modelId="{1F932046-B634-4974-8547-A2CFF9B4EF7E}" srcId="{300ACFBF-31D6-4A31-9FBA-3DF498CBC944}" destId="{740325BB-1CAA-4CE0-AA99-E4A589952E58}" srcOrd="1" destOrd="0" parTransId="{1C3E1E1E-257B-44DA-9551-61C5A11321B7}" sibTransId="{68E42CD2-983E-44F7-BFB2-3F7C54758387}"/>
    <dgm:cxn modelId="{3F222469-53A6-478E-803B-806687C61F86}" type="presParOf" srcId="{F7525D0D-3C67-4F88-A546-608CB9D32F40}" destId="{66DB7A8D-3538-456D-BFD8-9DED91E255C5}" srcOrd="0" destOrd="0" presId="urn:microsoft.com/office/officeart/2005/8/layout/hierarchy1"/>
    <dgm:cxn modelId="{CF47563E-8B50-4FF3-A361-105E4BB82617}" type="presParOf" srcId="{66DB7A8D-3538-456D-BFD8-9DED91E255C5}" destId="{EB52AD40-B204-4B75-B6C4-C694D8F54EDE}" srcOrd="0" destOrd="0" presId="urn:microsoft.com/office/officeart/2005/8/layout/hierarchy1"/>
    <dgm:cxn modelId="{29D732DD-2AB2-4DA3-8E8C-2155DB9075EE}" type="presParOf" srcId="{EB52AD40-B204-4B75-B6C4-C694D8F54EDE}" destId="{401E0985-84E8-44D9-B422-44EB71ED1D12}" srcOrd="0" destOrd="0" presId="urn:microsoft.com/office/officeart/2005/8/layout/hierarchy1"/>
    <dgm:cxn modelId="{2569B69A-C14B-4BFC-960A-82BEE39A1E97}" type="presParOf" srcId="{EB52AD40-B204-4B75-B6C4-C694D8F54EDE}" destId="{A4452351-E73C-47FA-9314-44D1B84A5B4C}" srcOrd="1" destOrd="0" presId="urn:microsoft.com/office/officeart/2005/8/layout/hierarchy1"/>
    <dgm:cxn modelId="{5D42087D-E5E6-4EB6-9287-DA63A282B8F4}" type="presParOf" srcId="{66DB7A8D-3538-456D-BFD8-9DED91E255C5}" destId="{6680CFB3-8A05-43F2-BF65-4B1BFA6B97E4}" srcOrd="1" destOrd="0" presId="urn:microsoft.com/office/officeart/2005/8/layout/hierarchy1"/>
    <dgm:cxn modelId="{13112022-73A0-418D-9BC2-BF9C9487CD01}" type="presParOf" srcId="{6680CFB3-8A05-43F2-BF65-4B1BFA6B97E4}" destId="{B201611D-25E5-4D88-97A0-6BFF50934F1B}" srcOrd="0" destOrd="0" presId="urn:microsoft.com/office/officeart/2005/8/layout/hierarchy1"/>
    <dgm:cxn modelId="{6744ECB6-FA46-4E9D-9648-8CDFCB072F73}" type="presParOf" srcId="{6680CFB3-8A05-43F2-BF65-4B1BFA6B97E4}" destId="{F92D07B3-05C5-43D7-AACE-560381E3D44C}" srcOrd="1" destOrd="0" presId="urn:microsoft.com/office/officeart/2005/8/layout/hierarchy1"/>
    <dgm:cxn modelId="{DABFA4AF-574A-479C-8A6B-FEA3DC264578}" type="presParOf" srcId="{F92D07B3-05C5-43D7-AACE-560381E3D44C}" destId="{9FFB0009-B395-4E4F-A67D-59891D3D937B}" srcOrd="0" destOrd="0" presId="urn:microsoft.com/office/officeart/2005/8/layout/hierarchy1"/>
    <dgm:cxn modelId="{4A9010B3-0BB0-4FC5-86B2-B691492DC30B}" type="presParOf" srcId="{9FFB0009-B395-4E4F-A67D-59891D3D937B}" destId="{5B306C94-22A7-46DF-9B28-8740BF033D34}" srcOrd="0" destOrd="0" presId="urn:microsoft.com/office/officeart/2005/8/layout/hierarchy1"/>
    <dgm:cxn modelId="{96BBD552-A2AE-4623-B1C1-93AB5C1B8580}" type="presParOf" srcId="{9FFB0009-B395-4E4F-A67D-59891D3D937B}" destId="{50B18A1F-3178-47DA-B3DC-FF1376DFB3FA}" srcOrd="1" destOrd="0" presId="urn:microsoft.com/office/officeart/2005/8/layout/hierarchy1"/>
    <dgm:cxn modelId="{88A46083-4758-48F9-929F-92DA60A7533F}" type="presParOf" srcId="{F92D07B3-05C5-43D7-AACE-560381E3D44C}" destId="{1E3A3F6E-029F-4BEF-AB11-D5DFCBF777C9}" srcOrd="1" destOrd="0" presId="urn:microsoft.com/office/officeart/2005/8/layout/hierarchy1"/>
    <dgm:cxn modelId="{09967D1D-0D82-44E7-A0F0-8F9D61B0472B}" type="presParOf" srcId="{1E3A3F6E-029F-4BEF-AB11-D5DFCBF777C9}" destId="{540D4EA9-73AD-418C-A869-99CDCA3823A6}" srcOrd="0" destOrd="0" presId="urn:microsoft.com/office/officeart/2005/8/layout/hierarchy1"/>
    <dgm:cxn modelId="{A225D273-3D22-4C24-B5F5-86CD9FEDB2A6}" type="presParOf" srcId="{1E3A3F6E-029F-4BEF-AB11-D5DFCBF777C9}" destId="{2E6193CF-3E25-485C-916B-874802DE8C26}" srcOrd="1" destOrd="0" presId="urn:microsoft.com/office/officeart/2005/8/layout/hierarchy1"/>
    <dgm:cxn modelId="{6252E9FA-36D6-45F0-9A29-0C0BAAE9B709}" type="presParOf" srcId="{2E6193CF-3E25-485C-916B-874802DE8C26}" destId="{267E27DE-D49E-46C9-BF04-CB0F03916977}" srcOrd="0" destOrd="0" presId="urn:microsoft.com/office/officeart/2005/8/layout/hierarchy1"/>
    <dgm:cxn modelId="{349B1F1A-B951-4541-8A5D-377B5B97E82B}" type="presParOf" srcId="{267E27DE-D49E-46C9-BF04-CB0F03916977}" destId="{C7BD4081-F72B-4D28-B92B-D4B0467F1D78}" srcOrd="0" destOrd="0" presId="urn:microsoft.com/office/officeart/2005/8/layout/hierarchy1"/>
    <dgm:cxn modelId="{711751E7-D9FB-43FF-A9E5-969D4BF790F8}" type="presParOf" srcId="{267E27DE-D49E-46C9-BF04-CB0F03916977}" destId="{F3748D3B-C913-442C-9902-3EBDBCAF5F20}" srcOrd="1" destOrd="0" presId="urn:microsoft.com/office/officeart/2005/8/layout/hierarchy1"/>
    <dgm:cxn modelId="{8FADD9BF-9E6D-4152-A565-C28E2743859F}" type="presParOf" srcId="{2E6193CF-3E25-485C-916B-874802DE8C26}" destId="{0279B57E-0227-46B0-9921-539F477D9062}" srcOrd="1" destOrd="0" presId="urn:microsoft.com/office/officeart/2005/8/layout/hierarchy1"/>
    <dgm:cxn modelId="{01518A17-E0C6-47AE-8CB5-E376E8499CB0}" type="presParOf" srcId="{1E3A3F6E-029F-4BEF-AB11-D5DFCBF777C9}" destId="{C141D3E1-172F-44ED-A27A-7233D74E804A}" srcOrd="2" destOrd="0" presId="urn:microsoft.com/office/officeart/2005/8/layout/hierarchy1"/>
    <dgm:cxn modelId="{F3425F33-DD77-4641-AD0D-1E55B3F4A726}" type="presParOf" srcId="{1E3A3F6E-029F-4BEF-AB11-D5DFCBF777C9}" destId="{E80BE099-17BE-4506-965E-5D22A03735A6}" srcOrd="3" destOrd="0" presId="urn:microsoft.com/office/officeart/2005/8/layout/hierarchy1"/>
    <dgm:cxn modelId="{567FE168-9CDE-43B6-8545-9E70EE3B66A1}" type="presParOf" srcId="{E80BE099-17BE-4506-965E-5D22A03735A6}" destId="{AA3654E7-76AE-45F9-B729-85B38260B9FC}" srcOrd="0" destOrd="0" presId="urn:microsoft.com/office/officeart/2005/8/layout/hierarchy1"/>
    <dgm:cxn modelId="{7E8BAD53-D279-43A2-8631-85F6D90F03C3}" type="presParOf" srcId="{AA3654E7-76AE-45F9-B729-85B38260B9FC}" destId="{CD5C5998-463F-495C-BE02-F49B6E112DA0}" srcOrd="0" destOrd="0" presId="urn:microsoft.com/office/officeart/2005/8/layout/hierarchy1"/>
    <dgm:cxn modelId="{ADEB34A9-5557-48DF-8186-CC6D6DC5B304}" type="presParOf" srcId="{AA3654E7-76AE-45F9-B729-85B38260B9FC}" destId="{12BC0E24-29F3-4098-AC5A-210D5FAF517C}" srcOrd="1" destOrd="0" presId="urn:microsoft.com/office/officeart/2005/8/layout/hierarchy1"/>
    <dgm:cxn modelId="{2A51CFF3-8A34-4FE4-B2AD-DEB77AE08DC7}" type="presParOf" srcId="{E80BE099-17BE-4506-965E-5D22A03735A6}" destId="{95FA6BFF-AA37-4A8C-BF9E-D36C80C4B9EA}" srcOrd="1" destOrd="0" presId="urn:microsoft.com/office/officeart/2005/8/layout/hierarchy1"/>
    <dgm:cxn modelId="{E764047C-4741-4869-A693-992B87D81281}" type="presParOf" srcId="{6680CFB3-8A05-43F2-BF65-4B1BFA6B97E4}" destId="{0904441D-AB86-4315-A0A5-184F3FA5566F}" srcOrd="2" destOrd="0" presId="urn:microsoft.com/office/officeart/2005/8/layout/hierarchy1"/>
    <dgm:cxn modelId="{6A9809DF-28BD-4775-A1A9-BF64479CC91E}" type="presParOf" srcId="{6680CFB3-8A05-43F2-BF65-4B1BFA6B97E4}" destId="{96D52511-2979-454D-8F95-6F00C0298C76}" srcOrd="3" destOrd="0" presId="urn:microsoft.com/office/officeart/2005/8/layout/hierarchy1"/>
    <dgm:cxn modelId="{1C082A6D-4C56-4CB0-A7E2-FE104E138DD6}" type="presParOf" srcId="{96D52511-2979-454D-8F95-6F00C0298C76}" destId="{50961E6C-2220-4326-B324-B4B8036F0516}" srcOrd="0" destOrd="0" presId="urn:microsoft.com/office/officeart/2005/8/layout/hierarchy1"/>
    <dgm:cxn modelId="{B45F6FFB-E030-418D-83E5-EC1B4742F616}" type="presParOf" srcId="{50961E6C-2220-4326-B324-B4B8036F0516}" destId="{ADD2D276-2E61-4DFC-A334-A7C07889C83C}" srcOrd="0" destOrd="0" presId="urn:microsoft.com/office/officeart/2005/8/layout/hierarchy1"/>
    <dgm:cxn modelId="{1D764389-1F03-4824-82EA-7E97F59136E8}" type="presParOf" srcId="{50961E6C-2220-4326-B324-B4B8036F0516}" destId="{DB6F3627-A033-4320-9578-372C73348E2F}" srcOrd="1" destOrd="0" presId="urn:microsoft.com/office/officeart/2005/8/layout/hierarchy1"/>
    <dgm:cxn modelId="{F28EE834-909D-4B59-B55C-3FA9157D0E6A}" type="presParOf" srcId="{96D52511-2979-454D-8F95-6F00C0298C76}" destId="{4D709674-A787-4959-9183-60009FB3EA75}" srcOrd="1" destOrd="0" presId="urn:microsoft.com/office/officeart/2005/8/layout/hierarchy1"/>
    <dgm:cxn modelId="{ED7BCB1A-CE9F-4AC2-A495-D4695521094D}" type="presParOf" srcId="{4D709674-A787-4959-9183-60009FB3EA75}" destId="{02D328AD-0ABB-4769-8608-826C867709F5}" srcOrd="0" destOrd="0" presId="urn:microsoft.com/office/officeart/2005/8/layout/hierarchy1"/>
    <dgm:cxn modelId="{A487276D-622E-4AC0-A313-0298E7E24B59}" type="presParOf" srcId="{4D709674-A787-4959-9183-60009FB3EA75}" destId="{812F60BB-1C1F-43F3-B350-D49DFBCD5870}" srcOrd="1" destOrd="0" presId="urn:microsoft.com/office/officeart/2005/8/layout/hierarchy1"/>
    <dgm:cxn modelId="{A662B4F0-24C2-4EFB-871E-0D79A190AB13}" type="presParOf" srcId="{812F60BB-1C1F-43F3-B350-D49DFBCD5870}" destId="{93DBD6AF-0964-41CD-A10C-1B2CA116CDAB}" srcOrd="0" destOrd="0" presId="urn:microsoft.com/office/officeart/2005/8/layout/hierarchy1"/>
    <dgm:cxn modelId="{56F3B319-1C12-4C6E-9318-B9B9154DBABD}" type="presParOf" srcId="{93DBD6AF-0964-41CD-A10C-1B2CA116CDAB}" destId="{4B9E3088-F376-4C6E-89DB-C747A5C304CD}" srcOrd="0" destOrd="0" presId="urn:microsoft.com/office/officeart/2005/8/layout/hierarchy1"/>
    <dgm:cxn modelId="{2386241B-B465-4626-B574-A3DA7962823C}" type="presParOf" srcId="{93DBD6AF-0964-41CD-A10C-1B2CA116CDAB}" destId="{17E9FC0F-01A8-4659-B9AE-835086BD1ED0}" srcOrd="1" destOrd="0" presId="urn:microsoft.com/office/officeart/2005/8/layout/hierarchy1"/>
    <dgm:cxn modelId="{CA1F89C1-2B9D-407A-A922-12DB2B402EC8}" type="presParOf" srcId="{812F60BB-1C1F-43F3-B350-D49DFBCD5870}" destId="{AF6D6819-57F3-4C70-91DE-B20E2A5533E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F532E0-C5DC-4E2B-B2DF-EB7FC116C45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7F7651-0FDA-4641-8F87-680C96166047}">
      <dgm:prSet phldrT="[Текст]"/>
      <dgm:spPr/>
      <dgm:t>
        <a:bodyPr/>
        <a:lstStyle/>
        <a:p>
          <a:r>
            <a:rPr lang="uk-UA" b="1" dirty="0" smtClean="0"/>
            <a:t>КОМУНАЛЬНІІ ПІДПРИЄМСТВА</a:t>
          </a:r>
          <a:endParaRPr lang="ru-RU" dirty="0"/>
        </a:p>
      </dgm:t>
    </dgm:pt>
    <dgm:pt modelId="{79A5C4BB-2F04-4E73-9C99-4646247FF575}" type="parTrans" cxnId="{8EE4A929-1FE9-44F5-AA6D-7370F9FA56E4}">
      <dgm:prSet/>
      <dgm:spPr/>
      <dgm:t>
        <a:bodyPr/>
        <a:lstStyle/>
        <a:p>
          <a:endParaRPr lang="ru-RU"/>
        </a:p>
      </dgm:t>
    </dgm:pt>
    <dgm:pt modelId="{0F84F8DB-0EA7-4B76-A6FD-C67E31286F13}" type="sibTrans" cxnId="{8EE4A929-1FE9-44F5-AA6D-7370F9FA56E4}">
      <dgm:prSet/>
      <dgm:spPr/>
      <dgm:t>
        <a:bodyPr/>
        <a:lstStyle/>
        <a:p>
          <a:endParaRPr lang="ru-RU"/>
        </a:p>
      </dgm:t>
    </dgm:pt>
    <dgm:pt modelId="{DA913712-BC41-4A93-BFA6-6B5916352C91}">
      <dgm:prSet phldrT="[Текст]"/>
      <dgm:spPr/>
      <dgm:t>
        <a:bodyPr/>
        <a:lstStyle/>
        <a:p>
          <a:r>
            <a:rPr lang="uk-UA" dirty="0" smtClean="0"/>
            <a:t>КОМЕРЦІЙНІ</a:t>
          </a:r>
        </a:p>
        <a:p>
          <a:r>
            <a:rPr lang="uk-UA" dirty="0" smtClean="0"/>
            <a:t>(мета – отримання прибутку)</a:t>
          </a:r>
          <a:endParaRPr lang="ru-RU" dirty="0"/>
        </a:p>
      </dgm:t>
    </dgm:pt>
    <dgm:pt modelId="{27389819-5449-4804-B355-157668B5BC3F}" type="parTrans" cxnId="{03A83F07-2241-4040-82B3-70F16545E7B8}">
      <dgm:prSet/>
      <dgm:spPr/>
      <dgm:t>
        <a:bodyPr/>
        <a:lstStyle/>
        <a:p>
          <a:endParaRPr lang="ru-RU"/>
        </a:p>
      </dgm:t>
    </dgm:pt>
    <dgm:pt modelId="{5ACA9E49-208F-4EBC-A79C-FB7B240C7C1A}" type="sibTrans" cxnId="{03A83F07-2241-4040-82B3-70F16545E7B8}">
      <dgm:prSet/>
      <dgm:spPr/>
      <dgm:t>
        <a:bodyPr/>
        <a:lstStyle/>
        <a:p>
          <a:endParaRPr lang="ru-RU"/>
        </a:p>
      </dgm:t>
    </dgm:pt>
    <dgm:pt modelId="{1DA9B9DA-5CF3-4E94-9001-20F95D05C4AC}">
      <dgm:prSet phldrT="[Текст]"/>
      <dgm:spPr/>
      <dgm:t>
        <a:bodyPr/>
        <a:lstStyle/>
        <a:p>
          <a:r>
            <a:rPr lang="uk-UA" smtClean="0"/>
            <a:t>КОРПОРАТИВНІ</a:t>
          </a:r>
          <a:endParaRPr lang="ru-RU" dirty="0"/>
        </a:p>
      </dgm:t>
    </dgm:pt>
    <dgm:pt modelId="{5664CF3D-0200-44A9-B293-1516AAFAFE5B}" type="parTrans" cxnId="{EC9667CB-70B8-4461-9D9E-13AEAF83B70D}">
      <dgm:prSet/>
      <dgm:spPr/>
      <dgm:t>
        <a:bodyPr/>
        <a:lstStyle/>
        <a:p>
          <a:endParaRPr lang="ru-RU"/>
        </a:p>
      </dgm:t>
    </dgm:pt>
    <dgm:pt modelId="{5C3D7A09-14B2-41B3-8DBD-C11D1D82DAA7}" type="sibTrans" cxnId="{EC9667CB-70B8-4461-9D9E-13AEAF83B70D}">
      <dgm:prSet/>
      <dgm:spPr/>
      <dgm:t>
        <a:bodyPr/>
        <a:lstStyle/>
        <a:p>
          <a:endParaRPr lang="ru-RU"/>
        </a:p>
      </dgm:t>
    </dgm:pt>
    <dgm:pt modelId="{71776C21-395E-4392-99DB-CD7A2784C7FD}">
      <dgm:prSet phldrT="[Текст]"/>
      <dgm:spPr/>
      <dgm:t>
        <a:bodyPr/>
        <a:lstStyle/>
        <a:p>
          <a:r>
            <a:rPr lang="uk-UA" dirty="0" smtClean="0"/>
            <a:t>АТ або ТОВ</a:t>
          </a:r>
        </a:p>
        <a:p>
          <a:r>
            <a:rPr lang="uk-UA" dirty="0" smtClean="0"/>
            <a:t>(Комунальна корпорація «</a:t>
          </a:r>
          <a:r>
            <a:rPr lang="uk-UA" dirty="0" err="1" smtClean="0"/>
            <a:t>Київавтодор</a:t>
          </a:r>
          <a:r>
            <a:rPr lang="uk-UA" dirty="0" smtClean="0"/>
            <a:t>»</a:t>
          </a:r>
          <a:endParaRPr lang="ru-RU" dirty="0"/>
        </a:p>
      </dgm:t>
    </dgm:pt>
    <dgm:pt modelId="{EB9407B7-889E-4338-9E05-E617EE3EE0E9}" type="sibTrans" cxnId="{962FF6BC-9A90-4FBA-A157-A69CB2318582}">
      <dgm:prSet/>
      <dgm:spPr/>
      <dgm:t>
        <a:bodyPr/>
        <a:lstStyle/>
        <a:p>
          <a:endParaRPr lang="ru-RU"/>
        </a:p>
      </dgm:t>
    </dgm:pt>
    <dgm:pt modelId="{38982087-EA2A-463D-8F10-C4344EC29A90}" type="parTrans" cxnId="{962FF6BC-9A90-4FBA-A157-A69CB2318582}">
      <dgm:prSet/>
      <dgm:spPr/>
      <dgm:t>
        <a:bodyPr/>
        <a:lstStyle/>
        <a:p>
          <a:endParaRPr lang="ru-RU"/>
        </a:p>
      </dgm:t>
    </dgm:pt>
    <dgm:pt modelId="{740325BB-1CAA-4CE0-AA99-E4A589952E58}">
      <dgm:prSet phldrT="[Текст]"/>
      <dgm:spPr/>
      <dgm:t>
        <a:bodyPr/>
        <a:lstStyle/>
        <a:p>
          <a:r>
            <a:rPr lang="uk-UA" dirty="0" smtClean="0"/>
            <a:t>НЕКОМЕРЦІЙНІ</a:t>
          </a:r>
        </a:p>
        <a:p>
          <a:r>
            <a:rPr lang="uk-UA" dirty="0" smtClean="0"/>
            <a:t>(не мають на меті отримання прибутку)</a:t>
          </a:r>
          <a:endParaRPr lang="ru-RU" dirty="0"/>
        </a:p>
      </dgm:t>
    </dgm:pt>
    <dgm:pt modelId="{68E42CD2-983E-44F7-BFB2-3F7C54758387}" type="sibTrans" cxnId="{1F932046-B634-4974-8547-A2CFF9B4EF7E}">
      <dgm:prSet/>
      <dgm:spPr/>
      <dgm:t>
        <a:bodyPr/>
        <a:lstStyle/>
        <a:p>
          <a:endParaRPr lang="ru-RU"/>
        </a:p>
      </dgm:t>
    </dgm:pt>
    <dgm:pt modelId="{1C3E1E1E-257B-44DA-9551-61C5A11321B7}" type="parTrans" cxnId="{1F932046-B634-4974-8547-A2CFF9B4EF7E}">
      <dgm:prSet/>
      <dgm:spPr/>
      <dgm:t>
        <a:bodyPr/>
        <a:lstStyle/>
        <a:p>
          <a:endParaRPr lang="ru-RU"/>
        </a:p>
      </dgm:t>
    </dgm:pt>
    <dgm:pt modelId="{300ACFBF-31D6-4A31-9FBA-3DF498CBC944}">
      <dgm:prSet phldrT="[Текст]"/>
      <dgm:spPr/>
      <dgm:t>
        <a:bodyPr/>
        <a:lstStyle/>
        <a:p>
          <a:r>
            <a:rPr lang="uk-UA" smtClean="0"/>
            <a:t>УНІТАРНІ</a:t>
          </a:r>
          <a:endParaRPr lang="ru-RU" dirty="0"/>
        </a:p>
      </dgm:t>
    </dgm:pt>
    <dgm:pt modelId="{04AADC6B-4DB8-4AF5-A33A-D0829FF32624}" type="sibTrans" cxnId="{BD13E9F9-FCB9-489E-9E3C-329A04907FBB}">
      <dgm:prSet/>
      <dgm:spPr/>
      <dgm:t>
        <a:bodyPr/>
        <a:lstStyle/>
        <a:p>
          <a:endParaRPr lang="ru-RU"/>
        </a:p>
      </dgm:t>
    </dgm:pt>
    <dgm:pt modelId="{F9DA7AF6-D51E-41A4-B4B9-22674E0DDA23}" type="parTrans" cxnId="{BD13E9F9-FCB9-489E-9E3C-329A04907FBB}">
      <dgm:prSet/>
      <dgm:spPr/>
      <dgm:t>
        <a:bodyPr/>
        <a:lstStyle/>
        <a:p>
          <a:endParaRPr lang="ru-RU"/>
        </a:p>
      </dgm:t>
    </dgm:pt>
    <dgm:pt modelId="{F7525D0D-3C67-4F88-A546-608CB9D32F40}" type="pres">
      <dgm:prSet presAssocID="{DEF532E0-C5DC-4E2B-B2DF-EB7FC116C4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6DB7A8D-3538-456D-BFD8-9DED91E255C5}" type="pres">
      <dgm:prSet presAssocID="{D57F7651-0FDA-4641-8F87-680C96166047}" presName="hierRoot1" presStyleCnt="0"/>
      <dgm:spPr/>
    </dgm:pt>
    <dgm:pt modelId="{EB52AD40-B204-4B75-B6C4-C694D8F54EDE}" type="pres">
      <dgm:prSet presAssocID="{D57F7651-0FDA-4641-8F87-680C96166047}" presName="composite" presStyleCnt="0"/>
      <dgm:spPr/>
    </dgm:pt>
    <dgm:pt modelId="{401E0985-84E8-44D9-B422-44EB71ED1D12}" type="pres">
      <dgm:prSet presAssocID="{D57F7651-0FDA-4641-8F87-680C96166047}" presName="background" presStyleLbl="node0" presStyleIdx="0" presStyleCnt="1"/>
      <dgm:spPr/>
    </dgm:pt>
    <dgm:pt modelId="{A4452351-E73C-47FA-9314-44D1B84A5B4C}" type="pres">
      <dgm:prSet presAssocID="{D57F7651-0FDA-4641-8F87-680C9616604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80CFB3-8A05-43F2-BF65-4B1BFA6B97E4}" type="pres">
      <dgm:prSet presAssocID="{D57F7651-0FDA-4641-8F87-680C96166047}" presName="hierChild2" presStyleCnt="0"/>
      <dgm:spPr/>
    </dgm:pt>
    <dgm:pt modelId="{B201611D-25E5-4D88-97A0-6BFF50934F1B}" type="pres">
      <dgm:prSet presAssocID="{F9DA7AF6-D51E-41A4-B4B9-22674E0DDA2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92D07B3-05C5-43D7-AACE-560381E3D44C}" type="pres">
      <dgm:prSet presAssocID="{300ACFBF-31D6-4A31-9FBA-3DF498CBC944}" presName="hierRoot2" presStyleCnt="0"/>
      <dgm:spPr/>
    </dgm:pt>
    <dgm:pt modelId="{9FFB0009-B395-4E4F-A67D-59891D3D937B}" type="pres">
      <dgm:prSet presAssocID="{300ACFBF-31D6-4A31-9FBA-3DF498CBC944}" presName="composite2" presStyleCnt="0"/>
      <dgm:spPr/>
    </dgm:pt>
    <dgm:pt modelId="{5B306C94-22A7-46DF-9B28-8740BF033D34}" type="pres">
      <dgm:prSet presAssocID="{300ACFBF-31D6-4A31-9FBA-3DF498CBC944}" presName="background2" presStyleLbl="node2" presStyleIdx="0" presStyleCnt="2"/>
      <dgm:spPr/>
    </dgm:pt>
    <dgm:pt modelId="{50B18A1F-3178-47DA-B3DC-FF1376DFB3FA}" type="pres">
      <dgm:prSet presAssocID="{300ACFBF-31D6-4A31-9FBA-3DF498CBC94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A3F6E-029F-4BEF-AB11-D5DFCBF777C9}" type="pres">
      <dgm:prSet presAssocID="{300ACFBF-31D6-4A31-9FBA-3DF498CBC944}" presName="hierChild3" presStyleCnt="0"/>
      <dgm:spPr/>
    </dgm:pt>
    <dgm:pt modelId="{540D4EA9-73AD-418C-A869-99CDCA3823A6}" type="pres">
      <dgm:prSet presAssocID="{27389819-5449-4804-B355-157668B5BC3F}" presName="Name17" presStyleLbl="parChTrans1D3" presStyleIdx="0" presStyleCnt="3"/>
      <dgm:spPr/>
      <dgm:t>
        <a:bodyPr/>
        <a:lstStyle/>
        <a:p>
          <a:endParaRPr lang="ru-RU"/>
        </a:p>
      </dgm:t>
    </dgm:pt>
    <dgm:pt modelId="{2E6193CF-3E25-485C-916B-874802DE8C26}" type="pres">
      <dgm:prSet presAssocID="{DA913712-BC41-4A93-BFA6-6B5916352C91}" presName="hierRoot3" presStyleCnt="0"/>
      <dgm:spPr/>
    </dgm:pt>
    <dgm:pt modelId="{267E27DE-D49E-46C9-BF04-CB0F03916977}" type="pres">
      <dgm:prSet presAssocID="{DA913712-BC41-4A93-BFA6-6B5916352C91}" presName="composite3" presStyleCnt="0"/>
      <dgm:spPr/>
    </dgm:pt>
    <dgm:pt modelId="{C7BD4081-F72B-4D28-B92B-D4B0467F1D78}" type="pres">
      <dgm:prSet presAssocID="{DA913712-BC41-4A93-BFA6-6B5916352C91}" presName="background3" presStyleLbl="node3" presStyleIdx="0" presStyleCnt="3"/>
      <dgm:spPr/>
    </dgm:pt>
    <dgm:pt modelId="{F3748D3B-C913-442C-9902-3EBDBCAF5F20}" type="pres">
      <dgm:prSet presAssocID="{DA913712-BC41-4A93-BFA6-6B5916352C91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79B57E-0227-46B0-9921-539F477D9062}" type="pres">
      <dgm:prSet presAssocID="{DA913712-BC41-4A93-BFA6-6B5916352C91}" presName="hierChild4" presStyleCnt="0"/>
      <dgm:spPr/>
    </dgm:pt>
    <dgm:pt modelId="{C141D3E1-172F-44ED-A27A-7233D74E804A}" type="pres">
      <dgm:prSet presAssocID="{1C3E1E1E-257B-44DA-9551-61C5A11321B7}" presName="Name17" presStyleLbl="parChTrans1D3" presStyleIdx="1" presStyleCnt="3"/>
      <dgm:spPr/>
      <dgm:t>
        <a:bodyPr/>
        <a:lstStyle/>
        <a:p>
          <a:endParaRPr lang="ru-RU"/>
        </a:p>
      </dgm:t>
    </dgm:pt>
    <dgm:pt modelId="{E80BE099-17BE-4506-965E-5D22A03735A6}" type="pres">
      <dgm:prSet presAssocID="{740325BB-1CAA-4CE0-AA99-E4A589952E58}" presName="hierRoot3" presStyleCnt="0"/>
      <dgm:spPr/>
    </dgm:pt>
    <dgm:pt modelId="{AA3654E7-76AE-45F9-B729-85B38260B9FC}" type="pres">
      <dgm:prSet presAssocID="{740325BB-1CAA-4CE0-AA99-E4A589952E58}" presName="composite3" presStyleCnt="0"/>
      <dgm:spPr/>
    </dgm:pt>
    <dgm:pt modelId="{CD5C5998-463F-495C-BE02-F49B6E112DA0}" type="pres">
      <dgm:prSet presAssocID="{740325BB-1CAA-4CE0-AA99-E4A589952E58}" presName="background3" presStyleLbl="node3" presStyleIdx="1" presStyleCnt="3"/>
      <dgm:spPr/>
    </dgm:pt>
    <dgm:pt modelId="{12BC0E24-29F3-4098-AC5A-210D5FAF517C}" type="pres">
      <dgm:prSet presAssocID="{740325BB-1CAA-4CE0-AA99-E4A589952E58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FA6BFF-AA37-4A8C-BF9E-D36C80C4B9EA}" type="pres">
      <dgm:prSet presAssocID="{740325BB-1CAA-4CE0-AA99-E4A589952E58}" presName="hierChild4" presStyleCnt="0"/>
      <dgm:spPr/>
    </dgm:pt>
    <dgm:pt modelId="{0904441D-AB86-4315-A0A5-184F3FA5566F}" type="pres">
      <dgm:prSet presAssocID="{5664CF3D-0200-44A9-B293-1516AAFAFE5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6D52511-2979-454D-8F95-6F00C0298C76}" type="pres">
      <dgm:prSet presAssocID="{1DA9B9DA-5CF3-4E94-9001-20F95D05C4AC}" presName="hierRoot2" presStyleCnt="0"/>
      <dgm:spPr/>
    </dgm:pt>
    <dgm:pt modelId="{50961E6C-2220-4326-B324-B4B8036F0516}" type="pres">
      <dgm:prSet presAssocID="{1DA9B9DA-5CF3-4E94-9001-20F95D05C4AC}" presName="composite2" presStyleCnt="0"/>
      <dgm:spPr/>
    </dgm:pt>
    <dgm:pt modelId="{ADD2D276-2E61-4DFC-A334-A7C07889C83C}" type="pres">
      <dgm:prSet presAssocID="{1DA9B9DA-5CF3-4E94-9001-20F95D05C4AC}" presName="background2" presStyleLbl="node2" presStyleIdx="1" presStyleCnt="2"/>
      <dgm:spPr/>
    </dgm:pt>
    <dgm:pt modelId="{DB6F3627-A033-4320-9578-372C73348E2F}" type="pres">
      <dgm:prSet presAssocID="{1DA9B9DA-5CF3-4E94-9001-20F95D05C4A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709674-A787-4959-9183-60009FB3EA75}" type="pres">
      <dgm:prSet presAssocID="{1DA9B9DA-5CF3-4E94-9001-20F95D05C4AC}" presName="hierChild3" presStyleCnt="0"/>
      <dgm:spPr/>
    </dgm:pt>
    <dgm:pt modelId="{02D328AD-0ABB-4769-8608-826C867709F5}" type="pres">
      <dgm:prSet presAssocID="{38982087-EA2A-463D-8F10-C4344EC29A90}" presName="Name17" presStyleLbl="parChTrans1D3" presStyleIdx="2" presStyleCnt="3"/>
      <dgm:spPr/>
      <dgm:t>
        <a:bodyPr/>
        <a:lstStyle/>
        <a:p>
          <a:endParaRPr lang="ru-RU"/>
        </a:p>
      </dgm:t>
    </dgm:pt>
    <dgm:pt modelId="{812F60BB-1C1F-43F3-B350-D49DFBCD5870}" type="pres">
      <dgm:prSet presAssocID="{71776C21-395E-4392-99DB-CD7A2784C7FD}" presName="hierRoot3" presStyleCnt="0"/>
      <dgm:spPr/>
    </dgm:pt>
    <dgm:pt modelId="{93DBD6AF-0964-41CD-A10C-1B2CA116CDAB}" type="pres">
      <dgm:prSet presAssocID="{71776C21-395E-4392-99DB-CD7A2784C7FD}" presName="composite3" presStyleCnt="0"/>
      <dgm:spPr/>
    </dgm:pt>
    <dgm:pt modelId="{4B9E3088-F376-4C6E-89DB-C747A5C304CD}" type="pres">
      <dgm:prSet presAssocID="{71776C21-395E-4392-99DB-CD7A2784C7FD}" presName="background3" presStyleLbl="node3" presStyleIdx="2" presStyleCnt="3"/>
      <dgm:spPr/>
    </dgm:pt>
    <dgm:pt modelId="{17E9FC0F-01A8-4659-B9AE-835086BD1ED0}" type="pres">
      <dgm:prSet presAssocID="{71776C21-395E-4392-99DB-CD7A2784C7FD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6D6819-57F3-4C70-91DE-B20E2A5533E6}" type="pres">
      <dgm:prSet presAssocID="{71776C21-395E-4392-99DB-CD7A2784C7FD}" presName="hierChild4" presStyleCnt="0"/>
      <dgm:spPr/>
    </dgm:pt>
  </dgm:ptLst>
  <dgm:cxnLst>
    <dgm:cxn modelId="{94B5887E-47AC-4A25-AD76-A443FB06D0EA}" type="presOf" srcId="{DEF532E0-C5DC-4E2B-B2DF-EB7FC116C45E}" destId="{F7525D0D-3C67-4F88-A546-608CB9D32F40}" srcOrd="0" destOrd="0" presId="urn:microsoft.com/office/officeart/2005/8/layout/hierarchy1"/>
    <dgm:cxn modelId="{1B8E7D9F-BF72-45F1-A55B-A4753821A30A}" type="presOf" srcId="{740325BB-1CAA-4CE0-AA99-E4A589952E58}" destId="{12BC0E24-29F3-4098-AC5A-210D5FAF517C}" srcOrd="0" destOrd="0" presId="urn:microsoft.com/office/officeart/2005/8/layout/hierarchy1"/>
    <dgm:cxn modelId="{D6D66905-0F37-4881-8EC4-BAA539073DED}" type="presOf" srcId="{DA913712-BC41-4A93-BFA6-6B5916352C91}" destId="{F3748D3B-C913-442C-9902-3EBDBCAF5F20}" srcOrd="0" destOrd="0" presId="urn:microsoft.com/office/officeart/2005/8/layout/hierarchy1"/>
    <dgm:cxn modelId="{03A83F07-2241-4040-82B3-70F16545E7B8}" srcId="{300ACFBF-31D6-4A31-9FBA-3DF498CBC944}" destId="{DA913712-BC41-4A93-BFA6-6B5916352C91}" srcOrd="0" destOrd="0" parTransId="{27389819-5449-4804-B355-157668B5BC3F}" sibTransId="{5ACA9E49-208F-4EBC-A79C-FB7B240C7C1A}"/>
    <dgm:cxn modelId="{256BBB08-61EE-497E-8635-2337F1B89F73}" type="presOf" srcId="{71776C21-395E-4392-99DB-CD7A2784C7FD}" destId="{17E9FC0F-01A8-4659-B9AE-835086BD1ED0}" srcOrd="0" destOrd="0" presId="urn:microsoft.com/office/officeart/2005/8/layout/hierarchy1"/>
    <dgm:cxn modelId="{BD13E9F9-FCB9-489E-9E3C-329A04907FBB}" srcId="{D57F7651-0FDA-4641-8F87-680C96166047}" destId="{300ACFBF-31D6-4A31-9FBA-3DF498CBC944}" srcOrd="0" destOrd="0" parTransId="{F9DA7AF6-D51E-41A4-B4B9-22674E0DDA23}" sibTransId="{04AADC6B-4DB8-4AF5-A33A-D0829FF32624}"/>
    <dgm:cxn modelId="{FC5561C2-D565-46A6-927A-2DC195B6A116}" type="presOf" srcId="{1C3E1E1E-257B-44DA-9551-61C5A11321B7}" destId="{C141D3E1-172F-44ED-A27A-7233D74E804A}" srcOrd="0" destOrd="0" presId="urn:microsoft.com/office/officeart/2005/8/layout/hierarchy1"/>
    <dgm:cxn modelId="{7F78D665-E96E-4387-A619-0E0986CBFA79}" type="presOf" srcId="{D57F7651-0FDA-4641-8F87-680C96166047}" destId="{A4452351-E73C-47FA-9314-44D1B84A5B4C}" srcOrd="0" destOrd="0" presId="urn:microsoft.com/office/officeart/2005/8/layout/hierarchy1"/>
    <dgm:cxn modelId="{2BE4174A-6647-43A0-AD41-D63602304A3F}" type="presOf" srcId="{300ACFBF-31D6-4A31-9FBA-3DF498CBC944}" destId="{50B18A1F-3178-47DA-B3DC-FF1376DFB3FA}" srcOrd="0" destOrd="0" presId="urn:microsoft.com/office/officeart/2005/8/layout/hierarchy1"/>
    <dgm:cxn modelId="{962FF6BC-9A90-4FBA-A157-A69CB2318582}" srcId="{1DA9B9DA-5CF3-4E94-9001-20F95D05C4AC}" destId="{71776C21-395E-4392-99DB-CD7A2784C7FD}" srcOrd="0" destOrd="0" parTransId="{38982087-EA2A-463D-8F10-C4344EC29A90}" sibTransId="{EB9407B7-889E-4338-9E05-E617EE3EE0E9}"/>
    <dgm:cxn modelId="{9C69362F-73CB-4C39-977E-BF3D8BE4CD8A}" type="presOf" srcId="{F9DA7AF6-D51E-41A4-B4B9-22674E0DDA23}" destId="{B201611D-25E5-4D88-97A0-6BFF50934F1B}" srcOrd="0" destOrd="0" presId="urn:microsoft.com/office/officeart/2005/8/layout/hierarchy1"/>
    <dgm:cxn modelId="{1F932046-B634-4974-8547-A2CFF9B4EF7E}" srcId="{300ACFBF-31D6-4A31-9FBA-3DF498CBC944}" destId="{740325BB-1CAA-4CE0-AA99-E4A589952E58}" srcOrd="1" destOrd="0" parTransId="{1C3E1E1E-257B-44DA-9551-61C5A11321B7}" sibTransId="{68E42CD2-983E-44F7-BFB2-3F7C54758387}"/>
    <dgm:cxn modelId="{5C8CACEE-0453-4D65-9F23-1DBCF7F326E3}" type="presOf" srcId="{5664CF3D-0200-44A9-B293-1516AAFAFE5B}" destId="{0904441D-AB86-4315-A0A5-184F3FA5566F}" srcOrd="0" destOrd="0" presId="urn:microsoft.com/office/officeart/2005/8/layout/hierarchy1"/>
    <dgm:cxn modelId="{8EE4A929-1FE9-44F5-AA6D-7370F9FA56E4}" srcId="{DEF532E0-C5DC-4E2B-B2DF-EB7FC116C45E}" destId="{D57F7651-0FDA-4641-8F87-680C96166047}" srcOrd="0" destOrd="0" parTransId="{79A5C4BB-2F04-4E73-9C99-4646247FF575}" sibTransId="{0F84F8DB-0EA7-4B76-A6FD-C67E31286F13}"/>
    <dgm:cxn modelId="{D0677D9F-A4C3-442E-AFDA-C4F98A4B2C5D}" type="presOf" srcId="{1DA9B9DA-5CF3-4E94-9001-20F95D05C4AC}" destId="{DB6F3627-A033-4320-9578-372C73348E2F}" srcOrd="0" destOrd="0" presId="urn:microsoft.com/office/officeart/2005/8/layout/hierarchy1"/>
    <dgm:cxn modelId="{A99D6D11-AB3A-4718-B942-F34C34C7237F}" type="presOf" srcId="{27389819-5449-4804-B355-157668B5BC3F}" destId="{540D4EA9-73AD-418C-A869-99CDCA3823A6}" srcOrd="0" destOrd="0" presId="urn:microsoft.com/office/officeart/2005/8/layout/hierarchy1"/>
    <dgm:cxn modelId="{EC9667CB-70B8-4461-9D9E-13AEAF83B70D}" srcId="{D57F7651-0FDA-4641-8F87-680C96166047}" destId="{1DA9B9DA-5CF3-4E94-9001-20F95D05C4AC}" srcOrd="1" destOrd="0" parTransId="{5664CF3D-0200-44A9-B293-1516AAFAFE5B}" sibTransId="{5C3D7A09-14B2-41B3-8DBD-C11D1D82DAA7}"/>
    <dgm:cxn modelId="{A2E436E0-0A69-41EB-B37D-D8985E003385}" type="presOf" srcId="{38982087-EA2A-463D-8F10-C4344EC29A90}" destId="{02D328AD-0ABB-4769-8608-826C867709F5}" srcOrd="0" destOrd="0" presId="urn:microsoft.com/office/officeart/2005/8/layout/hierarchy1"/>
    <dgm:cxn modelId="{6E06214E-C954-4BC9-AA0A-D6752758349B}" type="presParOf" srcId="{F7525D0D-3C67-4F88-A546-608CB9D32F40}" destId="{66DB7A8D-3538-456D-BFD8-9DED91E255C5}" srcOrd="0" destOrd="0" presId="urn:microsoft.com/office/officeart/2005/8/layout/hierarchy1"/>
    <dgm:cxn modelId="{5F8FA34D-F9C6-4167-80F3-E8DEC4BC7203}" type="presParOf" srcId="{66DB7A8D-3538-456D-BFD8-9DED91E255C5}" destId="{EB52AD40-B204-4B75-B6C4-C694D8F54EDE}" srcOrd="0" destOrd="0" presId="urn:microsoft.com/office/officeart/2005/8/layout/hierarchy1"/>
    <dgm:cxn modelId="{6DD09346-9F34-42CB-8FCE-94F0D472B97E}" type="presParOf" srcId="{EB52AD40-B204-4B75-B6C4-C694D8F54EDE}" destId="{401E0985-84E8-44D9-B422-44EB71ED1D12}" srcOrd="0" destOrd="0" presId="urn:microsoft.com/office/officeart/2005/8/layout/hierarchy1"/>
    <dgm:cxn modelId="{FB72D436-44FE-4ED8-B9D7-48297A56846E}" type="presParOf" srcId="{EB52AD40-B204-4B75-B6C4-C694D8F54EDE}" destId="{A4452351-E73C-47FA-9314-44D1B84A5B4C}" srcOrd="1" destOrd="0" presId="urn:microsoft.com/office/officeart/2005/8/layout/hierarchy1"/>
    <dgm:cxn modelId="{00A37A44-F180-4494-9590-C838C3CEACAE}" type="presParOf" srcId="{66DB7A8D-3538-456D-BFD8-9DED91E255C5}" destId="{6680CFB3-8A05-43F2-BF65-4B1BFA6B97E4}" srcOrd="1" destOrd="0" presId="urn:microsoft.com/office/officeart/2005/8/layout/hierarchy1"/>
    <dgm:cxn modelId="{D7EE6C63-07D9-4FD2-BAFE-B41706D0354E}" type="presParOf" srcId="{6680CFB3-8A05-43F2-BF65-4B1BFA6B97E4}" destId="{B201611D-25E5-4D88-97A0-6BFF50934F1B}" srcOrd="0" destOrd="0" presId="urn:microsoft.com/office/officeart/2005/8/layout/hierarchy1"/>
    <dgm:cxn modelId="{BE272E8C-641D-4A69-93C1-2494FB2FDA4A}" type="presParOf" srcId="{6680CFB3-8A05-43F2-BF65-4B1BFA6B97E4}" destId="{F92D07B3-05C5-43D7-AACE-560381E3D44C}" srcOrd="1" destOrd="0" presId="urn:microsoft.com/office/officeart/2005/8/layout/hierarchy1"/>
    <dgm:cxn modelId="{3ECEC309-1C60-43FA-A0D3-CF6DBB1AC17A}" type="presParOf" srcId="{F92D07B3-05C5-43D7-AACE-560381E3D44C}" destId="{9FFB0009-B395-4E4F-A67D-59891D3D937B}" srcOrd="0" destOrd="0" presId="urn:microsoft.com/office/officeart/2005/8/layout/hierarchy1"/>
    <dgm:cxn modelId="{87F9C223-18B9-4DC9-8746-F152921E9A60}" type="presParOf" srcId="{9FFB0009-B395-4E4F-A67D-59891D3D937B}" destId="{5B306C94-22A7-46DF-9B28-8740BF033D34}" srcOrd="0" destOrd="0" presId="urn:microsoft.com/office/officeart/2005/8/layout/hierarchy1"/>
    <dgm:cxn modelId="{05DAACED-9272-4817-B87A-921D0DF87092}" type="presParOf" srcId="{9FFB0009-B395-4E4F-A67D-59891D3D937B}" destId="{50B18A1F-3178-47DA-B3DC-FF1376DFB3FA}" srcOrd="1" destOrd="0" presId="urn:microsoft.com/office/officeart/2005/8/layout/hierarchy1"/>
    <dgm:cxn modelId="{40472939-2B0E-4229-B32A-660D2C483C48}" type="presParOf" srcId="{F92D07B3-05C5-43D7-AACE-560381E3D44C}" destId="{1E3A3F6E-029F-4BEF-AB11-D5DFCBF777C9}" srcOrd="1" destOrd="0" presId="urn:microsoft.com/office/officeart/2005/8/layout/hierarchy1"/>
    <dgm:cxn modelId="{FB000353-931D-4E6E-B0B9-6BE361EAA0F1}" type="presParOf" srcId="{1E3A3F6E-029F-4BEF-AB11-D5DFCBF777C9}" destId="{540D4EA9-73AD-418C-A869-99CDCA3823A6}" srcOrd="0" destOrd="0" presId="urn:microsoft.com/office/officeart/2005/8/layout/hierarchy1"/>
    <dgm:cxn modelId="{88945675-6614-4914-9EF2-D37C24D894B1}" type="presParOf" srcId="{1E3A3F6E-029F-4BEF-AB11-D5DFCBF777C9}" destId="{2E6193CF-3E25-485C-916B-874802DE8C26}" srcOrd="1" destOrd="0" presId="urn:microsoft.com/office/officeart/2005/8/layout/hierarchy1"/>
    <dgm:cxn modelId="{375B174F-C756-44D0-A18A-8D8F04468A0C}" type="presParOf" srcId="{2E6193CF-3E25-485C-916B-874802DE8C26}" destId="{267E27DE-D49E-46C9-BF04-CB0F03916977}" srcOrd="0" destOrd="0" presId="urn:microsoft.com/office/officeart/2005/8/layout/hierarchy1"/>
    <dgm:cxn modelId="{ABF83AB8-64FC-4AB8-B5B9-EA08357FB430}" type="presParOf" srcId="{267E27DE-D49E-46C9-BF04-CB0F03916977}" destId="{C7BD4081-F72B-4D28-B92B-D4B0467F1D78}" srcOrd="0" destOrd="0" presId="urn:microsoft.com/office/officeart/2005/8/layout/hierarchy1"/>
    <dgm:cxn modelId="{3A8C31EA-A094-4121-83B9-027B02D8FC13}" type="presParOf" srcId="{267E27DE-D49E-46C9-BF04-CB0F03916977}" destId="{F3748D3B-C913-442C-9902-3EBDBCAF5F20}" srcOrd="1" destOrd="0" presId="urn:microsoft.com/office/officeart/2005/8/layout/hierarchy1"/>
    <dgm:cxn modelId="{5A2C8958-E00E-4BFE-A0E2-3801BF29305D}" type="presParOf" srcId="{2E6193CF-3E25-485C-916B-874802DE8C26}" destId="{0279B57E-0227-46B0-9921-539F477D9062}" srcOrd="1" destOrd="0" presId="urn:microsoft.com/office/officeart/2005/8/layout/hierarchy1"/>
    <dgm:cxn modelId="{9DF8E853-F12F-479E-A171-DCF8BE790AF2}" type="presParOf" srcId="{1E3A3F6E-029F-4BEF-AB11-D5DFCBF777C9}" destId="{C141D3E1-172F-44ED-A27A-7233D74E804A}" srcOrd="2" destOrd="0" presId="urn:microsoft.com/office/officeart/2005/8/layout/hierarchy1"/>
    <dgm:cxn modelId="{A0404DA5-23C7-4ED2-9FE4-CFF7F76D4DD8}" type="presParOf" srcId="{1E3A3F6E-029F-4BEF-AB11-D5DFCBF777C9}" destId="{E80BE099-17BE-4506-965E-5D22A03735A6}" srcOrd="3" destOrd="0" presId="urn:microsoft.com/office/officeart/2005/8/layout/hierarchy1"/>
    <dgm:cxn modelId="{86A39756-CC6F-4A24-A651-2B577377B3F9}" type="presParOf" srcId="{E80BE099-17BE-4506-965E-5D22A03735A6}" destId="{AA3654E7-76AE-45F9-B729-85B38260B9FC}" srcOrd="0" destOrd="0" presId="urn:microsoft.com/office/officeart/2005/8/layout/hierarchy1"/>
    <dgm:cxn modelId="{63430E8D-33FA-4D19-8424-8D1873CA349A}" type="presParOf" srcId="{AA3654E7-76AE-45F9-B729-85B38260B9FC}" destId="{CD5C5998-463F-495C-BE02-F49B6E112DA0}" srcOrd="0" destOrd="0" presId="urn:microsoft.com/office/officeart/2005/8/layout/hierarchy1"/>
    <dgm:cxn modelId="{83A693DB-9679-456E-BC33-69429E5285A1}" type="presParOf" srcId="{AA3654E7-76AE-45F9-B729-85B38260B9FC}" destId="{12BC0E24-29F3-4098-AC5A-210D5FAF517C}" srcOrd="1" destOrd="0" presId="urn:microsoft.com/office/officeart/2005/8/layout/hierarchy1"/>
    <dgm:cxn modelId="{8A9D891A-8E45-484F-A70E-58A2C865AE94}" type="presParOf" srcId="{E80BE099-17BE-4506-965E-5D22A03735A6}" destId="{95FA6BFF-AA37-4A8C-BF9E-D36C80C4B9EA}" srcOrd="1" destOrd="0" presId="urn:microsoft.com/office/officeart/2005/8/layout/hierarchy1"/>
    <dgm:cxn modelId="{5D689796-F7F9-4838-AECF-4F7F269B51ED}" type="presParOf" srcId="{6680CFB3-8A05-43F2-BF65-4B1BFA6B97E4}" destId="{0904441D-AB86-4315-A0A5-184F3FA5566F}" srcOrd="2" destOrd="0" presId="urn:microsoft.com/office/officeart/2005/8/layout/hierarchy1"/>
    <dgm:cxn modelId="{EDAA90BF-5A0D-4C41-8FB2-1EE26DD1F45E}" type="presParOf" srcId="{6680CFB3-8A05-43F2-BF65-4B1BFA6B97E4}" destId="{96D52511-2979-454D-8F95-6F00C0298C76}" srcOrd="3" destOrd="0" presId="urn:microsoft.com/office/officeart/2005/8/layout/hierarchy1"/>
    <dgm:cxn modelId="{0D6F6D12-4EE0-4260-95EC-45B309B080EF}" type="presParOf" srcId="{96D52511-2979-454D-8F95-6F00C0298C76}" destId="{50961E6C-2220-4326-B324-B4B8036F0516}" srcOrd="0" destOrd="0" presId="urn:microsoft.com/office/officeart/2005/8/layout/hierarchy1"/>
    <dgm:cxn modelId="{F6E99F10-F759-467B-8145-EB23645D6805}" type="presParOf" srcId="{50961E6C-2220-4326-B324-B4B8036F0516}" destId="{ADD2D276-2E61-4DFC-A334-A7C07889C83C}" srcOrd="0" destOrd="0" presId="urn:microsoft.com/office/officeart/2005/8/layout/hierarchy1"/>
    <dgm:cxn modelId="{5010BB61-C4F4-4419-892F-38C0B81ED48B}" type="presParOf" srcId="{50961E6C-2220-4326-B324-B4B8036F0516}" destId="{DB6F3627-A033-4320-9578-372C73348E2F}" srcOrd="1" destOrd="0" presId="urn:microsoft.com/office/officeart/2005/8/layout/hierarchy1"/>
    <dgm:cxn modelId="{E496C57A-9630-4078-BB8B-8436FF34DFFB}" type="presParOf" srcId="{96D52511-2979-454D-8F95-6F00C0298C76}" destId="{4D709674-A787-4959-9183-60009FB3EA75}" srcOrd="1" destOrd="0" presId="urn:microsoft.com/office/officeart/2005/8/layout/hierarchy1"/>
    <dgm:cxn modelId="{058AC3A0-26AA-44D5-A8D0-9BD50D48E245}" type="presParOf" srcId="{4D709674-A787-4959-9183-60009FB3EA75}" destId="{02D328AD-0ABB-4769-8608-826C867709F5}" srcOrd="0" destOrd="0" presId="urn:microsoft.com/office/officeart/2005/8/layout/hierarchy1"/>
    <dgm:cxn modelId="{6C68B757-0C5A-4476-9821-84311768D22D}" type="presParOf" srcId="{4D709674-A787-4959-9183-60009FB3EA75}" destId="{812F60BB-1C1F-43F3-B350-D49DFBCD5870}" srcOrd="1" destOrd="0" presId="urn:microsoft.com/office/officeart/2005/8/layout/hierarchy1"/>
    <dgm:cxn modelId="{72F3CC7D-ED5C-4CB6-82C8-569451DEE70A}" type="presParOf" srcId="{812F60BB-1C1F-43F3-B350-D49DFBCD5870}" destId="{93DBD6AF-0964-41CD-A10C-1B2CA116CDAB}" srcOrd="0" destOrd="0" presId="urn:microsoft.com/office/officeart/2005/8/layout/hierarchy1"/>
    <dgm:cxn modelId="{818FADC8-4C55-4187-8146-5E29143414CE}" type="presParOf" srcId="{93DBD6AF-0964-41CD-A10C-1B2CA116CDAB}" destId="{4B9E3088-F376-4C6E-89DB-C747A5C304CD}" srcOrd="0" destOrd="0" presId="urn:microsoft.com/office/officeart/2005/8/layout/hierarchy1"/>
    <dgm:cxn modelId="{2BB4FD9B-22E6-43CC-BE2B-D79D6EE00E4A}" type="presParOf" srcId="{93DBD6AF-0964-41CD-A10C-1B2CA116CDAB}" destId="{17E9FC0F-01A8-4659-B9AE-835086BD1ED0}" srcOrd="1" destOrd="0" presId="urn:microsoft.com/office/officeart/2005/8/layout/hierarchy1"/>
    <dgm:cxn modelId="{863C2CDD-374E-47DB-822D-B86CF2EC12EF}" type="presParOf" srcId="{812F60BB-1C1F-43F3-B350-D49DFBCD5870}" destId="{AF6D6819-57F3-4C70-91DE-B20E2A5533E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05CFE0-3BFB-4767-802C-85AB12EB1B7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9E4270-0E72-4F70-B694-7699145F220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200" dirty="0" smtClean="0"/>
            <a:t>АТ</a:t>
          </a:r>
          <a:endParaRPr lang="ru-RU" sz="3200" dirty="0" smtClean="0"/>
        </a:p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/>
        </a:p>
      </dgm:t>
    </dgm:pt>
    <dgm:pt modelId="{66F94B87-650A-4C07-8BE2-34803A5C0239}" type="parTrans" cxnId="{9C82B29A-29D9-47A4-8A12-F9A3A1874C26}">
      <dgm:prSet/>
      <dgm:spPr/>
      <dgm:t>
        <a:bodyPr/>
        <a:lstStyle/>
        <a:p>
          <a:endParaRPr lang="ru-RU"/>
        </a:p>
      </dgm:t>
    </dgm:pt>
    <dgm:pt modelId="{FCD7E7B7-320E-41D4-B351-C46FD747AFF6}" type="sibTrans" cxnId="{9C82B29A-29D9-47A4-8A12-F9A3A1874C26}">
      <dgm:prSet/>
      <dgm:spPr/>
      <dgm:t>
        <a:bodyPr/>
        <a:lstStyle/>
        <a:p>
          <a:endParaRPr lang="ru-RU"/>
        </a:p>
      </dgm:t>
    </dgm:pt>
    <dgm:pt modelId="{AF886829-4A0E-4302-9291-272E418C823E}">
      <dgm:prSet phldrT="[Текст]" custT="1"/>
      <dgm:spPr/>
      <dgm:t>
        <a:bodyPr/>
        <a:lstStyle/>
        <a:p>
          <a:r>
            <a:rPr lang="uk-UA" sz="3200" dirty="0" smtClean="0"/>
            <a:t>Відкриті ПАТ</a:t>
          </a:r>
        </a:p>
        <a:p>
          <a:r>
            <a:rPr lang="uk-UA" sz="3200" dirty="0" smtClean="0"/>
            <a:t>(Публічні)</a:t>
          </a:r>
          <a:endParaRPr lang="ru-RU" sz="3200" dirty="0"/>
        </a:p>
      </dgm:t>
    </dgm:pt>
    <dgm:pt modelId="{3541A9BF-2034-422E-A12D-4E838F02FADA}" type="parTrans" cxnId="{38756B22-EE4A-48FF-B24F-7204E63CAFDB}">
      <dgm:prSet/>
      <dgm:spPr/>
      <dgm:t>
        <a:bodyPr/>
        <a:lstStyle/>
        <a:p>
          <a:endParaRPr lang="ru-RU"/>
        </a:p>
      </dgm:t>
    </dgm:pt>
    <dgm:pt modelId="{482CF6E2-90CC-433B-A95D-7A7DFCF946AF}" type="sibTrans" cxnId="{38756B22-EE4A-48FF-B24F-7204E63CAFDB}">
      <dgm:prSet/>
      <dgm:spPr/>
      <dgm:t>
        <a:bodyPr/>
        <a:lstStyle/>
        <a:p>
          <a:endParaRPr lang="ru-RU"/>
        </a:p>
      </dgm:t>
    </dgm:pt>
    <dgm:pt modelId="{D7621DF6-B755-4AE2-AF89-F5DFD1FDFC2D}">
      <dgm:prSet phldrT="[Текст]"/>
      <dgm:spPr/>
      <dgm:t>
        <a:bodyPr/>
        <a:lstStyle/>
        <a:p>
          <a:r>
            <a:rPr lang="uk-UA" dirty="0" smtClean="0"/>
            <a:t>Акції вільно продаються на біржах, акціонери можуть продавати свої акції без згоди ін. акціонерів.</a:t>
          </a:r>
          <a:endParaRPr lang="ru-RU" dirty="0"/>
        </a:p>
      </dgm:t>
    </dgm:pt>
    <dgm:pt modelId="{226331DB-8869-4C64-A2F7-210C78D5B12E}" type="parTrans" cxnId="{F67E0F5B-6A71-4E64-99BB-6D8380D3DC5C}">
      <dgm:prSet/>
      <dgm:spPr/>
      <dgm:t>
        <a:bodyPr/>
        <a:lstStyle/>
        <a:p>
          <a:endParaRPr lang="ru-RU"/>
        </a:p>
      </dgm:t>
    </dgm:pt>
    <dgm:pt modelId="{0DF53110-8407-4C20-84DD-94CB11145F79}" type="sibTrans" cxnId="{F67E0F5B-6A71-4E64-99BB-6D8380D3DC5C}">
      <dgm:prSet/>
      <dgm:spPr/>
      <dgm:t>
        <a:bodyPr/>
        <a:lstStyle/>
        <a:p>
          <a:endParaRPr lang="ru-RU"/>
        </a:p>
      </dgm:t>
    </dgm:pt>
    <dgm:pt modelId="{503175BA-1928-4D06-BB70-B0B358CC78D2}">
      <dgm:prSet phldrT="[Текст]" custT="1"/>
      <dgm:spPr/>
      <dgm:t>
        <a:bodyPr/>
        <a:lstStyle/>
        <a:p>
          <a:r>
            <a:rPr lang="uk-UA" sz="3200" dirty="0" smtClean="0"/>
            <a:t>Закриті </a:t>
          </a:r>
          <a:r>
            <a:rPr lang="uk-UA" sz="3200" dirty="0" err="1" smtClean="0"/>
            <a:t>ПрАТ</a:t>
          </a:r>
          <a:endParaRPr lang="uk-UA" sz="3200" dirty="0" smtClean="0"/>
        </a:p>
        <a:p>
          <a:r>
            <a:rPr lang="uk-UA" sz="3200" dirty="0" smtClean="0"/>
            <a:t>(Приватні)</a:t>
          </a:r>
          <a:endParaRPr lang="ru-RU" sz="3200" dirty="0"/>
        </a:p>
      </dgm:t>
    </dgm:pt>
    <dgm:pt modelId="{861EEE68-3890-4938-A350-78AB23FBDD48}" type="parTrans" cxnId="{61B9FA47-6C1E-4296-8E72-07713B30EE96}">
      <dgm:prSet/>
      <dgm:spPr/>
      <dgm:t>
        <a:bodyPr/>
        <a:lstStyle/>
        <a:p>
          <a:endParaRPr lang="ru-RU"/>
        </a:p>
      </dgm:t>
    </dgm:pt>
    <dgm:pt modelId="{ECFBB6D3-C9F8-400B-84A6-BC7EFE6861C0}" type="sibTrans" cxnId="{61B9FA47-6C1E-4296-8E72-07713B30EE96}">
      <dgm:prSet/>
      <dgm:spPr/>
      <dgm:t>
        <a:bodyPr/>
        <a:lstStyle/>
        <a:p>
          <a:endParaRPr lang="ru-RU"/>
        </a:p>
      </dgm:t>
    </dgm:pt>
    <dgm:pt modelId="{73CFE53B-A2A3-4BCC-930B-8C63B847E288}">
      <dgm:prSet phldrT="[Текст]"/>
      <dgm:spPr/>
      <dgm:t>
        <a:bodyPr/>
        <a:lstStyle/>
        <a:p>
          <a:r>
            <a:rPr lang="uk-UA" dirty="0" smtClean="0"/>
            <a:t>Акції розподіляються серед засновників і не можуть вільно продаватися на біржах. При продажу акцій перевага надається існуючим акціонерам.</a:t>
          </a:r>
          <a:endParaRPr lang="ru-RU" dirty="0"/>
        </a:p>
      </dgm:t>
    </dgm:pt>
    <dgm:pt modelId="{3817810A-4EAF-4A60-B3DC-6B2C986FF105}" type="parTrans" cxnId="{49415032-3202-49A6-B1FF-85853D06015A}">
      <dgm:prSet/>
      <dgm:spPr/>
      <dgm:t>
        <a:bodyPr/>
        <a:lstStyle/>
        <a:p>
          <a:endParaRPr lang="ru-RU"/>
        </a:p>
      </dgm:t>
    </dgm:pt>
    <dgm:pt modelId="{EDED2E7D-D6AE-42FF-8960-A141BFCA96D8}" type="sibTrans" cxnId="{49415032-3202-49A6-B1FF-85853D06015A}">
      <dgm:prSet/>
      <dgm:spPr/>
      <dgm:t>
        <a:bodyPr/>
        <a:lstStyle/>
        <a:p>
          <a:endParaRPr lang="ru-RU"/>
        </a:p>
      </dgm:t>
    </dgm:pt>
    <dgm:pt modelId="{2D41CE09-4142-4A14-890A-0CA40D57D66D}" type="pres">
      <dgm:prSet presAssocID="{F705CFE0-3BFB-4767-802C-85AB12EB1B7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2703BA7-72F0-48FE-84A7-B6B7D6EC540F}" type="pres">
      <dgm:prSet presAssocID="{109E4270-0E72-4F70-B694-7699145F220F}" presName="hierRoot1" presStyleCnt="0"/>
      <dgm:spPr/>
    </dgm:pt>
    <dgm:pt modelId="{2C6A1A29-4730-4607-8B4E-E958568BBA4F}" type="pres">
      <dgm:prSet presAssocID="{109E4270-0E72-4F70-B694-7699145F220F}" presName="composite" presStyleCnt="0"/>
      <dgm:spPr/>
    </dgm:pt>
    <dgm:pt modelId="{96153BE0-F913-489F-90CF-1EC7BDBB613D}" type="pres">
      <dgm:prSet presAssocID="{109E4270-0E72-4F70-B694-7699145F220F}" presName="background" presStyleLbl="node0" presStyleIdx="0" presStyleCnt="1"/>
      <dgm:spPr/>
    </dgm:pt>
    <dgm:pt modelId="{24DD1E1C-55AF-46AC-BEB9-E3C7931EECBB}" type="pres">
      <dgm:prSet presAssocID="{109E4270-0E72-4F70-B694-7699145F220F}" presName="text" presStyleLbl="fgAcc0" presStyleIdx="0" presStyleCnt="1" custScaleY="407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95C7F5-85F3-45E5-B143-EB4ED81F63CF}" type="pres">
      <dgm:prSet presAssocID="{109E4270-0E72-4F70-B694-7699145F220F}" presName="hierChild2" presStyleCnt="0"/>
      <dgm:spPr/>
    </dgm:pt>
    <dgm:pt modelId="{D490FAE0-1EB1-4EF2-8FB1-3E13CD42EBEE}" type="pres">
      <dgm:prSet presAssocID="{3541A9BF-2034-422E-A12D-4E838F02FADA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7D4C460-FD79-464A-A2FF-60D90037C6D1}" type="pres">
      <dgm:prSet presAssocID="{AF886829-4A0E-4302-9291-272E418C823E}" presName="hierRoot2" presStyleCnt="0"/>
      <dgm:spPr/>
    </dgm:pt>
    <dgm:pt modelId="{5F1D089E-4E0D-4648-AC86-165A1B822AB9}" type="pres">
      <dgm:prSet presAssocID="{AF886829-4A0E-4302-9291-272E418C823E}" presName="composite2" presStyleCnt="0"/>
      <dgm:spPr/>
    </dgm:pt>
    <dgm:pt modelId="{C8A6B20F-F6D5-42F0-A3D0-AF1198194811}" type="pres">
      <dgm:prSet presAssocID="{AF886829-4A0E-4302-9291-272E418C823E}" presName="background2" presStyleLbl="node2" presStyleIdx="0" presStyleCnt="2"/>
      <dgm:spPr/>
    </dgm:pt>
    <dgm:pt modelId="{C59352C8-F4DA-4D49-8B3D-29FD7E35D892}" type="pres">
      <dgm:prSet presAssocID="{AF886829-4A0E-4302-9291-272E418C823E}" presName="text2" presStyleLbl="fgAcc2" presStyleIdx="0" presStyleCnt="2" custScaleX="159731" custScaleY="473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6560E5-F9C7-4C5A-9C2B-2653E35A4BCB}" type="pres">
      <dgm:prSet presAssocID="{AF886829-4A0E-4302-9291-272E418C823E}" presName="hierChild3" presStyleCnt="0"/>
      <dgm:spPr/>
    </dgm:pt>
    <dgm:pt modelId="{24A2FD72-FEA3-4472-B458-0B3CA3169C42}" type="pres">
      <dgm:prSet presAssocID="{226331DB-8869-4C64-A2F7-210C78D5B12E}" presName="Name17" presStyleLbl="parChTrans1D3" presStyleIdx="0" presStyleCnt="2"/>
      <dgm:spPr/>
      <dgm:t>
        <a:bodyPr/>
        <a:lstStyle/>
        <a:p>
          <a:endParaRPr lang="ru-RU"/>
        </a:p>
      </dgm:t>
    </dgm:pt>
    <dgm:pt modelId="{AFD5076D-FC33-46AC-BFA4-4CF07ADB5F99}" type="pres">
      <dgm:prSet presAssocID="{D7621DF6-B755-4AE2-AF89-F5DFD1FDFC2D}" presName="hierRoot3" presStyleCnt="0"/>
      <dgm:spPr/>
    </dgm:pt>
    <dgm:pt modelId="{093537F4-4F96-4516-B1AB-6B07526E02E2}" type="pres">
      <dgm:prSet presAssocID="{D7621DF6-B755-4AE2-AF89-F5DFD1FDFC2D}" presName="composite3" presStyleCnt="0"/>
      <dgm:spPr/>
    </dgm:pt>
    <dgm:pt modelId="{B569DE2D-B5BA-49C7-9561-175DF5FBF566}" type="pres">
      <dgm:prSet presAssocID="{D7621DF6-B755-4AE2-AF89-F5DFD1FDFC2D}" presName="background3" presStyleLbl="node3" presStyleIdx="0" presStyleCnt="2"/>
      <dgm:spPr/>
    </dgm:pt>
    <dgm:pt modelId="{FBF640AB-8323-4031-BC3E-7774666DDFAD}" type="pres">
      <dgm:prSet presAssocID="{D7621DF6-B755-4AE2-AF89-F5DFD1FDFC2D}" presName="text3" presStyleLbl="fgAcc3" presStyleIdx="0" presStyleCnt="2" custScaleX="151132" custScaleY="2057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0C3650-1597-4D18-9B22-A5D10B0571CA}" type="pres">
      <dgm:prSet presAssocID="{D7621DF6-B755-4AE2-AF89-F5DFD1FDFC2D}" presName="hierChild4" presStyleCnt="0"/>
      <dgm:spPr/>
    </dgm:pt>
    <dgm:pt modelId="{EE9ED1F7-0036-41CA-90CA-CD11275ECB39}" type="pres">
      <dgm:prSet presAssocID="{861EEE68-3890-4938-A350-78AB23FBDD4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D441AB6-9941-497C-A1A1-D6E9C8270CAF}" type="pres">
      <dgm:prSet presAssocID="{503175BA-1928-4D06-BB70-B0B358CC78D2}" presName="hierRoot2" presStyleCnt="0"/>
      <dgm:spPr/>
    </dgm:pt>
    <dgm:pt modelId="{AA95BC11-8D61-4434-9F22-D331CD022F5C}" type="pres">
      <dgm:prSet presAssocID="{503175BA-1928-4D06-BB70-B0B358CC78D2}" presName="composite2" presStyleCnt="0"/>
      <dgm:spPr/>
    </dgm:pt>
    <dgm:pt modelId="{8FB4BD2D-76D8-48E7-B455-E319309AD990}" type="pres">
      <dgm:prSet presAssocID="{503175BA-1928-4D06-BB70-B0B358CC78D2}" presName="background2" presStyleLbl="node2" presStyleIdx="1" presStyleCnt="2"/>
      <dgm:spPr/>
    </dgm:pt>
    <dgm:pt modelId="{58C62999-5D65-47FC-9687-F4A9F5518726}" type="pres">
      <dgm:prSet presAssocID="{503175BA-1928-4D06-BB70-B0B358CC78D2}" presName="text2" presStyleLbl="fgAcc2" presStyleIdx="1" presStyleCnt="2" custScaleX="141594" custScaleY="474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E30040-DD00-408F-9157-D8086861279E}" type="pres">
      <dgm:prSet presAssocID="{503175BA-1928-4D06-BB70-B0B358CC78D2}" presName="hierChild3" presStyleCnt="0"/>
      <dgm:spPr/>
    </dgm:pt>
    <dgm:pt modelId="{C8860DDD-098B-44F9-A3F4-3FF6DBBD5845}" type="pres">
      <dgm:prSet presAssocID="{3817810A-4EAF-4A60-B3DC-6B2C986FF105}" presName="Name17" presStyleLbl="parChTrans1D3" presStyleIdx="1" presStyleCnt="2"/>
      <dgm:spPr/>
      <dgm:t>
        <a:bodyPr/>
        <a:lstStyle/>
        <a:p>
          <a:endParaRPr lang="ru-RU"/>
        </a:p>
      </dgm:t>
    </dgm:pt>
    <dgm:pt modelId="{BB2FBB2E-08D5-481E-A20F-56A9921CF52C}" type="pres">
      <dgm:prSet presAssocID="{73CFE53B-A2A3-4BCC-930B-8C63B847E288}" presName="hierRoot3" presStyleCnt="0"/>
      <dgm:spPr/>
    </dgm:pt>
    <dgm:pt modelId="{8DB1D82B-9EF9-4F91-B1D1-AFB53816751A}" type="pres">
      <dgm:prSet presAssocID="{73CFE53B-A2A3-4BCC-930B-8C63B847E288}" presName="composite3" presStyleCnt="0"/>
      <dgm:spPr/>
    </dgm:pt>
    <dgm:pt modelId="{CC45BC40-D7D3-4574-9E5C-EB0A53862B5D}" type="pres">
      <dgm:prSet presAssocID="{73CFE53B-A2A3-4BCC-930B-8C63B847E288}" presName="background3" presStyleLbl="node3" presStyleIdx="1" presStyleCnt="2"/>
      <dgm:spPr/>
    </dgm:pt>
    <dgm:pt modelId="{963F293E-71D0-431D-94F1-2A2E6E50ABE1}" type="pres">
      <dgm:prSet presAssocID="{73CFE53B-A2A3-4BCC-930B-8C63B847E288}" presName="text3" presStyleLbl="fgAcc3" presStyleIdx="1" presStyleCnt="2" custScaleX="152705" custScaleY="2002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5D11E1-4037-43C7-9730-86E9C7F63FAF}" type="pres">
      <dgm:prSet presAssocID="{73CFE53B-A2A3-4BCC-930B-8C63B847E288}" presName="hierChild4" presStyleCnt="0"/>
      <dgm:spPr/>
    </dgm:pt>
  </dgm:ptLst>
  <dgm:cxnLst>
    <dgm:cxn modelId="{7B01566D-F8A1-4C3C-BC77-94772AD60742}" type="presOf" srcId="{503175BA-1928-4D06-BB70-B0B358CC78D2}" destId="{58C62999-5D65-47FC-9687-F4A9F5518726}" srcOrd="0" destOrd="0" presId="urn:microsoft.com/office/officeart/2005/8/layout/hierarchy1"/>
    <dgm:cxn modelId="{8C90907D-C3A5-487E-B986-1DB0E35F3294}" type="presOf" srcId="{D7621DF6-B755-4AE2-AF89-F5DFD1FDFC2D}" destId="{FBF640AB-8323-4031-BC3E-7774666DDFAD}" srcOrd="0" destOrd="0" presId="urn:microsoft.com/office/officeart/2005/8/layout/hierarchy1"/>
    <dgm:cxn modelId="{61B9FA47-6C1E-4296-8E72-07713B30EE96}" srcId="{109E4270-0E72-4F70-B694-7699145F220F}" destId="{503175BA-1928-4D06-BB70-B0B358CC78D2}" srcOrd="1" destOrd="0" parTransId="{861EEE68-3890-4938-A350-78AB23FBDD48}" sibTransId="{ECFBB6D3-C9F8-400B-84A6-BC7EFE6861C0}"/>
    <dgm:cxn modelId="{30929A82-3C5D-49DD-BCF1-E2DFA192DE03}" type="presOf" srcId="{861EEE68-3890-4938-A350-78AB23FBDD48}" destId="{EE9ED1F7-0036-41CA-90CA-CD11275ECB39}" srcOrd="0" destOrd="0" presId="urn:microsoft.com/office/officeart/2005/8/layout/hierarchy1"/>
    <dgm:cxn modelId="{30996720-A717-45E2-8C2D-6D9BA778BC9E}" type="presOf" srcId="{3817810A-4EAF-4A60-B3DC-6B2C986FF105}" destId="{C8860DDD-098B-44F9-A3F4-3FF6DBBD5845}" srcOrd="0" destOrd="0" presId="urn:microsoft.com/office/officeart/2005/8/layout/hierarchy1"/>
    <dgm:cxn modelId="{1979622D-3305-408A-83FA-EAC567E6E24A}" type="presOf" srcId="{226331DB-8869-4C64-A2F7-210C78D5B12E}" destId="{24A2FD72-FEA3-4472-B458-0B3CA3169C42}" srcOrd="0" destOrd="0" presId="urn:microsoft.com/office/officeart/2005/8/layout/hierarchy1"/>
    <dgm:cxn modelId="{49415032-3202-49A6-B1FF-85853D06015A}" srcId="{503175BA-1928-4D06-BB70-B0B358CC78D2}" destId="{73CFE53B-A2A3-4BCC-930B-8C63B847E288}" srcOrd="0" destOrd="0" parTransId="{3817810A-4EAF-4A60-B3DC-6B2C986FF105}" sibTransId="{EDED2E7D-D6AE-42FF-8960-A141BFCA96D8}"/>
    <dgm:cxn modelId="{477B744E-8FAB-4C3B-962F-7CB0F3B42FB9}" type="presOf" srcId="{F705CFE0-3BFB-4767-802C-85AB12EB1B77}" destId="{2D41CE09-4142-4A14-890A-0CA40D57D66D}" srcOrd="0" destOrd="0" presId="urn:microsoft.com/office/officeart/2005/8/layout/hierarchy1"/>
    <dgm:cxn modelId="{6D79F8A1-C36E-428C-8FB4-D7151BD2DB1F}" type="presOf" srcId="{3541A9BF-2034-422E-A12D-4E838F02FADA}" destId="{D490FAE0-1EB1-4EF2-8FB1-3E13CD42EBEE}" srcOrd="0" destOrd="0" presId="urn:microsoft.com/office/officeart/2005/8/layout/hierarchy1"/>
    <dgm:cxn modelId="{F67E0F5B-6A71-4E64-99BB-6D8380D3DC5C}" srcId="{AF886829-4A0E-4302-9291-272E418C823E}" destId="{D7621DF6-B755-4AE2-AF89-F5DFD1FDFC2D}" srcOrd="0" destOrd="0" parTransId="{226331DB-8869-4C64-A2F7-210C78D5B12E}" sibTransId="{0DF53110-8407-4C20-84DD-94CB11145F79}"/>
    <dgm:cxn modelId="{F127AF0A-05BF-4E17-A59A-8F1C1B84F7C6}" type="presOf" srcId="{73CFE53B-A2A3-4BCC-930B-8C63B847E288}" destId="{963F293E-71D0-431D-94F1-2A2E6E50ABE1}" srcOrd="0" destOrd="0" presId="urn:microsoft.com/office/officeart/2005/8/layout/hierarchy1"/>
    <dgm:cxn modelId="{58E76898-2A9B-44C4-A632-56ABF08F0BAA}" type="presOf" srcId="{AF886829-4A0E-4302-9291-272E418C823E}" destId="{C59352C8-F4DA-4D49-8B3D-29FD7E35D892}" srcOrd="0" destOrd="0" presId="urn:microsoft.com/office/officeart/2005/8/layout/hierarchy1"/>
    <dgm:cxn modelId="{9C82B29A-29D9-47A4-8A12-F9A3A1874C26}" srcId="{F705CFE0-3BFB-4767-802C-85AB12EB1B77}" destId="{109E4270-0E72-4F70-B694-7699145F220F}" srcOrd="0" destOrd="0" parTransId="{66F94B87-650A-4C07-8BE2-34803A5C0239}" sibTransId="{FCD7E7B7-320E-41D4-B351-C46FD747AFF6}"/>
    <dgm:cxn modelId="{69F0EE84-92B3-42B3-B533-4DB8A0FA7F27}" type="presOf" srcId="{109E4270-0E72-4F70-B694-7699145F220F}" destId="{24DD1E1C-55AF-46AC-BEB9-E3C7931EECBB}" srcOrd="0" destOrd="0" presId="urn:microsoft.com/office/officeart/2005/8/layout/hierarchy1"/>
    <dgm:cxn modelId="{38756B22-EE4A-48FF-B24F-7204E63CAFDB}" srcId="{109E4270-0E72-4F70-B694-7699145F220F}" destId="{AF886829-4A0E-4302-9291-272E418C823E}" srcOrd="0" destOrd="0" parTransId="{3541A9BF-2034-422E-A12D-4E838F02FADA}" sibTransId="{482CF6E2-90CC-433B-A95D-7A7DFCF946AF}"/>
    <dgm:cxn modelId="{2807AC4A-821C-426C-8F04-F0F4A0035FF4}" type="presParOf" srcId="{2D41CE09-4142-4A14-890A-0CA40D57D66D}" destId="{C2703BA7-72F0-48FE-84A7-B6B7D6EC540F}" srcOrd="0" destOrd="0" presId="urn:microsoft.com/office/officeart/2005/8/layout/hierarchy1"/>
    <dgm:cxn modelId="{C37C0786-EBCC-451C-8AB4-792F84452896}" type="presParOf" srcId="{C2703BA7-72F0-48FE-84A7-B6B7D6EC540F}" destId="{2C6A1A29-4730-4607-8B4E-E958568BBA4F}" srcOrd="0" destOrd="0" presId="urn:microsoft.com/office/officeart/2005/8/layout/hierarchy1"/>
    <dgm:cxn modelId="{96359EC7-8244-4DE3-A4AA-566A1482FE1C}" type="presParOf" srcId="{2C6A1A29-4730-4607-8B4E-E958568BBA4F}" destId="{96153BE0-F913-489F-90CF-1EC7BDBB613D}" srcOrd="0" destOrd="0" presId="urn:microsoft.com/office/officeart/2005/8/layout/hierarchy1"/>
    <dgm:cxn modelId="{EFA3F9FD-5B4D-43C9-818A-97664EDBC6F6}" type="presParOf" srcId="{2C6A1A29-4730-4607-8B4E-E958568BBA4F}" destId="{24DD1E1C-55AF-46AC-BEB9-E3C7931EECBB}" srcOrd="1" destOrd="0" presId="urn:microsoft.com/office/officeart/2005/8/layout/hierarchy1"/>
    <dgm:cxn modelId="{47A4389D-D3E2-46C6-8E14-7C374BD737C9}" type="presParOf" srcId="{C2703BA7-72F0-48FE-84A7-B6B7D6EC540F}" destId="{D195C7F5-85F3-45E5-B143-EB4ED81F63CF}" srcOrd="1" destOrd="0" presId="urn:microsoft.com/office/officeart/2005/8/layout/hierarchy1"/>
    <dgm:cxn modelId="{3B67EB62-B8DD-4EE1-A963-E7437EDD5283}" type="presParOf" srcId="{D195C7F5-85F3-45E5-B143-EB4ED81F63CF}" destId="{D490FAE0-1EB1-4EF2-8FB1-3E13CD42EBEE}" srcOrd="0" destOrd="0" presId="urn:microsoft.com/office/officeart/2005/8/layout/hierarchy1"/>
    <dgm:cxn modelId="{6D5E9725-3961-432E-846A-453B220059A1}" type="presParOf" srcId="{D195C7F5-85F3-45E5-B143-EB4ED81F63CF}" destId="{37D4C460-FD79-464A-A2FF-60D90037C6D1}" srcOrd="1" destOrd="0" presId="urn:microsoft.com/office/officeart/2005/8/layout/hierarchy1"/>
    <dgm:cxn modelId="{6037EC09-9725-48B9-8322-72B1BD1AA2A9}" type="presParOf" srcId="{37D4C460-FD79-464A-A2FF-60D90037C6D1}" destId="{5F1D089E-4E0D-4648-AC86-165A1B822AB9}" srcOrd="0" destOrd="0" presId="urn:microsoft.com/office/officeart/2005/8/layout/hierarchy1"/>
    <dgm:cxn modelId="{99DDDB37-303D-483F-A66A-58B9DE9DD845}" type="presParOf" srcId="{5F1D089E-4E0D-4648-AC86-165A1B822AB9}" destId="{C8A6B20F-F6D5-42F0-A3D0-AF1198194811}" srcOrd="0" destOrd="0" presId="urn:microsoft.com/office/officeart/2005/8/layout/hierarchy1"/>
    <dgm:cxn modelId="{EF5507F4-5C47-4A88-B293-D7AB6055A593}" type="presParOf" srcId="{5F1D089E-4E0D-4648-AC86-165A1B822AB9}" destId="{C59352C8-F4DA-4D49-8B3D-29FD7E35D892}" srcOrd="1" destOrd="0" presId="urn:microsoft.com/office/officeart/2005/8/layout/hierarchy1"/>
    <dgm:cxn modelId="{A929FC82-E1B5-4503-8056-27DA639D302F}" type="presParOf" srcId="{37D4C460-FD79-464A-A2FF-60D90037C6D1}" destId="{256560E5-F9C7-4C5A-9C2B-2653E35A4BCB}" srcOrd="1" destOrd="0" presId="urn:microsoft.com/office/officeart/2005/8/layout/hierarchy1"/>
    <dgm:cxn modelId="{AD47AA2A-98BB-41AF-AE2F-E2332D63871F}" type="presParOf" srcId="{256560E5-F9C7-4C5A-9C2B-2653E35A4BCB}" destId="{24A2FD72-FEA3-4472-B458-0B3CA3169C42}" srcOrd="0" destOrd="0" presId="urn:microsoft.com/office/officeart/2005/8/layout/hierarchy1"/>
    <dgm:cxn modelId="{18ADB632-34FA-4AAE-9FCC-ADD1D2F91141}" type="presParOf" srcId="{256560E5-F9C7-4C5A-9C2B-2653E35A4BCB}" destId="{AFD5076D-FC33-46AC-BFA4-4CF07ADB5F99}" srcOrd="1" destOrd="0" presId="urn:microsoft.com/office/officeart/2005/8/layout/hierarchy1"/>
    <dgm:cxn modelId="{85EFF54D-19EA-4E5C-98C1-2B2C9DBF51D4}" type="presParOf" srcId="{AFD5076D-FC33-46AC-BFA4-4CF07ADB5F99}" destId="{093537F4-4F96-4516-B1AB-6B07526E02E2}" srcOrd="0" destOrd="0" presId="urn:microsoft.com/office/officeart/2005/8/layout/hierarchy1"/>
    <dgm:cxn modelId="{57D083D7-07AD-46EE-BD08-E55E284949DB}" type="presParOf" srcId="{093537F4-4F96-4516-B1AB-6B07526E02E2}" destId="{B569DE2D-B5BA-49C7-9561-175DF5FBF566}" srcOrd="0" destOrd="0" presId="urn:microsoft.com/office/officeart/2005/8/layout/hierarchy1"/>
    <dgm:cxn modelId="{683263BD-1394-4C00-BD7C-A56AB826F268}" type="presParOf" srcId="{093537F4-4F96-4516-B1AB-6B07526E02E2}" destId="{FBF640AB-8323-4031-BC3E-7774666DDFAD}" srcOrd="1" destOrd="0" presId="urn:microsoft.com/office/officeart/2005/8/layout/hierarchy1"/>
    <dgm:cxn modelId="{4350CCC9-9B97-4DD4-8711-90561274E4BD}" type="presParOf" srcId="{AFD5076D-FC33-46AC-BFA4-4CF07ADB5F99}" destId="{830C3650-1597-4D18-9B22-A5D10B0571CA}" srcOrd="1" destOrd="0" presId="urn:microsoft.com/office/officeart/2005/8/layout/hierarchy1"/>
    <dgm:cxn modelId="{34C734DC-DC7D-44EB-AC1F-FC851A0D9124}" type="presParOf" srcId="{D195C7F5-85F3-45E5-B143-EB4ED81F63CF}" destId="{EE9ED1F7-0036-41CA-90CA-CD11275ECB39}" srcOrd="2" destOrd="0" presId="urn:microsoft.com/office/officeart/2005/8/layout/hierarchy1"/>
    <dgm:cxn modelId="{B95AD4D0-7A87-4C84-9431-CCD170B99AEA}" type="presParOf" srcId="{D195C7F5-85F3-45E5-B143-EB4ED81F63CF}" destId="{1D441AB6-9941-497C-A1A1-D6E9C8270CAF}" srcOrd="3" destOrd="0" presId="urn:microsoft.com/office/officeart/2005/8/layout/hierarchy1"/>
    <dgm:cxn modelId="{53F85DE6-52C8-43AA-ABC4-41FAAF1B7604}" type="presParOf" srcId="{1D441AB6-9941-497C-A1A1-D6E9C8270CAF}" destId="{AA95BC11-8D61-4434-9F22-D331CD022F5C}" srcOrd="0" destOrd="0" presId="urn:microsoft.com/office/officeart/2005/8/layout/hierarchy1"/>
    <dgm:cxn modelId="{158FF8A4-EB25-4256-B1B1-372291E9E09D}" type="presParOf" srcId="{AA95BC11-8D61-4434-9F22-D331CD022F5C}" destId="{8FB4BD2D-76D8-48E7-B455-E319309AD990}" srcOrd="0" destOrd="0" presId="urn:microsoft.com/office/officeart/2005/8/layout/hierarchy1"/>
    <dgm:cxn modelId="{2C579AF2-0149-48B9-9CDD-4BE58FAB8EBD}" type="presParOf" srcId="{AA95BC11-8D61-4434-9F22-D331CD022F5C}" destId="{58C62999-5D65-47FC-9687-F4A9F5518726}" srcOrd="1" destOrd="0" presId="urn:microsoft.com/office/officeart/2005/8/layout/hierarchy1"/>
    <dgm:cxn modelId="{B9E9A1F6-5115-4B36-A337-F4B948846726}" type="presParOf" srcId="{1D441AB6-9941-497C-A1A1-D6E9C8270CAF}" destId="{21E30040-DD00-408F-9157-D8086861279E}" srcOrd="1" destOrd="0" presId="urn:microsoft.com/office/officeart/2005/8/layout/hierarchy1"/>
    <dgm:cxn modelId="{CC74C88A-7E0A-4E70-B7A2-6F2E778B6D89}" type="presParOf" srcId="{21E30040-DD00-408F-9157-D8086861279E}" destId="{C8860DDD-098B-44F9-A3F4-3FF6DBBD5845}" srcOrd="0" destOrd="0" presId="urn:microsoft.com/office/officeart/2005/8/layout/hierarchy1"/>
    <dgm:cxn modelId="{A1C72BE1-3FA4-48DF-9615-295DEB4F4F56}" type="presParOf" srcId="{21E30040-DD00-408F-9157-D8086861279E}" destId="{BB2FBB2E-08D5-481E-A20F-56A9921CF52C}" srcOrd="1" destOrd="0" presId="urn:microsoft.com/office/officeart/2005/8/layout/hierarchy1"/>
    <dgm:cxn modelId="{77D88424-E48A-46DC-879C-E1342E2CEFDA}" type="presParOf" srcId="{BB2FBB2E-08D5-481E-A20F-56A9921CF52C}" destId="{8DB1D82B-9EF9-4F91-B1D1-AFB53816751A}" srcOrd="0" destOrd="0" presId="urn:microsoft.com/office/officeart/2005/8/layout/hierarchy1"/>
    <dgm:cxn modelId="{68D91BA7-902B-4553-BF25-4C85978A61F5}" type="presParOf" srcId="{8DB1D82B-9EF9-4F91-B1D1-AFB53816751A}" destId="{CC45BC40-D7D3-4574-9E5C-EB0A53862B5D}" srcOrd="0" destOrd="0" presId="urn:microsoft.com/office/officeart/2005/8/layout/hierarchy1"/>
    <dgm:cxn modelId="{F5F46064-FB1D-4A93-9B8B-BD8796830213}" type="presParOf" srcId="{8DB1D82B-9EF9-4F91-B1D1-AFB53816751A}" destId="{963F293E-71D0-431D-94F1-2A2E6E50ABE1}" srcOrd="1" destOrd="0" presId="urn:microsoft.com/office/officeart/2005/8/layout/hierarchy1"/>
    <dgm:cxn modelId="{FA59A8E1-1E8E-4178-BF24-BAF6A07655F8}" type="presParOf" srcId="{BB2FBB2E-08D5-481E-A20F-56A9921CF52C}" destId="{065D11E1-4037-43C7-9730-86E9C7F63FA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EEC9F-84F3-4F26-B1F0-610AD0410A52}">
      <dsp:nvSpPr>
        <dsp:cNvPr id="0" name=""/>
        <dsp:cNvSpPr/>
      </dsp:nvSpPr>
      <dsp:spPr>
        <a:xfrm>
          <a:off x="993" y="0"/>
          <a:ext cx="2582513" cy="51845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Рішення про утворення СГ або засновницький договір</a:t>
          </a:r>
          <a:endParaRPr lang="ru-RU" sz="2100" kern="1200" dirty="0"/>
        </a:p>
      </dsp:txBody>
      <dsp:txXfrm>
        <a:off x="993" y="0"/>
        <a:ext cx="2582513" cy="1555372"/>
      </dsp:txXfrm>
    </dsp:sp>
    <dsp:sp modelId="{9BE2D9C7-39CC-49E7-BCA5-751BE123D64B}">
      <dsp:nvSpPr>
        <dsp:cNvPr id="0" name=""/>
        <dsp:cNvSpPr/>
      </dsp:nvSpPr>
      <dsp:spPr>
        <a:xfrm>
          <a:off x="173660" y="1556004"/>
          <a:ext cx="2237179" cy="3368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визначають порядок спільної д</a:t>
          </a:r>
          <a:r>
            <a:rPr lang="ru-RU" sz="1300" kern="1200" dirty="0" smtClean="0"/>
            <a:t>-</a:t>
          </a:r>
          <a:r>
            <a:rPr lang="uk-UA" sz="1300" kern="1200" dirty="0" smtClean="0"/>
            <a:t>ті щодо його утворення, умови передачі йому свого майна, порядок розподілу прибутків і збитків, управління діяльністю СГ та участі в ньому засновників, порядок вибуття та входження нових засновників, </a:t>
          </a:r>
          <a:r>
            <a:rPr lang="ru-RU" sz="1300" kern="1200" dirty="0" smtClean="0"/>
            <a:t>+</a:t>
          </a:r>
          <a:r>
            <a:rPr lang="uk-UA" sz="1300" kern="1200" dirty="0" smtClean="0"/>
            <a:t> порядок його реорганізації та ліквідації</a:t>
          </a:r>
          <a:endParaRPr lang="ru-RU" sz="1300" kern="1200" dirty="0"/>
        </a:p>
      </dsp:txBody>
      <dsp:txXfrm>
        <a:off x="239185" y="1621529"/>
        <a:ext cx="2106129" cy="3237661"/>
      </dsp:txXfrm>
    </dsp:sp>
    <dsp:sp modelId="{E53B0135-EDF4-478B-B970-CF792F275634}">
      <dsp:nvSpPr>
        <dsp:cNvPr id="0" name=""/>
        <dsp:cNvSpPr/>
      </dsp:nvSpPr>
      <dsp:spPr>
        <a:xfrm>
          <a:off x="2777195" y="0"/>
          <a:ext cx="2582513" cy="51845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Статут СГ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/ модельний статут</a:t>
          </a:r>
          <a:endParaRPr lang="ru-RU" sz="2100" kern="1200" dirty="0"/>
        </a:p>
      </dsp:txBody>
      <dsp:txXfrm>
        <a:off x="2777195" y="0"/>
        <a:ext cx="2582513" cy="1555372"/>
      </dsp:txXfrm>
    </dsp:sp>
    <dsp:sp modelId="{2D1AB0A9-BB30-4C1E-AD54-041E064207EE}">
      <dsp:nvSpPr>
        <dsp:cNvPr id="0" name=""/>
        <dsp:cNvSpPr/>
      </dsp:nvSpPr>
      <dsp:spPr>
        <a:xfrm>
          <a:off x="3035446" y="1555372"/>
          <a:ext cx="2066010" cy="3369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відомості про його найменування, мету і предмет діяльності, розмір і порядок утворення </a:t>
          </a:r>
          <a:r>
            <a:rPr lang="ru-RU" sz="1300" kern="1200" dirty="0" smtClean="0"/>
            <a:t>СК</a:t>
          </a:r>
          <a:r>
            <a:rPr lang="uk-UA" sz="1300" kern="1200" dirty="0" smtClean="0"/>
            <a:t> та інших фондів, порядок розподілу прибутків і збитків, про органи управління і контролю, їх компетенцію, про умови реорганізації та ліквідації суб'єкта господарювання</a:t>
          </a:r>
          <a:r>
            <a:rPr lang="ru-RU" sz="1300" kern="1200" dirty="0" smtClean="0"/>
            <a:t> + </a:t>
          </a:r>
          <a:r>
            <a:rPr lang="uk-UA" sz="1300" kern="1200" dirty="0" smtClean="0"/>
            <a:t>інші відомості, що не суперечать законодавству</a:t>
          </a:r>
          <a:endParaRPr lang="ru-RU" sz="1300" kern="1200" dirty="0"/>
        </a:p>
      </dsp:txBody>
      <dsp:txXfrm>
        <a:off x="3095957" y="1615883"/>
        <a:ext cx="1944988" cy="3248952"/>
      </dsp:txXfrm>
    </dsp:sp>
    <dsp:sp modelId="{36B2B22A-1EF0-477B-8BAD-3AE3751DC0CD}">
      <dsp:nvSpPr>
        <dsp:cNvPr id="0" name=""/>
        <dsp:cNvSpPr/>
      </dsp:nvSpPr>
      <dsp:spPr>
        <a:xfrm>
          <a:off x="5553397" y="0"/>
          <a:ext cx="2582513" cy="51845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Положення</a:t>
          </a:r>
          <a:endParaRPr lang="ru-RU" sz="2100" kern="1200" dirty="0"/>
        </a:p>
      </dsp:txBody>
      <dsp:txXfrm>
        <a:off x="5553397" y="0"/>
        <a:ext cx="2582513" cy="1555372"/>
      </dsp:txXfrm>
    </dsp:sp>
    <dsp:sp modelId="{B3204EA1-782D-40A5-9227-D7854B284AA0}">
      <dsp:nvSpPr>
        <dsp:cNvPr id="0" name=""/>
        <dsp:cNvSpPr/>
      </dsp:nvSpPr>
      <dsp:spPr>
        <a:xfrm>
          <a:off x="5811648" y="1555372"/>
          <a:ext cx="2066010" cy="3369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визначається господарська компетенція органів державної влади, органів місцевого самоврядування чи інших суб'єктів у випадках, визначених законом</a:t>
          </a:r>
          <a:endParaRPr lang="ru-RU" sz="1300" kern="1200" dirty="0"/>
        </a:p>
      </dsp:txBody>
      <dsp:txXfrm>
        <a:off x="5872159" y="1615883"/>
        <a:ext cx="1944988" cy="32489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1660B-9E0B-4219-81BD-0D85F636A119}">
      <dsp:nvSpPr>
        <dsp:cNvPr id="0" name=""/>
        <dsp:cNvSpPr/>
      </dsp:nvSpPr>
      <dsp:spPr>
        <a:xfrm>
          <a:off x="3574812" y="1447731"/>
          <a:ext cx="1565460" cy="610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456"/>
              </a:lnTo>
              <a:lnTo>
                <a:pt x="1565460" y="306456"/>
              </a:lnTo>
              <a:lnTo>
                <a:pt x="1565460" y="61047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B24420-D068-43CC-8DC9-870722C6E99B}">
      <dsp:nvSpPr>
        <dsp:cNvPr id="0" name=""/>
        <dsp:cNvSpPr/>
      </dsp:nvSpPr>
      <dsp:spPr>
        <a:xfrm>
          <a:off x="1636763" y="1447731"/>
          <a:ext cx="1938048" cy="610479"/>
        </a:xfrm>
        <a:custGeom>
          <a:avLst/>
          <a:gdLst/>
          <a:ahLst/>
          <a:cxnLst/>
          <a:rect l="0" t="0" r="0" b="0"/>
          <a:pathLst>
            <a:path>
              <a:moveTo>
                <a:pt x="1938048" y="0"/>
              </a:moveTo>
              <a:lnTo>
                <a:pt x="1938048" y="306456"/>
              </a:lnTo>
              <a:lnTo>
                <a:pt x="0" y="306456"/>
              </a:lnTo>
              <a:lnTo>
                <a:pt x="0" y="61047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370068-9524-473F-8060-31AD940174EF}">
      <dsp:nvSpPr>
        <dsp:cNvPr id="0" name=""/>
        <dsp:cNvSpPr/>
      </dsp:nvSpPr>
      <dsp:spPr>
        <a:xfrm>
          <a:off x="2127081" y="0"/>
          <a:ext cx="2895462" cy="14477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300" b="1" kern="1200" dirty="0" smtClean="0">
              <a:solidFill>
                <a:schemeClr val="tx1"/>
              </a:solidFill>
            </a:rPr>
            <a:t>Суб’єкти господарювання (СГ)</a:t>
          </a:r>
          <a:endParaRPr lang="ru-RU" sz="2300" b="1" kern="1200" dirty="0" smtClean="0">
            <a:solidFill>
              <a:schemeClr val="tx1"/>
            </a:solidFill>
          </a:endParaRP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2127081" y="0"/>
        <a:ext cx="2895462" cy="1447731"/>
      </dsp:txXfrm>
    </dsp:sp>
    <dsp:sp modelId="{0D51A732-8F1C-4E1E-9EDE-67D507AE8218}">
      <dsp:nvSpPr>
        <dsp:cNvPr id="0" name=""/>
        <dsp:cNvSpPr/>
      </dsp:nvSpPr>
      <dsp:spPr>
        <a:xfrm>
          <a:off x="189032" y="2058211"/>
          <a:ext cx="2895462" cy="14477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chemeClr val="tx1"/>
              </a:solidFill>
            </a:rPr>
            <a:t>ФОП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chemeClr val="tx1"/>
              </a:solidFill>
            </a:rPr>
            <a:t>громадяни України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189032" y="2058211"/>
        <a:ext cx="2895462" cy="1447731"/>
      </dsp:txXfrm>
    </dsp:sp>
    <dsp:sp modelId="{15A0DB39-9434-45CA-83BF-C87364DEB66A}">
      <dsp:nvSpPr>
        <dsp:cNvPr id="0" name=""/>
        <dsp:cNvSpPr/>
      </dsp:nvSpPr>
      <dsp:spPr>
        <a:xfrm>
          <a:off x="3692542" y="2058211"/>
          <a:ext cx="2895462" cy="14477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chemeClr val="tx1"/>
              </a:solidFill>
            </a:rPr>
            <a:t>ЮО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chemeClr val="tx1"/>
              </a:solidFill>
            </a:rPr>
            <a:t>господарські організації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3692542" y="2058211"/>
        <a:ext cx="2895462" cy="14477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244AF-F252-4BB6-8DC3-DC88C2058F8F}">
      <dsp:nvSpPr>
        <dsp:cNvPr id="0" name=""/>
        <dsp:cNvSpPr/>
      </dsp:nvSpPr>
      <dsp:spPr>
        <a:xfrm>
          <a:off x="827" y="60341"/>
          <a:ext cx="3011281" cy="1505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з іноземними інвестиціями</a:t>
          </a:r>
          <a:endParaRPr lang="ru-RU" sz="3200" kern="1200" dirty="0"/>
        </a:p>
      </dsp:txBody>
      <dsp:txXfrm>
        <a:off x="44926" y="104440"/>
        <a:ext cx="2923083" cy="1417442"/>
      </dsp:txXfrm>
    </dsp:sp>
    <dsp:sp modelId="{2186E1D2-C836-43D0-87A3-4CB53DE79FF9}">
      <dsp:nvSpPr>
        <dsp:cNvPr id="0" name=""/>
        <dsp:cNvSpPr/>
      </dsp:nvSpPr>
      <dsp:spPr>
        <a:xfrm>
          <a:off x="301955" y="1565982"/>
          <a:ext cx="301128" cy="1129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9230"/>
              </a:lnTo>
              <a:lnTo>
                <a:pt x="301128" y="11292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C9846A-AF7E-492A-B9ED-55594F466750}">
      <dsp:nvSpPr>
        <dsp:cNvPr id="0" name=""/>
        <dsp:cNvSpPr/>
      </dsp:nvSpPr>
      <dsp:spPr>
        <a:xfrm>
          <a:off x="603083" y="1942392"/>
          <a:ext cx="2409024" cy="1505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В СК іноземна інвестиція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не </a:t>
          </a:r>
          <a:r>
            <a:rPr lang="en-US" sz="2400" kern="1200" dirty="0" smtClean="0"/>
            <a:t>&lt; 10%</a:t>
          </a:r>
          <a:endParaRPr lang="ru-RU" sz="2400" kern="1200" dirty="0"/>
        </a:p>
      </dsp:txBody>
      <dsp:txXfrm>
        <a:off x="647182" y="1986491"/>
        <a:ext cx="2320826" cy="1417442"/>
      </dsp:txXfrm>
    </dsp:sp>
    <dsp:sp modelId="{048FD7AE-7BCA-4A84-9CF8-E097A53F1C30}">
      <dsp:nvSpPr>
        <dsp:cNvPr id="0" name=""/>
        <dsp:cNvSpPr/>
      </dsp:nvSpPr>
      <dsp:spPr>
        <a:xfrm>
          <a:off x="3764928" y="60341"/>
          <a:ext cx="3011281" cy="1505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з іноземним капіталом</a:t>
          </a:r>
          <a:endParaRPr lang="ru-RU" sz="3200" kern="1200" dirty="0"/>
        </a:p>
      </dsp:txBody>
      <dsp:txXfrm>
        <a:off x="3809027" y="104440"/>
        <a:ext cx="2923083" cy="1417442"/>
      </dsp:txXfrm>
    </dsp:sp>
    <dsp:sp modelId="{913DFBED-82A4-4C19-8A71-88263A195F77}">
      <dsp:nvSpPr>
        <dsp:cNvPr id="0" name=""/>
        <dsp:cNvSpPr/>
      </dsp:nvSpPr>
      <dsp:spPr>
        <a:xfrm>
          <a:off x="4066056" y="1565982"/>
          <a:ext cx="301128" cy="1129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9230"/>
              </a:lnTo>
              <a:lnTo>
                <a:pt x="301128" y="11292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4C429-1CFC-43CC-B405-BB786C16C226}">
      <dsp:nvSpPr>
        <dsp:cNvPr id="0" name=""/>
        <dsp:cNvSpPr/>
      </dsp:nvSpPr>
      <dsp:spPr>
        <a:xfrm>
          <a:off x="4367184" y="1942392"/>
          <a:ext cx="2409024" cy="1505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В СК іноземні інвестиції 100%</a:t>
          </a:r>
          <a:endParaRPr lang="ru-RU" sz="2400" kern="1200" dirty="0"/>
        </a:p>
      </dsp:txBody>
      <dsp:txXfrm>
        <a:off x="4411283" y="1986491"/>
        <a:ext cx="2320826" cy="14174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244AF-F252-4BB6-8DC3-DC88C2058F8F}">
      <dsp:nvSpPr>
        <dsp:cNvPr id="0" name=""/>
        <dsp:cNvSpPr/>
      </dsp:nvSpPr>
      <dsp:spPr>
        <a:xfrm>
          <a:off x="827" y="60341"/>
          <a:ext cx="3011281" cy="1505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>
              <a:solidFill>
                <a:schemeClr val="tx1"/>
              </a:solidFill>
            </a:rPr>
            <a:t>унітарне</a:t>
          </a:r>
          <a:endParaRPr lang="ru-RU" sz="3000" b="1" kern="1200" dirty="0">
            <a:solidFill>
              <a:schemeClr val="tx1"/>
            </a:solidFill>
          </a:endParaRPr>
        </a:p>
      </dsp:txBody>
      <dsp:txXfrm>
        <a:off x="44926" y="104440"/>
        <a:ext cx="2923083" cy="1417442"/>
      </dsp:txXfrm>
    </dsp:sp>
    <dsp:sp modelId="{2186E1D2-C836-43D0-87A3-4CB53DE79FF9}">
      <dsp:nvSpPr>
        <dsp:cNvPr id="0" name=""/>
        <dsp:cNvSpPr/>
      </dsp:nvSpPr>
      <dsp:spPr>
        <a:xfrm>
          <a:off x="301955" y="1565982"/>
          <a:ext cx="301128" cy="1129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9230"/>
              </a:lnTo>
              <a:lnTo>
                <a:pt x="301128" y="11292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C9846A-AF7E-492A-B9ED-55594F466750}">
      <dsp:nvSpPr>
        <dsp:cNvPr id="0" name=""/>
        <dsp:cNvSpPr/>
      </dsp:nvSpPr>
      <dsp:spPr>
        <a:xfrm>
          <a:off x="603083" y="1942392"/>
          <a:ext cx="2409024" cy="1505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1 засновник</a:t>
          </a:r>
          <a:endParaRPr lang="ru-RU" sz="2900" kern="1200" dirty="0"/>
        </a:p>
      </dsp:txBody>
      <dsp:txXfrm>
        <a:off x="647182" y="1986491"/>
        <a:ext cx="2320826" cy="1417442"/>
      </dsp:txXfrm>
    </dsp:sp>
    <dsp:sp modelId="{048FD7AE-7BCA-4A84-9CF8-E097A53F1C30}">
      <dsp:nvSpPr>
        <dsp:cNvPr id="0" name=""/>
        <dsp:cNvSpPr/>
      </dsp:nvSpPr>
      <dsp:spPr>
        <a:xfrm>
          <a:off x="3764928" y="60341"/>
          <a:ext cx="3011281" cy="1505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>
              <a:solidFill>
                <a:schemeClr val="tx1"/>
              </a:solidFill>
            </a:rPr>
            <a:t>корпоративне</a:t>
          </a:r>
          <a:endParaRPr lang="ru-RU" sz="3000" b="1" kern="1200" dirty="0">
            <a:solidFill>
              <a:schemeClr val="tx1"/>
            </a:solidFill>
          </a:endParaRPr>
        </a:p>
      </dsp:txBody>
      <dsp:txXfrm>
        <a:off x="3809027" y="104440"/>
        <a:ext cx="2923083" cy="1417442"/>
      </dsp:txXfrm>
    </dsp:sp>
    <dsp:sp modelId="{913DFBED-82A4-4C19-8A71-88263A195F77}">
      <dsp:nvSpPr>
        <dsp:cNvPr id="0" name=""/>
        <dsp:cNvSpPr/>
      </dsp:nvSpPr>
      <dsp:spPr>
        <a:xfrm>
          <a:off x="4066056" y="1565982"/>
          <a:ext cx="301128" cy="1129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9230"/>
              </a:lnTo>
              <a:lnTo>
                <a:pt x="301128" y="11292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4C429-1CFC-43CC-B405-BB786C16C226}">
      <dsp:nvSpPr>
        <dsp:cNvPr id="0" name=""/>
        <dsp:cNvSpPr/>
      </dsp:nvSpPr>
      <dsp:spPr>
        <a:xfrm>
          <a:off x="4367184" y="1942392"/>
          <a:ext cx="2409024" cy="1505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2 і </a:t>
          </a:r>
          <a:r>
            <a:rPr lang="en-US" sz="2900" kern="1200" dirty="0" smtClean="0"/>
            <a:t>&gt; </a:t>
          </a:r>
          <a:r>
            <a:rPr lang="ru-RU" sz="2900" kern="1200" dirty="0" err="1" smtClean="0"/>
            <a:t>засновники</a:t>
          </a:r>
          <a:endParaRPr lang="ru-RU" sz="2900" kern="1200" dirty="0"/>
        </a:p>
      </dsp:txBody>
      <dsp:txXfrm>
        <a:off x="4411283" y="1986491"/>
        <a:ext cx="2320826" cy="14174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328AD-0ABB-4769-8608-826C867709F5}">
      <dsp:nvSpPr>
        <dsp:cNvPr id="0" name=""/>
        <dsp:cNvSpPr/>
      </dsp:nvSpPr>
      <dsp:spPr>
        <a:xfrm>
          <a:off x="6569918" y="3311539"/>
          <a:ext cx="91440" cy="6170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702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04441D-AB86-4315-A0A5-184F3FA5566F}">
      <dsp:nvSpPr>
        <dsp:cNvPr id="0" name=""/>
        <dsp:cNvSpPr/>
      </dsp:nvSpPr>
      <dsp:spPr>
        <a:xfrm>
          <a:off x="4670855" y="1347308"/>
          <a:ext cx="1944782" cy="617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485"/>
              </a:lnTo>
              <a:lnTo>
                <a:pt x="1944782" y="420485"/>
              </a:lnTo>
              <a:lnTo>
                <a:pt x="1944782" y="61702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1D3E1-172F-44ED-A27A-7233D74E804A}">
      <dsp:nvSpPr>
        <dsp:cNvPr id="0" name=""/>
        <dsp:cNvSpPr/>
      </dsp:nvSpPr>
      <dsp:spPr>
        <a:xfrm>
          <a:off x="2726072" y="3311539"/>
          <a:ext cx="1296521" cy="617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485"/>
              </a:lnTo>
              <a:lnTo>
                <a:pt x="1296521" y="420485"/>
              </a:lnTo>
              <a:lnTo>
                <a:pt x="1296521" y="61702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D4EA9-73AD-418C-A869-99CDCA3823A6}">
      <dsp:nvSpPr>
        <dsp:cNvPr id="0" name=""/>
        <dsp:cNvSpPr/>
      </dsp:nvSpPr>
      <dsp:spPr>
        <a:xfrm>
          <a:off x="1429550" y="3311539"/>
          <a:ext cx="1296521" cy="617026"/>
        </a:xfrm>
        <a:custGeom>
          <a:avLst/>
          <a:gdLst/>
          <a:ahLst/>
          <a:cxnLst/>
          <a:rect l="0" t="0" r="0" b="0"/>
          <a:pathLst>
            <a:path>
              <a:moveTo>
                <a:pt x="1296521" y="0"/>
              </a:moveTo>
              <a:lnTo>
                <a:pt x="1296521" y="420485"/>
              </a:lnTo>
              <a:lnTo>
                <a:pt x="0" y="420485"/>
              </a:lnTo>
              <a:lnTo>
                <a:pt x="0" y="61702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1611D-25E5-4D88-97A0-6BFF50934F1B}">
      <dsp:nvSpPr>
        <dsp:cNvPr id="0" name=""/>
        <dsp:cNvSpPr/>
      </dsp:nvSpPr>
      <dsp:spPr>
        <a:xfrm>
          <a:off x="2726072" y="1347308"/>
          <a:ext cx="1944782" cy="617026"/>
        </a:xfrm>
        <a:custGeom>
          <a:avLst/>
          <a:gdLst/>
          <a:ahLst/>
          <a:cxnLst/>
          <a:rect l="0" t="0" r="0" b="0"/>
          <a:pathLst>
            <a:path>
              <a:moveTo>
                <a:pt x="1944782" y="0"/>
              </a:moveTo>
              <a:lnTo>
                <a:pt x="1944782" y="420485"/>
              </a:lnTo>
              <a:lnTo>
                <a:pt x="0" y="420485"/>
              </a:lnTo>
              <a:lnTo>
                <a:pt x="0" y="61702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1E0985-84E8-44D9-B422-44EB71ED1D12}">
      <dsp:nvSpPr>
        <dsp:cNvPr id="0" name=""/>
        <dsp:cNvSpPr/>
      </dsp:nvSpPr>
      <dsp:spPr>
        <a:xfrm>
          <a:off x="3610064" y="104"/>
          <a:ext cx="2121581" cy="1347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52351-E73C-47FA-9314-44D1B84A5B4C}">
      <dsp:nvSpPr>
        <dsp:cNvPr id="0" name=""/>
        <dsp:cNvSpPr/>
      </dsp:nvSpPr>
      <dsp:spPr>
        <a:xfrm>
          <a:off x="3845795" y="224048"/>
          <a:ext cx="2121581" cy="1347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ДЕРЖАВНІ ПІДПРИЄМСТВА</a:t>
          </a:r>
          <a:endParaRPr lang="ru-RU" sz="1800" kern="1200" dirty="0"/>
        </a:p>
      </dsp:txBody>
      <dsp:txXfrm>
        <a:off x="3885253" y="263506"/>
        <a:ext cx="2042665" cy="1268288"/>
      </dsp:txXfrm>
    </dsp:sp>
    <dsp:sp modelId="{5B306C94-22A7-46DF-9B28-8740BF033D34}">
      <dsp:nvSpPr>
        <dsp:cNvPr id="0" name=""/>
        <dsp:cNvSpPr/>
      </dsp:nvSpPr>
      <dsp:spPr>
        <a:xfrm>
          <a:off x="1665281" y="1964335"/>
          <a:ext cx="2121581" cy="1347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B18A1F-3178-47DA-B3DC-FF1376DFB3FA}">
      <dsp:nvSpPr>
        <dsp:cNvPr id="0" name=""/>
        <dsp:cNvSpPr/>
      </dsp:nvSpPr>
      <dsp:spPr>
        <a:xfrm>
          <a:off x="1901012" y="2188279"/>
          <a:ext cx="2121581" cy="1347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УНІТАРНІ</a:t>
          </a:r>
          <a:endParaRPr lang="ru-RU" sz="1800" kern="1200" dirty="0"/>
        </a:p>
      </dsp:txBody>
      <dsp:txXfrm>
        <a:off x="1940470" y="2227737"/>
        <a:ext cx="2042665" cy="1268288"/>
      </dsp:txXfrm>
    </dsp:sp>
    <dsp:sp modelId="{C7BD4081-F72B-4D28-B92B-D4B0467F1D78}">
      <dsp:nvSpPr>
        <dsp:cNvPr id="0" name=""/>
        <dsp:cNvSpPr/>
      </dsp:nvSpPr>
      <dsp:spPr>
        <a:xfrm>
          <a:off x="368759" y="3928565"/>
          <a:ext cx="2121581" cy="1347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48D3B-C913-442C-9902-3EBDBCAF5F20}">
      <dsp:nvSpPr>
        <dsp:cNvPr id="0" name=""/>
        <dsp:cNvSpPr/>
      </dsp:nvSpPr>
      <dsp:spPr>
        <a:xfrm>
          <a:off x="604490" y="4152510"/>
          <a:ext cx="2121581" cy="1347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КОМЕРЦІЙНІ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(мета – отримання прибутку)</a:t>
          </a:r>
          <a:endParaRPr lang="ru-RU" sz="1800" kern="1200" dirty="0"/>
        </a:p>
      </dsp:txBody>
      <dsp:txXfrm>
        <a:off x="643948" y="4191968"/>
        <a:ext cx="2042665" cy="1268288"/>
      </dsp:txXfrm>
    </dsp:sp>
    <dsp:sp modelId="{CD5C5998-463F-495C-BE02-F49B6E112DA0}">
      <dsp:nvSpPr>
        <dsp:cNvPr id="0" name=""/>
        <dsp:cNvSpPr/>
      </dsp:nvSpPr>
      <dsp:spPr>
        <a:xfrm>
          <a:off x="2961803" y="3928565"/>
          <a:ext cx="2121581" cy="1347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BC0E24-29F3-4098-AC5A-210D5FAF517C}">
      <dsp:nvSpPr>
        <dsp:cNvPr id="0" name=""/>
        <dsp:cNvSpPr/>
      </dsp:nvSpPr>
      <dsp:spPr>
        <a:xfrm>
          <a:off x="3197534" y="4152510"/>
          <a:ext cx="2121581" cy="1347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КАЗЕНІ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(не мають на меті отримання прибутку)</a:t>
          </a:r>
          <a:endParaRPr lang="ru-RU" sz="1800" kern="1200" dirty="0"/>
        </a:p>
      </dsp:txBody>
      <dsp:txXfrm>
        <a:off x="3236992" y="4191968"/>
        <a:ext cx="2042665" cy="1268288"/>
      </dsp:txXfrm>
    </dsp:sp>
    <dsp:sp modelId="{ADD2D276-2E61-4DFC-A334-A7C07889C83C}">
      <dsp:nvSpPr>
        <dsp:cNvPr id="0" name=""/>
        <dsp:cNvSpPr/>
      </dsp:nvSpPr>
      <dsp:spPr>
        <a:xfrm>
          <a:off x="5554847" y="1964335"/>
          <a:ext cx="2121581" cy="1347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F3627-A033-4320-9578-372C73348E2F}">
      <dsp:nvSpPr>
        <dsp:cNvPr id="0" name=""/>
        <dsp:cNvSpPr/>
      </dsp:nvSpPr>
      <dsp:spPr>
        <a:xfrm>
          <a:off x="5790578" y="2188279"/>
          <a:ext cx="2121581" cy="1347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КОРПОРАТИВНІ</a:t>
          </a:r>
          <a:endParaRPr lang="ru-RU" sz="1800" kern="1200" dirty="0"/>
        </a:p>
      </dsp:txBody>
      <dsp:txXfrm>
        <a:off x="5830036" y="2227737"/>
        <a:ext cx="2042665" cy="1268288"/>
      </dsp:txXfrm>
    </dsp:sp>
    <dsp:sp modelId="{4B9E3088-F376-4C6E-89DB-C747A5C304CD}">
      <dsp:nvSpPr>
        <dsp:cNvPr id="0" name=""/>
        <dsp:cNvSpPr/>
      </dsp:nvSpPr>
      <dsp:spPr>
        <a:xfrm>
          <a:off x="5554847" y="3928565"/>
          <a:ext cx="2121581" cy="1347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E9FC0F-01A8-4659-B9AE-835086BD1ED0}">
      <dsp:nvSpPr>
        <dsp:cNvPr id="0" name=""/>
        <dsp:cNvSpPr/>
      </dsp:nvSpPr>
      <dsp:spPr>
        <a:xfrm>
          <a:off x="5790578" y="4152510"/>
          <a:ext cx="2121581" cy="1347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ДЕРЖАВНІ АКЦІОНЕРНІ ТОВАРИСТВА</a:t>
          </a:r>
          <a:endParaRPr lang="ru-RU" sz="1800" kern="1200" dirty="0"/>
        </a:p>
      </dsp:txBody>
      <dsp:txXfrm>
        <a:off x="5830036" y="4191968"/>
        <a:ext cx="2042665" cy="12682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328AD-0ABB-4769-8608-826C867709F5}">
      <dsp:nvSpPr>
        <dsp:cNvPr id="0" name=""/>
        <dsp:cNvSpPr/>
      </dsp:nvSpPr>
      <dsp:spPr>
        <a:xfrm>
          <a:off x="6569918" y="3311539"/>
          <a:ext cx="91440" cy="6170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702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04441D-AB86-4315-A0A5-184F3FA5566F}">
      <dsp:nvSpPr>
        <dsp:cNvPr id="0" name=""/>
        <dsp:cNvSpPr/>
      </dsp:nvSpPr>
      <dsp:spPr>
        <a:xfrm>
          <a:off x="4670855" y="1347308"/>
          <a:ext cx="1944782" cy="617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485"/>
              </a:lnTo>
              <a:lnTo>
                <a:pt x="1944782" y="420485"/>
              </a:lnTo>
              <a:lnTo>
                <a:pt x="1944782" y="61702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1D3E1-172F-44ED-A27A-7233D74E804A}">
      <dsp:nvSpPr>
        <dsp:cNvPr id="0" name=""/>
        <dsp:cNvSpPr/>
      </dsp:nvSpPr>
      <dsp:spPr>
        <a:xfrm>
          <a:off x="2726072" y="3311539"/>
          <a:ext cx="1296521" cy="617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485"/>
              </a:lnTo>
              <a:lnTo>
                <a:pt x="1296521" y="420485"/>
              </a:lnTo>
              <a:lnTo>
                <a:pt x="1296521" y="61702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D4EA9-73AD-418C-A869-99CDCA3823A6}">
      <dsp:nvSpPr>
        <dsp:cNvPr id="0" name=""/>
        <dsp:cNvSpPr/>
      </dsp:nvSpPr>
      <dsp:spPr>
        <a:xfrm>
          <a:off x="1429550" y="3311539"/>
          <a:ext cx="1296521" cy="617026"/>
        </a:xfrm>
        <a:custGeom>
          <a:avLst/>
          <a:gdLst/>
          <a:ahLst/>
          <a:cxnLst/>
          <a:rect l="0" t="0" r="0" b="0"/>
          <a:pathLst>
            <a:path>
              <a:moveTo>
                <a:pt x="1296521" y="0"/>
              </a:moveTo>
              <a:lnTo>
                <a:pt x="1296521" y="420485"/>
              </a:lnTo>
              <a:lnTo>
                <a:pt x="0" y="420485"/>
              </a:lnTo>
              <a:lnTo>
                <a:pt x="0" y="61702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1611D-25E5-4D88-97A0-6BFF50934F1B}">
      <dsp:nvSpPr>
        <dsp:cNvPr id="0" name=""/>
        <dsp:cNvSpPr/>
      </dsp:nvSpPr>
      <dsp:spPr>
        <a:xfrm>
          <a:off x="2726072" y="1347308"/>
          <a:ext cx="1944782" cy="617026"/>
        </a:xfrm>
        <a:custGeom>
          <a:avLst/>
          <a:gdLst/>
          <a:ahLst/>
          <a:cxnLst/>
          <a:rect l="0" t="0" r="0" b="0"/>
          <a:pathLst>
            <a:path>
              <a:moveTo>
                <a:pt x="1944782" y="0"/>
              </a:moveTo>
              <a:lnTo>
                <a:pt x="1944782" y="420485"/>
              </a:lnTo>
              <a:lnTo>
                <a:pt x="0" y="420485"/>
              </a:lnTo>
              <a:lnTo>
                <a:pt x="0" y="61702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1E0985-84E8-44D9-B422-44EB71ED1D12}">
      <dsp:nvSpPr>
        <dsp:cNvPr id="0" name=""/>
        <dsp:cNvSpPr/>
      </dsp:nvSpPr>
      <dsp:spPr>
        <a:xfrm>
          <a:off x="3610064" y="104"/>
          <a:ext cx="2121581" cy="1347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52351-E73C-47FA-9314-44D1B84A5B4C}">
      <dsp:nvSpPr>
        <dsp:cNvPr id="0" name=""/>
        <dsp:cNvSpPr/>
      </dsp:nvSpPr>
      <dsp:spPr>
        <a:xfrm>
          <a:off x="3845795" y="224048"/>
          <a:ext cx="2121581" cy="1347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КОМУНАЛЬНІІ ПІДПРИЄМСТВА</a:t>
          </a:r>
          <a:endParaRPr lang="ru-RU" sz="1800" kern="1200" dirty="0"/>
        </a:p>
      </dsp:txBody>
      <dsp:txXfrm>
        <a:off x="3885253" y="263506"/>
        <a:ext cx="2042665" cy="1268288"/>
      </dsp:txXfrm>
    </dsp:sp>
    <dsp:sp modelId="{5B306C94-22A7-46DF-9B28-8740BF033D34}">
      <dsp:nvSpPr>
        <dsp:cNvPr id="0" name=""/>
        <dsp:cNvSpPr/>
      </dsp:nvSpPr>
      <dsp:spPr>
        <a:xfrm>
          <a:off x="1665281" y="1964335"/>
          <a:ext cx="2121581" cy="1347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B18A1F-3178-47DA-B3DC-FF1376DFB3FA}">
      <dsp:nvSpPr>
        <dsp:cNvPr id="0" name=""/>
        <dsp:cNvSpPr/>
      </dsp:nvSpPr>
      <dsp:spPr>
        <a:xfrm>
          <a:off x="1901012" y="2188279"/>
          <a:ext cx="2121581" cy="1347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/>
            <a:t>УНІТАРНІ</a:t>
          </a:r>
          <a:endParaRPr lang="ru-RU" sz="1800" kern="1200" dirty="0"/>
        </a:p>
      </dsp:txBody>
      <dsp:txXfrm>
        <a:off x="1940470" y="2227737"/>
        <a:ext cx="2042665" cy="1268288"/>
      </dsp:txXfrm>
    </dsp:sp>
    <dsp:sp modelId="{C7BD4081-F72B-4D28-B92B-D4B0467F1D78}">
      <dsp:nvSpPr>
        <dsp:cNvPr id="0" name=""/>
        <dsp:cNvSpPr/>
      </dsp:nvSpPr>
      <dsp:spPr>
        <a:xfrm>
          <a:off x="368759" y="3928565"/>
          <a:ext cx="2121581" cy="1347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48D3B-C913-442C-9902-3EBDBCAF5F20}">
      <dsp:nvSpPr>
        <dsp:cNvPr id="0" name=""/>
        <dsp:cNvSpPr/>
      </dsp:nvSpPr>
      <dsp:spPr>
        <a:xfrm>
          <a:off x="604490" y="4152510"/>
          <a:ext cx="2121581" cy="1347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КОМЕРЦІЙНІ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(мета – отримання прибутку)</a:t>
          </a:r>
          <a:endParaRPr lang="ru-RU" sz="1800" kern="1200" dirty="0"/>
        </a:p>
      </dsp:txBody>
      <dsp:txXfrm>
        <a:off x="643948" y="4191968"/>
        <a:ext cx="2042665" cy="1268288"/>
      </dsp:txXfrm>
    </dsp:sp>
    <dsp:sp modelId="{CD5C5998-463F-495C-BE02-F49B6E112DA0}">
      <dsp:nvSpPr>
        <dsp:cNvPr id="0" name=""/>
        <dsp:cNvSpPr/>
      </dsp:nvSpPr>
      <dsp:spPr>
        <a:xfrm>
          <a:off x="2961803" y="3928565"/>
          <a:ext cx="2121581" cy="1347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BC0E24-29F3-4098-AC5A-210D5FAF517C}">
      <dsp:nvSpPr>
        <dsp:cNvPr id="0" name=""/>
        <dsp:cNvSpPr/>
      </dsp:nvSpPr>
      <dsp:spPr>
        <a:xfrm>
          <a:off x="3197534" y="4152510"/>
          <a:ext cx="2121581" cy="1347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НЕКОМЕРЦІЙНІ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(не мають на меті отримання прибутку)</a:t>
          </a:r>
          <a:endParaRPr lang="ru-RU" sz="1800" kern="1200" dirty="0"/>
        </a:p>
      </dsp:txBody>
      <dsp:txXfrm>
        <a:off x="3236992" y="4191968"/>
        <a:ext cx="2042665" cy="1268288"/>
      </dsp:txXfrm>
    </dsp:sp>
    <dsp:sp modelId="{ADD2D276-2E61-4DFC-A334-A7C07889C83C}">
      <dsp:nvSpPr>
        <dsp:cNvPr id="0" name=""/>
        <dsp:cNvSpPr/>
      </dsp:nvSpPr>
      <dsp:spPr>
        <a:xfrm>
          <a:off x="5554847" y="1964335"/>
          <a:ext cx="2121581" cy="1347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F3627-A033-4320-9578-372C73348E2F}">
      <dsp:nvSpPr>
        <dsp:cNvPr id="0" name=""/>
        <dsp:cNvSpPr/>
      </dsp:nvSpPr>
      <dsp:spPr>
        <a:xfrm>
          <a:off x="5790578" y="2188279"/>
          <a:ext cx="2121581" cy="1347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/>
            <a:t>КОРПОРАТИВНІ</a:t>
          </a:r>
          <a:endParaRPr lang="ru-RU" sz="1800" kern="1200" dirty="0"/>
        </a:p>
      </dsp:txBody>
      <dsp:txXfrm>
        <a:off x="5830036" y="2227737"/>
        <a:ext cx="2042665" cy="1268288"/>
      </dsp:txXfrm>
    </dsp:sp>
    <dsp:sp modelId="{4B9E3088-F376-4C6E-89DB-C747A5C304CD}">
      <dsp:nvSpPr>
        <dsp:cNvPr id="0" name=""/>
        <dsp:cNvSpPr/>
      </dsp:nvSpPr>
      <dsp:spPr>
        <a:xfrm>
          <a:off x="5554847" y="3928565"/>
          <a:ext cx="2121581" cy="1347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E9FC0F-01A8-4659-B9AE-835086BD1ED0}">
      <dsp:nvSpPr>
        <dsp:cNvPr id="0" name=""/>
        <dsp:cNvSpPr/>
      </dsp:nvSpPr>
      <dsp:spPr>
        <a:xfrm>
          <a:off x="5790578" y="4152510"/>
          <a:ext cx="2121581" cy="1347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АТ або ТОВ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(Комунальна корпорація «</a:t>
          </a:r>
          <a:r>
            <a:rPr lang="uk-UA" sz="1800" kern="1200" dirty="0" err="1" smtClean="0"/>
            <a:t>Київавтодор</a:t>
          </a:r>
          <a:r>
            <a:rPr lang="uk-UA" sz="1800" kern="1200" dirty="0" smtClean="0"/>
            <a:t>»</a:t>
          </a:r>
          <a:endParaRPr lang="ru-RU" sz="1800" kern="1200" dirty="0"/>
        </a:p>
      </dsp:txBody>
      <dsp:txXfrm>
        <a:off x="5830036" y="4191968"/>
        <a:ext cx="2042665" cy="12682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60DDD-098B-44F9-A3F4-3FF6DBBD5845}">
      <dsp:nvSpPr>
        <dsp:cNvPr id="0" name=""/>
        <dsp:cNvSpPr/>
      </dsp:nvSpPr>
      <dsp:spPr>
        <a:xfrm>
          <a:off x="6018984" y="1968826"/>
          <a:ext cx="91440" cy="6720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206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ED1F7-0036-41CA-90CA-CD11275ECB39}">
      <dsp:nvSpPr>
        <dsp:cNvPr id="0" name=""/>
        <dsp:cNvSpPr/>
      </dsp:nvSpPr>
      <dsp:spPr>
        <a:xfrm>
          <a:off x="3947892" y="600264"/>
          <a:ext cx="2116811" cy="672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990"/>
              </a:lnTo>
              <a:lnTo>
                <a:pt x="2116811" y="457990"/>
              </a:lnTo>
              <a:lnTo>
                <a:pt x="2116811" y="67206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2FD72-FEA3-4472-B458-0B3CA3169C42}">
      <dsp:nvSpPr>
        <dsp:cNvPr id="0" name=""/>
        <dsp:cNvSpPr/>
      </dsp:nvSpPr>
      <dsp:spPr>
        <a:xfrm>
          <a:off x="1994917" y="1966551"/>
          <a:ext cx="91440" cy="6720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206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90FAE0-1EB1-4EF2-8FB1-3E13CD42EBEE}">
      <dsp:nvSpPr>
        <dsp:cNvPr id="0" name=""/>
        <dsp:cNvSpPr/>
      </dsp:nvSpPr>
      <dsp:spPr>
        <a:xfrm>
          <a:off x="2040637" y="600264"/>
          <a:ext cx="1907255" cy="672061"/>
        </a:xfrm>
        <a:custGeom>
          <a:avLst/>
          <a:gdLst/>
          <a:ahLst/>
          <a:cxnLst/>
          <a:rect l="0" t="0" r="0" b="0"/>
          <a:pathLst>
            <a:path>
              <a:moveTo>
                <a:pt x="1907255" y="0"/>
              </a:moveTo>
              <a:lnTo>
                <a:pt x="1907255" y="457990"/>
              </a:lnTo>
              <a:lnTo>
                <a:pt x="0" y="457990"/>
              </a:lnTo>
              <a:lnTo>
                <a:pt x="0" y="67206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53BE0-F913-489F-90CF-1EC7BDBB613D}">
      <dsp:nvSpPr>
        <dsp:cNvPr id="0" name=""/>
        <dsp:cNvSpPr/>
      </dsp:nvSpPr>
      <dsp:spPr>
        <a:xfrm>
          <a:off x="2792486" y="2694"/>
          <a:ext cx="2310813" cy="5975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D1E1C-55AF-46AC-BEB9-E3C7931EECBB}">
      <dsp:nvSpPr>
        <dsp:cNvPr id="0" name=""/>
        <dsp:cNvSpPr/>
      </dsp:nvSpPr>
      <dsp:spPr>
        <a:xfrm>
          <a:off x="3049243" y="246613"/>
          <a:ext cx="2310813" cy="597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200" kern="1200" dirty="0" smtClean="0"/>
            <a:t>АТ</a:t>
          </a:r>
          <a:endParaRPr lang="ru-RU" sz="3200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3066745" y="264115"/>
        <a:ext cx="2275809" cy="562566"/>
      </dsp:txXfrm>
    </dsp:sp>
    <dsp:sp modelId="{C8A6B20F-F6D5-42F0-A3D0-AF1198194811}">
      <dsp:nvSpPr>
        <dsp:cNvPr id="0" name=""/>
        <dsp:cNvSpPr/>
      </dsp:nvSpPr>
      <dsp:spPr>
        <a:xfrm>
          <a:off x="195094" y="1272326"/>
          <a:ext cx="3691085" cy="694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352C8-F4DA-4D49-8B3D-29FD7E35D892}">
      <dsp:nvSpPr>
        <dsp:cNvPr id="0" name=""/>
        <dsp:cNvSpPr/>
      </dsp:nvSpPr>
      <dsp:spPr>
        <a:xfrm>
          <a:off x="451851" y="1516245"/>
          <a:ext cx="3691085" cy="6942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Відкриті ПАТ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(Публічні)</a:t>
          </a:r>
          <a:endParaRPr lang="ru-RU" sz="3200" kern="1200" dirty="0"/>
        </a:p>
      </dsp:txBody>
      <dsp:txXfrm>
        <a:off x="472184" y="1536578"/>
        <a:ext cx="3650419" cy="653559"/>
      </dsp:txXfrm>
    </dsp:sp>
    <dsp:sp modelId="{B569DE2D-B5BA-49C7-9561-175DF5FBF566}">
      <dsp:nvSpPr>
        <dsp:cNvPr id="0" name=""/>
        <dsp:cNvSpPr/>
      </dsp:nvSpPr>
      <dsp:spPr>
        <a:xfrm>
          <a:off x="294448" y="2638613"/>
          <a:ext cx="3492378" cy="30194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640AB-8323-4031-BC3E-7774666DDFAD}">
      <dsp:nvSpPr>
        <dsp:cNvPr id="0" name=""/>
        <dsp:cNvSpPr/>
      </dsp:nvSpPr>
      <dsp:spPr>
        <a:xfrm>
          <a:off x="551205" y="2882532"/>
          <a:ext cx="3492378" cy="30194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Акції вільно продаються на біржах, акціонери можуть продавати свої акції без згоди ін. акціонерів.</a:t>
          </a:r>
          <a:endParaRPr lang="ru-RU" sz="2300" kern="1200" dirty="0"/>
        </a:p>
      </dsp:txBody>
      <dsp:txXfrm>
        <a:off x="639641" y="2970968"/>
        <a:ext cx="3315506" cy="2842557"/>
      </dsp:txXfrm>
    </dsp:sp>
    <dsp:sp modelId="{8FB4BD2D-76D8-48E7-B455-E319309AD990}">
      <dsp:nvSpPr>
        <dsp:cNvPr id="0" name=""/>
        <dsp:cNvSpPr/>
      </dsp:nvSpPr>
      <dsp:spPr>
        <a:xfrm>
          <a:off x="4428717" y="1272326"/>
          <a:ext cx="3271973" cy="696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C62999-5D65-47FC-9687-F4A9F5518726}">
      <dsp:nvSpPr>
        <dsp:cNvPr id="0" name=""/>
        <dsp:cNvSpPr/>
      </dsp:nvSpPr>
      <dsp:spPr>
        <a:xfrm>
          <a:off x="4685474" y="1516245"/>
          <a:ext cx="3271973" cy="696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Закриті </a:t>
          </a:r>
          <a:r>
            <a:rPr lang="uk-UA" sz="3200" kern="1200" dirty="0" err="1" smtClean="0"/>
            <a:t>ПрАТ</a:t>
          </a:r>
          <a:endParaRPr lang="uk-UA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(Приватні)</a:t>
          </a:r>
          <a:endParaRPr lang="ru-RU" sz="3200" kern="1200" dirty="0"/>
        </a:p>
      </dsp:txBody>
      <dsp:txXfrm>
        <a:off x="4705874" y="1536645"/>
        <a:ext cx="3231173" cy="655700"/>
      </dsp:txXfrm>
    </dsp:sp>
    <dsp:sp modelId="{CC45BC40-D7D3-4574-9E5C-EB0A53862B5D}">
      <dsp:nvSpPr>
        <dsp:cNvPr id="0" name=""/>
        <dsp:cNvSpPr/>
      </dsp:nvSpPr>
      <dsp:spPr>
        <a:xfrm>
          <a:off x="4300340" y="2640887"/>
          <a:ext cx="3528727" cy="29389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F293E-71D0-431D-94F1-2A2E6E50ABE1}">
      <dsp:nvSpPr>
        <dsp:cNvPr id="0" name=""/>
        <dsp:cNvSpPr/>
      </dsp:nvSpPr>
      <dsp:spPr>
        <a:xfrm>
          <a:off x="4557097" y="2884806"/>
          <a:ext cx="3528727" cy="2938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Акції розподіляються серед засновників і не можуть вільно продаватися на біржах. При продажу акцій перевага надається існуючим акціонерам.</a:t>
          </a:r>
          <a:endParaRPr lang="ru-RU" sz="2300" kern="1200" dirty="0"/>
        </a:p>
      </dsp:txBody>
      <dsp:txXfrm>
        <a:off x="4643177" y="2970886"/>
        <a:ext cx="3356567" cy="2766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C196A1B-2980-495A-A5CB-73BF7547A950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8976506-2D6F-4CE9-B315-04BDDCDB6202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6A1B-2980-495A-A5CB-73BF7547A950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6506-2D6F-4CE9-B315-04BDDCDB62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6A1B-2980-495A-A5CB-73BF7547A950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6506-2D6F-4CE9-B315-04BDDCDB62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6A1B-2980-495A-A5CB-73BF7547A950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6506-2D6F-4CE9-B315-04BDDCDB62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6A1B-2980-495A-A5CB-73BF7547A950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6506-2D6F-4CE9-B315-04BDDCDB62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6A1B-2980-495A-A5CB-73BF7547A950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6506-2D6F-4CE9-B315-04BDDCDB620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6A1B-2980-495A-A5CB-73BF7547A950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6506-2D6F-4CE9-B315-04BDDCDB62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6A1B-2980-495A-A5CB-73BF7547A950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6506-2D6F-4CE9-B315-04BDDCDB62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6A1B-2980-495A-A5CB-73BF7547A950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6506-2D6F-4CE9-B315-04BDDCDB62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6A1B-2980-495A-A5CB-73BF7547A950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6506-2D6F-4CE9-B315-04BDDCDB6202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6A1B-2980-495A-A5CB-73BF7547A950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6506-2D6F-4CE9-B315-04BDDCDB62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C196A1B-2980-495A-A5CB-73BF7547A950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8976506-2D6F-4CE9-B315-04BDDCDB62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hyperlink" Target="https://uk.wikipedia.org/wiki/%D0%A3%D1%87%D0%B0%D1%81%D0%BD%D0%B8%D0%BA_%D0%B3%D0%BE%D1%81%D0%BF%D0%BE%D0%B4%D0%B0%D1%80%D1%81%D1%8C%D0%BA%D0%B8%D1%85_%D0%B2%D1%96%D0%B4%D0%BD%D0%BE%D1%81%D0%B8%D0%BD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C%D0%BE%D0%B4%D0%B5%D0%BB%D1%8C%D0%BD%D0%B8%D0%B9_%D1%81%D1%82%D0%B0%D1%82%D1%83%D1%82" TargetMode="External"/><Relationship Id="rId2" Type="http://schemas.openxmlformats.org/officeDocument/2006/relationships/hyperlink" Target="https://uk.wikipedia.org/wiki/%D0%9A%D0%BE%D0%B4_%D0%84%D0%94%D0%A0%D0%9F%D0%9E%D0%A3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nsultant.parus.ua/?doc=00AGL9E1AF" TargetMode="External"/><Relationship Id="rId2" Type="http://schemas.openxmlformats.org/officeDocument/2006/relationships/hyperlink" Target="http://consultant.parus.ua/?doc=00ATCE47B8&amp;abz=0RMB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kg.ua/klasyfikator-orhanizatsijno-pravovyh-form-hospodaryuvannya-kopfh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708920"/>
            <a:ext cx="6840761" cy="237670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</a:rPr>
              <a:t>Ф</a:t>
            </a:r>
            <a:r>
              <a:rPr lang="uk-UA" sz="6000" b="1" dirty="0" err="1" smtClean="0">
                <a:solidFill>
                  <a:schemeClr val="tx1"/>
                </a:solidFill>
              </a:rPr>
              <a:t>інанси</a:t>
            </a:r>
            <a:r>
              <a:rPr lang="uk-UA" sz="6000" b="1" dirty="0" smtClean="0">
                <a:solidFill>
                  <a:schemeClr val="tx1"/>
                </a:solidFill>
              </a:rPr>
              <a:t> суб’єктів господарювання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0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8" t="29637" r="44616" b="12299"/>
          <a:stretch/>
        </p:blipFill>
        <p:spPr bwMode="auto">
          <a:xfrm>
            <a:off x="200620" y="309478"/>
            <a:ext cx="8936484" cy="653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26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016632" cy="792088"/>
          </a:xfrm>
        </p:spPr>
        <p:txBody>
          <a:bodyPr>
            <a:normAutofit/>
          </a:bodyPr>
          <a:lstStyle/>
          <a:p>
            <a:r>
              <a:rPr lang="ru-RU" b="1" dirty="0" err="1"/>
              <a:t>Установчі</a:t>
            </a:r>
            <a:r>
              <a:rPr lang="ru-RU" b="1" dirty="0"/>
              <a:t> </a:t>
            </a:r>
            <a:r>
              <a:rPr lang="ru-RU" b="1" dirty="0" err="1"/>
              <a:t>документи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631971"/>
              </p:ext>
            </p:extLst>
          </p:nvPr>
        </p:nvGraphicFramePr>
        <p:xfrm>
          <a:off x="467544" y="1196752"/>
          <a:ext cx="813690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438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Майно СГ – це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ru-RU" sz="2000" b="1" u="sng" dirty="0" err="1"/>
              <a:t>виробничі</a:t>
            </a:r>
            <a:r>
              <a:rPr lang="ru-RU" sz="2000" b="1" u="sng" dirty="0"/>
              <a:t> і </a:t>
            </a:r>
            <a:r>
              <a:rPr lang="ru-RU" sz="2000" b="1" u="sng" dirty="0" err="1"/>
              <a:t>невиробничі</a:t>
            </a:r>
            <a:r>
              <a:rPr lang="ru-RU" sz="2000" b="1" u="sng" dirty="0"/>
              <a:t> </a:t>
            </a:r>
            <a:r>
              <a:rPr lang="ru-RU" sz="2000" b="1" u="sng" dirty="0" err="1"/>
              <a:t>фонди</a:t>
            </a:r>
            <a:r>
              <a:rPr lang="ru-RU" sz="2000" dirty="0"/>
              <a:t>, </a:t>
            </a:r>
            <a:r>
              <a:rPr lang="ru-RU" sz="2000" dirty="0" smtClean="0"/>
              <a:t>+ </a:t>
            </a:r>
            <a:r>
              <a:rPr lang="ru-RU" sz="2000" dirty="0" err="1" smtClean="0"/>
              <a:t>ін</a:t>
            </a:r>
            <a:r>
              <a:rPr lang="ru-RU" sz="2000" dirty="0" smtClean="0"/>
              <a:t>. </a:t>
            </a:r>
            <a:r>
              <a:rPr lang="ru-RU" sz="2000" dirty="0" err="1" smtClean="0"/>
              <a:t>цінності</a:t>
            </a:r>
            <a:r>
              <a:rPr lang="ru-RU" sz="2000" dirty="0" smtClean="0"/>
              <a:t>, </a:t>
            </a:r>
            <a:r>
              <a:rPr lang="ru-RU" sz="2000" dirty="0" err="1" smtClean="0"/>
              <a:t>відображені</a:t>
            </a:r>
            <a:r>
              <a:rPr lang="ru-RU" sz="2000" dirty="0" smtClean="0"/>
              <a:t> </a:t>
            </a:r>
            <a:r>
              <a:rPr lang="ru-RU" sz="2000" dirty="0"/>
              <a:t>в </a:t>
            </a:r>
            <a:r>
              <a:rPr lang="ru-RU" sz="2000" dirty="0" err="1" smtClean="0"/>
              <a:t>балансі</a:t>
            </a:r>
            <a:r>
              <a:rPr lang="ru-RU" sz="2000" dirty="0" smtClean="0"/>
              <a:t> </a:t>
            </a:r>
            <a:r>
              <a:rPr lang="ru-RU" sz="2000" dirty="0" err="1"/>
              <a:t>підприємства</a:t>
            </a:r>
            <a:r>
              <a:rPr lang="ru-RU" sz="20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323652"/>
            <a:ext cx="7632848" cy="4129684"/>
          </a:xfrm>
        </p:spPr>
        <p:txBody>
          <a:bodyPr>
            <a:normAutofit lnSpcReduction="10000"/>
          </a:bodyPr>
          <a:lstStyle/>
          <a:p>
            <a:pPr marL="68580" indent="0" algn="ctr">
              <a:buNone/>
            </a:pPr>
            <a:r>
              <a:rPr lang="ru-RU" b="1" dirty="0" err="1"/>
              <a:t>Джерела</a:t>
            </a:r>
            <a:r>
              <a:rPr lang="ru-RU" dirty="0"/>
              <a:t>:</a:t>
            </a:r>
          </a:p>
          <a:p>
            <a:pPr marL="68580" indent="0">
              <a:buNone/>
            </a:pPr>
            <a:endParaRPr lang="ru-RU" sz="900" dirty="0"/>
          </a:p>
          <a:p>
            <a:r>
              <a:rPr lang="ru-RU" dirty="0" err="1"/>
              <a:t>внески</a:t>
            </a:r>
            <a:r>
              <a:rPr lang="ru-RU" dirty="0"/>
              <a:t> </a:t>
            </a:r>
            <a:r>
              <a:rPr lang="ru-RU" dirty="0" err="1"/>
              <a:t>засновників</a:t>
            </a:r>
            <a:r>
              <a:rPr lang="ru-RU" dirty="0"/>
              <a:t> (грош. та мат.);</a:t>
            </a:r>
          </a:p>
          <a:p>
            <a:r>
              <a:rPr lang="ru-RU" dirty="0"/>
              <a:t>доходи, </a:t>
            </a:r>
            <a:r>
              <a:rPr lang="ru-RU" dirty="0" err="1"/>
              <a:t>одержані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ін</a:t>
            </a:r>
            <a:r>
              <a:rPr lang="ru-RU" dirty="0"/>
              <a:t>. д-</a:t>
            </a:r>
            <a:r>
              <a:rPr lang="ru-RU" dirty="0" err="1"/>
              <a:t>ті</a:t>
            </a:r>
            <a:r>
              <a:rPr lang="ru-RU" dirty="0"/>
              <a:t>;</a:t>
            </a:r>
          </a:p>
          <a:p>
            <a:r>
              <a:rPr lang="ru-RU" dirty="0"/>
              <a:t>доходи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;</a:t>
            </a:r>
          </a:p>
          <a:p>
            <a:r>
              <a:rPr lang="ru-RU" dirty="0" err="1"/>
              <a:t>кредити</a:t>
            </a:r>
            <a:r>
              <a:rPr lang="ru-RU" dirty="0"/>
              <a:t>;</a:t>
            </a:r>
          </a:p>
          <a:p>
            <a:r>
              <a:rPr lang="ru-RU" dirty="0" err="1"/>
              <a:t>капітальні</a:t>
            </a:r>
            <a:r>
              <a:rPr lang="ru-RU" dirty="0"/>
              <a:t> </a:t>
            </a:r>
            <a:r>
              <a:rPr lang="ru-RU" dirty="0" err="1"/>
              <a:t>вкладення</a:t>
            </a:r>
            <a:r>
              <a:rPr lang="ru-RU" dirty="0"/>
              <a:t> і </a:t>
            </a:r>
            <a:r>
              <a:rPr lang="ru-RU" dirty="0" err="1"/>
              <a:t>дотації</a:t>
            </a:r>
            <a:r>
              <a:rPr lang="ru-RU" dirty="0"/>
              <a:t> з </a:t>
            </a:r>
            <a:r>
              <a:rPr lang="ru-RU" dirty="0" err="1"/>
              <a:t>бюджетів</a:t>
            </a:r>
            <a:r>
              <a:rPr lang="ru-RU" dirty="0"/>
              <a:t>;</a:t>
            </a:r>
          </a:p>
          <a:p>
            <a:r>
              <a:rPr lang="ru-RU" dirty="0" err="1"/>
              <a:t>придбане</a:t>
            </a:r>
            <a:r>
              <a:rPr lang="ru-RU" dirty="0"/>
              <a:t> </a:t>
            </a:r>
            <a:r>
              <a:rPr lang="ru-RU" dirty="0" err="1"/>
              <a:t>майно</a:t>
            </a:r>
            <a:r>
              <a:rPr lang="ru-RU" dirty="0"/>
              <a:t>;</a:t>
            </a:r>
          </a:p>
          <a:p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, не </a:t>
            </a:r>
            <a:r>
              <a:rPr lang="ru-RU" dirty="0" err="1"/>
              <a:t>заборонені</a:t>
            </a:r>
            <a:r>
              <a:rPr lang="ru-RU" dirty="0"/>
              <a:t> </a:t>
            </a:r>
            <a:r>
              <a:rPr lang="ru-RU" dirty="0" err="1"/>
              <a:t>зак-вом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63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27664"/>
            <a:ext cx="8136904" cy="1537240"/>
          </a:xfrm>
        </p:spPr>
        <p:txBody>
          <a:bodyPr>
            <a:noAutofit/>
          </a:bodyPr>
          <a:lstStyle/>
          <a:p>
            <a:r>
              <a:rPr lang="uk-UA" sz="4800" b="1" dirty="0" smtClean="0"/>
              <a:t>Мета діяльності  або</a:t>
            </a:r>
            <a:r>
              <a:rPr lang="ru-RU" sz="4800" b="1" dirty="0"/>
              <a:t/>
            </a:r>
            <a:br>
              <a:rPr lang="ru-RU" sz="4800" b="1" dirty="0"/>
            </a:br>
            <a:r>
              <a:rPr lang="uk-UA" sz="4800" b="1" dirty="0"/>
              <a:t>м</a:t>
            </a:r>
            <a:r>
              <a:rPr lang="uk-UA" sz="4800" b="1" dirty="0" smtClean="0"/>
              <a:t>етод </a:t>
            </a:r>
            <a:r>
              <a:rPr lang="uk-UA" sz="4800" b="1" dirty="0" err="1" smtClean="0"/>
              <a:t>орг-ції</a:t>
            </a:r>
            <a:r>
              <a:rPr lang="uk-UA" sz="4800" b="1" dirty="0" smtClean="0"/>
              <a:t> фінансів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708920"/>
            <a:ext cx="6408712" cy="2880320"/>
          </a:xfrm>
        </p:spPr>
        <p:txBody>
          <a:bodyPr/>
          <a:lstStyle/>
          <a:p>
            <a:r>
              <a:rPr lang="uk-UA" sz="3200" dirty="0" smtClean="0"/>
              <a:t> Комерційний розрахунок;</a:t>
            </a:r>
          </a:p>
          <a:p>
            <a:r>
              <a:rPr lang="uk-UA" sz="3200" dirty="0" smtClean="0"/>
              <a:t> Неприбуткова діяльність;</a:t>
            </a:r>
          </a:p>
          <a:p>
            <a:r>
              <a:rPr lang="uk-UA" sz="3200" dirty="0" smtClean="0"/>
              <a:t> Кошторисне фінансування.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7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</p:spPr>
        <p:txBody>
          <a:bodyPr>
            <a:normAutofit/>
          </a:bodyPr>
          <a:lstStyle/>
          <a:p>
            <a:r>
              <a:rPr lang="uk-UA" b="1" dirty="0"/>
              <a:t>Комерційний </a:t>
            </a:r>
            <a:r>
              <a:rPr lang="uk-UA" b="1" dirty="0" smtClean="0"/>
              <a:t>розрахунок</a:t>
            </a:r>
            <a:br>
              <a:rPr lang="uk-UA" b="1" dirty="0" smtClean="0"/>
            </a:br>
            <a:r>
              <a:rPr lang="uk-UA" sz="2000" b="1" dirty="0" smtClean="0"/>
              <a:t>(підприємництво) </a:t>
            </a:r>
            <a:r>
              <a:rPr lang="uk-UA" sz="2000" b="1" dirty="0" err="1" smtClean="0"/>
              <a:t>гл</a:t>
            </a:r>
            <a:r>
              <a:rPr lang="uk-UA" sz="2000" b="1" dirty="0" smtClean="0"/>
              <a:t>. 4 ГКУ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err="1"/>
              <a:t>це</a:t>
            </a:r>
            <a:r>
              <a:rPr lang="ru-RU" b="1" dirty="0"/>
              <a:t> </a:t>
            </a:r>
            <a:r>
              <a:rPr lang="ru-RU" dirty="0"/>
              <a:t>метод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постійному</a:t>
            </a:r>
            <a:r>
              <a:rPr lang="ru-RU" dirty="0"/>
              <a:t> </a:t>
            </a:r>
            <a:r>
              <a:rPr lang="ru-RU" u="sng" dirty="0" err="1"/>
              <a:t>порівнюванні</a:t>
            </a:r>
            <a:r>
              <a:rPr lang="ru-RU" dirty="0"/>
              <a:t> у </a:t>
            </a:r>
            <a:r>
              <a:rPr lang="ru-RU" dirty="0" err="1"/>
              <a:t>вартісній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u="sng" dirty="0" err="1"/>
              <a:t>витрат</a:t>
            </a:r>
            <a:r>
              <a:rPr lang="ru-RU" u="sng" dirty="0"/>
              <a:t> і </a:t>
            </a:r>
            <a:r>
              <a:rPr lang="ru-RU" u="sng" dirty="0" err="1"/>
              <a:t>результатів</a:t>
            </a:r>
            <a:r>
              <a:rPr lang="ru-RU" u="sng" dirty="0"/>
              <a:t> </a:t>
            </a:r>
            <a:r>
              <a:rPr lang="ru-RU" dirty="0" err="1"/>
              <a:t>фінансово-господарської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 smtClean="0"/>
              <a:t>.</a:t>
            </a:r>
          </a:p>
          <a:p>
            <a:pPr marL="68580" indent="0"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мета </a:t>
            </a:r>
            <a:r>
              <a:rPr lang="ru-RU" dirty="0"/>
              <a:t>є </a:t>
            </a:r>
            <a:r>
              <a:rPr lang="ru-RU" dirty="0" err="1"/>
              <a:t>одержання</a:t>
            </a:r>
            <a:r>
              <a:rPr lang="ru-RU" dirty="0"/>
              <a:t> максимального </a:t>
            </a:r>
            <a:r>
              <a:rPr lang="ru-RU" dirty="0" err="1"/>
              <a:t>прибутку</a:t>
            </a:r>
            <a:r>
              <a:rPr lang="ru-RU" dirty="0"/>
              <a:t> за </a:t>
            </a:r>
            <a:r>
              <a:rPr lang="ru-RU" dirty="0" err="1"/>
              <a:t>мінімальних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 та </a:t>
            </a:r>
            <a:r>
              <a:rPr lang="ru-RU" dirty="0" err="1"/>
              <a:t>мінімально</a:t>
            </a:r>
            <a:r>
              <a:rPr lang="ru-RU" dirty="0"/>
              <a:t> </a:t>
            </a:r>
            <a:r>
              <a:rPr lang="ru-RU" dirty="0" err="1"/>
              <a:t>можливого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623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Неприбуткова </a:t>
            </a:r>
            <a:r>
              <a:rPr lang="uk-UA" b="1" dirty="0" smtClean="0"/>
              <a:t>діяльність</a:t>
            </a:r>
            <a:br>
              <a:rPr lang="uk-UA" b="1" dirty="0" smtClean="0"/>
            </a:br>
            <a:r>
              <a:rPr lang="uk-UA" sz="2200" b="1" dirty="0" err="1"/>
              <a:t>гл</a:t>
            </a:r>
            <a:r>
              <a:rPr lang="uk-UA" sz="2200" b="1" dirty="0"/>
              <a:t>. 5 ГКУ</a:t>
            </a:r>
            <a:endParaRPr lang="ru-RU" sz="2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844824"/>
            <a:ext cx="6777317" cy="3960440"/>
          </a:xfrm>
        </p:spPr>
        <p:txBody>
          <a:bodyPr>
            <a:normAutofit/>
          </a:bodyPr>
          <a:lstStyle/>
          <a:p>
            <a:r>
              <a:rPr lang="ru-RU" dirty="0" err="1"/>
              <a:t>самостійна</a:t>
            </a:r>
            <a:r>
              <a:rPr lang="ru-RU" dirty="0"/>
              <a:t> систематична </a:t>
            </a:r>
            <a:r>
              <a:rPr lang="ru-RU" dirty="0" err="1"/>
              <a:t>господарська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smtClean="0"/>
              <a:t>СГ, </a:t>
            </a:r>
            <a:r>
              <a:rPr lang="ru-RU" dirty="0" err="1"/>
              <a:t>спрямована</a:t>
            </a:r>
            <a:r>
              <a:rPr lang="ru-RU" dirty="0"/>
              <a:t> на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, </a:t>
            </a:r>
            <a:r>
              <a:rPr lang="ru-RU" dirty="0" err="1"/>
              <a:t>соціальних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u="sng" dirty="0"/>
              <a:t>без мети </a:t>
            </a:r>
            <a:r>
              <a:rPr lang="ru-RU" u="sng" dirty="0" err="1"/>
              <a:t>одержання</a:t>
            </a:r>
            <a:r>
              <a:rPr lang="ru-RU" u="sng" dirty="0"/>
              <a:t> </a:t>
            </a:r>
            <a:r>
              <a:rPr lang="ru-RU" u="sng" dirty="0" err="1"/>
              <a:t>прибутку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Це</a:t>
            </a:r>
            <a:r>
              <a:rPr lang="ru-RU" dirty="0" smtClean="0"/>
              <a:t>, як правило, </a:t>
            </a:r>
            <a:r>
              <a:rPr lang="ru-RU" dirty="0" err="1" smtClean="0"/>
              <a:t>доброчинні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 smtClean="0"/>
              <a:t>громадські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/>
              <a:t>невиробничої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79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Кошторисне фінансування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4320480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Це</a:t>
            </a:r>
            <a:r>
              <a:rPr lang="ru-RU" dirty="0" smtClean="0"/>
              <a:t> форма </a:t>
            </a:r>
            <a:r>
              <a:rPr lang="ru-RU" dirty="0"/>
              <a:t>бюджетного </a:t>
            </a:r>
            <a:r>
              <a:rPr lang="ru-RU" dirty="0" err="1"/>
              <a:t>фінансування</a:t>
            </a:r>
            <a:r>
              <a:rPr lang="ru-RU" dirty="0" smtClean="0"/>
              <a:t>.</a:t>
            </a:r>
          </a:p>
          <a:p>
            <a:pPr marL="68580" indent="0">
              <a:buNone/>
            </a:pPr>
            <a:r>
              <a:rPr lang="ru-RU" dirty="0" smtClean="0"/>
              <a:t> </a:t>
            </a:r>
          </a:p>
          <a:p>
            <a:r>
              <a:rPr lang="ru-RU" b="1" u="sng" dirty="0" smtClean="0"/>
              <a:t>Суть:</a:t>
            </a:r>
            <a:r>
              <a:rPr lang="ru-RU" dirty="0" smtClean="0"/>
              <a:t> </a:t>
            </a:r>
            <a:r>
              <a:rPr lang="ru-RU" dirty="0" err="1" smtClean="0"/>
              <a:t>виділення</a:t>
            </a:r>
            <a:r>
              <a:rPr lang="ru-RU" dirty="0" smtClean="0"/>
              <a:t> </a:t>
            </a:r>
            <a:r>
              <a:rPr lang="ru-RU" dirty="0" err="1" smtClean="0"/>
              <a:t>коштів</a:t>
            </a:r>
            <a:r>
              <a:rPr lang="ru-RU" dirty="0" smtClean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спеціального</a:t>
            </a:r>
            <a:r>
              <a:rPr lang="ru-RU" dirty="0"/>
              <a:t> </a:t>
            </a:r>
            <a:r>
              <a:rPr lang="ru-RU" dirty="0" err="1"/>
              <a:t>розрахункового</a:t>
            </a:r>
            <a:r>
              <a:rPr lang="ru-RU" dirty="0"/>
              <a:t> документа — </a:t>
            </a:r>
            <a:r>
              <a:rPr lang="ru-RU" b="1" i="1" dirty="0" err="1"/>
              <a:t>кошторису</a:t>
            </a:r>
            <a:r>
              <a:rPr lang="ru-RU" b="1" i="1" dirty="0"/>
              <a:t> </a:t>
            </a:r>
            <a:r>
              <a:rPr lang="ru-RU" b="1" i="1" dirty="0" err="1"/>
              <a:t>доходів</a:t>
            </a:r>
            <a:r>
              <a:rPr lang="ru-RU" b="1" i="1" dirty="0"/>
              <a:t> і </a:t>
            </a:r>
            <a:r>
              <a:rPr lang="ru-RU" b="1" i="1" dirty="0" err="1" smtClean="0"/>
              <a:t>видатків</a:t>
            </a:r>
            <a:r>
              <a:rPr lang="ru-RU" dirty="0" smtClean="0"/>
              <a:t> </a:t>
            </a:r>
            <a:r>
              <a:rPr lang="ru-RU" dirty="0" err="1"/>
              <a:t>бюджетної</a:t>
            </a:r>
            <a:r>
              <a:rPr lang="ru-RU" dirty="0"/>
              <a:t> установи. </a:t>
            </a:r>
            <a:endParaRPr lang="ru-RU" dirty="0" smtClean="0"/>
          </a:p>
          <a:p>
            <a:pPr marL="68580" indent="0">
              <a:buNone/>
            </a:pPr>
            <a:endParaRPr lang="ru-RU" dirty="0" smtClean="0"/>
          </a:p>
          <a:p>
            <a:r>
              <a:rPr lang="ru-RU" dirty="0" smtClean="0"/>
              <a:t>Установи і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соціально-культурної</a:t>
            </a:r>
            <a:r>
              <a:rPr lang="ru-RU" dirty="0" smtClean="0"/>
              <a:t> </a:t>
            </a:r>
            <a:r>
              <a:rPr lang="ru-RU" dirty="0" err="1" smtClean="0"/>
              <a:t>освітньої</a:t>
            </a:r>
            <a:r>
              <a:rPr lang="ru-RU" dirty="0" smtClean="0"/>
              <a:t>, </a:t>
            </a:r>
            <a:r>
              <a:rPr lang="ru-RU" dirty="0" err="1" smtClean="0"/>
              <a:t>медичної</a:t>
            </a:r>
            <a:r>
              <a:rPr lang="ru-RU" dirty="0" smtClean="0"/>
              <a:t> сфер, </a:t>
            </a:r>
            <a:r>
              <a:rPr lang="ru-RU" dirty="0"/>
              <a:t>оборони, 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/>
              <a:t>державного </a:t>
            </a:r>
            <a:r>
              <a:rPr lang="ru-RU" dirty="0" err="1" smtClean="0"/>
              <a:t>управління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04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КЛАСИФІКАЦІЯ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276873"/>
            <a:ext cx="6777317" cy="338437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b="1" dirty="0"/>
              <a:t>В </a:t>
            </a:r>
            <a:r>
              <a:rPr lang="ru-RU" b="1" dirty="0" err="1"/>
              <a:t>Україні</a:t>
            </a:r>
            <a:r>
              <a:rPr lang="ru-RU" b="1" dirty="0"/>
              <a:t> є </a:t>
            </a:r>
            <a:r>
              <a:rPr lang="ru-RU" b="1" dirty="0" err="1"/>
              <a:t>різні</a:t>
            </a:r>
            <a:r>
              <a:rPr lang="ru-RU" b="1" dirty="0"/>
              <a:t> </a:t>
            </a:r>
            <a:r>
              <a:rPr lang="ru-RU" b="1" dirty="0" err="1"/>
              <a:t>види</a:t>
            </a:r>
            <a:r>
              <a:rPr lang="ru-RU" b="1" dirty="0"/>
              <a:t> </a:t>
            </a:r>
            <a:r>
              <a:rPr lang="ru-RU" b="1" dirty="0" err="1" smtClean="0"/>
              <a:t>підпр</a:t>
            </a:r>
            <a:r>
              <a:rPr lang="ru-RU" b="1" dirty="0" smtClean="0"/>
              <a:t>-в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різняться</a:t>
            </a:r>
            <a:r>
              <a:rPr lang="ru-RU" b="1" dirty="0"/>
              <a:t> </a:t>
            </a:r>
            <a:endParaRPr lang="ru-RU" b="1" dirty="0" smtClean="0"/>
          </a:p>
          <a:p>
            <a:endParaRPr lang="uk-UA" b="1" dirty="0"/>
          </a:p>
          <a:p>
            <a:endParaRPr lang="ru-RU" b="1" dirty="0"/>
          </a:p>
          <a:p>
            <a:r>
              <a:rPr lang="ru-RU" dirty="0" smtClean="0"/>
              <a:t>метою </a:t>
            </a:r>
            <a:r>
              <a:rPr lang="ru-RU" dirty="0"/>
              <a:t>і характером </a:t>
            </a:r>
            <a:r>
              <a:rPr lang="ru-RU" dirty="0" err="1"/>
              <a:t>діяльності</a:t>
            </a:r>
            <a:r>
              <a:rPr lang="ru-RU" dirty="0" smtClean="0"/>
              <a:t>,</a:t>
            </a:r>
            <a:endParaRPr lang="en-US" dirty="0" smtClean="0"/>
          </a:p>
          <a:p>
            <a:r>
              <a:rPr lang="uk-UA" dirty="0"/>
              <a:t>ф</a:t>
            </a:r>
            <a:r>
              <a:rPr lang="uk-UA" dirty="0" smtClean="0"/>
              <a:t>ормою власності,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/>
              <a:t>власників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їхніми</a:t>
            </a:r>
            <a:r>
              <a:rPr lang="ru-RU" dirty="0" smtClean="0"/>
              <a:t> </a:t>
            </a:r>
            <a:r>
              <a:rPr lang="ru-RU" dirty="0"/>
              <a:t>правами і </a:t>
            </a:r>
            <a:r>
              <a:rPr lang="ru-RU" dirty="0" err="1"/>
              <a:t>відповідальністю</a:t>
            </a:r>
            <a:r>
              <a:rPr lang="ru-RU" dirty="0"/>
              <a:t>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835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212847"/>
              </p:ext>
            </p:extLst>
          </p:nvPr>
        </p:nvGraphicFramePr>
        <p:xfrm>
          <a:off x="1187624" y="1052736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6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434460" cy="682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5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600808" cy="79208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Суб’єкти </a:t>
            </a:r>
            <a:r>
              <a:rPr lang="uk-UA" b="1" dirty="0"/>
              <a:t>господарювання</a:t>
            </a:r>
            <a:r>
              <a:rPr lang="uk-UA" b="1" dirty="0" smtClean="0"/>
              <a:t> – це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7992888" cy="482453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dirty="0" err="1" smtClean="0">
                <a:hlinkClick r:id="rId4" tooltip="Учасник господарських відносин"/>
              </a:rPr>
              <a:t>учасники</a:t>
            </a:r>
            <a:r>
              <a:rPr lang="ru-RU" sz="2800" dirty="0" smtClean="0">
                <a:hlinkClick r:id="rId4" tooltip="Учасник господарських відносин"/>
              </a:rPr>
              <a:t> </a:t>
            </a:r>
            <a:r>
              <a:rPr lang="ru-RU" sz="2800" dirty="0" err="1" smtClean="0">
                <a:hlinkClick r:id="rId4" tooltip="Учасник господарських відносин"/>
              </a:rPr>
              <a:t>госп</a:t>
            </a:r>
            <a:r>
              <a:rPr lang="uk-UA" sz="2800" dirty="0" smtClean="0">
                <a:hlinkClick r:id="rId4" tooltip="Учасник господарських відносин"/>
              </a:rPr>
              <a:t>. </a:t>
            </a:r>
            <a:r>
              <a:rPr lang="ru-RU" sz="2800" dirty="0" err="1" smtClean="0">
                <a:hlinkClick r:id="rId4" tooltip="Учасник господарських відносин"/>
              </a:rPr>
              <a:t>відносин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здійснюють</a:t>
            </a:r>
            <a:r>
              <a:rPr lang="ru-RU" sz="2800" dirty="0"/>
              <a:t> </a:t>
            </a:r>
            <a:r>
              <a:rPr lang="ru-RU" sz="2800" dirty="0" smtClean="0"/>
              <a:t> </a:t>
            </a:r>
          </a:p>
          <a:p>
            <a:pPr marL="68580" indent="0">
              <a:buNone/>
            </a:pPr>
            <a:r>
              <a:rPr lang="ru-RU" sz="2800" dirty="0" smtClean="0"/>
              <a:t>д-</a:t>
            </a:r>
            <a:r>
              <a:rPr lang="ru-RU" sz="2800" dirty="0" err="1" smtClean="0"/>
              <a:t>ть</a:t>
            </a:r>
            <a:r>
              <a:rPr lang="ru-RU" sz="2800" dirty="0"/>
              <a:t>, </a:t>
            </a:r>
            <a:r>
              <a:rPr lang="ru-RU" sz="2800" dirty="0" err="1"/>
              <a:t>реалізуючи</a:t>
            </a:r>
            <a:r>
              <a:rPr lang="ru-RU" sz="2800" dirty="0"/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компетенцію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68580" indent="0">
              <a:buNone/>
            </a:pPr>
            <a:endParaRPr lang="en-US" sz="2800" dirty="0" smtClean="0"/>
          </a:p>
          <a:p>
            <a:pPr marL="68580" indent="0">
              <a:buNone/>
            </a:pPr>
            <a:r>
              <a:rPr lang="ru-RU" sz="2800" dirty="0" err="1" smtClean="0"/>
              <a:t>мають</a:t>
            </a:r>
            <a:r>
              <a:rPr lang="ru-RU" sz="2800" dirty="0" smtClean="0"/>
              <a:t> </a:t>
            </a:r>
            <a:r>
              <a:rPr lang="ru-RU" sz="2800" dirty="0" err="1"/>
              <a:t>відокремлене</a:t>
            </a:r>
            <a:r>
              <a:rPr lang="ru-RU" sz="2800" dirty="0"/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майно</a:t>
            </a:r>
            <a:r>
              <a:rPr lang="ru-RU" sz="2800" dirty="0"/>
              <a:t> </a:t>
            </a:r>
            <a:endParaRPr lang="ru-RU" sz="2800" dirty="0" smtClean="0"/>
          </a:p>
          <a:p>
            <a:pPr marL="68580" indent="0">
              <a:buNone/>
            </a:pPr>
            <a:endParaRPr lang="en-US" sz="2800" dirty="0" smtClean="0"/>
          </a:p>
          <a:p>
            <a:pPr marL="68580" indent="0">
              <a:buNone/>
            </a:pPr>
            <a:r>
              <a:rPr lang="ru-RU" sz="2800" dirty="0" smtClean="0"/>
              <a:t>і </a:t>
            </a:r>
            <a:r>
              <a:rPr lang="ru-RU" sz="2800" dirty="0" err="1"/>
              <a:t>несуть</a:t>
            </a:r>
            <a:r>
              <a:rPr lang="ru-RU" sz="2800" dirty="0"/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відповідальність</a:t>
            </a:r>
            <a:r>
              <a:rPr lang="ru-RU" sz="2800" dirty="0"/>
              <a:t> за </a:t>
            </a:r>
            <a:r>
              <a:rPr lang="ru-RU" sz="2800" dirty="0" err="1"/>
              <a:t>своїми</a:t>
            </a:r>
            <a:r>
              <a:rPr lang="ru-RU" sz="2800" dirty="0"/>
              <a:t> </a:t>
            </a:r>
            <a:r>
              <a:rPr lang="ru-RU" sz="2800" dirty="0" err="1"/>
              <a:t>зобов'язаннями</a:t>
            </a:r>
            <a:r>
              <a:rPr lang="ru-RU" sz="2800" dirty="0"/>
              <a:t> в межах </a:t>
            </a:r>
            <a:r>
              <a:rPr lang="ru-RU" sz="2800" dirty="0" err="1"/>
              <a:t>цього</a:t>
            </a:r>
            <a:r>
              <a:rPr lang="ru-RU" sz="2800" dirty="0"/>
              <a:t> </a:t>
            </a:r>
            <a:r>
              <a:rPr lang="ru-RU" sz="2800" dirty="0" smtClean="0"/>
              <a:t>майна.</a:t>
            </a:r>
          </a:p>
          <a:p>
            <a:pPr marL="68580" indent="0">
              <a:buNone/>
            </a:pPr>
            <a:endParaRPr lang="ru-RU" sz="2800" dirty="0" smtClean="0"/>
          </a:p>
          <a:p>
            <a:pPr marL="68580" indent="0">
              <a:buNone/>
            </a:pPr>
            <a:r>
              <a:rPr lang="ru-RU" sz="2800" dirty="0" err="1" smtClean="0"/>
              <a:t>Діяльність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регламентується</a:t>
            </a:r>
            <a:r>
              <a:rPr lang="ru-RU" sz="2800" dirty="0" smtClean="0"/>
              <a:t> </a:t>
            </a:r>
            <a:r>
              <a:rPr lang="ru-RU" sz="2800" dirty="0"/>
              <a:t>ГК </a:t>
            </a:r>
            <a:r>
              <a:rPr lang="ru-RU" sz="2800" dirty="0" err="1" smtClean="0"/>
              <a:t>України</a:t>
            </a:r>
            <a:r>
              <a:rPr lang="ru-RU" sz="2800" dirty="0"/>
              <a:t>.</a:t>
            </a: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0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За формою власності: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492896"/>
            <a:ext cx="6777317" cy="3508977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державні</a:t>
            </a:r>
          </a:p>
          <a:p>
            <a:r>
              <a:rPr lang="uk-UA" sz="3200" dirty="0" smtClean="0"/>
              <a:t>комунальні</a:t>
            </a:r>
          </a:p>
          <a:p>
            <a:r>
              <a:rPr lang="uk-UA" sz="3200" dirty="0" smtClean="0"/>
              <a:t>колективні</a:t>
            </a:r>
          </a:p>
          <a:p>
            <a:r>
              <a:rPr lang="uk-UA" sz="3200" dirty="0" smtClean="0"/>
              <a:t>приватні</a:t>
            </a:r>
          </a:p>
          <a:p>
            <a:r>
              <a:rPr lang="uk-UA" sz="3200" dirty="0" smtClean="0"/>
              <a:t>змішана форма власності</a:t>
            </a:r>
          </a:p>
          <a:p>
            <a:r>
              <a:rPr lang="uk-UA" sz="3200" dirty="0" smtClean="0"/>
              <a:t>спільне комунальне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362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Залежно від способу утворення та формування статутного капіталу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05064"/>
            <a:ext cx="8064896" cy="2115597"/>
          </a:xfrm>
        </p:spPr>
        <p:txBody>
          <a:bodyPr/>
          <a:lstStyle/>
          <a:p>
            <a:r>
              <a:rPr lang="uk-UA" sz="3200" b="1" dirty="0" smtClean="0"/>
              <a:t>унітарні</a:t>
            </a:r>
            <a:r>
              <a:rPr lang="uk-UA" sz="3200" dirty="0" smtClean="0"/>
              <a:t> (1 засновник)</a:t>
            </a:r>
          </a:p>
          <a:p>
            <a:r>
              <a:rPr lang="uk-UA" sz="3200" b="1" dirty="0" smtClean="0"/>
              <a:t>корпоративні</a:t>
            </a:r>
            <a:r>
              <a:rPr lang="uk-UA" sz="3200" dirty="0" smtClean="0"/>
              <a:t> (2 або </a:t>
            </a:r>
            <a:r>
              <a:rPr lang="en-US" sz="3200" dirty="0" smtClean="0"/>
              <a:t>&gt;</a:t>
            </a:r>
            <a:r>
              <a:rPr lang="ru-RU" sz="3200" dirty="0" smtClean="0"/>
              <a:t> </a:t>
            </a:r>
            <a:r>
              <a:rPr lang="ru-RU" sz="3200" dirty="0" err="1" smtClean="0"/>
              <a:t>засновники</a:t>
            </a:r>
            <a:r>
              <a:rPr lang="uk-UA" sz="3200" dirty="0" smtClean="0"/>
              <a:t>)</a:t>
            </a: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2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Залежно від кількості працюючих та отриманого доходу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977103"/>
              </p:ext>
            </p:extLst>
          </p:nvPr>
        </p:nvGraphicFramePr>
        <p:xfrm>
          <a:off x="539552" y="3068960"/>
          <a:ext cx="8064895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241"/>
                <a:gridCol w="2064012"/>
                <a:gridCol w="2111016"/>
                <a:gridCol w="1984626"/>
              </a:tblGrid>
              <a:tr h="486054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мікро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мале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середнє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велике</a:t>
                      </a:r>
                      <a:endParaRPr lang="ru-RU" dirty="0"/>
                    </a:p>
                  </a:txBody>
                  <a:tcPr/>
                </a:tc>
              </a:tr>
              <a:tr h="486054">
                <a:tc>
                  <a:txBody>
                    <a:bodyPr/>
                    <a:lstStyle/>
                    <a:p>
                      <a:r>
                        <a:rPr lang="uk-UA" dirty="0" smtClean="0"/>
                        <a:t>ФОП/ЮО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ФОП/ЮО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ЮО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ЮО</a:t>
                      </a:r>
                      <a:endParaRPr lang="ru-RU" dirty="0"/>
                    </a:p>
                  </a:txBody>
                  <a:tcPr/>
                </a:tc>
              </a:tr>
              <a:tr h="486054"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uk-UA" baseline="0" dirty="0" smtClean="0"/>
                        <a:t> 10 </a:t>
                      </a:r>
                      <a:r>
                        <a:rPr lang="uk-UA" baseline="0" dirty="0" err="1" smtClean="0"/>
                        <a:t>пр-ків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uk-UA" dirty="0" smtClean="0"/>
                        <a:t> 50 </a:t>
                      </a:r>
                      <a:r>
                        <a:rPr lang="uk-UA" dirty="0" err="1" smtClean="0"/>
                        <a:t>пр-ків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uk-UA" dirty="0" smtClean="0"/>
                        <a:t> 250 </a:t>
                      </a:r>
                      <a:r>
                        <a:rPr lang="uk-UA" dirty="0" err="1" smtClean="0"/>
                        <a:t>пр-ків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</a:t>
                      </a:r>
                      <a:r>
                        <a:rPr lang="uk-UA" dirty="0" smtClean="0"/>
                        <a:t> 250 </a:t>
                      </a:r>
                      <a:r>
                        <a:rPr lang="uk-UA" dirty="0" err="1" smtClean="0"/>
                        <a:t>пр-ків</a:t>
                      </a:r>
                      <a:endParaRPr lang="ru-RU" dirty="0"/>
                    </a:p>
                  </a:txBody>
                  <a:tcPr/>
                </a:tc>
              </a:tr>
              <a:tr h="486054">
                <a:tc>
                  <a:txBody>
                    <a:bodyPr/>
                    <a:lstStyle/>
                    <a:p>
                      <a:r>
                        <a:rPr lang="en-US" dirty="0" smtClean="0"/>
                        <a:t>&lt; 2 </a:t>
                      </a:r>
                      <a:r>
                        <a:rPr lang="uk-UA" dirty="0" err="1" smtClean="0"/>
                        <a:t>млн.євро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uk-UA" dirty="0" smtClean="0"/>
                        <a:t> 10 </a:t>
                      </a:r>
                      <a:r>
                        <a:rPr lang="uk-UA" dirty="0" err="1" smtClean="0"/>
                        <a:t>млн.євро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uk-UA" dirty="0" smtClean="0"/>
                        <a:t> 50 </a:t>
                      </a:r>
                      <a:r>
                        <a:rPr lang="uk-UA" dirty="0" err="1" smtClean="0"/>
                        <a:t>млн.євро</a:t>
                      </a:r>
                      <a:r>
                        <a:rPr lang="uk-UA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</a:t>
                      </a:r>
                      <a:r>
                        <a:rPr lang="uk-UA" dirty="0" smtClean="0"/>
                        <a:t> 50 </a:t>
                      </a:r>
                      <a:r>
                        <a:rPr lang="uk-UA" dirty="0" err="1" smtClean="0"/>
                        <a:t>млн.євро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78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0" r="25714"/>
          <a:stretch/>
        </p:blipFill>
        <p:spPr bwMode="auto">
          <a:xfrm>
            <a:off x="-10269" y="0"/>
            <a:ext cx="91216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925"/>
            <a:ext cx="7024744" cy="1143000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chemeClr val="tx1"/>
                </a:solidFill>
              </a:rPr>
              <a:t>Підприємства</a:t>
            </a:r>
            <a:endParaRPr lang="ru-RU" sz="7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8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620688"/>
            <a:ext cx="5368560" cy="792088"/>
          </a:xfrm>
        </p:spPr>
        <p:txBody>
          <a:bodyPr>
            <a:noAutofit/>
          </a:bodyPr>
          <a:lstStyle/>
          <a:p>
            <a:r>
              <a:rPr lang="uk-UA" sz="4800" b="1" dirty="0" smtClean="0"/>
              <a:t>Підприємство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12888"/>
            <a:ext cx="8064896" cy="5112568"/>
          </a:xfrm>
        </p:spPr>
        <p:txBody>
          <a:bodyPr>
            <a:normAutofit/>
          </a:bodyPr>
          <a:lstStyle/>
          <a:p>
            <a:r>
              <a:rPr lang="uk-UA" dirty="0" smtClean="0"/>
              <a:t>ЮО, </a:t>
            </a:r>
          </a:p>
          <a:p>
            <a:r>
              <a:rPr lang="uk-UA" dirty="0" smtClean="0"/>
              <a:t>має </a:t>
            </a:r>
            <a:r>
              <a:rPr lang="uk-UA" dirty="0"/>
              <a:t>відокремлене майно, </a:t>
            </a:r>
            <a:r>
              <a:rPr lang="uk-UA" dirty="0" smtClean="0"/>
              <a:t>відображене у балансі, </a:t>
            </a:r>
          </a:p>
          <a:p>
            <a:r>
              <a:rPr lang="uk-UA" dirty="0" smtClean="0"/>
              <a:t>рахунки </a:t>
            </a:r>
            <a:r>
              <a:rPr lang="uk-UA" dirty="0"/>
              <a:t>в установах банків, </a:t>
            </a:r>
            <a:endParaRPr lang="uk-UA" dirty="0" smtClean="0"/>
          </a:p>
          <a:p>
            <a:r>
              <a:rPr lang="uk-UA" dirty="0" smtClean="0"/>
              <a:t>печатку з </a:t>
            </a:r>
            <a:r>
              <a:rPr lang="uk-UA" dirty="0" smtClean="0">
                <a:hlinkClick r:id="rId2"/>
              </a:rPr>
              <a:t>ЄДРПОУ</a:t>
            </a:r>
            <a:r>
              <a:rPr lang="uk-UA" dirty="0" smtClean="0"/>
              <a:t>;</a:t>
            </a:r>
          </a:p>
          <a:p>
            <a:endParaRPr lang="uk-UA" dirty="0" smtClean="0"/>
          </a:p>
          <a:p>
            <a:r>
              <a:rPr lang="uk-UA" dirty="0" smtClean="0"/>
              <a:t>може створюватися як для підприємництва, так і для некомерційної діяльності;</a:t>
            </a:r>
          </a:p>
          <a:p>
            <a:endParaRPr lang="uk-UA" dirty="0" smtClean="0"/>
          </a:p>
          <a:p>
            <a:r>
              <a:rPr lang="uk-UA" dirty="0" smtClean="0"/>
              <a:t>діє на основі статуту або </a:t>
            </a:r>
            <a:r>
              <a:rPr lang="uk-UA" dirty="0" smtClean="0">
                <a:hlinkClick r:id="rId3"/>
              </a:rPr>
              <a:t>модельного статуту</a:t>
            </a:r>
            <a:r>
              <a:rPr lang="uk-UA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76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620688"/>
            <a:ext cx="5656592" cy="1143000"/>
          </a:xfrm>
        </p:spPr>
        <p:txBody>
          <a:bodyPr/>
          <a:lstStyle/>
          <a:p>
            <a:r>
              <a:rPr lang="uk-UA" b="1" dirty="0" smtClean="0"/>
              <a:t>Підприємство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171503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958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620688"/>
            <a:ext cx="5656592" cy="1143000"/>
          </a:xfrm>
        </p:spPr>
        <p:txBody>
          <a:bodyPr/>
          <a:lstStyle/>
          <a:p>
            <a:r>
              <a:rPr lang="uk-UA" b="1" dirty="0" smtClean="0"/>
              <a:t>Підприємство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475678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853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864096"/>
          </a:xfrm>
        </p:spPr>
        <p:txBody>
          <a:bodyPr>
            <a:normAutofit/>
          </a:bodyPr>
          <a:lstStyle/>
          <a:p>
            <a:r>
              <a:rPr lang="uk-UA" b="1" dirty="0" smtClean="0"/>
              <a:t>Унітарне підприємство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80920" cy="5112568"/>
          </a:xfrm>
        </p:spPr>
        <p:txBody>
          <a:bodyPr>
            <a:normAutofit/>
          </a:bodyPr>
          <a:lstStyle/>
          <a:p>
            <a:r>
              <a:rPr lang="ru-RU" dirty="0"/>
              <a:t>1</a:t>
            </a:r>
            <a:r>
              <a:rPr lang="ru-RU" dirty="0" smtClean="0"/>
              <a:t> </a:t>
            </a:r>
            <a:r>
              <a:rPr lang="ru-RU" dirty="0" err="1" smtClean="0"/>
              <a:t>засновник</a:t>
            </a:r>
            <a:r>
              <a:rPr lang="ru-RU" dirty="0" smtClean="0"/>
              <a:t> (</a:t>
            </a:r>
            <a:r>
              <a:rPr lang="ru-RU" dirty="0" err="1" smtClean="0"/>
              <a:t>власник</a:t>
            </a:r>
            <a:r>
              <a:rPr lang="ru-RU" dirty="0" smtClean="0"/>
              <a:t>) + (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керівник</a:t>
            </a:r>
            <a:r>
              <a:rPr lang="ru-RU" dirty="0"/>
              <a:t>)</a:t>
            </a:r>
            <a:endParaRPr lang="ru-RU" dirty="0" smtClean="0"/>
          </a:p>
          <a:p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/>
              <a:t>виділяє</a:t>
            </a:r>
            <a:r>
              <a:rPr lang="ru-RU" dirty="0"/>
              <a:t> </a:t>
            </a:r>
            <a:r>
              <a:rPr lang="ru-RU" dirty="0" err="1" smtClean="0"/>
              <a:t>майно</a:t>
            </a:r>
            <a:r>
              <a:rPr lang="ru-RU" dirty="0" smtClean="0"/>
              <a:t> та </a:t>
            </a:r>
            <a:r>
              <a:rPr lang="ru-RU" dirty="0" err="1" smtClean="0"/>
              <a:t>формує</a:t>
            </a:r>
            <a:r>
              <a:rPr lang="ru-RU" dirty="0" smtClean="0"/>
              <a:t> СК, </a:t>
            </a:r>
          </a:p>
          <a:p>
            <a:r>
              <a:rPr lang="ru-RU" dirty="0" smtClean="0"/>
              <a:t>СК не </a:t>
            </a:r>
            <a:r>
              <a:rPr lang="ru-RU" dirty="0" err="1"/>
              <a:t>поділений</a:t>
            </a:r>
            <a:r>
              <a:rPr lang="ru-RU" dirty="0"/>
              <a:t> на </a:t>
            </a:r>
            <a:r>
              <a:rPr lang="ru-RU" dirty="0" err="1"/>
              <a:t>частки</a:t>
            </a:r>
            <a:r>
              <a:rPr lang="ru-RU" dirty="0"/>
              <a:t> (</a:t>
            </a:r>
            <a:r>
              <a:rPr lang="ru-RU" dirty="0" err="1"/>
              <a:t>паї</a:t>
            </a:r>
            <a:r>
              <a:rPr lang="ru-RU" dirty="0"/>
              <a:t>), </a:t>
            </a:r>
            <a:endParaRPr lang="ru-RU" dirty="0" smtClean="0"/>
          </a:p>
          <a:p>
            <a:r>
              <a:rPr lang="ru-RU" dirty="0" err="1" smtClean="0"/>
              <a:t>затверджує</a:t>
            </a:r>
            <a:r>
              <a:rPr lang="ru-RU" dirty="0" smtClean="0"/>
              <a:t> </a:t>
            </a:r>
            <a:r>
              <a:rPr lang="ru-RU" dirty="0"/>
              <a:t>статут, </a:t>
            </a:r>
            <a:endParaRPr lang="ru-RU" dirty="0" smtClean="0"/>
          </a:p>
          <a:p>
            <a:r>
              <a:rPr lang="ru-RU" dirty="0" err="1" smtClean="0"/>
              <a:t>засновник</a:t>
            </a:r>
            <a:r>
              <a:rPr lang="ru-RU" dirty="0" smtClean="0"/>
              <a:t> (</a:t>
            </a:r>
            <a:r>
              <a:rPr lang="ru-RU" dirty="0" err="1" smtClean="0"/>
              <a:t>керівник</a:t>
            </a:r>
            <a:r>
              <a:rPr lang="ru-RU" dirty="0" smtClean="0"/>
              <a:t>) </a:t>
            </a:r>
            <a:r>
              <a:rPr lang="ru-RU" dirty="0" err="1" smtClean="0"/>
              <a:t>розподіляє</a:t>
            </a:r>
            <a:r>
              <a:rPr lang="ru-RU" dirty="0" smtClean="0"/>
              <a:t> доходи,</a:t>
            </a:r>
          </a:p>
          <a:p>
            <a:r>
              <a:rPr lang="ru-RU" dirty="0" smtClean="0"/>
              <a:t> </a:t>
            </a:r>
            <a:r>
              <a:rPr lang="ru-RU" dirty="0" err="1"/>
              <a:t>вирішує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реорганізації</a:t>
            </a:r>
            <a:r>
              <a:rPr lang="ru-RU" dirty="0"/>
              <a:t> та </a:t>
            </a:r>
            <a:r>
              <a:rPr lang="ru-RU" dirty="0" err="1"/>
              <a:t>ліквідації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pPr marL="6858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державні</a:t>
            </a:r>
            <a:r>
              <a:rPr lang="ru-RU" dirty="0"/>
              <a:t>, </a:t>
            </a:r>
            <a:r>
              <a:rPr lang="ru-RU" dirty="0" err="1"/>
              <a:t>комунальні</a:t>
            </a:r>
            <a:r>
              <a:rPr lang="ru-RU" dirty="0"/>
              <a:t>,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засновані</a:t>
            </a:r>
            <a:r>
              <a:rPr lang="ru-RU" dirty="0"/>
              <a:t> на </a:t>
            </a:r>
            <a:r>
              <a:rPr lang="ru-RU" dirty="0" err="1"/>
              <a:t>власності</a:t>
            </a:r>
            <a:r>
              <a:rPr lang="ru-RU" dirty="0"/>
              <a:t> </a:t>
            </a:r>
            <a:r>
              <a:rPr lang="ru-RU" dirty="0" err="1"/>
              <a:t>об'єднання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, </a:t>
            </a:r>
            <a:r>
              <a:rPr lang="ru-RU" dirty="0" err="1"/>
              <a:t>релігійної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на </a:t>
            </a:r>
            <a:r>
              <a:rPr lang="ru-RU" dirty="0" err="1"/>
              <a:t>приватній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</a:t>
            </a:r>
            <a:r>
              <a:rPr lang="ru-RU" dirty="0" err="1"/>
              <a:t>засновника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358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024744" cy="792088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Корпоративне</a:t>
            </a:r>
            <a:r>
              <a:rPr lang="uk-UA" dirty="0" smtClean="0"/>
              <a:t> </a:t>
            </a:r>
            <a:r>
              <a:rPr lang="uk-UA" b="1" dirty="0"/>
              <a:t>підприємство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5328592"/>
          </a:xfrm>
        </p:spPr>
        <p:txBody>
          <a:bodyPr>
            <a:normAutofit/>
          </a:bodyPr>
          <a:lstStyle/>
          <a:p>
            <a:r>
              <a:rPr lang="uk-UA" dirty="0" smtClean="0"/>
              <a:t>2 і </a:t>
            </a:r>
            <a:r>
              <a:rPr lang="en-US" dirty="0" smtClean="0"/>
              <a:t>&gt; </a:t>
            </a:r>
            <a:r>
              <a:rPr lang="uk-UA" dirty="0" smtClean="0"/>
              <a:t>засновники</a:t>
            </a:r>
          </a:p>
          <a:p>
            <a:r>
              <a:rPr lang="uk-UA" dirty="0" smtClean="0"/>
              <a:t>об'єднання </a:t>
            </a:r>
            <a:r>
              <a:rPr lang="uk-UA" dirty="0"/>
              <a:t>майна </a:t>
            </a:r>
            <a:r>
              <a:rPr lang="uk-UA" dirty="0" smtClean="0"/>
              <a:t>засновників </a:t>
            </a:r>
            <a:r>
              <a:rPr lang="uk-UA" dirty="0"/>
              <a:t>(учасників), </a:t>
            </a:r>
            <a:endParaRPr lang="uk-UA" dirty="0" smtClean="0"/>
          </a:p>
          <a:p>
            <a:r>
              <a:rPr lang="uk-UA" dirty="0" smtClean="0"/>
              <a:t>спільне </a:t>
            </a:r>
            <a:r>
              <a:rPr lang="uk-UA" dirty="0"/>
              <a:t>управління справами, на основі корпоративних прав, </a:t>
            </a:r>
            <a:endParaRPr lang="uk-UA" dirty="0" smtClean="0"/>
          </a:p>
          <a:p>
            <a:r>
              <a:rPr lang="uk-UA" dirty="0" smtClean="0"/>
              <a:t>участі </a:t>
            </a:r>
            <a:r>
              <a:rPr lang="uk-UA" dirty="0"/>
              <a:t>засновників (учасників) у розподілі доходів та ризиків підприємства. </a:t>
            </a:r>
            <a:endParaRPr lang="uk-UA" dirty="0" smtClean="0"/>
          </a:p>
          <a:p>
            <a:pPr marL="68580" indent="0">
              <a:buNone/>
            </a:pPr>
            <a:endParaRPr lang="uk-UA" dirty="0"/>
          </a:p>
          <a:p>
            <a:pPr marL="68580" indent="0">
              <a:buNone/>
            </a:pPr>
            <a:endParaRPr lang="uk-UA" dirty="0" smtClean="0"/>
          </a:p>
          <a:p>
            <a:pPr marL="68580" indent="0">
              <a:buNone/>
            </a:pPr>
            <a:r>
              <a:rPr lang="uk-UA" dirty="0" smtClean="0"/>
              <a:t>- це кооперативні </a:t>
            </a:r>
            <a:r>
              <a:rPr lang="uk-UA" dirty="0"/>
              <a:t>підприємства, </a:t>
            </a:r>
            <a:r>
              <a:rPr lang="uk-UA" dirty="0" smtClean="0"/>
              <a:t>господарськ</a:t>
            </a:r>
            <a:r>
              <a:rPr lang="uk-UA" dirty="0"/>
              <a:t>і</a:t>
            </a:r>
            <a:r>
              <a:rPr lang="uk-UA" dirty="0" smtClean="0"/>
              <a:t> </a:t>
            </a:r>
            <a:r>
              <a:rPr lang="uk-UA" dirty="0"/>
              <a:t>товариства, а також інші підприємства, в тому числі засновані на приватній власності двох або більше осіб.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97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024744" cy="1143000"/>
          </a:xfrm>
        </p:spPr>
        <p:txBody>
          <a:bodyPr/>
          <a:lstStyle/>
          <a:p>
            <a:r>
              <a:rPr lang="uk-UA" b="1" dirty="0">
                <a:solidFill>
                  <a:srgbClr val="94C600"/>
                </a:solidFill>
              </a:rPr>
              <a:t>Державне підприємство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76872"/>
            <a:ext cx="8208912" cy="424847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uk-UA" sz="3200" dirty="0"/>
              <a:t>утворюється компетентним органом державної влади в розпорядчому </a:t>
            </a:r>
            <a:r>
              <a:rPr lang="uk-UA" sz="3200" dirty="0" smtClean="0"/>
              <a:t>порядку; </a:t>
            </a:r>
          </a:p>
          <a:p>
            <a:pPr>
              <a:buFontTx/>
              <a:buChar char="-"/>
            </a:pPr>
            <a:r>
              <a:rPr lang="uk-UA" sz="3200" dirty="0" smtClean="0"/>
              <a:t>майно </a:t>
            </a:r>
            <a:r>
              <a:rPr lang="uk-UA" sz="3200" dirty="0"/>
              <a:t>належить </a:t>
            </a:r>
            <a:r>
              <a:rPr lang="uk-UA" sz="3200" dirty="0" smtClean="0"/>
              <a:t>державі, а управління ним здійснює керівник </a:t>
            </a:r>
            <a:r>
              <a:rPr lang="uk-UA" sz="3200" u="sng" dirty="0" smtClean="0"/>
              <a:t>на праві господарського відання (</a:t>
            </a:r>
            <a:r>
              <a:rPr lang="uk-UA" sz="3200" u="sng" dirty="0" err="1" smtClean="0"/>
              <a:t>комерц</a:t>
            </a:r>
            <a:r>
              <a:rPr lang="uk-UA" sz="3200" u="sng" dirty="0" smtClean="0"/>
              <a:t>.)</a:t>
            </a:r>
            <a:r>
              <a:rPr lang="uk-UA" sz="3200" dirty="0" smtClean="0"/>
              <a:t> чи </a:t>
            </a:r>
            <a:r>
              <a:rPr lang="uk-UA" sz="3200" u="sng" dirty="0" smtClean="0"/>
              <a:t>праві  оперативного управління (</a:t>
            </a:r>
            <a:r>
              <a:rPr lang="uk-UA" sz="3200" u="sng" dirty="0" err="1" smtClean="0"/>
              <a:t>некомерц</a:t>
            </a:r>
            <a:r>
              <a:rPr lang="uk-UA" sz="3200" u="sng" dirty="0" smtClean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44960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024744" cy="936104"/>
          </a:xfrm>
        </p:spPr>
        <p:txBody>
          <a:bodyPr>
            <a:normAutofit/>
          </a:bodyPr>
          <a:lstStyle/>
          <a:p>
            <a:r>
              <a:rPr lang="ru-RU" b="1" dirty="0" smtClean="0"/>
              <a:t>   </a:t>
            </a:r>
            <a:r>
              <a:rPr lang="ru-RU" b="1" dirty="0" err="1" smtClean="0"/>
              <a:t>Ознаки</a:t>
            </a:r>
            <a:r>
              <a:rPr lang="ru-RU" b="1" dirty="0" smtClean="0"/>
              <a:t> СГ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204068"/>
              </p:ext>
            </p:extLst>
          </p:nvPr>
        </p:nvGraphicFramePr>
        <p:xfrm>
          <a:off x="539552" y="1268760"/>
          <a:ext cx="8208914" cy="4989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6264698"/>
              </a:tblGrid>
              <a:tr h="588871">
                <a:tc>
                  <a:txBody>
                    <a:bodyPr/>
                    <a:lstStyle/>
                    <a:p>
                      <a:r>
                        <a:rPr lang="uk-UA" dirty="0" smtClean="0"/>
                        <a:t>Ознака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Характеристика</a:t>
                      </a:r>
                      <a:endParaRPr lang="ru-RU" dirty="0"/>
                    </a:p>
                  </a:txBody>
                  <a:tcPr/>
                </a:tc>
              </a:tr>
              <a:tr h="1067312">
                <a:tc>
                  <a:txBody>
                    <a:bodyPr/>
                    <a:lstStyle/>
                    <a:p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Господарська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компетенція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Сук-</a:t>
                      </a:r>
                      <a:r>
                        <a:rPr lang="ru-RU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ть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господарських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прав і </a:t>
                      </a:r>
                      <a:r>
                        <a:rPr lang="ru-RU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обов’язків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повною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мірою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властиві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СГ </a:t>
                      </a:r>
                      <a:r>
                        <a:rPr lang="ru-RU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тією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мірою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якою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їх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наділяють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відповідні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державні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інституції</a:t>
                      </a:r>
                      <a:endParaRPr lang="ru-RU" dirty="0"/>
                    </a:p>
                  </a:txBody>
                  <a:tcPr/>
                </a:tc>
              </a:tr>
              <a:tr h="1296145">
                <a:tc>
                  <a:txBody>
                    <a:bodyPr/>
                    <a:lstStyle/>
                    <a:p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Майнова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незалежність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відповідаль-ність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Відповідно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законодавства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яке </a:t>
                      </a:r>
                      <a:r>
                        <a:rPr lang="ru-RU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регламентує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діяльність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СГ будь-</a:t>
                      </a:r>
                      <a:r>
                        <a:rPr lang="ru-RU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якої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галузі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відповідають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зобов’язаннями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межах </a:t>
                      </a:r>
                      <a:r>
                        <a:rPr lang="ru-RU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належного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їм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майна. </a:t>
                      </a:r>
                      <a:endParaRPr lang="ru-RU" dirty="0"/>
                    </a:p>
                  </a:txBody>
                  <a:tcPr/>
                </a:tc>
              </a:tr>
              <a:tr h="584816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Мета д-</a:t>
                      </a:r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ті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Залежить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-ї </a:t>
                      </a:r>
                      <a:r>
                        <a:rPr lang="ru-RU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ролі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СГ в </a:t>
                      </a:r>
                      <a:r>
                        <a:rPr lang="ru-RU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економічній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с-</a:t>
                      </a:r>
                      <a:r>
                        <a:rPr lang="ru-RU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</a:t>
                      </a:r>
                      <a:endParaRPr lang="ru-RU" dirty="0"/>
                    </a:p>
                  </a:txBody>
                  <a:tcPr/>
                </a:tc>
              </a:tr>
              <a:tr h="1452009">
                <a:tc>
                  <a:txBody>
                    <a:bodyPr/>
                    <a:lstStyle/>
                    <a:p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Орг-правова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форма та </a:t>
                      </a:r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юридичний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статус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СГ </a:t>
                      </a:r>
                      <a:r>
                        <a:rPr lang="ru-RU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набувають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статусу ЮО та </a:t>
                      </a:r>
                      <a:r>
                        <a:rPr lang="ru-RU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обирають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відповідну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організаційно-правову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форму </a:t>
                      </a:r>
                      <a:r>
                        <a:rPr lang="ru-RU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господарювання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099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745934"/>
              </p:ext>
            </p:extLst>
          </p:nvPr>
        </p:nvGraphicFramePr>
        <p:xfrm>
          <a:off x="467544" y="332656"/>
          <a:ext cx="8280920" cy="5499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846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024744" cy="720080"/>
          </a:xfrm>
        </p:spPr>
        <p:txBody>
          <a:bodyPr/>
          <a:lstStyle/>
          <a:p>
            <a:pPr algn="ctr"/>
            <a:r>
              <a:rPr lang="uk-UA" b="1" dirty="0" smtClean="0"/>
              <a:t>Державні унітарні </a:t>
            </a:r>
            <a:r>
              <a:rPr lang="uk-UA" b="1" dirty="0" err="1" smtClean="0"/>
              <a:t>п-ва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5112568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утворюється</a:t>
            </a:r>
            <a:r>
              <a:rPr lang="ru-RU" dirty="0" smtClean="0"/>
              <a:t> на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відокремленої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, як правило, без </a:t>
            </a:r>
            <a:r>
              <a:rPr lang="ru-RU" dirty="0" err="1"/>
              <a:t>поділу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на </a:t>
            </a:r>
            <a:r>
              <a:rPr lang="ru-RU" dirty="0" err="1" smtClean="0"/>
              <a:t>частки</a:t>
            </a:r>
            <a:r>
              <a:rPr lang="ru-RU" dirty="0" smtClean="0"/>
              <a:t>;</a:t>
            </a:r>
          </a:p>
          <a:p>
            <a:r>
              <a:rPr lang="uk-UA" dirty="0" smtClean="0"/>
              <a:t>найменування </a:t>
            </a:r>
            <a:r>
              <a:rPr lang="ru-RU" dirty="0"/>
              <a:t>повинно </a:t>
            </a:r>
            <a:r>
              <a:rPr lang="ru-RU" dirty="0" err="1"/>
              <a:t>містити</a:t>
            </a:r>
            <a:r>
              <a:rPr lang="ru-RU" dirty="0"/>
              <a:t> слова "</a:t>
            </a:r>
            <a:r>
              <a:rPr lang="ru-RU" dirty="0" err="1"/>
              <a:t>державне</a:t>
            </a:r>
            <a:r>
              <a:rPr lang="ru-RU" dirty="0"/>
              <a:t> </a:t>
            </a:r>
            <a:r>
              <a:rPr lang="ru-RU" dirty="0" err="1" smtClean="0"/>
              <a:t>підприємство</a:t>
            </a:r>
            <a:r>
              <a:rPr lang="ru-RU" dirty="0" smtClean="0"/>
              <a:t>";</a:t>
            </a:r>
          </a:p>
          <a:p>
            <a:r>
              <a:rPr lang="ru-RU" dirty="0"/>
              <a:t>не </a:t>
            </a:r>
            <a:r>
              <a:rPr lang="ru-RU" dirty="0" err="1"/>
              <a:t>несе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 за </a:t>
            </a:r>
            <a:r>
              <a:rPr lang="ru-RU" dirty="0" err="1"/>
              <a:t>зобов'язаннями</a:t>
            </a:r>
            <a:r>
              <a:rPr lang="ru-RU" dirty="0"/>
              <a:t> </a:t>
            </a:r>
            <a:r>
              <a:rPr lang="ru-RU" dirty="0" err="1"/>
              <a:t>власника</a:t>
            </a:r>
            <a:r>
              <a:rPr lang="ru-RU" dirty="0"/>
              <a:t> і органу </a:t>
            </a:r>
            <a:r>
              <a:rPr lang="ru-RU" dirty="0" err="1"/>
              <a:t>влади</a:t>
            </a:r>
            <a:r>
              <a:rPr lang="ru-RU" dirty="0"/>
              <a:t>, до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smtClean="0"/>
              <a:t>входить;</a:t>
            </a:r>
          </a:p>
          <a:p>
            <a:r>
              <a:rPr lang="ru-RU" dirty="0" err="1"/>
              <a:t>о</a:t>
            </a:r>
            <a:r>
              <a:rPr lang="ru-RU" dirty="0" err="1" smtClean="0"/>
              <a:t>ргани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: </a:t>
            </a:r>
            <a:r>
              <a:rPr lang="ru-RU" dirty="0" err="1" smtClean="0"/>
              <a:t>керівник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/>
              <a:t> </a:t>
            </a:r>
            <a:r>
              <a:rPr lang="ru-RU" dirty="0" err="1"/>
              <a:t>наглядова</a:t>
            </a:r>
            <a:r>
              <a:rPr lang="ru-RU" dirty="0"/>
              <a:t> рада </a:t>
            </a:r>
            <a:r>
              <a:rPr lang="ru-RU" dirty="0" err="1"/>
              <a:t>підприємства</a:t>
            </a:r>
            <a:r>
              <a:rPr lang="ru-RU" dirty="0"/>
              <a:t> (у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 smtClean="0"/>
              <a:t>);</a:t>
            </a:r>
          </a:p>
          <a:p>
            <a:r>
              <a:rPr lang="ru-RU" dirty="0" err="1"/>
              <a:t>р</a:t>
            </a:r>
            <a:r>
              <a:rPr lang="ru-RU" dirty="0" err="1" smtClean="0"/>
              <a:t>ічна</a:t>
            </a:r>
            <a:r>
              <a:rPr lang="ru-RU" dirty="0" smtClean="0"/>
              <a:t> </a:t>
            </a:r>
            <a:r>
              <a:rPr lang="ru-RU" dirty="0" err="1"/>
              <a:t>фінансова</a:t>
            </a:r>
            <a:r>
              <a:rPr lang="ru-RU" dirty="0"/>
              <a:t> </a:t>
            </a:r>
            <a:r>
              <a:rPr lang="ru-RU" dirty="0" err="1"/>
              <a:t>звітність</a:t>
            </a:r>
            <a:r>
              <a:rPr lang="ru-RU" dirty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/>
              <a:t>підлягати</a:t>
            </a:r>
            <a:r>
              <a:rPr lang="ru-RU" dirty="0"/>
              <a:t> </a:t>
            </a:r>
            <a:r>
              <a:rPr lang="ru-RU" dirty="0" err="1"/>
              <a:t>обов’язковій</a:t>
            </a:r>
            <a:r>
              <a:rPr lang="ru-RU" dirty="0"/>
              <a:t> </a:t>
            </a:r>
            <a:r>
              <a:rPr lang="ru-RU" dirty="0" err="1"/>
              <a:t>перевірці</a:t>
            </a:r>
            <a:r>
              <a:rPr lang="ru-RU" dirty="0"/>
              <a:t> </a:t>
            </a:r>
            <a:r>
              <a:rPr lang="ru-RU" dirty="0" err="1"/>
              <a:t>незалежним</a:t>
            </a:r>
            <a:r>
              <a:rPr lang="ru-RU" dirty="0"/>
              <a:t> </a:t>
            </a:r>
            <a:r>
              <a:rPr lang="ru-RU" dirty="0" smtClean="0"/>
              <a:t>аудитором та </a:t>
            </a:r>
            <a:r>
              <a:rPr lang="ru-RU" dirty="0" err="1" smtClean="0"/>
              <a:t>оприлюднена</a:t>
            </a:r>
            <a:r>
              <a:rPr lang="ru-RU" dirty="0" smtClean="0"/>
              <a:t> на </a:t>
            </a:r>
            <a:r>
              <a:rPr lang="ru-RU" dirty="0" err="1" smtClean="0"/>
              <a:t>офіційному</a:t>
            </a:r>
            <a:r>
              <a:rPr lang="ru-RU" dirty="0" smtClean="0"/>
              <a:t> веб-</a:t>
            </a:r>
            <a:r>
              <a:rPr lang="ru-RU" dirty="0" err="1" smtClean="0"/>
              <a:t>сайті</a:t>
            </a:r>
            <a:r>
              <a:rPr lang="ru-RU" dirty="0" smtClean="0"/>
              <a:t> п-</a:t>
            </a:r>
            <a:r>
              <a:rPr lang="ru-RU" dirty="0" err="1" smtClean="0"/>
              <a:t>ва</a:t>
            </a:r>
            <a:r>
              <a:rPr lang="ru-RU" dirty="0" smtClean="0"/>
              <a:t>       до 30 </a:t>
            </a:r>
            <a:r>
              <a:rPr lang="ru-RU" dirty="0" err="1" smtClean="0"/>
              <a:t>квітня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19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24744" cy="79208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Державне комерційне </a:t>
            </a:r>
            <a:r>
              <a:rPr lang="uk-UA" b="1" dirty="0" err="1" smtClean="0"/>
              <a:t>п-во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08912" cy="5472608"/>
          </a:xfrm>
        </p:spPr>
        <p:txBody>
          <a:bodyPr>
            <a:normAutofit/>
          </a:bodyPr>
          <a:lstStyle/>
          <a:p>
            <a:r>
              <a:rPr lang="uk-UA" dirty="0" smtClean="0"/>
              <a:t>СПД;</a:t>
            </a:r>
          </a:p>
          <a:p>
            <a:r>
              <a:rPr lang="uk-UA" dirty="0" smtClean="0"/>
              <a:t>Діє на основі статуту / модельного статуту;</a:t>
            </a:r>
          </a:p>
          <a:p>
            <a:r>
              <a:rPr lang="uk-UA" u="sng" dirty="0" smtClean="0"/>
              <a:t>Відповідальність</a:t>
            </a:r>
            <a:r>
              <a:rPr lang="uk-UA" dirty="0" smtClean="0"/>
              <a:t> за наслідки своєї </a:t>
            </a:r>
            <a:r>
              <a:rPr lang="uk-UA" dirty="0" err="1" smtClean="0"/>
              <a:t>д-ті</a:t>
            </a:r>
            <a:r>
              <a:rPr lang="uk-UA" dirty="0" smtClean="0"/>
              <a:t>: </a:t>
            </a:r>
            <a:r>
              <a:rPr lang="ru-RU" dirty="0" err="1"/>
              <a:t>усім</a:t>
            </a:r>
            <a:r>
              <a:rPr lang="ru-RU" dirty="0"/>
              <a:t> </a:t>
            </a:r>
            <a:r>
              <a:rPr lang="ru-RU" dirty="0" err="1"/>
              <a:t>належним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на </a:t>
            </a:r>
            <a:r>
              <a:rPr lang="ru-RU" dirty="0" err="1"/>
              <a:t>праві</a:t>
            </a:r>
            <a:r>
              <a:rPr lang="ru-RU" dirty="0"/>
              <a:t> </a:t>
            </a:r>
            <a:r>
              <a:rPr lang="ru-RU" dirty="0" err="1"/>
              <a:t>господарського</a:t>
            </a:r>
            <a:r>
              <a:rPr lang="ru-RU" dirty="0"/>
              <a:t> </a:t>
            </a:r>
            <a:r>
              <a:rPr lang="ru-RU" dirty="0" err="1"/>
              <a:t>відання</a:t>
            </a:r>
            <a:r>
              <a:rPr lang="ru-RU" dirty="0"/>
              <a:t> </a:t>
            </a:r>
            <a:r>
              <a:rPr lang="ru-RU" dirty="0" err="1" smtClean="0"/>
              <a:t>майном</a:t>
            </a:r>
            <a:endParaRPr lang="ru-RU" dirty="0"/>
          </a:p>
          <a:p>
            <a:pPr marL="68580" indent="0">
              <a:buNone/>
            </a:pPr>
            <a:r>
              <a:rPr lang="uk-UA" dirty="0" smtClean="0"/>
              <a:t>Але!!! </a:t>
            </a:r>
            <a:r>
              <a:rPr lang="ru-RU" dirty="0"/>
              <a:t>Держава та орган, до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входить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підпр</a:t>
            </a:r>
            <a:r>
              <a:rPr lang="ru-RU" dirty="0" smtClean="0"/>
              <a:t>-во</a:t>
            </a:r>
            <a:r>
              <a:rPr lang="ru-RU" dirty="0"/>
              <a:t>, не </a:t>
            </a:r>
            <a:r>
              <a:rPr lang="ru-RU" dirty="0" err="1"/>
              <a:t>несуть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 за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 smtClean="0"/>
              <a:t>зобов'язаннями</a:t>
            </a:r>
            <a:r>
              <a:rPr lang="ru-RU" dirty="0" smtClean="0"/>
              <a:t>;</a:t>
            </a:r>
          </a:p>
          <a:p>
            <a:r>
              <a:rPr lang="uk-UA" dirty="0" smtClean="0"/>
              <a:t>СК утворюється </a:t>
            </a:r>
            <a:r>
              <a:rPr lang="ru-RU" dirty="0" err="1"/>
              <a:t>уповноваженим</a:t>
            </a:r>
            <a:r>
              <a:rPr lang="ru-RU" dirty="0"/>
              <a:t> </a:t>
            </a:r>
            <a:r>
              <a:rPr lang="ru-RU" dirty="0" smtClean="0"/>
              <a:t>органом, до </a:t>
            </a:r>
            <a:r>
              <a:rPr lang="ru-RU" dirty="0" err="1" smtClean="0"/>
              <a:t>сфери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входить;</a:t>
            </a:r>
          </a:p>
          <a:p>
            <a:r>
              <a:rPr lang="uk-UA" dirty="0" smtClean="0"/>
              <a:t>Може бути перетворене у державне акціонерне товариство 100% акцій, якого належить державі.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26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384666" cy="864096"/>
          </a:xfrm>
        </p:spPr>
        <p:txBody>
          <a:bodyPr>
            <a:normAutofit/>
          </a:bodyPr>
          <a:lstStyle/>
          <a:p>
            <a:r>
              <a:rPr lang="uk-UA" b="1" dirty="0"/>
              <a:t>Державне комерційне </a:t>
            </a:r>
            <a:r>
              <a:rPr lang="uk-UA" b="1" dirty="0" err="1"/>
              <a:t>п-во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5040560"/>
          </a:xfrm>
        </p:spPr>
        <p:txBody>
          <a:bodyPr>
            <a:normAutofit/>
          </a:bodyPr>
          <a:lstStyle/>
          <a:p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плановим</a:t>
            </a:r>
            <a:r>
              <a:rPr lang="ru-RU" dirty="0"/>
              <a:t> документом </a:t>
            </a:r>
            <a:r>
              <a:rPr lang="ru-RU" dirty="0" smtClean="0"/>
              <a:t>є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фінансовий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  <a:r>
              <a:rPr lang="ru-RU" dirty="0"/>
              <a:t>.</a:t>
            </a:r>
            <a:endParaRPr lang="ru-RU" dirty="0" smtClean="0"/>
          </a:p>
          <a:p>
            <a:pPr marL="68580" indent="0">
              <a:buNone/>
            </a:pP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підпр</a:t>
            </a:r>
            <a:r>
              <a:rPr lang="ru-RU" dirty="0" smtClean="0"/>
              <a:t>-во </a:t>
            </a:r>
            <a:r>
              <a:rPr lang="ru-RU" dirty="0" err="1" smtClean="0"/>
              <a:t>отримує</a:t>
            </a:r>
            <a:r>
              <a:rPr lang="ru-RU" dirty="0" smtClean="0"/>
              <a:t> </a:t>
            </a:r>
            <a:r>
              <a:rPr lang="ru-RU" dirty="0"/>
              <a:t>доходи і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видатки</a:t>
            </a:r>
            <a:r>
              <a:rPr lang="ru-RU" dirty="0"/>
              <a:t>,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та </a:t>
            </a:r>
            <a:r>
              <a:rPr lang="ru-RU" dirty="0" err="1"/>
              <a:t>спрямування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для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року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установчих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 smtClean="0"/>
              <a:t>.</a:t>
            </a:r>
          </a:p>
          <a:p>
            <a:pPr marL="68580" indent="0">
              <a:buNone/>
            </a:pPr>
            <a:endParaRPr lang="uk-UA" sz="800" dirty="0"/>
          </a:p>
          <a:p>
            <a:pPr marL="68580" indent="0">
              <a:buNone/>
            </a:pPr>
            <a:r>
              <a:rPr lang="uk-UA" dirty="0" smtClean="0"/>
              <a:t>Підлягає затвердженню до 1 вересня року, що передує.</a:t>
            </a:r>
          </a:p>
          <a:p>
            <a:pPr marL="68580" indent="0">
              <a:buNone/>
            </a:pPr>
            <a:endParaRPr lang="uk-UA" sz="800" dirty="0" smtClean="0"/>
          </a:p>
          <a:p>
            <a:pPr marL="68580" indent="0">
              <a:buNone/>
            </a:pPr>
            <a:r>
              <a:rPr lang="uk-UA" dirty="0" smtClean="0"/>
              <a:t>За несвоєчасне затвердження керівники несуть адміністративну відповідальність.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98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08912" cy="1465232"/>
          </a:xfrm>
        </p:spPr>
        <p:txBody>
          <a:bodyPr>
            <a:noAutofit/>
          </a:bodyPr>
          <a:lstStyle/>
          <a:p>
            <a:r>
              <a:rPr lang="ru-RU" sz="2800" dirty="0" smtClean="0"/>
              <a:t>За </a:t>
            </a:r>
            <a:r>
              <a:rPr lang="ru-RU" sz="2800" dirty="0" err="1" smtClean="0"/>
              <a:t>рахунок</a:t>
            </a:r>
            <a:r>
              <a:rPr lang="ru-RU" sz="2800" dirty="0" smtClean="0"/>
              <a:t> </a:t>
            </a:r>
            <a:r>
              <a:rPr lang="ru-RU" sz="2800" dirty="0" err="1"/>
              <a:t>прибутку</a:t>
            </a:r>
            <a:r>
              <a:rPr lang="ru-RU" sz="2800" dirty="0"/>
              <a:t> (доходу) </a:t>
            </a:r>
            <a:r>
              <a:rPr lang="ru-RU" sz="2800" dirty="0" err="1" smtClean="0"/>
              <a:t>утворюються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спеціальні</a:t>
            </a:r>
            <a:r>
              <a:rPr lang="ru-RU" sz="2800" dirty="0" smtClean="0"/>
              <a:t> </a:t>
            </a:r>
            <a:r>
              <a:rPr lang="ru-RU" sz="2800" dirty="0"/>
              <a:t>(</a:t>
            </a:r>
            <a:r>
              <a:rPr lang="ru-RU" sz="2800" dirty="0" err="1"/>
              <a:t>цільові</a:t>
            </a:r>
            <a:r>
              <a:rPr lang="ru-RU" sz="2800" dirty="0"/>
              <a:t>) </a:t>
            </a:r>
            <a:r>
              <a:rPr lang="ru-RU" sz="2800" dirty="0" err="1" smtClean="0"/>
              <a:t>фонди</a:t>
            </a:r>
            <a:r>
              <a:rPr lang="ru-RU" sz="2800" dirty="0" smtClean="0"/>
              <a:t> для </a:t>
            </a:r>
            <a:r>
              <a:rPr lang="ru-RU" sz="2800" dirty="0" err="1"/>
              <a:t>покриття</a:t>
            </a:r>
            <a:r>
              <a:rPr lang="ru-RU" sz="2800" dirty="0"/>
              <a:t> </a:t>
            </a:r>
            <a:r>
              <a:rPr lang="ru-RU" sz="2800" dirty="0" err="1"/>
              <a:t>витрат</a:t>
            </a:r>
            <a:r>
              <a:rPr lang="ru-RU" sz="2800" dirty="0"/>
              <a:t>, </a:t>
            </a:r>
            <a:r>
              <a:rPr lang="ru-RU" sz="2800" dirty="0" err="1"/>
              <a:t>пов'язаних</a:t>
            </a:r>
            <a:r>
              <a:rPr lang="ru-RU" sz="2800" dirty="0"/>
              <a:t> з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smtClean="0"/>
              <a:t>д-</a:t>
            </a:r>
            <a:r>
              <a:rPr lang="ru-RU" sz="2800" dirty="0" err="1" smtClean="0"/>
              <a:t>тю</a:t>
            </a:r>
            <a:r>
              <a:rPr lang="ru-RU" sz="28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564904"/>
            <a:ext cx="8208912" cy="3888432"/>
          </a:xfrm>
        </p:spPr>
        <p:txBody>
          <a:bodyPr>
            <a:normAutofit/>
          </a:bodyPr>
          <a:lstStyle/>
          <a:p>
            <a:r>
              <a:rPr lang="ru-RU" dirty="0" err="1"/>
              <a:t>амортизаційний</a:t>
            </a:r>
            <a:r>
              <a:rPr lang="ru-RU" dirty="0"/>
              <a:t> фонд;</a:t>
            </a:r>
          </a:p>
          <a:p>
            <a:r>
              <a:rPr lang="ru-RU" dirty="0"/>
              <a:t>фонд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;</a:t>
            </a:r>
          </a:p>
          <a:p>
            <a:r>
              <a:rPr lang="ru-RU" dirty="0"/>
              <a:t>фонд </a:t>
            </a:r>
            <a:r>
              <a:rPr lang="ru-RU" dirty="0" err="1"/>
              <a:t>споживання</a:t>
            </a:r>
            <a:r>
              <a:rPr lang="ru-RU" dirty="0"/>
              <a:t> (оплати </a:t>
            </a:r>
            <a:r>
              <a:rPr lang="ru-RU" dirty="0" err="1"/>
              <a:t>праці</a:t>
            </a:r>
            <a:r>
              <a:rPr lang="ru-RU" dirty="0"/>
              <a:t>);</a:t>
            </a:r>
          </a:p>
          <a:p>
            <a:r>
              <a:rPr lang="ru-RU" dirty="0" err="1"/>
              <a:t>резервний</a:t>
            </a:r>
            <a:r>
              <a:rPr lang="ru-RU" dirty="0"/>
              <a:t> фонд;</a:t>
            </a:r>
          </a:p>
          <a:p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фонди</a:t>
            </a:r>
            <a:r>
              <a:rPr lang="ru-RU" dirty="0"/>
              <a:t>, </a:t>
            </a:r>
            <a:r>
              <a:rPr lang="ru-RU" dirty="0" err="1"/>
              <a:t>передбачені</a:t>
            </a:r>
            <a:r>
              <a:rPr lang="ru-RU" dirty="0"/>
              <a:t> статутом </a:t>
            </a:r>
            <a:r>
              <a:rPr lang="ru-RU" dirty="0" err="1"/>
              <a:t>підприємства</a:t>
            </a:r>
            <a:r>
              <a:rPr lang="ru-RU" dirty="0" smtClean="0"/>
              <a:t>.</a:t>
            </a:r>
          </a:p>
          <a:p>
            <a:endParaRPr lang="uk-UA" dirty="0"/>
          </a:p>
          <a:p>
            <a:pPr marL="68580" indent="0">
              <a:buNone/>
            </a:pPr>
            <a:r>
              <a:rPr lang="uk-UA" b="1" dirty="0" smtClean="0"/>
              <a:t>Частина прибутку – в державний бюджет, частина у фонди підприємства.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873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72008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Державне казенне </a:t>
            </a:r>
            <a:r>
              <a:rPr lang="uk-UA" b="1" dirty="0" err="1" smtClean="0"/>
              <a:t>п-во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2000" dirty="0" smtClean="0"/>
              <a:t>(не </a:t>
            </a:r>
            <a:r>
              <a:rPr lang="uk-UA" sz="2000" dirty="0"/>
              <a:t>має на меті отримання </a:t>
            </a:r>
            <a:r>
              <a:rPr lang="uk-UA" sz="2000" dirty="0" smtClean="0"/>
              <a:t>прибутку)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84784"/>
            <a:ext cx="8208912" cy="5040560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Створюються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галузях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економіки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dirty="0"/>
              <a:t>законом дозволено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господарської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державним</a:t>
            </a:r>
            <a:r>
              <a:rPr lang="ru-RU" dirty="0"/>
              <a:t> </a:t>
            </a:r>
            <a:r>
              <a:rPr lang="ru-RU" dirty="0" err="1"/>
              <a:t>підприємствам</a:t>
            </a:r>
            <a:r>
              <a:rPr lang="ru-RU" dirty="0"/>
              <a:t>;</a:t>
            </a:r>
          </a:p>
          <a:p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en-US" dirty="0" smtClean="0"/>
              <a:t>&gt;50%</a:t>
            </a:r>
            <a:r>
              <a:rPr lang="ru-RU" dirty="0" smtClean="0"/>
              <a:t>) </a:t>
            </a:r>
            <a:r>
              <a:rPr lang="ru-RU" dirty="0" err="1"/>
              <a:t>споживачем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(</a:t>
            </a:r>
            <a:r>
              <a:rPr lang="ru-RU" dirty="0" err="1"/>
              <a:t>робіт</a:t>
            </a:r>
            <a:r>
              <a:rPr lang="ru-RU" dirty="0"/>
              <a:t>, </a:t>
            </a:r>
            <a:r>
              <a:rPr lang="ru-RU" dirty="0" err="1"/>
              <a:t>послуг</a:t>
            </a:r>
            <a:r>
              <a:rPr lang="ru-RU" dirty="0"/>
              <a:t>) </a:t>
            </a:r>
            <a:r>
              <a:rPr lang="ru-RU" dirty="0" err="1"/>
              <a:t>виступає</a:t>
            </a:r>
            <a:r>
              <a:rPr lang="ru-RU" dirty="0"/>
              <a:t> держава;</a:t>
            </a:r>
          </a:p>
          <a:p>
            <a:r>
              <a:rPr lang="ru-RU" dirty="0"/>
              <a:t>за </a:t>
            </a:r>
            <a:r>
              <a:rPr lang="ru-RU" dirty="0" err="1"/>
              <a:t>умовами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 </a:t>
            </a:r>
            <a:r>
              <a:rPr lang="ru-RU" dirty="0" err="1"/>
              <a:t>неможлива</a:t>
            </a:r>
            <a:r>
              <a:rPr lang="ru-RU" dirty="0"/>
              <a:t> </a:t>
            </a:r>
            <a:r>
              <a:rPr lang="ru-RU" dirty="0" err="1"/>
              <a:t>вільна</a:t>
            </a:r>
            <a:r>
              <a:rPr lang="ru-RU" dirty="0"/>
              <a:t> </a:t>
            </a:r>
            <a:r>
              <a:rPr lang="ru-RU" dirty="0" err="1"/>
              <a:t>конкуренція</a:t>
            </a:r>
            <a:r>
              <a:rPr lang="ru-RU" dirty="0"/>
              <a:t> </a:t>
            </a:r>
            <a:r>
              <a:rPr lang="ru-RU" dirty="0" err="1"/>
              <a:t>товаровиробників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;</a:t>
            </a:r>
          </a:p>
          <a:p>
            <a:r>
              <a:rPr lang="ru-RU" dirty="0" err="1"/>
              <a:t>переважаючим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en-US" dirty="0" smtClean="0"/>
              <a:t>&gt;50%</a:t>
            </a:r>
            <a:r>
              <a:rPr lang="ru-RU" dirty="0" smtClean="0"/>
              <a:t>) </a:t>
            </a:r>
            <a:r>
              <a:rPr lang="ru-RU" dirty="0"/>
              <a:t>є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суспільно</a:t>
            </a:r>
            <a:r>
              <a:rPr lang="ru-RU" dirty="0"/>
              <a:t> </a:t>
            </a:r>
            <a:r>
              <a:rPr lang="ru-RU" dirty="0" err="1"/>
              <a:t>необхідної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(</a:t>
            </a:r>
            <a:r>
              <a:rPr lang="ru-RU" dirty="0" err="1"/>
              <a:t>робіт</a:t>
            </a:r>
            <a:r>
              <a:rPr lang="ru-RU" dirty="0"/>
              <a:t>, </a:t>
            </a:r>
            <a:r>
              <a:rPr lang="ru-RU" dirty="0" err="1"/>
              <a:t>послуг</a:t>
            </a:r>
            <a:r>
              <a:rPr lang="ru-RU" dirty="0"/>
              <a:t>), яке за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умовами</a:t>
            </a:r>
            <a:r>
              <a:rPr lang="ru-RU" dirty="0"/>
              <a:t> і характером потреб, </a:t>
            </a:r>
            <a:r>
              <a:rPr lang="ru-RU" dirty="0" err="1"/>
              <a:t>що</a:t>
            </a:r>
            <a:r>
              <a:rPr lang="ru-RU" dirty="0"/>
              <a:t> ним </a:t>
            </a:r>
            <a:r>
              <a:rPr lang="ru-RU" dirty="0" err="1"/>
              <a:t>задовольняються</a:t>
            </a:r>
            <a:r>
              <a:rPr lang="ru-RU" dirty="0"/>
              <a:t>, як правило, не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рентабельним</a:t>
            </a:r>
            <a:r>
              <a:rPr lang="ru-RU" dirty="0"/>
              <a:t>;</a:t>
            </a:r>
          </a:p>
          <a:p>
            <a:r>
              <a:rPr lang="ru-RU" dirty="0" err="1"/>
              <a:t>приватизацію</a:t>
            </a:r>
            <a:r>
              <a:rPr lang="ru-RU" dirty="0"/>
              <a:t> </a:t>
            </a:r>
            <a:r>
              <a:rPr lang="ru-RU" dirty="0" err="1"/>
              <a:t>майнових</a:t>
            </a:r>
            <a:r>
              <a:rPr lang="ru-RU" dirty="0"/>
              <a:t> </a:t>
            </a:r>
            <a:r>
              <a:rPr lang="ru-RU" dirty="0" err="1"/>
              <a:t>комплексів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заборонено законом;</a:t>
            </a:r>
          </a:p>
          <a:p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медичне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07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024744" cy="720080"/>
          </a:xfrm>
        </p:spPr>
        <p:txBody>
          <a:bodyPr>
            <a:normAutofit/>
          </a:bodyPr>
          <a:lstStyle/>
          <a:p>
            <a:r>
              <a:rPr lang="uk-UA" b="1" dirty="0"/>
              <a:t>Державне казенне </a:t>
            </a:r>
            <a:r>
              <a:rPr lang="uk-UA" b="1" dirty="0" err="1" smtClean="0"/>
              <a:t>п-во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08912" cy="4953049"/>
          </a:xfrm>
        </p:spPr>
        <p:txBody>
          <a:bodyPr/>
          <a:lstStyle/>
          <a:p>
            <a:r>
              <a:rPr lang="uk-UA" dirty="0" smtClean="0"/>
              <a:t>Утворюється  за рішенням КМУ.</a:t>
            </a:r>
          </a:p>
          <a:p>
            <a:r>
              <a:rPr lang="ru-RU" dirty="0" err="1" smtClean="0"/>
              <a:t>Майно</a:t>
            </a:r>
            <a:r>
              <a:rPr lang="ru-RU" dirty="0" smtClean="0"/>
              <a:t> </a:t>
            </a:r>
            <a:r>
              <a:rPr lang="ru-RU" dirty="0" err="1" smtClean="0"/>
              <a:t>закріплюється</a:t>
            </a:r>
            <a:r>
              <a:rPr lang="ru-RU" dirty="0" smtClean="0"/>
              <a:t> </a:t>
            </a:r>
            <a:r>
              <a:rPr lang="ru-RU" dirty="0"/>
              <a:t>за ним на </a:t>
            </a:r>
            <a:r>
              <a:rPr lang="ru-RU" dirty="0" err="1"/>
              <a:t>праві</a:t>
            </a:r>
            <a:r>
              <a:rPr lang="ru-RU" dirty="0"/>
              <a:t> оперативного </a:t>
            </a:r>
            <a:r>
              <a:rPr lang="ru-RU" dirty="0" err="1"/>
              <a:t>управління</a:t>
            </a:r>
            <a:r>
              <a:rPr lang="ru-RU" dirty="0" smtClean="0"/>
              <a:t>.</a:t>
            </a:r>
          </a:p>
          <a:p>
            <a:r>
              <a:rPr lang="ru-RU" dirty="0"/>
              <a:t>Орган, до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входить </a:t>
            </a:r>
            <a:r>
              <a:rPr lang="ru-RU" dirty="0" smtClean="0"/>
              <a:t>п-во</a:t>
            </a:r>
            <a:r>
              <a:rPr lang="ru-RU" dirty="0"/>
              <a:t>, </a:t>
            </a:r>
            <a:r>
              <a:rPr lang="ru-RU" dirty="0" err="1"/>
              <a:t>затверджує</a:t>
            </a:r>
            <a:r>
              <a:rPr lang="ru-RU" dirty="0"/>
              <a:t> </a:t>
            </a:r>
            <a:r>
              <a:rPr lang="ru-RU" b="1" u="sng" dirty="0" smtClean="0"/>
              <a:t>статут</a:t>
            </a:r>
            <a:r>
              <a:rPr lang="ru-RU" dirty="0" smtClean="0"/>
              <a:t>, </a:t>
            </a:r>
            <a:r>
              <a:rPr lang="ru-RU" dirty="0" err="1"/>
              <a:t>призначає</a:t>
            </a:r>
            <a:r>
              <a:rPr lang="ru-RU" dirty="0"/>
              <a:t> </a:t>
            </a:r>
            <a:r>
              <a:rPr lang="ru-RU" b="1" u="sng" dirty="0" err="1" smtClean="0"/>
              <a:t>керівника</a:t>
            </a:r>
            <a:r>
              <a:rPr lang="ru-RU" dirty="0"/>
              <a:t>,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b="1" u="sng" dirty="0" err="1"/>
              <a:t>дозвіл</a:t>
            </a:r>
            <a:r>
              <a:rPr lang="ru-RU" dirty="0"/>
              <a:t> на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 smtClean="0"/>
              <a:t>госп</a:t>
            </a:r>
            <a:r>
              <a:rPr lang="ru-RU" dirty="0" smtClean="0"/>
              <a:t>. </a:t>
            </a:r>
            <a:r>
              <a:rPr lang="ru-RU" dirty="0"/>
              <a:t>д</a:t>
            </a:r>
            <a:r>
              <a:rPr lang="ru-RU" dirty="0" smtClean="0"/>
              <a:t>-</a:t>
            </a:r>
            <a:r>
              <a:rPr lang="ru-RU" dirty="0" err="1" smtClean="0"/>
              <a:t>ті</a:t>
            </a:r>
            <a:r>
              <a:rPr lang="ru-RU" dirty="0"/>
              <a:t>,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(</a:t>
            </a:r>
            <a:r>
              <a:rPr lang="ru-RU" dirty="0" err="1"/>
              <a:t>робіт</a:t>
            </a:r>
            <a:r>
              <a:rPr lang="ru-RU" dirty="0"/>
              <a:t>, </a:t>
            </a:r>
            <a:r>
              <a:rPr lang="ru-RU" dirty="0" err="1"/>
              <a:t>послуг</a:t>
            </a:r>
            <a:r>
              <a:rPr lang="ru-RU" dirty="0"/>
              <a:t>), на </a:t>
            </a:r>
            <a:r>
              <a:rPr lang="ru-RU" dirty="0" smtClean="0"/>
              <a:t>вир-во </a:t>
            </a:r>
            <a:r>
              <a:rPr lang="ru-RU" dirty="0"/>
              <a:t>та </a:t>
            </a:r>
            <a:r>
              <a:rPr lang="ru-RU" dirty="0" err="1"/>
              <a:t>реалізацію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поширюється</a:t>
            </a:r>
            <a:r>
              <a:rPr lang="ru-RU" dirty="0"/>
              <a:t> </a:t>
            </a:r>
            <a:r>
              <a:rPr lang="ru-RU" dirty="0" err="1"/>
              <a:t>зазначений</a:t>
            </a:r>
            <a:r>
              <a:rPr lang="ru-RU" dirty="0"/>
              <a:t> </a:t>
            </a:r>
            <a:r>
              <a:rPr lang="ru-RU" dirty="0" err="1"/>
              <a:t>дозвіл</a:t>
            </a:r>
            <a:r>
              <a:rPr lang="ru-RU" dirty="0"/>
              <a:t>.</a:t>
            </a:r>
          </a:p>
          <a:p>
            <a:r>
              <a:rPr lang="ru-RU" dirty="0" err="1" smtClean="0"/>
              <a:t>Найменування</a:t>
            </a:r>
            <a:r>
              <a:rPr lang="ru-RU" dirty="0" smtClean="0"/>
              <a:t> </a:t>
            </a:r>
            <a:r>
              <a:rPr lang="ru-RU" dirty="0"/>
              <a:t>казенного </a:t>
            </a:r>
            <a:r>
              <a:rPr lang="ru-RU" dirty="0" err="1"/>
              <a:t>підприємства</a:t>
            </a:r>
            <a:r>
              <a:rPr lang="ru-RU" dirty="0"/>
              <a:t> повинно </a:t>
            </a:r>
            <a:r>
              <a:rPr lang="ru-RU" dirty="0" err="1"/>
              <a:t>містити</a:t>
            </a:r>
            <a:r>
              <a:rPr lang="ru-RU" dirty="0"/>
              <a:t> слова "</a:t>
            </a:r>
            <a:r>
              <a:rPr lang="ru-RU" b="1" u="sng" dirty="0" err="1"/>
              <a:t>казенне</a:t>
            </a:r>
            <a:r>
              <a:rPr lang="ru-RU" b="1" u="sng" dirty="0"/>
              <a:t> </a:t>
            </a:r>
            <a:r>
              <a:rPr lang="ru-RU" b="1" u="sng" dirty="0" err="1"/>
              <a:t>підприємство</a:t>
            </a:r>
            <a:r>
              <a:rPr lang="ru-RU" dirty="0" smtClean="0"/>
              <a:t>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0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52928" cy="72008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Майно державного казенного </a:t>
            </a:r>
            <a:r>
              <a:rPr lang="uk-UA" b="1" dirty="0" err="1" smtClean="0"/>
              <a:t>п-ва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08912" cy="496855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Джерела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 err="1"/>
              <a:t>державне</a:t>
            </a:r>
            <a:r>
              <a:rPr lang="ru-RU" dirty="0"/>
              <a:t> </a:t>
            </a:r>
            <a:r>
              <a:rPr lang="ru-RU" dirty="0" err="1"/>
              <a:t>майно</a:t>
            </a:r>
            <a:r>
              <a:rPr lang="ru-RU" dirty="0"/>
              <a:t>, </a:t>
            </a:r>
            <a:r>
              <a:rPr lang="ru-RU" dirty="0" err="1"/>
              <a:t>передане</a:t>
            </a:r>
            <a:r>
              <a:rPr lang="ru-RU" dirty="0"/>
              <a:t> </a:t>
            </a:r>
            <a:r>
              <a:rPr lang="ru-RU" dirty="0" err="1" smtClean="0"/>
              <a:t>відповідно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рішення</a:t>
            </a:r>
            <a:r>
              <a:rPr lang="ru-RU" dirty="0"/>
              <a:t> про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;</a:t>
            </a:r>
          </a:p>
          <a:p>
            <a:r>
              <a:rPr lang="ru-RU" dirty="0" err="1"/>
              <a:t>кошти</a:t>
            </a:r>
            <a:r>
              <a:rPr lang="ru-RU" dirty="0"/>
              <a:t> та </a:t>
            </a:r>
            <a:r>
              <a:rPr lang="ru-RU" dirty="0" err="1"/>
              <a:t>інше</a:t>
            </a:r>
            <a:r>
              <a:rPr lang="ru-RU" dirty="0"/>
              <a:t> </a:t>
            </a:r>
            <a:r>
              <a:rPr lang="ru-RU" dirty="0" err="1"/>
              <a:t>майно</a:t>
            </a:r>
            <a:r>
              <a:rPr lang="ru-RU" dirty="0"/>
              <a:t>, </a:t>
            </a:r>
            <a:r>
              <a:rPr lang="ru-RU" dirty="0" err="1"/>
              <a:t>одержані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(</a:t>
            </a:r>
            <a:r>
              <a:rPr lang="ru-RU" dirty="0" err="1"/>
              <a:t>робіт</a:t>
            </a:r>
            <a:r>
              <a:rPr lang="ru-RU" dirty="0"/>
              <a:t>, </a:t>
            </a:r>
            <a:r>
              <a:rPr lang="ru-RU" dirty="0" err="1"/>
              <a:t>послуг</a:t>
            </a:r>
            <a:r>
              <a:rPr lang="ru-RU" dirty="0" smtClean="0"/>
              <a:t>);</a:t>
            </a:r>
            <a:endParaRPr lang="ru-RU" dirty="0"/>
          </a:p>
          <a:p>
            <a:r>
              <a:rPr lang="ru-RU" dirty="0" err="1"/>
              <a:t>цільові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, </a:t>
            </a:r>
            <a:r>
              <a:rPr lang="ru-RU" dirty="0" err="1"/>
              <a:t>виділені</a:t>
            </a:r>
            <a:r>
              <a:rPr lang="ru-RU" dirty="0"/>
              <a:t> з Державного бюджету </a:t>
            </a:r>
            <a:r>
              <a:rPr lang="ru-RU" dirty="0" err="1"/>
              <a:t>України</a:t>
            </a:r>
            <a:r>
              <a:rPr lang="ru-RU" dirty="0"/>
              <a:t>;</a:t>
            </a:r>
          </a:p>
          <a:p>
            <a:r>
              <a:rPr lang="ru-RU" dirty="0" err="1"/>
              <a:t>кредити</a:t>
            </a:r>
            <a:r>
              <a:rPr lang="ru-RU" dirty="0"/>
              <a:t> </a:t>
            </a:r>
            <a:r>
              <a:rPr lang="ru-RU" dirty="0" err="1"/>
              <a:t>банків</a:t>
            </a:r>
            <a:r>
              <a:rPr lang="ru-RU" dirty="0"/>
              <a:t>;</a:t>
            </a:r>
          </a:p>
          <a:p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одержаних</a:t>
            </a:r>
            <a:r>
              <a:rPr lang="ru-RU" dirty="0"/>
              <a:t> </a:t>
            </a:r>
            <a:r>
              <a:rPr lang="ru-RU" dirty="0" smtClean="0"/>
              <a:t>за </a:t>
            </a:r>
            <a:r>
              <a:rPr lang="ru-RU" dirty="0"/>
              <a:t>результатами </a:t>
            </a:r>
            <a:r>
              <a:rPr lang="ru-RU" dirty="0" err="1" smtClean="0"/>
              <a:t>госп</a:t>
            </a:r>
            <a:r>
              <a:rPr lang="ru-RU" dirty="0" smtClean="0"/>
              <a:t>. </a:t>
            </a:r>
            <a:r>
              <a:rPr lang="ru-RU" dirty="0" err="1" smtClean="0"/>
              <a:t>діяльності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, не </a:t>
            </a:r>
            <a:r>
              <a:rPr lang="ru-RU" dirty="0" err="1"/>
              <a:t>заборонені</a:t>
            </a:r>
            <a:r>
              <a:rPr lang="ru-RU" dirty="0"/>
              <a:t> законом.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49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24744" cy="1143000"/>
          </a:xfrm>
        </p:spPr>
        <p:txBody>
          <a:bodyPr/>
          <a:lstStyle/>
          <a:p>
            <a:r>
              <a:rPr lang="uk-UA" b="1" dirty="0"/>
              <a:t>Державне казенне </a:t>
            </a:r>
            <a:r>
              <a:rPr lang="uk-UA" b="1" dirty="0" err="1"/>
              <a:t>п-во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08912" cy="4752528"/>
          </a:xfrm>
        </p:spPr>
        <p:txBody>
          <a:bodyPr>
            <a:normAutofit/>
          </a:bodyPr>
          <a:lstStyle/>
          <a:p>
            <a:r>
              <a:rPr lang="ru-RU" b="1" u="sng" dirty="0" err="1" smtClean="0"/>
              <a:t>Відповідальність</a:t>
            </a:r>
            <a:r>
              <a:rPr lang="ru-RU" b="1" u="sng" dirty="0" smtClean="0"/>
              <a:t>:</a:t>
            </a:r>
          </a:p>
          <a:p>
            <a:pPr marL="68580" indent="0">
              <a:buNone/>
            </a:pPr>
            <a:r>
              <a:rPr lang="ru-RU" dirty="0" err="1" smtClean="0"/>
              <a:t>відповідає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/>
              <a:t>коштами,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 smtClean="0"/>
              <a:t>розпорядженні</a:t>
            </a:r>
            <a:r>
              <a:rPr lang="ru-RU" dirty="0" smtClean="0"/>
              <a:t> (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недостатньо</a:t>
            </a:r>
            <a:r>
              <a:rPr lang="ru-RU" dirty="0" smtClean="0"/>
              <a:t>, то </a:t>
            </a:r>
            <a:r>
              <a:rPr lang="ru-RU" dirty="0"/>
              <a:t>держава, в </a:t>
            </a:r>
            <a:r>
              <a:rPr lang="ru-RU" dirty="0" err="1"/>
              <a:t>особі</a:t>
            </a:r>
            <a:r>
              <a:rPr lang="ru-RU" dirty="0"/>
              <a:t> органу, до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входить </a:t>
            </a:r>
            <a:r>
              <a:rPr lang="ru-RU" dirty="0" err="1"/>
              <a:t>підприємство</a:t>
            </a:r>
            <a:r>
              <a:rPr lang="ru-RU" dirty="0"/>
              <a:t>, </a:t>
            </a:r>
            <a:r>
              <a:rPr lang="ru-RU" dirty="0" err="1"/>
              <a:t>несе</a:t>
            </a:r>
            <a:r>
              <a:rPr lang="ru-RU" dirty="0"/>
              <a:t> </a:t>
            </a:r>
            <a:r>
              <a:rPr lang="ru-RU" dirty="0" err="1"/>
              <a:t>повну</a:t>
            </a:r>
            <a:r>
              <a:rPr lang="ru-RU" dirty="0"/>
              <a:t> </a:t>
            </a:r>
            <a:r>
              <a:rPr lang="ru-RU" dirty="0" err="1"/>
              <a:t>субсидіарну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 за </a:t>
            </a:r>
            <a:r>
              <a:rPr lang="ru-RU" dirty="0" err="1"/>
              <a:t>зобов'язаннями</a:t>
            </a:r>
            <a:r>
              <a:rPr lang="ru-RU" dirty="0"/>
              <a:t> казенного </a:t>
            </a:r>
            <a:r>
              <a:rPr lang="ru-RU" dirty="0" err="1"/>
              <a:t>підприємства</a:t>
            </a:r>
            <a:r>
              <a:rPr lang="ru-RU" dirty="0" smtClean="0"/>
              <a:t>.</a:t>
            </a:r>
          </a:p>
          <a:p>
            <a:pPr marL="68580" indent="0">
              <a:buNone/>
            </a:pPr>
            <a:endParaRPr lang="ru-RU" dirty="0"/>
          </a:p>
          <a:p>
            <a:r>
              <a:rPr lang="ru-RU" b="1" u="sng" dirty="0" err="1" smtClean="0"/>
              <a:t>Використання</a:t>
            </a:r>
            <a:r>
              <a:rPr lang="ru-RU" b="1" u="sng" dirty="0" smtClean="0"/>
              <a:t> та </a:t>
            </a:r>
            <a:r>
              <a:rPr lang="ru-RU" b="1" u="sng" dirty="0" err="1" smtClean="0"/>
              <a:t>розподіл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прибутку</a:t>
            </a:r>
            <a:r>
              <a:rPr lang="ru-RU" b="1" u="sng" dirty="0" smtClean="0"/>
              <a:t>:</a:t>
            </a:r>
          </a:p>
          <a:p>
            <a:pPr marL="68580" indent="0">
              <a:buNone/>
            </a:pP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/>
              <a:t>фінансовим</a:t>
            </a:r>
            <a:r>
              <a:rPr lang="ru-RU" dirty="0"/>
              <a:t> </a:t>
            </a:r>
            <a:r>
              <a:rPr lang="ru-RU" dirty="0" smtClean="0"/>
              <a:t>планом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786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Державне корпоративне </a:t>
            </a:r>
            <a:r>
              <a:rPr lang="uk-UA" dirty="0" err="1" smtClean="0"/>
              <a:t>п-во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uk-UA" dirty="0" smtClean="0"/>
              <a:t>Як правило утворюється в формі акціонерного товариства. Капітал розділений на акції </a:t>
            </a:r>
            <a:r>
              <a:rPr lang="uk-UA" smtClean="0"/>
              <a:t>рівного номіналу.</a:t>
            </a:r>
          </a:p>
          <a:p>
            <a:pPr marL="68580" indent="0"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93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Господарська компетенція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права і обов’язки:</a:t>
            </a:r>
          </a:p>
          <a:p>
            <a:pPr marL="68580" indent="0">
              <a:buNone/>
            </a:pPr>
            <a:r>
              <a:rPr lang="uk-UA" dirty="0" smtClean="0"/>
              <a:t>- відкривати рахунки, </a:t>
            </a:r>
          </a:p>
          <a:p>
            <a:pPr>
              <a:buFontTx/>
              <a:buChar char="-"/>
            </a:pPr>
            <a:r>
              <a:rPr lang="uk-UA" dirty="0"/>
              <a:t>с</a:t>
            </a:r>
            <a:r>
              <a:rPr lang="uk-UA" dirty="0" smtClean="0"/>
              <a:t>творювати філії;</a:t>
            </a:r>
          </a:p>
          <a:p>
            <a:pPr>
              <a:buFontTx/>
              <a:buChar char="-"/>
            </a:pPr>
            <a:r>
              <a:rPr lang="uk-UA" dirty="0" smtClean="0"/>
              <a:t>займатися ЗЕД;</a:t>
            </a:r>
          </a:p>
          <a:p>
            <a:pPr>
              <a:buFontTx/>
              <a:buChar char="-"/>
            </a:pPr>
            <a:r>
              <a:rPr lang="uk-UA" dirty="0" smtClean="0"/>
              <a:t>придбання, відчуження, оренда, лізинг майна і т.д.</a:t>
            </a:r>
          </a:p>
          <a:p>
            <a:pPr>
              <a:buFontTx/>
              <a:buChar char="-"/>
            </a:pPr>
            <a:r>
              <a:rPr lang="uk-UA" dirty="0" smtClean="0"/>
              <a:t>сплачувати податки.</a:t>
            </a:r>
          </a:p>
          <a:p>
            <a:pPr>
              <a:buFontTx/>
              <a:buChar char="-"/>
            </a:pPr>
            <a:endParaRPr lang="uk-UA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5074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Комунальні </a:t>
            </a:r>
            <a:r>
              <a:rPr lang="uk-UA" dirty="0" err="1" smtClean="0"/>
              <a:t>п-ва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7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047037"/>
              </p:ext>
            </p:extLst>
          </p:nvPr>
        </p:nvGraphicFramePr>
        <p:xfrm>
          <a:off x="467544" y="332656"/>
          <a:ext cx="8280920" cy="5499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049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115212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Комунальне унітарне </a:t>
            </a:r>
            <a:r>
              <a:rPr lang="uk-UA" dirty="0" err="1" smtClean="0"/>
              <a:t>п-во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000" dirty="0" smtClean="0"/>
              <a:t>(аналогічно де державного, тільки власником є відповідна територіальна громада)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08912" cy="4608512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утворюється</a:t>
            </a:r>
            <a:r>
              <a:rPr lang="ru-RU" dirty="0"/>
              <a:t> </a:t>
            </a:r>
            <a:r>
              <a:rPr lang="ru-RU" dirty="0" err="1" smtClean="0"/>
              <a:t>компетентним</a:t>
            </a:r>
            <a:r>
              <a:rPr lang="ru-RU" dirty="0" smtClean="0"/>
              <a:t> органом на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відокремленої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 smtClean="0"/>
              <a:t>комунальної</a:t>
            </a:r>
            <a:r>
              <a:rPr lang="ru-RU" dirty="0" smtClean="0"/>
              <a:t> </a:t>
            </a:r>
            <a:r>
              <a:rPr lang="ru-RU" dirty="0" err="1"/>
              <a:t>власності</a:t>
            </a:r>
            <a:r>
              <a:rPr lang="ru-RU" dirty="0"/>
              <a:t>, </a:t>
            </a:r>
            <a:endParaRPr lang="ru-RU" dirty="0" smtClean="0"/>
          </a:p>
          <a:p>
            <a:endParaRPr lang="ru-RU" dirty="0"/>
          </a:p>
          <a:p>
            <a:r>
              <a:rPr lang="uk-UA" dirty="0" smtClean="0"/>
              <a:t>найменування </a:t>
            </a:r>
            <a:r>
              <a:rPr lang="ru-RU" dirty="0"/>
              <a:t>повинно </a:t>
            </a:r>
            <a:r>
              <a:rPr lang="ru-RU" dirty="0" err="1"/>
              <a:t>містити</a:t>
            </a:r>
            <a:r>
              <a:rPr lang="ru-RU" dirty="0"/>
              <a:t> слова </a:t>
            </a:r>
            <a:r>
              <a:rPr lang="ru-RU" dirty="0" smtClean="0"/>
              <a:t>«</a:t>
            </a:r>
            <a:r>
              <a:rPr lang="ru-RU" dirty="0" err="1" smtClean="0"/>
              <a:t>комунальне</a:t>
            </a:r>
            <a:r>
              <a:rPr lang="ru-RU" dirty="0" smtClean="0"/>
              <a:t> </a:t>
            </a:r>
            <a:r>
              <a:rPr lang="ru-RU" dirty="0" err="1" smtClean="0"/>
              <a:t>підприємство</a:t>
            </a:r>
            <a:r>
              <a:rPr lang="ru-RU" dirty="0"/>
              <a:t>» та </a:t>
            </a:r>
            <a:r>
              <a:rPr lang="ru-RU" dirty="0" err="1"/>
              <a:t>вказівку</a:t>
            </a:r>
            <a:r>
              <a:rPr lang="ru-RU" dirty="0"/>
              <a:t> на орган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, до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входить </a:t>
            </a:r>
            <a:r>
              <a:rPr lang="ru-RU" dirty="0" err="1"/>
              <a:t>дане</a:t>
            </a:r>
            <a:r>
              <a:rPr lang="ru-RU" dirty="0"/>
              <a:t> </a:t>
            </a:r>
            <a:r>
              <a:rPr lang="ru-RU" dirty="0" smtClean="0"/>
              <a:t>п-во;</a:t>
            </a:r>
            <a:endParaRPr lang="ru-RU" dirty="0"/>
          </a:p>
          <a:p>
            <a:endParaRPr lang="ru-RU" dirty="0"/>
          </a:p>
          <a:p>
            <a:r>
              <a:rPr lang="ru-RU" dirty="0"/>
              <a:t>не </a:t>
            </a:r>
            <a:r>
              <a:rPr lang="ru-RU" dirty="0" err="1"/>
              <a:t>несе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 за </a:t>
            </a:r>
            <a:r>
              <a:rPr lang="ru-RU" dirty="0" err="1"/>
              <a:t>зобов'язаннями</a:t>
            </a:r>
            <a:r>
              <a:rPr lang="ru-RU" dirty="0"/>
              <a:t> </a:t>
            </a:r>
            <a:r>
              <a:rPr lang="ru-RU" dirty="0" err="1"/>
              <a:t>власника</a:t>
            </a:r>
            <a:r>
              <a:rPr lang="ru-RU" dirty="0"/>
              <a:t> і органу </a:t>
            </a:r>
            <a:r>
              <a:rPr lang="ru-RU" dirty="0" err="1"/>
              <a:t>влади</a:t>
            </a:r>
            <a:r>
              <a:rPr lang="ru-RU" dirty="0"/>
              <a:t>, до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входить</a:t>
            </a:r>
            <a:r>
              <a:rPr lang="ru-RU" dirty="0" smtClean="0"/>
              <a:t>;</a:t>
            </a:r>
          </a:p>
          <a:p>
            <a:pPr marL="68580" indent="0">
              <a:buNone/>
            </a:pPr>
            <a:endParaRPr lang="ru-RU" dirty="0"/>
          </a:p>
          <a:p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: </a:t>
            </a:r>
            <a:r>
              <a:rPr lang="ru-RU" dirty="0" err="1"/>
              <a:t>керівник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наглядова</a:t>
            </a:r>
            <a:r>
              <a:rPr lang="ru-RU" dirty="0"/>
              <a:t> рада </a:t>
            </a:r>
            <a:r>
              <a:rPr lang="ru-RU" dirty="0" err="1"/>
              <a:t>підприємства</a:t>
            </a:r>
            <a:r>
              <a:rPr lang="ru-RU" dirty="0"/>
              <a:t> (у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 smtClean="0"/>
              <a:t>);</a:t>
            </a:r>
          </a:p>
          <a:p>
            <a:endParaRPr lang="ru-RU" dirty="0"/>
          </a:p>
          <a:p>
            <a:r>
              <a:rPr lang="ru-RU" dirty="0" err="1"/>
              <a:t>Річна</a:t>
            </a:r>
            <a:r>
              <a:rPr lang="ru-RU" dirty="0"/>
              <a:t> </a:t>
            </a:r>
            <a:r>
              <a:rPr lang="ru-RU" dirty="0" err="1"/>
              <a:t>фінансова</a:t>
            </a:r>
            <a:r>
              <a:rPr lang="ru-RU" dirty="0"/>
              <a:t> </a:t>
            </a:r>
            <a:r>
              <a:rPr lang="ru-RU" dirty="0" err="1"/>
              <a:t>звітність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підлягати</a:t>
            </a:r>
            <a:r>
              <a:rPr lang="ru-RU" dirty="0"/>
              <a:t> </a:t>
            </a:r>
            <a:r>
              <a:rPr lang="ru-RU" dirty="0" err="1"/>
              <a:t>обов’язковій</a:t>
            </a:r>
            <a:r>
              <a:rPr lang="ru-RU" dirty="0"/>
              <a:t> </a:t>
            </a:r>
            <a:r>
              <a:rPr lang="ru-RU" dirty="0" err="1"/>
              <a:t>перевірці</a:t>
            </a:r>
            <a:r>
              <a:rPr lang="ru-RU" dirty="0"/>
              <a:t> </a:t>
            </a:r>
            <a:r>
              <a:rPr lang="ru-RU" dirty="0" err="1"/>
              <a:t>незалежним</a:t>
            </a:r>
            <a:r>
              <a:rPr lang="ru-RU" dirty="0"/>
              <a:t> аудитором та </a:t>
            </a:r>
            <a:r>
              <a:rPr lang="ru-RU" dirty="0" err="1"/>
              <a:t>оприлюднена</a:t>
            </a:r>
            <a:r>
              <a:rPr lang="ru-RU" dirty="0"/>
              <a:t> на </a:t>
            </a:r>
            <a:r>
              <a:rPr lang="ru-RU" dirty="0" err="1"/>
              <a:t>офіційному</a:t>
            </a:r>
            <a:r>
              <a:rPr lang="ru-RU" dirty="0"/>
              <a:t> веб-</a:t>
            </a:r>
            <a:r>
              <a:rPr lang="ru-RU" dirty="0" err="1"/>
              <a:t>сайті</a:t>
            </a:r>
            <a:r>
              <a:rPr lang="ru-RU" dirty="0"/>
              <a:t> до </a:t>
            </a:r>
            <a:r>
              <a:rPr lang="ru-RU"/>
              <a:t>30 </a:t>
            </a:r>
            <a:r>
              <a:rPr lang="ru-RU" smtClean="0"/>
              <a:t>квітня</a:t>
            </a:r>
            <a:endParaRPr lang="ru-RU" dirty="0"/>
          </a:p>
          <a:p>
            <a:endParaRPr lang="uk-UA" dirty="0"/>
          </a:p>
          <a:p>
            <a:endParaRPr lang="ru-RU" dirty="0" smtClean="0"/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55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27664"/>
            <a:ext cx="8208912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Майно комунального унітарного підприємства </a:t>
            </a:r>
            <a:r>
              <a:rPr lang="ru-RU" b="1" dirty="0" err="1" smtClean="0"/>
              <a:t>закріплюється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праві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господарського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відання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(</a:t>
            </a:r>
            <a:r>
              <a:rPr lang="ru-RU" dirty="0" err="1"/>
              <a:t>комунальне</a:t>
            </a:r>
            <a:r>
              <a:rPr lang="ru-RU" dirty="0"/>
              <a:t> </a:t>
            </a:r>
            <a:r>
              <a:rPr lang="ru-RU" dirty="0" err="1"/>
              <a:t>комерційне</a:t>
            </a:r>
            <a:r>
              <a:rPr lang="ru-RU" dirty="0"/>
              <a:t> </a:t>
            </a:r>
            <a:r>
              <a:rPr lang="ru-RU" dirty="0" err="1"/>
              <a:t>підприємство</a:t>
            </a:r>
            <a:r>
              <a:rPr lang="ru-RU" dirty="0"/>
              <a:t>) </a:t>
            </a:r>
            <a:endParaRPr lang="ru-RU" dirty="0" smtClean="0"/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праві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оперативного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управління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(</a:t>
            </a:r>
            <a:r>
              <a:rPr lang="ru-RU" dirty="0" err="1"/>
              <a:t>комунальне</a:t>
            </a:r>
            <a:r>
              <a:rPr lang="ru-RU" dirty="0"/>
              <a:t> </a:t>
            </a:r>
            <a:r>
              <a:rPr lang="ru-RU" dirty="0" err="1"/>
              <a:t>некомерційне</a:t>
            </a:r>
            <a:r>
              <a:rPr lang="ru-RU" dirty="0"/>
              <a:t> </a:t>
            </a:r>
            <a:r>
              <a:rPr lang="ru-RU" dirty="0" err="1"/>
              <a:t>підприємство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5662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Комунальним</a:t>
            </a:r>
            <a:r>
              <a:rPr lang="ru-RU" b="1" dirty="0"/>
              <a:t> </a:t>
            </a:r>
            <a:r>
              <a:rPr lang="ru-RU" b="1" dirty="0" err="1"/>
              <a:t>акціонерним</a:t>
            </a:r>
            <a:r>
              <a:rPr lang="ru-RU" b="1" dirty="0"/>
              <a:t> </a:t>
            </a:r>
            <a:r>
              <a:rPr lang="ru-RU" b="1" dirty="0" err="1"/>
              <a:t>товариством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08912" cy="439248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товариство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статутний</a:t>
            </a:r>
            <a:r>
              <a:rPr lang="ru-RU" dirty="0"/>
              <a:t> фонд, </a:t>
            </a:r>
            <a:r>
              <a:rPr lang="ru-RU" dirty="0" err="1"/>
              <a:t>поділений</a:t>
            </a:r>
            <a:r>
              <a:rPr lang="ru-RU" dirty="0"/>
              <a:t> на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акцій</a:t>
            </a:r>
            <a:r>
              <a:rPr lang="ru-RU" dirty="0"/>
              <a:t> </a:t>
            </a:r>
            <a:r>
              <a:rPr lang="ru-RU" dirty="0" err="1"/>
              <a:t>рівної</a:t>
            </a:r>
            <a:r>
              <a:rPr lang="ru-RU" dirty="0"/>
              <a:t> </a:t>
            </a:r>
            <a:r>
              <a:rPr lang="ru-RU" dirty="0" err="1"/>
              <a:t>номінальної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АТ </a:t>
            </a:r>
            <a:r>
              <a:rPr lang="ru-RU" dirty="0" err="1"/>
              <a:t>несе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 за </a:t>
            </a:r>
            <a:r>
              <a:rPr lang="ru-RU" dirty="0" err="1"/>
              <a:t>зобов'язаннями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майном</a:t>
            </a:r>
            <a:r>
              <a:rPr lang="ru-RU" dirty="0"/>
              <a:t> </a:t>
            </a:r>
            <a:r>
              <a:rPr lang="ru-RU" dirty="0" err="1"/>
              <a:t>товариства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Акціонери</a:t>
            </a:r>
            <a:r>
              <a:rPr lang="ru-RU" dirty="0" smtClean="0"/>
              <a:t> </a:t>
            </a:r>
            <a:r>
              <a:rPr lang="ru-RU" dirty="0" err="1"/>
              <a:t>відповідають</a:t>
            </a:r>
            <a:r>
              <a:rPr lang="ru-RU" dirty="0"/>
              <a:t> за </a:t>
            </a:r>
            <a:r>
              <a:rPr lang="ru-RU" dirty="0" err="1"/>
              <a:t>зобов'язаннями</a:t>
            </a:r>
            <a:r>
              <a:rPr lang="ru-RU" dirty="0"/>
              <a:t> </a:t>
            </a:r>
            <a:r>
              <a:rPr lang="ru-RU" dirty="0" err="1"/>
              <a:t>товариства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в межах </a:t>
            </a:r>
            <a:r>
              <a:rPr lang="ru-RU" dirty="0" err="1"/>
              <a:t>належних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акцій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Орган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володіти</a:t>
            </a:r>
            <a:r>
              <a:rPr lang="ru-RU" dirty="0"/>
              <a:t> 100 % </a:t>
            </a:r>
            <a:r>
              <a:rPr lang="ru-RU" dirty="0" err="1"/>
              <a:t>акцій</a:t>
            </a:r>
            <a:r>
              <a:rPr lang="ru-RU" dirty="0"/>
              <a:t> </a:t>
            </a:r>
            <a:r>
              <a:rPr lang="ru-RU" dirty="0" smtClean="0"/>
              <a:t>АТ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їхньої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Комунальним</a:t>
            </a:r>
            <a:r>
              <a:rPr lang="ru-RU" dirty="0" smtClean="0"/>
              <a:t> АТ </a:t>
            </a:r>
            <a:r>
              <a:rPr lang="ru-RU" dirty="0" err="1" smtClean="0"/>
              <a:t>вважається</a:t>
            </a:r>
            <a:r>
              <a:rPr lang="ru-RU" dirty="0" smtClean="0"/>
              <a:t> </a:t>
            </a:r>
            <a:r>
              <a:rPr lang="ru-RU" dirty="0" err="1"/>
              <a:t>товариство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50% </a:t>
            </a:r>
            <a:r>
              <a:rPr lang="ru-RU" dirty="0" err="1"/>
              <a:t>акцій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органу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учасниками</a:t>
            </a:r>
            <a:r>
              <a:rPr lang="ru-RU" dirty="0"/>
              <a:t> як </a:t>
            </a:r>
            <a:r>
              <a:rPr lang="ru-RU" dirty="0" err="1" smtClean="0"/>
              <a:t>відкритих</a:t>
            </a:r>
            <a:r>
              <a:rPr lang="ru-RU" dirty="0" smtClean="0"/>
              <a:t> (ПАТ), </a:t>
            </a:r>
            <a:r>
              <a:rPr lang="ru-RU" dirty="0"/>
              <a:t>так і </a:t>
            </a:r>
            <a:r>
              <a:rPr lang="ru-RU" dirty="0" err="1"/>
              <a:t>закритих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Прат</a:t>
            </a:r>
            <a:r>
              <a:rPr lang="ru-RU" dirty="0" smtClean="0"/>
              <a:t>)</a:t>
            </a:r>
            <a:r>
              <a:rPr lang="ru-RU" dirty="0" err="1" smtClean="0"/>
              <a:t>акціонерних</a:t>
            </a:r>
            <a:r>
              <a:rPr lang="ru-RU" dirty="0" smtClean="0"/>
              <a:t> </a:t>
            </a:r>
            <a:r>
              <a:rPr lang="ru-RU" dirty="0" err="1"/>
              <a:t>товариств</a:t>
            </a:r>
            <a:r>
              <a:rPr lang="ru-RU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9638588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024744" cy="1143000"/>
          </a:xfrm>
        </p:spPr>
        <p:txBody>
          <a:bodyPr>
            <a:normAutofit/>
          </a:bodyPr>
          <a:lstStyle/>
          <a:p>
            <a:r>
              <a:rPr lang="ru-RU" b="1" dirty="0" err="1"/>
              <a:t>Комунальним</a:t>
            </a:r>
            <a:r>
              <a:rPr lang="ru-RU" b="1" dirty="0"/>
              <a:t> </a:t>
            </a:r>
            <a:r>
              <a:rPr lang="ru-RU" b="1" dirty="0" smtClean="0"/>
              <a:t>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23652"/>
            <a:ext cx="8280920" cy="420169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є </a:t>
            </a:r>
            <a:r>
              <a:rPr lang="ru-RU" dirty="0" err="1"/>
              <a:t>товариство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статутний</a:t>
            </a:r>
            <a:r>
              <a:rPr lang="ru-RU" dirty="0"/>
              <a:t> фонд, </a:t>
            </a:r>
            <a:r>
              <a:rPr lang="ru-RU" dirty="0" err="1"/>
              <a:t>розподілений</a:t>
            </a:r>
            <a:r>
              <a:rPr lang="ru-RU" dirty="0"/>
              <a:t> на </a:t>
            </a:r>
            <a:r>
              <a:rPr lang="ru-RU" dirty="0" err="1"/>
              <a:t>частини</a:t>
            </a:r>
            <a:r>
              <a:rPr lang="ru-RU" dirty="0"/>
              <a:t>,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статутними</a:t>
            </a:r>
            <a:r>
              <a:rPr lang="ru-RU" dirty="0"/>
              <a:t> документами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Учасники</a:t>
            </a:r>
            <a:r>
              <a:rPr lang="ru-RU" dirty="0"/>
              <a:t> </a:t>
            </a:r>
            <a:r>
              <a:rPr lang="ru-RU" dirty="0" err="1"/>
              <a:t>товариства</a:t>
            </a:r>
            <a:r>
              <a:rPr lang="ru-RU" dirty="0"/>
              <a:t> </a:t>
            </a:r>
            <a:r>
              <a:rPr lang="ru-RU" dirty="0" err="1"/>
              <a:t>несуть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 за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зобов'язаннями</a:t>
            </a:r>
            <a:r>
              <a:rPr lang="ru-RU" dirty="0"/>
              <a:t> в межах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внесків</a:t>
            </a:r>
            <a:r>
              <a:rPr lang="ru-RU" dirty="0"/>
              <a:t> до статутного фонду </a:t>
            </a:r>
            <a:r>
              <a:rPr lang="ru-RU" dirty="0" smtClean="0"/>
              <a:t>.</a:t>
            </a:r>
          </a:p>
          <a:p>
            <a:r>
              <a:rPr lang="ru-RU" dirty="0"/>
              <a:t>Органам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 </a:t>
            </a:r>
            <a:r>
              <a:rPr lang="ru-RU" dirty="0" err="1"/>
              <a:t>забороняється</a:t>
            </a:r>
            <a:r>
              <a:rPr lang="ru-RU" dirty="0"/>
              <a:t> бути </a:t>
            </a:r>
            <a:r>
              <a:rPr lang="ru-RU" dirty="0" err="1"/>
              <a:t>учасниками</a:t>
            </a:r>
            <a:r>
              <a:rPr lang="ru-RU" dirty="0"/>
              <a:t> </a:t>
            </a:r>
            <a:r>
              <a:rPr lang="ru-RU" dirty="0" err="1"/>
              <a:t>товариств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додатковою</a:t>
            </a:r>
            <a:r>
              <a:rPr lang="ru-RU" dirty="0"/>
              <a:t> </a:t>
            </a:r>
            <a:r>
              <a:rPr lang="ru-RU" dirty="0" err="1"/>
              <a:t>відповідальністю</a:t>
            </a:r>
            <a:r>
              <a:rPr lang="ru-RU" dirty="0"/>
              <a:t>, </a:t>
            </a:r>
            <a:r>
              <a:rPr lang="ru-RU" dirty="0" err="1"/>
              <a:t>повних</a:t>
            </a:r>
            <a:r>
              <a:rPr lang="ru-RU" dirty="0"/>
              <a:t> </a:t>
            </a:r>
            <a:r>
              <a:rPr lang="ru-RU" dirty="0" err="1"/>
              <a:t>товариств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командитних</a:t>
            </a:r>
            <a:r>
              <a:rPr lang="ru-RU" dirty="0"/>
              <a:t> </a:t>
            </a:r>
            <a:r>
              <a:rPr lang="ru-RU" dirty="0" err="1"/>
              <a:t>товариств</a:t>
            </a:r>
            <a:r>
              <a:rPr lang="ru-RU" dirty="0"/>
              <a:t> (</a:t>
            </a:r>
            <a:r>
              <a:rPr lang="ru-RU" dirty="0" err="1"/>
              <a:t>товариств</a:t>
            </a:r>
            <a:r>
              <a:rPr lang="ru-RU" dirty="0"/>
              <a:t> на </a:t>
            </a:r>
            <a:r>
              <a:rPr lang="ru-RU" dirty="0" err="1"/>
              <a:t>довірі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711750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424936" cy="1143000"/>
          </a:xfrm>
        </p:spPr>
        <p:txBody>
          <a:bodyPr>
            <a:noAutofit/>
          </a:bodyPr>
          <a:lstStyle/>
          <a:p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Господарські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товариства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sz="4000" dirty="0" smtClean="0"/>
              <a:t>- є </a:t>
            </a:r>
            <a:r>
              <a:rPr lang="ru-RU" sz="4000" dirty="0" err="1" smtClean="0"/>
              <a:t>найбільш</a:t>
            </a:r>
            <a:r>
              <a:rPr lang="ru-RU" sz="4000" dirty="0" smtClean="0"/>
              <a:t> </a:t>
            </a:r>
            <a:r>
              <a:rPr lang="ru-RU" sz="4000" dirty="0" err="1" smtClean="0"/>
              <a:t>розповсюдженими</a:t>
            </a:r>
            <a:r>
              <a:rPr lang="ru-RU" sz="4000" dirty="0" smtClean="0"/>
              <a:t> </a:t>
            </a:r>
            <a:r>
              <a:rPr lang="ru-RU" sz="4000" dirty="0" err="1"/>
              <a:t>серед</a:t>
            </a:r>
            <a:r>
              <a:rPr lang="ru-RU" sz="4000" dirty="0"/>
              <a:t> </a:t>
            </a:r>
            <a:r>
              <a:rPr lang="ru-RU" sz="4000" dirty="0" err="1"/>
              <a:t>підприємств</a:t>
            </a:r>
            <a:r>
              <a:rPr lang="ru-RU" sz="4000" dirty="0"/>
              <a:t>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колективної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власності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475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1152128"/>
          </a:xfrm>
        </p:spPr>
        <p:txBody>
          <a:bodyPr>
            <a:normAutofit/>
          </a:bodyPr>
          <a:lstStyle/>
          <a:p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Господарські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товариства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76872"/>
            <a:ext cx="8208912" cy="4248472"/>
          </a:xfrm>
        </p:spPr>
        <p:txBody>
          <a:bodyPr>
            <a:normAutofit/>
          </a:bodyPr>
          <a:lstStyle/>
          <a:p>
            <a:r>
              <a:rPr lang="ru-RU" dirty="0" smtClean="0"/>
              <a:t>- </a:t>
            </a:r>
            <a:r>
              <a:rPr lang="ru-RU" dirty="0" err="1" smtClean="0"/>
              <a:t>підпр-ва</a:t>
            </a:r>
            <a:r>
              <a:rPr lang="ru-RU" dirty="0" smtClean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 smtClean="0"/>
              <a:t>ін</a:t>
            </a:r>
            <a:r>
              <a:rPr lang="ru-RU" dirty="0" smtClean="0"/>
              <a:t>. СГ, </a:t>
            </a:r>
            <a:r>
              <a:rPr lang="ru-RU" dirty="0" err="1" smtClean="0"/>
              <a:t>створені</a:t>
            </a:r>
            <a:r>
              <a:rPr lang="ru-RU" dirty="0" smtClean="0"/>
              <a:t> ЮО </a:t>
            </a:r>
            <a:r>
              <a:rPr lang="ru-RU" dirty="0"/>
              <a:t>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громадянами</a:t>
            </a:r>
            <a:r>
              <a:rPr lang="ru-RU" dirty="0"/>
              <a:t> шляхом </a:t>
            </a:r>
            <a:r>
              <a:rPr lang="ru-RU" dirty="0" err="1"/>
              <a:t>об'єднання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майна і </a:t>
            </a:r>
            <a:r>
              <a:rPr lang="ru-RU" dirty="0" err="1"/>
              <a:t>участі</a:t>
            </a:r>
            <a:r>
              <a:rPr lang="ru-RU" dirty="0"/>
              <a:t> в </a:t>
            </a:r>
            <a:r>
              <a:rPr lang="ru-RU" dirty="0" err="1" smtClean="0"/>
              <a:t>підприємницькій</a:t>
            </a:r>
            <a:r>
              <a:rPr lang="ru-RU" dirty="0" smtClean="0"/>
              <a:t> д-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/>
              <a:t>товариства</a:t>
            </a:r>
            <a:r>
              <a:rPr lang="ru-RU" dirty="0"/>
              <a:t> з метою </a:t>
            </a:r>
            <a:r>
              <a:rPr lang="ru-RU" dirty="0" err="1"/>
              <a:t>одержання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 smtClean="0"/>
              <a:t>.</a:t>
            </a:r>
          </a:p>
          <a:p>
            <a:pPr marL="68580" indent="0">
              <a:buNone/>
            </a:pPr>
            <a:endParaRPr lang="ru-RU" dirty="0" smtClean="0"/>
          </a:p>
          <a:p>
            <a:r>
              <a:rPr lang="uk-UA" dirty="0" smtClean="0"/>
              <a:t>ЮО;</a:t>
            </a:r>
          </a:p>
          <a:p>
            <a:pPr marL="68580" indent="0">
              <a:buNone/>
            </a:pPr>
            <a:endParaRPr lang="uk-UA" dirty="0" smtClean="0"/>
          </a:p>
          <a:p>
            <a:r>
              <a:rPr lang="uk-UA" dirty="0"/>
              <a:t>м</a:t>
            </a:r>
            <a:r>
              <a:rPr lang="uk-UA" dirty="0" smtClean="0"/>
              <a:t>ожуть здійснювати будь-яку підприємницьку діяльність (не заборонену законом).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509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877" y="54868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господарських товариств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5" t="26613" r="13965" b="8594"/>
          <a:stretch/>
        </p:blipFill>
        <p:spPr bwMode="auto">
          <a:xfrm>
            <a:off x="18499" y="1828825"/>
            <a:ext cx="9125501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29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Дивідендна</a:t>
            </a:r>
            <a:r>
              <a:rPr lang="ru-RU" b="1" dirty="0"/>
              <a:t> </a:t>
            </a:r>
            <a:r>
              <a:rPr lang="ru-RU" b="1" dirty="0" err="1"/>
              <a:t>політика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складова</a:t>
            </a:r>
            <a:r>
              <a:rPr lang="ru-RU" dirty="0" smtClean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фінансової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акціонерного</a:t>
            </a:r>
            <a:r>
              <a:rPr lang="ru-RU" dirty="0"/>
              <a:t> </a:t>
            </a:r>
            <a:r>
              <a:rPr lang="ru-RU" dirty="0" err="1"/>
              <a:t>товариства</a:t>
            </a:r>
            <a:r>
              <a:rPr lang="ru-RU" dirty="0"/>
              <a:t>, </a:t>
            </a:r>
            <a:r>
              <a:rPr lang="ru-RU" dirty="0" err="1"/>
              <a:t>спрямована</a:t>
            </a:r>
            <a:r>
              <a:rPr lang="ru-RU" dirty="0"/>
              <a:t> на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ринкової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 </a:t>
            </a:r>
            <a:r>
              <a:rPr lang="ru-RU" dirty="0" err="1"/>
              <a:t>акцій</a:t>
            </a:r>
            <a:r>
              <a:rPr lang="ru-RU" dirty="0"/>
              <a:t>. </a:t>
            </a:r>
            <a:endParaRPr lang="ru-RU" dirty="0" smtClean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dirty="0" err="1" smtClean="0"/>
              <a:t>Полягає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оптимізації</a:t>
            </a:r>
            <a:r>
              <a:rPr lang="ru-RU" dirty="0"/>
              <a:t> </a:t>
            </a:r>
            <a:r>
              <a:rPr lang="ru-RU" dirty="0" err="1"/>
              <a:t>пропорцій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тією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отриманого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на </a:t>
            </a:r>
            <a:r>
              <a:rPr lang="ru-RU" dirty="0" err="1"/>
              <a:t>споживання</a:t>
            </a:r>
            <a:r>
              <a:rPr lang="ru-RU" dirty="0"/>
              <a:t>, і </a:t>
            </a:r>
            <a:r>
              <a:rPr lang="ru-RU" dirty="0" err="1"/>
              <a:t>тією</a:t>
            </a:r>
            <a:r>
              <a:rPr lang="ru-RU" dirty="0"/>
              <a:t>, яку </a:t>
            </a:r>
            <a:r>
              <a:rPr lang="ru-RU" dirty="0" err="1" smtClean="0"/>
              <a:t>капіталізують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133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dk1"/>
                </a:solidFill>
              </a:rPr>
              <a:t>Майнова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незалежність</a:t>
            </a:r>
            <a:r>
              <a:rPr lang="ru-RU" b="1" dirty="0">
                <a:solidFill>
                  <a:schemeClr val="dk1"/>
                </a:solidFill>
              </a:rPr>
              <a:t> і </a:t>
            </a:r>
            <a:r>
              <a:rPr lang="ru-RU" b="1" dirty="0" err="1" smtClean="0">
                <a:solidFill>
                  <a:schemeClr val="dk1"/>
                </a:solidFill>
              </a:rPr>
              <a:t>відповідаль-ність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dirty="0" err="1">
                <a:solidFill>
                  <a:schemeClr val="dk1"/>
                </a:solidFill>
              </a:rPr>
              <a:t>З</a:t>
            </a:r>
            <a:r>
              <a:rPr lang="ru-RU" dirty="0" err="1" smtClean="0">
                <a:solidFill>
                  <a:schemeClr val="dk1"/>
                </a:solidFill>
              </a:rPr>
              <a:t>алежно</a:t>
            </a:r>
            <a:r>
              <a:rPr lang="ru-RU" dirty="0" smtClean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від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інституту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засновників</a:t>
            </a:r>
            <a:r>
              <a:rPr lang="ru-RU" dirty="0">
                <a:solidFill>
                  <a:schemeClr val="dk1"/>
                </a:solidFill>
              </a:rPr>
              <a:t> і </a:t>
            </a:r>
            <a:r>
              <a:rPr lang="ru-RU" dirty="0" err="1">
                <a:solidFill>
                  <a:schemeClr val="dk1"/>
                </a:solidFill>
              </a:rPr>
              <a:t>обраної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організаційно-правової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форми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 smtClean="0">
                <a:solidFill>
                  <a:schemeClr val="dk1"/>
                </a:solidFill>
              </a:rPr>
              <a:t>суб’єкти</a:t>
            </a:r>
            <a:r>
              <a:rPr lang="ru-RU" dirty="0" smtClean="0">
                <a:solidFill>
                  <a:schemeClr val="dk1"/>
                </a:solidFill>
              </a:rPr>
              <a:t> </a:t>
            </a:r>
            <a:r>
              <a:rPr lang="ru-RU" dirty="0" err="1" smtClean="0">
                <a:solidFill>
                  <a:schemeClr val="dk1"/>
                </a:solidFill>
              </a:rPr>
              <a:t>господарювання</a:t>
            </a:r>
            <a:r>
              <a:rPr lang="ru-RU" dirty="0" smtClean="0">
                <a:solidFill>
                  <a:schemeClr val="dk1"/>
                </a:solidFill>
              </a:rPr>
              <a:t> </a:t>
            </a:r>
            <a:r>
              <a:rPr lang="ru-RU" dirty="0" err="1" smtClean="0">
                <a:solidFill>
                  <a:schemeClr val="dk1"/>
                </a:solidFill>
              </a:rPr>
              <a:t>мають</a:t>
            </a:r>
            <a:r>
              <a:rPr lang="ru-RU" dirty="0" smtClean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різний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ступінь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майнової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 smtClean="0">
                <a:solidFill>
                  <a:schemeClr val="dk1"/>
                </a:solidFill>
              </a:rPr>
              <a:t>відповідальності</a:t>
            </a:r>
            <a:r>
              <a:rPr lang="ru-RU" dirty="0" smtClean="0">
                <a:solidFill>
                  <a:schemeClr val="dk1"/>
                </a:solidFill>
              </a:rPr>
              <a:t>:</a:t>
            </a:r>
          </a:p>
          <a:p>
            <a:r>
              <a:rPr lang="uk-UA" dirty="0" smtClean="0"/>
              <a:t>лише в межах свої часток у СК</a:t>
            </a:r>
          </a:p>
          <a:p>
            <a:r>
              <a:rPr lang="uk-UA" dirty="0" smtClean="0"/>
              <a:t>в межах акцій</a:t>
            </a:r>
          </a:p>
          <a:p>
            <a:r>
              <a:rPr lang="uk-UA" dirty="0" smtClean="0"/>
              <a:t>часток в СК + власним майном.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4752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388941"/>
              </p:ext>
            </p:extLst>
          </p:nvPr>
        </p:nvGraphicFramePr>
        <p:xfrm>
          <a:off x="467544" y="548680"/>
          <a:ext cx="828092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35840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Статутний капітал господарського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тов-ва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сума </a:t>
            </a:r>
            <a:r>
              <a:rPr lang="ru-RU" dirty="0" err="1"/>
              <a:t>вкладів</a:t>
            </a:r>
            <a:r>
              <a:rPr lang="ru-RU" dirty="0"/>
              <a:t> </a:t>
            </a:r>
            <a:r>
              <a:rPr lang="ru-RU" dirty="0" err="1"/>
              <a:t>засновників</a:t>
            </a:r>
            <a:r>
              <a:rPr lang="ru-RU" dirty="0"/>
              <a:t> та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smtClean="0"/>
              <a:t>становить </a:t>
            </a:r>
            <a:r>
              <a:rPr lang="ru-RU" dirty="0" err="1"/>
              <a:t>статутний</a:t>
            </a:r>
            <a:r>
              <a:rPr lang="ru-RU" dirty="0"/>
              <a:t> фонд </a:t>
            </a:r>
            <a:r>
              <a:rPr lang="ru-RU" dirty="0" err="1"/>
              <a:t>товариства</a:t>
            </a:r>
            <a:r>
              <a:rPr lang="ru-RU" dirty="0" smtClean="0"/>
              <a:t>.</a:t>
            </a:r>
          </a:p>
          <a:p>
            <a:r>
              <a:rPr lang="ru-RU" dirty="0" err="1"/>
              <a:t>Товариство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право </a:t>
            </a:r>
            <a:r>
              <a:rPr lang="ru-RU" dirty="0" err="1"/>
              <a:t>змінювати</a:t>
            </a:r>
            <a:r>
              <a:rPr lang="ru-RU" dirty="0"/>
              <a:t> (</a:t>
            </a:r>
            <a:r>
              <a:rPr lang="ru-RU" dirty="0" err="1"/>
              <a:t>збільшувати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зменшувати</a:t>
            </a:r>
            <a:r>
              <a:rPr lang="ru-RU" dirty="0"/>
              <a:t>) </a:t>
            </a:r>
            <a:r>
              <a:rPr lang="ru-RU" dirty="0" err="1"/>
              <a:t>розмір</a:t>
            </a:r>
            <a:r>
              <a:rPr lang="ru-RU" dirty="0"/>
              <a:t> статутного </a:t>
            </a:r>
            <a:r>
              <a:rPr lang="ru-RU" dirty="0" smtClean="0"/>
              <a:t>фонду.</a:t>
            </a:r>
          </a:p>
          <a:p>
            <a:r>
              <a:rPr lang="ru-RU" dirty="0" err="1" smtClean="0"/>
              <a:t>Має</a:t>
            </a:r>
            <a:r>
              <a:rPr lang="ru-RU" dirty="0" smtClean="0"/>
              <a:t> бути </a:t>
            </a:r>
            <a:r>
              <a:rPr lang="ru-RU" dirty="0" err="1" smtClean="0"/>
              <a:t>резервний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страховий</a:t>
            </a:r>
            <a:r>
              <a:rPr lang="ru-RU" dirty="0"/>
              <a:t>) фонд у </a:t>
            </a:r>
            <a:r>
              <a:rPr lang="ru-RU" dirty="0" err="1" smtClean="0"/>
              <a:t>розмірі</a:t>
            </a:r>
            <a:r>
              <a:rPr lang="ru-RU" dirty="0" smtClean="0"/>
              <a:t>  </a:t>
            </a:r>
            <a:r>
              <a:rPr lang="ru-RU" dirty="0"/>
              <a:t>не </a:t>
            </a:r>
            <a:r>
              <a:rPr lang="en-US" dirty="0" smtClean="0"/>
              <a:t>&lt; 25% </a:t>
            </a:r>
            <a:r>
              <a:rPr lang="uk-UA" dirty="0" smtClean="0"/>
              <a:t>СК.</a:t>
            </a:r>
          </a:p>
          <a:p>
            <a:r>
              <a:rPr lang="ru-RU" dirty="0" err="1" smtClean="0"/>
              <a:t>Розмір</a:t>
            </a:r>
            <a:r>
              <a:rPr lang="ru-RU" dirty="0" smtClean="0"/>
              <a:t> </a:t>
            </a:r>
            <a:r>
              <a:rPr lang="ru-RU" dirty="0" err="1"/>
              <a:t>щорічних</a:t>
            </a:r>
            <a:r>
              <a:rPr lang="ru-RU" dirty="0"/>
              <a:t> </a:t>
            </a:r>
            <a:r>
              <a:rPr lang="ru-RU" dirty="0" err="1"/>
              <a:t>відрахувань</a:t>
            </a:r>
            <a:r>
              <a:rPr lang="ru-RU" dirty="0"/>
              <a:t> до резервного (страхового) фонду </a:t>
            </a:r>
            <a:r>
              <a:rPr lang="ru-RU" dirty="0" err="1" smtClean="0"/>
              <a:t>має</a:t>
            </a:r>
            <a:r>
              <a:rPr lang="ru-RU" dirty="0" smtClean="0"/>
              <a:t> бути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smtClean="0"/>
              <a:t>бути </a:t>
            </a:r>
            <a:r>
              <a:rPr lang="en-US" dirty="0"/>
              <a:t>&lt; </a:t>
            </a:r>
            <a:r>
              <a:rPr lang="en-US" dirty="0" smtClean="0"/>
              <a:t>25%</a:t>
            </a:r>
            <a:r>
              <a:rPr lang="uk-UA" dirty="0" smtClean="0"/>
              <a:t> від </a:t>
            </a:r>
            <a:r>
              <a:rPr lang="ru-RU" dirty="0" err="1" smtClean="0"/>
              <a:t>прибутку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52642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80920" cy="5400600"/>
          </a:xfrm>
        </p:spPr>
        <p:txBody>
          <a:bodyPr/>
          <a:lstStyle/>
          <a:p>
            <a:pPr marL="68580" indent="0">
              <a:buNone/>
            </a:pPr>
            <a:r>
              <a:rPr lang="ru-RU" dirty="0" err="1"/>
              <a:t>Господарське</a:t>
            </a:r>
            <a:r>
              <a:rPr lang="ru-RU" dirty="0"/>
              <a:t> </a:t>
            </a:r>
            <a:r>
              <a:rPr lang="ru-RU" dirty="0" err="1"/>
              <a:t>товариство</a:t>
            </a:r>
            <a:r>
              <a:rPr lang="ru-RU" dirty="0"/>
              <a:t>, у статутному </a:t>
            </a:r>
            <a:r>
              <a:rPr lang="ru-RU" dirty="0" err="1"/>
              <a:t>фонді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en-US" dirty="0" smtClean="0"/>
              <a:t>&gt; 50% </a:t>
            </a:r>
            <a:r>
              <a:rPr lang="ru-RU" dirty="0" err="1" smtClean="0"/>
              <a:t>акцій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часток</a:t>
            </a:r>
            <a:r>
              <a:rPr lang="ru-RU" dirty="0"/>
              <a:t>, </a:t>
            </a:r>
            <a:r>
              <a:rPr lang="ru-RU" dirty="0" err="1"/>
              <a:t>паїв</a:t>
            </a:r>
            <a:r>
              <a:rPr lang="ru-RU" dirty="0"/>
              <a:t>)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державі</a:t>
            </a:r>
            <a:r>
              <a:rPr lang="ru-RU" dirty="0"/>
              <a:t>, </a:t>
            </a:r>
            <a:r>
              <a:rPr lang="ru-RU" dirty="0" err="1"/>
              <a:t>зобов'язане</a:t>
            </a:r>
            <a:r>
              <a:rPr lang="ru-RU" dirty="0"/>
              <a:t> на </a:t>
            </a:r>
            <a:r>
              <a:rPr lang="ru-RU" dirty="0" err="1"/>
              <a:t>кожний</a:t>
            </a:r>
            <a:r>
              <a:rPr lang="ru-RU" dirty="0"/>
              <a:t> </a:t>
            </a:r>
            <a:r>
              <a:rPr lang="ru-RU" dirty="0" err="1"/>
              <a:t>наступний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складати</a:t>
            </a:r>
            <a:r>
              <a:rPr lang="ru-RU" dirty="0"/>
              <a:t> і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b="1" dirty="0" err="1"/>
              <a:t>річний</a:t>
            </a:r>
            <a:r>
              <a:rPr lang="ru-RU" b="1" dirty="0"/>
              <a:t> </a:t>
            </a:r>
            <a:r>
              <a:rPr lang="ru-RU" b="1" dirty="0" err="1"/>
              <a:t>фінансовий</a:t>
            </a:r>
            <a:r>
              <a:rPr lang="ru-RU" b="1" dirty="0"/>
              <a:t> </a:t>
            </a:r>
            <a:r>
              <a:rPr lang="ru-RU" b="1" dirty="0" smtClean="0"/>
              <a:t>план</a:t>
            </a:r>
            <a:r>
              <a:rPr lang="uk-UA" b="1" dirty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706458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Також до колективної форми власності належать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23652"/>
            <a:ext cx="8208912" cy="412968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3200" dirty="0" err="1"/>
              <a:t>Підприємствами</a:t>
            </a:r>
            <a:r>
              <a:rPr lang="ru-RU" sz="3200" dirty="0"/>
              <a:t> </a:t>
            </a:r>
            <a:r>
              <a:rPr lang="ru-RU" sz="3200" dirty="0" err="1"/>
              <a:t>колективної</a:t>
            </a:r>
            <a:r>
              <a:rPr lang="ru-RU" sz="3200" dirty="0"/>
              <a:t> </a:t>
            </a:r>
            <a:r>
              <a:rPr lang="ru-RU" sz="3200" dirty="0" err="1"/>
              <a:t>власності</a:t>
            </a:r>
            <a:r>
              <a:rPr lang="ru-RU" sz="3200" dirty="0"/>
              <a:t> є </a:t>
            </a:r>
            <a:r>
              <a:rPr lang="ru-RU" sz="3200" dirty="0" err="1"/>
              <a:t>виробничі</a:t>
            </a:r>
            <a:r>
              <a:rPr lang="ru-RU" sz="3200" dirty="0"/>
              <a:t> </a:t>
            </a:r>
            <a:r>
              <a:rPr lang="ru-RU" sz="3200" dirty="0" err="1"/>
              <a:t>кооперативи</a:t>
            </a:r>
            <a:r>
              <a:rPr lang="ru-RU" sz="3200" dirty="0"/>
              <a:t>, </a:t>
            </a:r>
            <a:r>
              <a:rPr lang="ru-RU" sz="3200" dirty="0" err="1"/>
              <a:t>підприємства</a:t>
            </a:r>
            <a:r>
              <a:rPr lang="ru-RU" sz="3200" dirty="0"/>
              <a:t> </a:t>
            </a:r>
            <a:r>
              <a:rPr lang="ru-RU" sz="3200" dirty="0" err="1"/>
              <a:t>споживчої</a:t>
            </a:r>
            <a:r>
              <a:rPr lang="ru-RU" sz="3200" dirty="0"/>
              <a:t> </a:t>
            </a:r>
            <a:r>
              <a:rPr lang="ru-RU" sz="3200" dirty="0" err="1"/>
              <a:t>кооперації</a:t>
            </a:r>
            <a:r>
              <a:rPr lang="ru-RU" sz="3200" dirty="0"/>
              <a:t>, </a:t>
            </a:r>
            <a:r>
              <a:rPr lang="ru-RU" sz="3200" dirty="0" err="1"/>
              <a:t>підприємства</a:t>
            </a:r>
            <a:r>
              <a:rPr lang="ru-RU" sz="3200" dirty="0"/>
              <a:t> </a:t>
            </a:r>
            <a:r>
              <a:rPr lang="ru-RU" sz="3200" dirty="0" err="1"/>
              <a:t>громадських</a:t>
            </a:r>
            <a:r>
              <a:rPr lang="ru-RU" sz="3200" dirty="0"/>
              <a:t> та </a:t>
            </a:r>
            <a:r>
              <a:rPr lang="ru-RU" sz="3200" dirty="0" err="1"/>
              <a:t>релігійних</a:t>
            </a:r>
            <a:r>
              <a:rPr lang="ru-RU" sz="3200" dirty="0"/>
              <a:t> </a:t>
            </a:r>
            <a:r>
              <a:rPr lang="ru-RU" sz="3200" dirty="0" err="1"/>
              <a:t>організацій</a:t>
            </a:r>
            <a:r>
              <a:rPr lang="ru-RU" sz="3200" dirty="0"/>
              <a:t>, </a:t>
            </a:r>
            <a:r>
              <a:rPr lang="ru-RU" sz="3200" dirty="0" err="1" smtClean="0"/>
              <a:t>політичних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партій</a:t>
            </a:r>
            <a:r>
              <a:rPr lang="ru-RU" sz="3200" dirty="0" smtClean="0"/>
              <a:t> та </a:t>
            </a:r>
            <a:r>
              <a:rPr lang="ru-RU" sz="3200" dirty="0" err="1" smtClean="0"/>
              <a:t>інші</a:t>
            </a:r>
            <a:r>
              <a:rPr lang="ru-RU" sz="3200" dirty="0" smtClean="0"/>
              <a:t> </a:t>
            </a:r>
            <a:r>
              <a:rPr lang="ru-RU" sz="3200" dirty="0" err="1"/>
              <a:t>підприємства</a:t>
            </a:r>
            <a:r>
              <a:rPr lang="ru-RU" sz="3200" dirty="0"/>
              <a:t>, </a:t>
            </a:r>
            <a:r>
              <a:rPr lang="ru-RU" sz="3200" dirty="0" err="1"/>
              <a:t>передбачені</a:t>
            </a:r>
            <a:r>
              <a:rPr lang="ru-RU" sz="3200" dirty="0"/>
              <a:t> законом.</a:t>
            </a:r>
          </a:p>
        </p:txBody>
      </p:sp>
    </p:spTree>
    <p:extLst>
      <p:ext uri="{BB962C8B-B14F-4D97-AF65-F5344CB8AC3E}">
        <p14:creationId xmlns:p14="http://schemas.microsoft.com/office/powerpoint/2010/main" val="3383941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Особливості фінансування </a:t>
            </a:r>
            <a:r>
              <a:rPr lang="uk-UA" dirty="0" err="1" smtClean="0"/>
              <a:t>д-ті</a:t>
            </a:r>
            <a:r>
              <a:rPr lang="uk-UA" dirty="0" smtClean="0"/>
              <a:t> об’єднань громадян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680520"/>
          </a:xfrm>
        </p:spPr>
        <p:txBody>
          <a:bodyPr>
            <a:normAutofit/>
          </a:bodyPr>
          <a:lstStyle/>
          <a:p>
            <a:r>
              <a:rPr lang="ru-RU" dirty="0" smtClean="0"/>
              <a:t>ЮО;</a:t>
            </a:r>
          </a:p>
          <a:p>
            <a:r>
              <a:rPr lang="ru-RU" dirty="0" err="1" smtClean="0"/>
              <a:t>Діє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статуту;</a:t>
            </a:r>
          </a:p>
          <a:p>
            <a:r>
              <a:rPr lang="ru-RU" dirty="0" err="1"/>
              <a:t>Засновником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 smtClean="0"/>
              <a:t>об'єднання</a:t>
            </a:r>
            <a:r>
              <a:rPr lang="ru-RU" dirty="0" smtClean="0"/>
              <a:t> </a:t>
            </a:r>
            <a:r>
              <a:rPr lang="ru-RU" dirty="0" err="1"/>
              <a:t>громадян</a:t>
            </a:r>
            <a:r>
              <a:rPr lang="ru-RU" dirty="0"/>
              <a:t> є </a:t>
            </a:r>
            <a:r>
              <a:rPr lang="ru-RU" dirty="0" err="1"/>
              <a:t>відповідне</a:t>
            </a:r>
            <a:r>
              <a:rPr lang="ru-RU" dirty="0"/>
              <a:t> </a:t>
            </a:r>
            <a:r>
              <a:rPr lang="ru-RU" dirty="0" err="1"/>
              <a:t>об'єднання</a:t>
            </a:r>
            <a:r>
              <a:rPr lang="ru-RU" dirty="0"/>
              <a:t> </a:t>
            </a:r>
            <a:r>
              <a:rPr lang="ru-RU" dirty="0" err="1" smtClean="0"/>
              <a:t>громадян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 smtClean="0"/>
              <a:t>засноване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власності</a:t>
            </a:r>
            <a:r>
              <a:rPr lang="ru-RU" dirty="0"/>
              <a:t> </a:t>
            </a:r>
            <a:r>
              <a:rPr lang="ru-RU" dirty="0" err="1"/>
              <a:t>об'єднання</a:t>
            </a:r>
            <a:r>
              <a:rPr lang="ru-RU" dirty="0"/>
              <a:t> </a:t>
            </a:r>
            <a:r>
              <a:rPr lang="ru-RU" dirty="0" err="1" smtClean="0"/>
              <a:t>громадян</a:t>
            </a:r>
            <a:r>
              <a:rPr lang="ru-RU" dirty="0" smtClean="0"/>
              <a:t>; </a:t>
            </a:r>
          </a:p>
          <a:p>
            <a:r>
              <a:rPr lang="ru-RU" dirty="0" smtClean="0"/>
              <a:t>право </a:t>
            </a:r>
            <a:r>
              <a:rPr lang="ru-RU" dirty="0" err="1"/>
              <a:t>власності</a:t>
            </a:r>
            <a:r>
              <a:rPr lang="ru-RU" dirty="0"/>
              <a:t> </a:t>
            </a:r>
            <a:r>
              <a:rPr lang="ru-RU" dirty="0" err="1" smtClean="0"/>
              <a:t>реалізують</a:t>
            </a:r>
            <a:r>
              <a:rPr lang="ru-RU" dirty="0" smtClean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вищі</a:t>
            </a:r>
            <a:r>
              <a:rPr lang="ru-RU" dirty="0"/>
              <a:t> </a:t>
            </a:r>
            <a:r>
              <a:rPr lang="ru-RU" dirty="0" err="1"/>
              <a:t>статутні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в порядку, </a:t>
            </a:r>
            <a:r>
              <a:rPr lang="ru-RU" dirty="0" err="1"/>
              <a:t>передбаченому</a:t>
            </a:r>
            <a:r>
              <a:rPr lang="ru-RU" dirty="0"/>
              <a:t> </a:t>
            </a:r>
            <a:r>
              <a:rPr lang="ru-RU" dirty="0" err="1" smtClean="0"/>
              <a:t>статутними</a:t>
            </a:r>
            <a:r>
              <a:rPr lang="ru-RU" dirty="0" smtClean="0"/>
              <a:t> </a:t>
            </a:r>
            <a:r>
              <a:rPr lang="ru-RU" dirty="0"/>
              <a:t>документами.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207546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Особливості фінансування </a:t>
            </a:r>
            <a:r>
              <a:rPr lang="uk-UA" dirty="0" err="1"/>
              <a:t>д-ті</a:t>
            </a:r>
            <a:r>
              <a:rPr lang="uk-UA" dirty="0"/>
              <a:t> </a:t>
            </a:r>
            <a:r>
              <a:rPr lang="uk-UA" dirty="0" smtClean="0"/>
              <a:t>політичних партій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Ст. 112 </a:t>
            </a:r>
            <a:r>
              <a:rPr lang="uk-UA" dirty="0" err="1" smtClean="0"/>
              <a:t>гку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3518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Приватні</a:t>
            </a:r>
            <a:r>
              <a:rPr lang="ru-RU" b="1" dirty="0"/>
              <a:t> </a:t>
            </a:r>
            <a:r>
              <a:rPr lang="ru-RU" b="1" dirty="0" err="1"/>
              <a:t>підприємства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- </a:t>
            </a:r>
            <a:r>
              <a:rPr lang="ru-RU" dirty="0" err="1" smtClean="0"/>
              <a:t>підприємство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діє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приватної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одного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, </a:t>
            </a:r>
            <a:r>
              <a:rPr lang="ru-RU" dirty="0" err="1"/>
              <a:t>іноземців</a:t>
            </a:r>
            <a:r>
              <a:rPr lang="ru-RU" dirty="0"/>
              <a:t>, </a:t>
            </a:r>
            <a:r>
              <a:rPr lang="ru-RU" dirty="0" err="1"/>
              <a:t>осіб</a:t>
            </a:r>
            <a:r>
              <a:rPr lang="ru-RU" dirty="0"/>
              <a:t> без </a:t>
            </a:r>
            <a:r>
              <a:rPr lang="ru-RU" dirty="0" err="1"/>
              <a:t>громадянства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(</a:t>
            </a:r>
            <a:r>
              <a:rPr lang="ru-RU" dirty="0" err="1"/>
              <a:t>їх</a:t>
            </a:r>
            <a:r>
              <a:rPr lang="ru-RU" dirty="0"/>
              <a:t>)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найманої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Приватним</a:t>
            </a:r>
            <a:r>
              <a:rPr lang="ru-RU" dirty="0"/>
              <a:t> є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підприємство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діє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приватної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</a:t>
            </a:r>
            <a:r>
              <a:rPr lang="ru-RU" dirty="0" err="1"/>
              <a:t>суб'єкта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 - </a:t>
            </a:r>
            <a:r>
              <a:rPr lang="ru-RU" dirty="0" err="1"/>
              <a:t>юридичної</a:t>
            </a:r>
            <a:r>
              <a:rPr lang="ru-RU" dirty="0"/>
              <a:t> особи.</a:t>
            </a:r>
          </a:p>
        </p:txBody>
      </p:sp>
    </p:spTree>
    <p:extLst>
      <p:ext uri="{BB962C8B-B14F-4D97-AF65-F5344CB8AC3E}">
        <p14:creationId xmlns:p14="http://schemas.microsoft.com/office/powerpoint/2010/main" val="7160887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Кошторисне</a:t>
            </a:r>
            <a:r>
              <a:rPr lang="ru-RU" dirty="0" smtClean="0"/>
              <a:t> </a:t>
            </a:r>
            <a:r>
              <a:rPr lang="uk-UA" dirty="0" smtClean="0"/>
              <a:t>фінансування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3648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3528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Питання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348880"/>
            <a:ext cx="6777317" cy="3508977"/>
          </a:xfrm>
        </p:spPr>
        <p:txBody>
          <a:bodyPr/>
          <a:lstStyle/>
          <a:p>
            <a:r>
              <a:rPr lang="uk-UA" dirty="0" smtClean="0"/>
              <a:t>1. Підприємство і підприємництво</a:t>
            </a:r>
          </a:p>
          <a:p>
            <a:r>
              <a:rPr lang="uk-UA" dirty="0" smtClean="0"/>
              <a:t>2. Корпоративні та кооперативні </a:t>
            </a:r>
            <a:r>
              <a:rPr lang="uk-UA" dirty="0" err="1" smtClean="0"/>
              <a:t>п-ва</a:t>
            </a:r>
            <a:endParaRPr lang="uk-UA" dirty="0" smtClean="0"/>
          </a:p>
          <a:p>
            <a:r>
              <a:rPr lang="en-US" dirty="0"/>
              <a:t>http://ir.kneu.edu.ua/bitstream/2010/10043/1/teoriya_finansi.pdf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40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/>
          <a:lstStyle/>
          <a:p>
            <a:r>
              <a:rPr lang="uk-UA" b="1" dirty="0" smtClean="0"/>
              <a:t>Мета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Для комерційного </a:t>
            </a:r>
            <a:r>
              <a:rPr lang="uk-UA" dirty="0" err="1" smtClean="0"/>
              <a:t>п-ва</a:t>
            </a:r>
            <a:r>
              <a:rPr lang="uk-UA" dirty="0" smtClean="0"/>
              <a:t> – отримання прибутку, збільшення вартості капіталу;</a:t>
            </a:r>
          </a:p>
          <a:p>
            <a:pPr marL="68580" indent="0">
              <a:buNone/>
            </a:pPr>
            <a:endParaRPr lang="uk-UA" dirty="0" smtClean="0"/>
          </a:p>
          <a:p>
            <a:r>
              <a:rPr lang="uk-UA" dirty="0" smtClean="0"/>
              <a:t>Для </a:t>
            </a:r>
            <a:r>
              <a:rPr lang="ru-RU" dirty="0" err="1"/>
              <a:t>установ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створили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і </a:t>
            </a:r>
            <a:r>
              <a:rPr lang="ru-RU" dirty="0" err="1"/>
              <a:t>громадських</a:t>
            </a:r>
            <a:r>
              <a:rPr lang="ru-RU" dirty="0"/>
              <a:t> </a:t>
            </a:r>
            <a:r>
              <a:rPr lang="ru-RU" dirty="0" err="1"/>
              <a:t>утворень</a:t>
            </a:r>
            <a:r>
              <a:rPr lang="ru-RU" dirty="0"/>
              <a:t> (</a:t>
            </a:r>
            <a:r>
              <a:rPr lang="ru-RU" dirty="0" err="1"/>
              <a:t>некомерційних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) — </a:t>
            </a:r>
            <a:r>
              <a:rPr lang="ru-RU" dirty="0" err="1"/>
              <a:t>соціально</a:t>
            </a:r>
            <a:r>
              <a:rPr lang="ru-RU" dirty="0"/>
              <a:t> </a:t>
            </a:r>
            <a:r>
              <a:rPr lang="ru-RU" dirty="0" err="1"/>
              <a:t>важлива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і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вигоди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0749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ОРГАНІЗАЦІЙНО-ПРАВОВІ ФОРМИ ГОСПОДАРЮВАННЯ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23652"/>
            <a:ext cx="8208912" cy="412968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b="1" dirty="0" smtClean="0"/>
              <a:t>КОПФГ</a:t>
            </a:r>
            <a:r>
              <a:rPr lang="ru-RU" sz="2800" dirty="0" smtClean="0"/>
              <a:t> - </a:t>
            </a:r>
            <a:r>
              <a:rPr lang="ru-RU" sz="2800" dirty="0" err="1" smtClean="0"/>
              <a:t>державний</a:t>
            </a:r>
            <a:r>
              <a:rPr lang="ru-RU" sz="2800" dirty="0" smtClean="0"/>
              <a:t> </a:t>
            </a:r>
            <a:r>
              <a:rPr lang="ru-RU" sz="2800" dirty="0" err="1"/>
              <a:t>класифікатор</a:t>
            </a:r>
            <a:r>
              <a:rPr lang="ru-RU" sz="2800" dirty="0"/>
              <a:t>, </a:t>
            </a:r>
            <a:r>
              <a:rPr lang="ru-RU" sz="2800" dirty="0" err="1"/>
              <a:t>розроблений</a:t>
            </a:r>
            <a:r>
              <a:rPr lang="ru-RU" sz="2800" dirty="0"/>
              <a:t> </a:t>
            </a:r>
            <a:r>
              <a:rPr lang="ru-RU" sz="2800" dirty="0" err="1"/>
              <a:t>згідно</a:t>
            </a:r>
            <a:r>
              <a:rPr lang="ru-RU" sz="2800" dirty="0"/>
              <a:t> з "</a:t>
            </a:r>
            <a:r>
              <a:rPr lang="ru-RU" sz="2800" dirty="0" err="1">
                <a:hlinkClick r:id="rId2"/>
              </a:rPr>
              <a:t>Програмою</a:t>
            </a:r>
            <a:r>
              <a:rPr lang="ru-RU" sz="2800" dirty="0"/>
              <a:t> переходу </a:t>
            </a:r>
            <a:r>
              <a:rPr lang="ru-RU" sz="2800" dirty="0" err="1"/>
              <a:t>України</a:t>
            </a:r>
            <a:r>
              <a:rPr lang="ru-RU" sz="2800" dirty="0"/>
              <a:t> на </a:t>
            </a:r>
            <a:r>
              <a:rPr lang="ru-RU" sz="2800" dirty="0" err="1"/>
              <a:t>міжнародну</a:t>
            </a:r>
            <a:r>
              <a:rPr lang="ru-RU" sz="2800" dirty="0"/>
              <a:t> систему статистики та </a:t>
            </a:r>
            <a:r>
              <a:rPr lang="ru-RU" sz="2800" dirty="0" err="1" smtClean="0"/>
              <a:t>обліку</a:t>
            </a:r>
            <a:r>
              <a:rPr lang="ru-RU" sz="2800" dirty="0" smtClean="0"/>
              <a:t>"</a:t>
            </a:r>
          </a:p>
          <a:p>
            <a:pPr marL="68580" indent="0">
              <a:buNone/>
            </a:pPr>
            <a:endParaRPr lang="uk-UA" sz="800" dirty="0" smtClean="0"/>
          </a:p>
          <a:p>
            <a:pPr marL="68580" indent="0">
              <a:buNone/>
            </a:pPr>
            <a:endParaRPr lang="uk-UA" sz="800" dirty="0"/>
          </a:p>
          <a:p>
            <a:pPr marL="68580" indent="0">
              <a:buNone/>
            </a:pPr>
            <a:endParaRPr lang="uk-UA" sz="800" dirty="0" smtClean="0"/>
          </a:p>
          <a:p>
            <a:pPr marL="68580" indent="0">
              <a:buNone/>
            </a:pPr>
            <a:endParaRPr lang="uk-UA" sz="800" dirty="0"/>
          </a:p>
          <a:p>
            <a:pPr marL="68580" indent="0">
              <a:buNone/>
            </a:pPr>
            <a:endParaRPr lang="uk-UA" sz="800" dirty="0" smtClean="0"/>
          </a:p>
          <a:p>
            <a:pPr marL="68580" indent="0">
              <a:buNone/>
            </a:pPr>
            <a:r>
              <a:rPr lang="en-US" dirty="0">
                <a:hlinkClick r:id="rId3"/>
              </a:rPr>
              <a:t>http://consultant.parus.ua/?</a:t>
            </a:r>
            <a:r>
              <a:rPr lang="en-US" dirty="0" smtClean="0">
                <a:hlinkClick r:id="rId3"/>
              </a:rPr>
              <a:t>doc=00AGL9E1AF</a:t>
            </a:r>
            <a:endParaRPr lang="uk-UA" dirty="0" smtClean="0"/>
          </a:p>
          <a:p>
            <a:pPr marL="68580" indent="0">
              <a:buNone/>
            </a:pPr>
            <a:r>
              <a:rPr lang="en-US" dirty="0">
                <a:hlinkClick r:id="rId4"/>
              </a:rPr>
              <a:t>https://zkg.ua/klasyfikator-orhanizatsijno-pravovyh-form-hospodaryuvannya-kopfh</a:t>
            </a:r>
            <a:r>
              <a:rPr lang="en-US" dirty="0" smtClean="0">
                <a:hlinkClick r:id="rId4"/>
              </a:rPr>
              <a:t>/</a:t>
            </a:r>
            <a:endParaRPr lang="uk-UA" dirty="0" smtClean="0"/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766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69"/>
            <a:ext cx="4340583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339552"/>
            <a:ext cx="4176464" cy="6202957"/>
          </a:xfrm>
        </p:spPr>
        <p:txBody>
          <a:bodyPr/>
          <a:lstStyle/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sz="3200" dirty="0" err="1" smtClean="0"/>
              <a:t>встановлює</a:t>
            </a:r>
            <a:r>
              <a:rPr lang="ru-RU" sz="3200" dirty="0" smtClean="0"/>
              <a:t> </a:t>
            </a:r>
          </a:p>
          <a:p>
            <a:pPr marL="68580" indent="0">
              <a:buNone/>
            </a:pPr>
            <a:r>
              <a:rPr lang="ru-RU" sz="3200" dirty="0" err="1" smtClean="0"/>
              <a:t>правові</a:t>
            </a:r>
            <a:r>
              <a:rPr lang="ru-RU" sz="3200" dirty="0" smtClean="0"/>
              <a:t> </a:t>
            </a:r>
            <a:r>
              <a:rPr lang="ru-RU" sz="3200" dirty="0" err="1"/>
              <a:t>основи</a:t>
            </a:r>
            <a:r>
              <a:rPr lang="ru-RU" sz="3200" dirty="0"/>
              <a:t> </a:t>
            </a:r>
            <a:r>
              <a:rPr lang="ru-RU" sz="3200" dirty="0" err="1"/>
              <a:t>господарської</a:t>
            </a:r>
            <a:r>
              <a:rPr lang="ru-RU" sz="3200" dirty="0"/>
              <a:t> </a:t>
            </a:r>
            <a:r>
              <a:rPr lang="ru-RU" sz="3200" dirty="0" err="1"/>
              <a:t>діяльності</a:t>
            </a:r>
            <a:r>
              <a:rPr lang="ru-RU" sz="3200" dirty="0"/>
              <a:t> (</a:t>
            </a:r>
            <a:r>
              <a:rPr lang="ru-RU" sz="3200" dirty="0" err="1"/>
              <a:t>господарювання</a:t>
            </a:r>
            <a:r>
              <a:rPr lang="ru-RU" sz="3200" dirty="0" smtClean="0"/>
              <a:t>),</a:t>
            </a:r>
          </a:p>
          <a:p>
            <a:pPr marL="68580" indent="0">
              <a:buNone/>
            </a:pPr>
            <a:r>
              <a:rPr lang="ru-RU" sz="3200" dirty="0" smtClean="0"/>
              <a:t>яка </a:t>
            </a:r>
            <a:r>
              <a:rPr lang="ru-RU" sz="3200" dirty="0" err="1"/>
              <a:t>базується</a:t>
            </a:r>
            <a:r>
              <a:rPr lang="ru-RU" sz="3200" dirty="0"/>
              <a:t> на </a:t>
            </a:r>
            <a:r>
              <a:rPr lang="ru-RU" sz="3200" dirty="0" err="1"/>
              <a:t>різноманітності</a:t>
            </a:r>
            <a:r>
              <a:rPr lang="ru-RU" sz="3200" dirty="0"/>
              <a:t> </a:t>
            </a:r>
            <a:r>
              <a:rPr lang="ru-RU" sz="3200" dirty="0" smtClean="0"/>
              <a:t>СГ</a:t>
            </a:r>
          </a:p>
          <a:p>
            <a:pPr marL="68580" indent="0">
              <a:buNone/>
            </a:pPr>
            <a:r>
              <a:rPr lang="ru-RU" sz="3200" dirty="0" err="1" smtClean="0"/>
              <a:t>різних</a:t>
            </a:r>
            <a:r>
              <a:rPr lang="ru-RU" sz="3200" dirty="0" smtClean="0"/>
              <a:t> </a:t>
            </a:r>
            <a:r>
              <a:rPr lang="ru-RU" sz="3200" dirty="0"/>
              <a:t>форм </a:t>
            </a:r>
            <a:r>
              <a:rPr lang="ru-RU" sz="3200" dirty="0" err="1"/>
              <a:t>власності</a:t>
            </a:r>
            <a:r>
              <a:rPr lang="ru-RU" sz="3200" dirty="0" smtClean="0"/>
              <a:t>.</a:t>
            </a:r>
            <a:endParaRPr lang="uk-UA" sz="3200" dirty="0"/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3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5" t="13307" r="45024" b="16644"/>
          <a:stretch/>
        </p:blipFill>
        <p:spPr bwMode="auto">
          <a:xfrm>
            <a:off x="467544" y="-41511"/>
            <a:ext cx="7704856" cy="689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0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1750</TotalTime>
  <Words>2167</Words>
  <Application>Microsoft Office PowerPoint</Application>
  <PresentationFormat>Экран (4:3)</PresentationFormat>
  <Paragraphs>315</Paragraphs>
  <Slides>59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Остин</vt:lpstr>
      <vt:lpstr>Фінанси суб’єктів господарювання</vt:lpstr>
      <vt:lpstr>Суб’єкти господарювання – це</vt:lpstr>
      <vt:lpstr>   Ознаки СГ</vt:lpstr>
      <vt:lpstr>Господарська компетенція</vt:lpstr>
      <vt:lpstr>Майнова незалежність і відповідаль-ність</vt:lpstr>
      <vt:lpstr>Мета</vt:lpstr>
      <vt:lpstr>ОРГАНІЗАЦІЙНО-ПРАВОВІ ФОРМИ ГОСПОДАРЮВАННЯ</vt:lpstr>
      <vt:lpstr>Презентация PowerPoint</vt:lpstr>
      <vt:lpstr>Презентация PowerPoint</vt:lpstr>
      <vt:lpstr>Презентация PowerPoint</vt:lpstr>
      <vt:lpstr>Установчі документи</vt:lpstr>
      <vt:lpstr>Майно СГ – це виробничі і невиробничі фонди, + ін. цінності, відображені в балансі підприємства.</vt:lpstr>
      <vt:lpstr>Мета діяльності  або метод орг-ції фінансів</vt:lpstr>
      <vt:lpstr>Комерційний розрахунок (підприємництво) гл. 4 ГКУ</vt:lpstr>
      <vt:lpstr>Неприбуткова діяльність гл. 5 ГКУ</vt:lpstr>
      <vt:lpstr>Кошторисне фінансування</vt:lpstr>
      <vt:lpstr>КЛАСИФІКАЦІЯ</vt:lpstr>
      <vt:lpstr>Презентация PowerPoint</vt:lpstr>
      <vt:lpstr>Презентация PowerPoint</vt:lpstr>
      <vt:lpstr>За формою власності:</vt:lpstr>
      <vt:lpstr>Залежно від способу утворення та формування статутного капіталу</vt:lpstr>
      <vt:lpstr>Залежно від кількості працюючих та отриманого доходу</vt:lpstr>
      <vt:lpstr>Підприємства</vt:lpstr>
      <vt:lpstr>Підприємство</vt:lpstr>
      <vt:lpstr>Підприємство</vt:lpstr>
      <vt:lpstr>Підприємство</vt:lpstr>
      <vt:lpstr>Унітарне підприємство</vt:lpstr>
      <vt:lpstr>Корпоративне підприємство</vt:lpstr>
      <vt:lpstr>Державне підприємство</vt:lpstr>
      <vt:lpstr>Презентация PowerPoint</vt:lpstr>
      <vt:lpstr>Державні унітарні п-ва</vt:lpstr>
      <vt:lpstr>Державне комерційне п-во</vt:lpstr>
      <vt:lpstr>Державне комерційне п-во</vt:lpstr>
      <vt:lpstr>За рахунок прибутку (доходу) утворюються спеціальні (цільові) фонди для покриття витрат, пов'язаних з їх д-тю:</vt:lpstr>
      <vt:lpstr>Державне казенне п-во (не має на меті отримання прибутку)</vt:lpstr>
      <vt:lpstr>Державне казенне п-во</vt:lpstr>
      <vt:lpstr>Майно державного казенного п-ва</vt:lpstr>
      <vt:lpstr>Державне казенне п-во</vt:lpstr>
      <vt:lpstr>Державне корпоративне п-во</vt:lpstr>
      <vt:lpstr>Комунальні п-ва</vt:lpstr>
      <vt:lpstr>Презентация PowerPoint</vt:lpstr>
      <vt:lpstr>Комунальне унітарне п-во (аналогічно де державного, тільки власником є відповідна територіальна громада)</vt:lpstr>
      <vt:lpstr>Майно комунального унітарного підприємства закріплюється</vt:lpstr>
      <vt:lpstr>Комунальним акціонерним товариством</vt:lpstr>
      <vt:lpstr>Комунальним ТОВ</vt:lpstr>
      <vt:lpstr>Господарські товариства</vt:lpstr>
      <vt:lpstr>Господарські товариства</vt:lpstr>
      <vt:lpstr>Характеристика господарських товариств</vt:lpstr>
      <vt:lpstr>Дивідендна політика </vt:lpstr>
      <vt:lpstr>Презентация PowerPoint</vt:lpstr>
      <vt:lpstr>Статутний капітал господарського тов-ва</vt:lpstr>
      <vt:lpstr>Презентация PowerPoint</vt:lpstr>
      <vt:lpstr>Також до колективної форми власності належать</vt:lpstr>
      <vt:lpstr>Особливості фінансування д-ті об’єднань громадян</vt:lpstr>
      <vt:lpstr>Особливості фінансування д-ті політичних партій</vt:lpstr>
      <vt:lpstr>Приватні підприємства</vt:lpstr>
      <vt:lpstr>Кошторисне фінансування</vt:lpstr>
      <vt:lpstr>Презентация PowerPoint</vt:lpstr>
      <vt:lpstr>Питання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Фінанси суб’єктів господарювання</dc:title>
  <dc:creator>Светочка</dc:creator>
  <cp:lastModifiedBy>Светочка</cp:lastModifiedBy>
  <cp:revision>57</cp:revision>
  <dcterms:created xsi:type="dcterms:W3CDTF">2018-10-13T10:20:36Z</dcterms:created>
  <dcterms:modified xsi:type="dcterms:W3CDTF">2018-10-15T16:29:08Z</dcterms:modified>
</cp:coreProperties>
</file>