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8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2416FAD-AA4D-4B5F-8804-9A9EA6ED555B}" type="datetimeFigureOut">
              <a:rPr lang="ru-RU" smtClean="0"/>
              <a:pPr/>
              <a:t>03.11.2013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8B9E5C4-33FB-45E8-8177-2D97DC784C1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237642">
            <a:off x="53859" y="869470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Соціологія політики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4786322"/>
            <a:ext cx="4214810" cy="1752600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Підготувала</a:t>
            </a:r>
          </a:p>
          <a:p>
            <a:pPr algn="ctr"/>
            <a:r>
              <a:rPr lang="uk-UA" sz="3200" dirty="0" smtClean="0"/>
              <a:t> </a:t>
            </a:r>
            <a:r>
              <a:rPr lang="uk-UA" sz="3200" dirty="0" smtClean="0"/>
              <a:t>студентка 621 групи </a:t>
            </a:r>
            <a:endParaRPr lang="uk-UA" sz="3200" dirty="0" smtClean="0"/>
          </a:p>
          <a:p>
            <a:pPr algn="ctr"/>
            <a:r>
              <a:rPr lang="uk-UA" sz="3200" dirty="0" err="1" smtClean="0"/>
              <a:t>ПТКІСумДУ</a:t>
            </a:r>
            <a:endParaRPr lang="uk-UA" sz="3200" dirty="0" smtClean="0"/>
          </a:p>
          <a:p>
            <a:pPr algn="ctr"/>
            <a:r>
              <a:rPr lang="uk-UA" sz="3200" dirty="0" smtClean="0"/>
              <a:t> </a:t>
            </a:r>
            <a:r>
              <a:rPr lang="uk-UA" sz="3200" dirty="0" smtClean="0"/>
              <a:t>Тарасенко Дарія</a:t>
            </a:r>
            <a:endParaRPr lang="uk-UA" sz="3200" dirty="0"/>
          </a:p>
        </p:txBody>
      </p:sp>
      <p:pic>
        <p:nvPicPr>
          <p:cNvPr id="2050" name="Picture 2" descr="C:\Documents and Settings\Administrator\Рабочий стол\stanovlenie_sotsiologii_polit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76572"/>
            <a:ext cx="5041904" cy="37814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dministrator\Рабочий стол\220px-Max_Weber_18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28604"/>
            <a:ext cx="3000364" cy="401064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6215074" cy="442915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600" dirty="0" smtClean="0"/>
              <a:t>  </a:t>
            </a:r>
            <a:r>
              <a:rPr lang="ru-RU" sz="3600" dirty="0" err="1" smtClean="0"/>
              <a:t>Поява</a:t>
            </a:r>
            <a:r>
              <a:rPr lang="ru-RU" sz="3600" dirty="0" smtClean="0"/>
              <a:t> </a:t>
            </a:r>
            <a:r>
              <a:rPr lang="ru-RU" sz="3600" dirty="0" err="1" smtClean="0"/>
              <a:t>соціології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політики</a:t>
            </a:r>
            <a:r>
              <a:rPr lang="ru-RU" sz="3600" dirty="0" smtClean="0"/>
              <a:t> як </a:t>
            </a:r>
            <a:r>
              <a:rPr lang="ru-RU" sz="3600" dirty="0" err="1" smtClean="0"/>
              <a:t>самостійної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галузі</a:t>
            </a:r>
            <a:r>
              <a:rPr lang="ru-RU" sz="3600" dirty="0" smtClean="0"/>
              <a:t> </a:t>
            </a:r>
            <a:r>
              <a:rPr lang="ru-RU" sz="3600" dirty="0" err="1" smtClean="0"/>
              <a:t>знання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пов'язана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діяльністю</a:t>
            </a:r>
            <a:r>
              <a:rPr lang="ru-RU" sz="3600" dirty="0" smtClean="0"/>
              <a:t> </a:t>
            </a:r>
            <a:r>
              <a:rPr lang="ru-RU" sz="3600" dirty="0" err="1" smtClean="0"/>
              <a:t>німецького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соціолога</a:t>
            </a:r>
            <a:r>
              <a:rPr lang="ru-RU" sz="3600" dirty="0" smtClean="0"/>
              <a:t> М. </a:t>
            </a:r>
            <a:r>
              <a:rPr lang="ru-RU" sz="3600" dirty="0" smtClean="0"/>
              <a:t>Вебера.</a:t>
            </a:r>
          </a:p>
          <a:p>
            <a:pPr>
              <a:buNone/>
            </a:pPr>
            <a:r>
              <a:rPr lang="ru-RU" sz="3600" dirty="0" smtClean="0"/>
              <a:t>   </a:t>
            </a:r>
            <a:endParaRPr lang="uk-UA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143380"/>
            <a:ext cx="7786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 smtClean="0"/>
              <a:t>Він</a:t>
            </a:r>
            <a:r>
              <a:rPr lang="ru-RU" sz="3600" dirty="0" smtClean="0"/>
              <a:t> </a:t>
            </a:r>
            <a:r>
              <a:rPr lang="ru-RU" sz="3600" dirty="0" err="1" smtClean="0"/>
              <a:t>визнавав</a:t>
            </a:r>
            <a:r>
              <a:rPr lang="ru-RU" sz="3600" dirty="0" smtClean="0"/>
              <a:t> </a:t>
            </a:r>
            <a:r>
              <a:rPr lang="ru-RU" sz="3600" dirty="0" err="1" smtClean="0"/>
              <a:t>пріоритетною</a:t>
            </a:r>
            <a:r>
              <a:rPr lang="ru-RU" sz="3600" dirty="0" smtClean="0"/>
              <a:t> не </a:t>
            </a:r>
            <a:r>
              <a:rPr lang="ru-RU" sz="3600" dirty="0" err="1" smtClean="0"/>
              <a:t>економіку</a:t>
            </a:r>
            <a:r>
              <a:rPr lang="ru-RU" sz="3600" dirty="0" smtClean="0"/>
              <a:t>, а </a:t>
            </a:r>
            <a:r>
              <a:rPr lang="ru-RU" sz="3600" dirty="0" err="1" smtClean="0"/>
              <a:t>владу</a:t>
            </a:r>
            <a:r>
              <a:rPr lang="ru-RU" sz="3600" dirty="0" smtClean="0"/>
              <a:t>, </a:t>
            </a:r>
            <a:r>
              <a:rPr lang="ru-RU" sz="3600" dirty="0" err="1" smtClean="0"/>
              <a:t>вважаючи</a:t>
            </a:r>
            <a:r>
              <a:rPr lang="ru-RU" sz="3600" dirty="0" smtClean="0"/>
              <a:t> </a:t>
            </a:r>
            <a:r>
              <a:rPr lang="ru-RU" sz="3600" dirty="0" err="1" smtClean="0"/>
              <a:t>її</a:t>
            </a:r>
            <a:r>
              <a:rPr lang="ru-RU" sz="3600" dirty="0" smtClean="0"/>
              <a:t> </a:t>
            </a:r>
            <a:r>
              <a:rPr lang="ru-RU" sz="3600" dirty="0" err="1" smtClean="0"/>
              <a:t>основним</a:t>
            </a:r>
            <a:r>
              <a:rPr lang="ru-RU" sz="3600" dirty="0" smtClean="0"/>
              <a:t> </a:t>
            </a:r>
            <a:r>
              <a:rPr lang="ru-RU" sz="3600" dirty="0" err="1" smtClean="0"/>
              <a:t>чинником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створює</a:t>
            </a:r>
            <a:r>
              <a:rPr lang="ru-RU" sz="3600" dirty="0" smtClean="0"/>
              <a:t> </a:t>
            </a:r>
            <a:r>
              <a:rPr lang="ru-RU" sz="3600" dirty="0" err="1" smtClean="0"/>
              <a:t>групу</a:t>
            </a:r>
            <a:r>
              <a:rPr lang="ru-RU" sz="3600" dirty="0" smtClean="0"/>
              <a:t>.</a:t>
            </a:r>
            <a:endParaRPr lang="uk-UA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200025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       </a:t>
            </a:r>
            <a:r>
              <a:rPr lang="ru-RU" b="1" i="1" dirty="0" err="1" smtClean="0"/>
              <a:t>Електоральні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соціології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політики</a:t>
            </a:r>
            <a:endParaRPr lang="uk-UA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3382979"/>
          </a:xfrm>
        </p:spPr>
        <p:txBody>
          <a:bodyPr/>
          <a:lstStyle/>
          <a:p>
            <a:r>
              <a:rPr lang="ru-RU" b="1" i="1" u="sng" dirty="0" err="1" smtClean="0"/>
              <a:t>Електоральна</a:t>
            </a:r>
            <a:r>
              <a:rPr lang="ru-RU" dirty="0" smtClean="0"/>
              <a:t> </a:t>
            </a:r>
            <a:r>
              <a:rPr lang="ru-RU" dirty="0" smtClean="0"/>
              <a:t>(лат. </a:t>
            </a:r>
            <a:r>
              <a:rPr lang="ru-RU" dirty="0" err="1" smtClean="0"/>
              <a:t>elector</a:t>
            </a:r>
            <a:r>
              <a:rPr lang="ru-RU" dirty="0" smtClean="0"/>
              <a:t> — </a:t>
            </a:r>
            <a:r>
              <a:rPr lang="ru-RU" dirty="0" err="1" smtClean="0"/>
              <a:t>виборець</a:t>
            </a:r>
            <a:r>
              <a:rPr lang="ru-RU" dirty="0" smtClean="0"/>
              <a:t>) </a:t>
            </a:r>
            <a:r>
              <a:rPr lang="ru-RU" dirty="0" err="1" smtClean="0"/>
              <a:t>соціологія</a:t>
            </a:r>
            <a:r>
              <a:rPr lang="ru-RU" dirty="0" smtClean="0"/>
              <a:t> (</a:t>
            </a:r>
            <a:r>
              <a:rPr lang="ru-RU" dirty="0" err="1" smtClean="0"/>
              <a:t>соціологія</a:t>
            </a:r>
            <a:r>
              <a:rPr lang="ru-RU" dirty="0" smtClean="0"/>
              <a:t> </a:t>
            </a:r>
            <a:r>
              <a:rPr lang="ru-RU" dirty="0" err="1" smtClean="0"/>
              <a:t>електорату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найдинамічніших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в </a:t>
            </a:r>
            <a:r>
              <a:rPr lang="ru-RU" dirty="0" err="1" smtClean="0"/>
              <a:t>структурі</a:t>
            </a:r>
            <a:r>
              <a:rPr lang="ru-RU" dirty="0" smtClean="0"/>
              <a:t> </a:t>
            </a:r>
            <a:r>
              <a:rPr lang="ru-RU" dirty="0" err="1" smtClean="0"/>
              <a:t>соціології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0242" name="Picture 2" descr="C:\Documents and Settings\Administrator\Рабочий стол\Новая папка (4)\perspectives-in-sociology.jpg"/>
          <p:cNvPicPr>
            <a:picLocks noChangeAspect="1" noChangeArrowheads="1"/>
          </p:cNvPicPr>
          <p:nvPr/>
        </p:nvPicPr>
        <p:blipFill>
          <a:blip r:embed="rId2" cstate="print"/>
          <a:srcRect b="35266"/>
          <a:stretch>
            <a:fillRect/>
          </a:stretch>
        </p:blipFill>
        <p:spPr bwMode="auto">
          <a:xfrm>
            <a:off x="1500166" y="4214818"/>
            <a:ext cx="6431947" cy="2643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Administrator\Рабочий стол\Новая папка (4)\sociology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714752"/>
            <a:ext cx="5643602" cy="314324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325112"/>
          </a:xfrm>
        </p:spPr>
        <p:txBody>
          <a:bodyPr/>
          <a:lstStyle/>
          <a:p>
            <a:r>
              <a:rPr lang="ru-RU" sz="3200" b="1" i="1" u="sng" dirty="0" smtClean="0"/>
              <a:t> </a:t>
            </a:r>
            <a:r>
              <a:rPr lang="ru-RU" sz="3200" b="1" i="1" u="sng" dirty="0" err="1" smtClean="0"/>
              <a:t>Електоральна</a:t>
            </a:r>
            <a:r>
              <a:rPr lang="ru-RU" sz="3200" b="1" i="1" u="sng" dirty="0" smtClean="0"/>
              <a:t> </a:t>
            </a:r>
            <a:r>
              <a:rPr lang="ru-RU" sz="3200" b="1" i="1" u="sng" dirty="0" err="1" smtClean="0"/>
              <a:t>соціологія</a:t>
            </a:r>
            <a:r>
              <a:rPr lang="ru-RU" sz="3200" b="1" i="1" u="sng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соціологічної</a:t>
            </a:r>
            <a:r>
              <a:rPr lang="ru-RU" dirty="0" smtClean="0"/>
              <a:t> науки, яка </a:t>
            </a:r>
            <a:r>
              <a:rPr lang="ru-RU" dirty="0" err="1" smtClean="0"/>
              <a:t>займається</a:t>
            </a:r>
            <a:r>
              <a:rPr lang="ru-RU" dirty="0" smtClean="0"/>
              <a:t> </a:t>
            </a:r>
            <a:r>
              <a:rPr lang="ru-RU" dirty="0" err="1" smtClean="0"/>
              <a:t>вивченням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шляхом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в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соціуму</a:t>
            </a:r>
            <a:r>
              <a:rPr lang="ru-RU" dirty="0" smtClean="0"/>
              <a:t>, умов та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в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презентації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у </a:t>
            </a:r>
            <a:r>
              <a:rPr lang="ru-RU" dirty="0" err="1" smtClean="0"/>
              <a:t>владній</a:t>
            </a:r>
            <a:r>
              <a:rPr lang="ru-RU" dirty="0" smtClean="0"/>
              <a:t>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Administrator\Рабочий стол\Новая папка (4)\soziolog_02.jpg"/>
          <p:cNvPicPr>
            <a:picLocks noChangeAspect="1" noChangeArrowheads="1"/>
          </p:cNvPicPr>
          <p:nvPr/>
        </p:nvPicPr>
        <p:blipFill>
          <a:blip r:embed="rId2" cstate="print"/>
          <a:srcRect l="6604" r="12129" b="6469"/>
          <a:stretch>
            <a:fillRect/>
          </a:stretch>
        </p:blipFill>
        <p:spPr bwMode="auto">
          <a:xfrm>
            <a:off x="4572000" y="2911506"/>
            <a:ext cx="4572000" cy="394649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4325112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Загалом</a:t>
            </a:r>
            <a:r>
              <a:rPr lang="ru-RU" sz="3200" dirty="0" smtClean="0"/>
              <a:t> </a:t>
            </a:r>
            <a:r>
              <a:rPr lang="ru-RU" sz="3200" dirty="0" err="1" smtClean="0"/>
              <a:t>електоральна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соціологія</a:t>
            </a:r>
            <a:r>
              <a:rPr lang="ru-RU" sz="3200" dirty="0" smtClean="0"/>
              <a:t> за </a:t>
            </a:r>
            <a:r>
              <a:rPr lang="ru-RU" sz="3200" dirty="0" err="1" smtClean="0"/>
              <a:t>останні</a:t>
            </a:r>
            <a:r>
              <a:rPr lang="ru-RU" sz="3200" dirty="0" smtClean="0"/>
              <a:t> </a:t>
            </a:r>
            <a:r>
              <a:rPr lang="ru-RU" sz="3200" dirty="0" err="1" smtClean="0"/>
              <a:t>п'ятдесят</a:t>
            </a:r>
            <a:r>
              <a:rPr lang="ru-RU" sz="3200" dirty="0" smtClean="0"/>
              <a:t>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 все </a:t>
            </a:r>
            <a:r>
              <a:rPr lang="ru-RU" sz="3200" dirty="0" err="1" smtClean="0"/>
              <a:t>більше</a:t>
            </a:r>
            <a:r>
              <a:rPr lang="ru-RU" sz="3200" dirty="0" smtClean="0"/>
              <a:t> </a:t>
            </a:r>
            <a:r>
              <a:rPr lang="ru-RU" sz="3200" dirty="0" err="1" smtClean="0"/>
              <a:t>зміщує</a:t>
            </a:r>
            <a:r>
              <a:rPr lang="ru-RU" sz="3200" dirty="0" smtClean="0"/>
              <a:t> </a:t>
            </a:r>
            <a:r>
              <a:rPr lang="ru-RU" sz="3200" dirty="0" err="1" smtClean="0"/>
              <a:t>свій</a:t>
            </a:r>
            <a:r>
              <a:rPr lang="ru-RU" sz="3200" dirty="0" smtClean="0"/>
              <a:t> </a:t>
            </a:r>
            <a:r>
              <a:rPr lang="ru-RU" sz="3200" dirty="0" err="1" smtClean="0"/>
              <a:t>інтерес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раціонально</a:t>
            </a:r>
            <a:r>
              <a:rPr lang="ru-RU" sz="3200" dirty="0" smtClean="0"/>
              <a:t> </a:t>
            </a:r>
            <a:r>
              <a:rPr lang="ru-RU" sz="3200" dirty="0" err="1" smtClean="0"/>
              <a:t>зумовленого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вибору</a:t>
            </a:r>
            <a:r>
              <a:rPr lang="ru-RU" sz="3200" dirty="0" smtClean="0"/>
              <a:t> </a:t>
            </a:r>
            <a:r>
              <a:rPr lang="ru-RU" sz="3200" dirty="0" err="1" smtClean="0"/>
              <a:t>електорату</a:t>
            </a:r>
            <a:r>
              <a:rPr lang="ru-RU" sz="3200" dirty="0" smtClean="0"/>
              <a:t> в </a:t>
            </a:r>
            <a:r>
              <a:rPr lang="ru-RU" sz="3200" dirty="0" err="1" smtClean="0"/>
              <a:t>політичній</a:t>
            </a:r>
            <a:r>
              <a:rPr lang="ru-RU" sz="3200" dirty="0" smtClean="0"/>
              <a:t> </a:t>
            </a:r>
            <a:r>
              <a:rPr lang="ru-RU" sz="3200" dirty="0" err="1" smtClean="0"/>
              <a:t>боротьбі</a:t>
            </a:r>
            <a:r>
              <a:rPr lang="ru-RU" sz="3200" dirty="0" smtClean="0"/>
              <a:t> на </a:t>
            </a:r>
            <a:r>
              <a:rPr lang="ru-RU" sz="3200" dirty="0" err="1" smtClean="0"/>
              <a:t>вивчення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реакцій</a:t>
            </a:r>
            <a:r>
              <a:rPr lang="ru-RU" sz="3200" dirty="0" smtClean="0"/>
              <a:t> </a:t>
            </a:r>
            <a:r>
              <a:rPr lang="ru-RU" sz="3200" dirty="0" err="1" smtClean="0"/>
              <a:t>громадян</a:t>
            </a:r>
            <a:r>
              <a:rPr lang="ru-RU" sz="3200" dirty="0" smtClean="0"/>
              <a:t> </a:t>
            </a:r>
            <a:r>
              <a:rPr lang="ru-RU" sz="3200" dirty="0" err="1" smtClean="0"/>
              <a:t>на</a:t>
            </a:r>
            <a:r>
              <a:rPr lang="ru-RU" sz="3200" dirty="0" smtClean="0"/>
              <a:t> </a:t>
            </a:r>
            <a:r>
              <a:rPr lang="ru-RU" sz="3200" dirty="0" err="1" smtClean="0"/>
              <a:t>повсякденні</a:t>
            </a:r>
            <a:r>
              <a:rPr lang="ru-RU" sz="3200" dirty="0" smtClean="0"/>
              <a:t> </a:t>
            </a:r>
            <a:r>
              <a:rPr lang="ru-RU" sz="3200" dirty="0" err="1" smtClean="0"/>
              <a:t>події</a:t>
            </a:r>
            <a:r>
              <a:rPr lang="ru-RU" sz="3200" dirty="0" smtClean="0"/>
              <a:t> </a:t>
            </a:r>
            <a:r>
              <a:rPr lang="ru-RU" sz="3200" dirty="0" err="1" smtClean="0"/>
              <a:t>політичного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життя</a:t>
            </a:r>
            <a:r>
              <a:rPr lang="ru-RU" sz="3200" dirty="0" smtClean="0"/>
              <a:t>.</a:t>
            </a:r>
            <a:endParaRPr lang="uk-UA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C:\Documents and Settings\Administrator\Рабочий стол\Новая папка (4)\120817-152033-23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964" y="4643446"/>
            <a:ext cx="3338035" cy="221455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6000" i="1" dirty="0" smtClean="0"/>
              <a:t>План:</a:t>
            </a:r>
            <a:endParaRPr lang="uk-UA" sz="6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325112"/>
          </a:xfrm>
        </p:spPr>
        <p:txBody>
          <a:bodyPr/>
          <a:lstStyle/>
          <a:p>
            <a:pPr marL="624078" indent="-514350">
              <a:buFont typeface="Wingdings" pitchFamily="2" charset="2"/>
              <a:buChar char="ü"/>
            </a:pPr>
            <a:r>
              <a:rPr lang="uk-UA" dirty="0" err="1" smtClean="0"/>
              <a:t>Політика-</a:t>
            </a:r>
            <a:r>
              <a:rPr lang="uk-UA" dirty="0" smtClean="0"/>
              <a:t> це…………..</a:t>
            </a:r>
          </a:p>
          <a:p>
            <a:pPr marL="624078" indent="-514350">
              <a:buFont typeface="Wingdings" pitchFamily="2" charset="2"/>
              <a:buChar char="ü"/>
            </a:pPr>
            <a:r>
              <a:rPr lang="uk-UA" dirty="0" smtClean="0"/>
              <a:t>Типологія видів політики</a:t>
            </a:r>
          </a:p>
          <a:p>
            <a:pPr marL="624078" indent="-514350">
              <a:buFont typeface="Wingdings" pitchFamily="2" charset="2"/>
              <a:buChar char="ü"/>
            </a:pPr>
            <a:r>
              <a:rPr lang="uk-UA" dirty="0" smtClean="0"/>
              <a:t>Соціологія політики</a:t>
            </a:r>
          </a:p>
          <a:p>
            <a:pPr marL="624078" indent="-514350">
              <a:buFont typeface="Wingdings" pitchFamily="2" charset="2"/>
              <a:buChar char="ü"/>
            </a:pPr>
            <a:r>
              <a:rPr lang="uk-UA" dirty="0" smtClean="0"/>
              <a:t>Проблематика соціології політики</a:t>
            </a:r>
          </a:p>
          <a:p>
            <a:pPr marL="624078" indent="-514350">
              <a:buFont typeface="Wingdings" pitchFamily="2" charset="2"/>
              <a:buChar char="ü"/>
            </a:pPr>
            <a:r>
              <a:rPr lang="uk-UA" dirty="0" smtClean="0"/>
              <a:t>Періоди соціології  політики</a:t>
            </a:r>
          </a:p>
          <a:p>
            <a:pPr marL="624078" indent="-514350">
              <a:buFont typeface="Wingdings" pitchFamily="2" charset="2"/>
              <a:buChar char="ü"/>
            </a:pPr>
            <a:r>
              <a:rPr lang="ru-RU" b="1" i="1" dirty="0" smtClean="0"/>
              <a:t> </a:t>
            </a:r>
            <a:r>
              <a:rPr lang="ru-RU" dirty="0" err="1" smtClean="0"/>
              <a:t>Електоральні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в </a:t>
            </a:r>
            <a:r>
              <a:rPr lang="ru-RU" dirty="0" err="1" smtClean="0"/>
              <a:t>соціології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endParaRPr lang="uk-UA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istrator\Рабочий стол\Новая папка (4)\111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9675" y="3362324"/>
            <a:ext cx="4124325" cy="349567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7643834" cy="4325112"/>
          </a:xfrm>
        </p:spPr>
        <p:txBody>
          <a:bodyPr/>
          <a:lstStyle/>
          <a:p>
            <a:pPr algn="just"/>
            <a:r>
              <a:rPr lang="ru-RU" dirty="0" smtClean="0"/>
              <a:t>   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 </a:t>
            </a:r>
            <a:r>
              <a:rPr lang="ru-RU" dirty="0" err="1" smtClean="0"/>
              <a:t>присутні</a:t>
            </a:r>
            <a:r>
              <a:rPr lang="ru-RU" dirty="0" smtClean="0"/>
              <a:t> практично у </a:t>
            </a:r>
            <a:r>
              <a:rPr lang="ru-RU" dirty="0" err="1" smtClean="0"/>
              <a:t>всіх</a:t>
            </a:r>
            <a:r>
              <a:rPr lang="ru-RU" dirty="0" smtClean="0"/>
              <a:t> видах </a:t>
            </a:r>
            <a:r>
              <a:rPr lang="ru-RU" dirty="0" err="1" smtClean="0"/>
              <a:t>діяльності</a:t>
            </a:r>
            <a:r>
              <a:rPr lang="ru-RU" dirty="0" smtClean="0"/>
              <a:t> людей. У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лексиці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як «</a:t>
            </a:r>
            <a:r>
              <a:rPr lang="ru-RU" dirty="0" err="1" smtClean="0"/>
              <a:t>економічна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», «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», «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», «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», «культурна </a:t>
            </a:r>
            <a:r>
              <a:rPr lang="ru-RU" dirty="0" err="1" smtClean="0"/>
              <a:t>політика</a:t>
            </a:r>
            <a:r>
              <a:rPr lang="ru-RU" dirty="0" smtClean="0"/>
              <a:t>»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tor\Рабочий стол\120817-152033-2316.gif"/>
          <p:cNvPicPr>
            <a:picLocks noChangeAspect="1" noChangeArrowheads="1"/>
          </p:cNvPicPr>
          <p:nvPr/>
        </p:nvPicPr>
        <p:blipFill>
          <a:blip r:embed="rId2" cstate="print"/>
          <a:srcRect t="2576" b="7352"/>
          <a:stretch>
            <a:fillRect/>
          </a:stretch>
        </p:blipFill>
        <p:spPr bwMode="auto">
          <a:xfrm flipH="1">
            <a:off x="3500430" y="3357538"/>
            <a:ext cx="5643570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4325112"/>
          </a:xfrm>
        </p:spPr>
        <p:txBody>
          <a:bodyPr/>
          <a:lstStyle/>
          <a:p>
            <a:r>
              <a:rPr lang="ru-RU" dirty="0" smtClean="0"/>
              <a:t>    </a:t>
            </a:r>
            <a:r>
              <a:rPr lang="ru-RU" sz="3200" b="1" i="1" dirty="0" err="1" smtClean="0"/>
              <a:t>Політика</a:t>
            </a:r>
            <a:r>
              <a:rPr lang="ru-RU" dirty="0" smtClean="0"/>
              <a:t> —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соціальними</a:t>
            </a:r>
            <a:r>
              <a:rPr lang="ru-RU" dirty="0" smtClean="0"/>
              <a:t> </a:t>
            </a:r>
            <a:r>
              <a:rPr lang="ru-RU" dirty="0" err="1" smtClean="0"/>
              <a:t>суб'єктами</a:t>
            </a:r>
            <a:r>
              <a:rPr lang="ru-RU" dirty="0" smtClean="0"/>
              <a:t> (</a:t>
            </a:r>
            <a:r>
              <a:rPr lang="ru-RU" dirty="0" err="1" smtClean="0"/>
              <a:t>класами</a:t>
            </a:r>
            <a:r>
              <a:rPr lang="ru-RU" dirty="0" smtClean="0"/>
              <a:t>, </a:t>
            </a:r>
            <a:r>
              <a:rPr lang="ru-RU" dirty="0" err="1" smtClean="0"/>
              <a:t>соціальними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, </a:t>
            </a:r>
            <a:r>
              <a:rPr lang="ru-RU" dirty="0" err="1" smtClean="0"/>
              <a:t>політичними</a:t>
            </a:r>
            <a:r>
              <a:rPr lang="ru-RU" dirty="0" smtClean="0"/>
              <a:t> </a:t>
            </a:r>
            <a:r>
              <a:rPr lang="ru-RU" dirty="0" err="1" smtClean="0"/>
              <a:t>партіями</a:t>
            </a:r>
            <a:r>
              <a:rPr lang="ru-RU" dirty="0" smtClean="0"/>
              <a:t>, </a:t>
            </a:r>
            <a:r>
              <a:rPr lang="ru-RU" dirty="0" err="1" smtClean="0"/>
              <a:t>окремими</a:t>
            </a:r>
            <a:r>
              <a:rPr lang="ru-RU" dirty="0" smtClean="0"/>
              <a:t> особами, </a:t>
            </a:r>
            <a:r>
              <a:rPr lang="ru-RU" dirty="0" err="1" smtClean="0"/>
              <a:t>національними</a:t>
            </a:r>
            <a:r>
              <a:rPr lang="ru-RU" dirty="0" smtClean="0"/>
              <a:t> </a:t>
            </a:r>
            <a:r>
              <a:rPr lang="ru-RU" dirty="0" err="1" smtClean="0"/>
              <a:t>спільнотами</a:t>
            </a:r>
            <a:r>
              <a:rPr lang="ru-RU" dirty="0" smtClean="0"/>
              <a:t>, державами)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(</a:t>
            </a:r>
            <a:r>
              <a:rPr lang="ru-RU" dirty="0" err="1" smtClean="0"/>
              <a:t>використання</a:t>
            </a:r>
            <a:r>
              <a:rPr lang="ru-RU" dirty="0" smtClean="0"/>
              <a:t>, </a:t>
            </a:r>
            <a:r>
              <a:rPr lang="ru-RU" dirty="0" err="1" smtClean="0"/>
              <a:t>розподілу</a:t>
            </a:r>
            <a:r>
              <a:rPr lang="ru-RU" dirty="0" smtClean="0"/>
              <a:t>, </a:t>
            </a:r>
            <a:r>
              <a:rPr lang="ru-RU" dirty="0" err="1" smtClean="0"/>
              <a:t>завоювання</a:t>
            </a:r>
            <a:r>
              <a:rPr lang="ru-RU" dirty="0" smtClean="0"/>
              <a:t>)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430225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860"/>
            <a:ext cx="9144000" cy="6840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Documents and Settings\Administrator\Рабочий стол\images.jpg"/>
          <p:cNvPicPr>
            <a:picLocks noChangeAspect="1" noChangeArrowheads="1"/>
          </p:cNvPicPr>
          <p:nvPr/>
        </p:nvPicPr>
        <p:blipFill>
          <a:blip r:embed="rId2" cstate="print"/>
          <a:srcRect t="4837" b="11895"/>
          <a:stretch>
            <a:fillRect/>
          </a:stretch>
        </p:blipFill>
        <p:spPr bwMode="auto">
          <a:xfrm>
            <a:off x="4729158" y="4357670"/>
            <a:ext cx="4414842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  </a:t>
            </a:r>
            <a:r>
              <a:rPr lang="ru-RU" sz="3600" b="1" i="1" dirty="0"/>
              <a:t> </a:t>
            </a:r>
            <a:r>
              <a:rPr lang="ru-RU" sz="3600" b="1" i="1" dirty="0" err="1"/>
              <a:t>Соціологія</a:t>
            </a:r>
            <a:r>
              <a:rPr lang="ru-RU" sz="3600" b="1" i="1" dirty="0"/>
              <a:t> </a:t>
            </a:r>
            <a:r>
              <a:rPr lang="ru-RU" sz="3600" b="1" i="1" dirty="0" err="1"/>
              <a:t>політики</a:t>
            </a:r>
            <a:r>
              <a:rPr lang="ru-RU" sz="3600" b="1" i="1" dirty="0"/>
              <a:t> </a:t>
            </a:r>
            <a:r>
              <a:rPr lang="ru-RU" dirty="0"/>
              <a:t>—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, яка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у </a:t>
            </a:r>
            <a:r>
              <a:rPr lang="ru-RU" dirty="0" err="1"/>
              <a:t>суспільстві</a:t>
            </a:r>
            <a:r>
              <a:rPr lang="ru-RU" dirty="0"/>
              <a:t>,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спільнот</a:t>
            </a:r>
            <a:r>
              <a:rPr lang="ru-RU" dirty="0"/>
              <a:t>, </a:t>
            </a:r>
            <a:r>
              <a:rPr lang="ru-RU" dirty="0" err="1"/>
              <a:t>інститутів</a:t>
            </a:r>
            <a:r>
              <a:rPr lang="ru-RU" dirty="0"/>
              <a:t> на </a:t>
            </a:r>
            <a:r>
              <a:rPr lang="ru-RU" dirty="0" err="1"/>
              <a:t>політичний</a:t>
            </a:r>
            <a:r>
              <a:rPr lang="ru-RU" dirty="0"/>
              <a:t> порядок, </a:t>
            </a:r>
            <a:r>
              <a:rPr lang="ru-RU" dirty="0" err="1"/>
              <a:t>соціальні</a:t>
            </a:r>
            <a:r>
              <a:rPr lang="ru-RU" dirty="0"/>
              <a:t> засади </a:t>
            </a:r>
            <a:r>
              <a:rPr lang="ru-RU" dirty="0" err="1"/>
              <a:t>політичних</a:t>
            </a:r>
            <a:r>
              <a:rPr lang="ru-RU" dirty="0"/>
              <a:t> та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, стан, </a:t>
            </a:r>
            <a:r>
              <a:rPr lang="ru-RU" dirty="0" err="1"/>
              <a:t>тенденції</a:t>
            </a:r>
            <a:r>
              <a:rPr lang="ru-RU" dirty="0"/>
              <a:t>,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,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в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Documents and Settings\Administrator\Рабочий стол\Новая папка (4)\soziolog_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7586" y="4423189"/>
            <a:ext cx="3246414" cy="243481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</a:rPr>
              <a:t>Проблематика </a:t>
            </a:r>
            <a:r>
              <a:rPr lang="ru-RU" sz="4400" b="1" i="1" dirty="0" err="1" smtClean="0">
                <a:solidFill>
                  <a:schemeClr val="tx2">
                    <a:lumMod val="75000"/>
                  </a:schemeClr>
                </a:solidFill>
              </a:rPr>
              <a:t>соціології</a:t>
            </a:r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400" b="1" i="1" dirty="0" err="1" smtClean="0">
                <a:solidFill>
                  <a:schemeClr val="tx2">
                    <a:lumMod val="75000"/>
                  </a:schemeClr>
                </a:solidFill>
              </a:rPr>
              <a:t>політики</a:t>
            </a:r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400" b="1" i="1" dirty="0" err="1" smtClean="0"/>
              <a:t>це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відносини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між</a:t>
            </a:r>
            <a:r>
              <a:rPr lang="ru-RU" sz="4400" b="1" i="1" dirty="0" smtClean="0"/>
              <a:t> :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uk-UA" sz="4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14554"/>
            <a:ext cx="635795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3200" dirty="0" err="1" smtClean="0"/>
              <a:t>політикою</a:t>
            </a:r>
            <a:r>
              <a:rPr lang="ru-RU" sz="3200" dirty="0" smtClean="0"/>
              <a:t> та </a:t>
            </a:r>
            <a:r>
              <a:rPr lang="ru-RU" sz="3200" dirty="0" err="1" smtClean="0"/>
              <a:t>суспільством</a:t>
            </a:r>
            <a:r>
              <a:rPr lang="ru-RU" sz="32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 </a:t>
            </a:r>
            <a:r>
              <a:rPr lang="ru-RU" sz="3200" dirty="0" err="1" smtClean="0"/>
              <a:t>соціальними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політичними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інститутами</a:t>
            </a:r>
            <a:r>
              <a:rPr lang="ru-RU" sz="3200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err="1" smtClean="0"/>
              <a:t>соціальною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політичною</a:t>
            </a:r>
            <a:r>
              <a:rPr lang="ru-RU" sz="3200" dirty="0" smtClean="0"/>
              <a:t> </a:t>
            </a:r>
            <a:r>
              <a:rPr lang="ru-RU" sz="3200" dirty="0" err="1" smtClean="0"/>
              <a:t>поведінкою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груп</a:t>
            </a:r>
            <a:r>
              <a:rPr lang="ru-RU" sz="3200" dirty="0" smtClean="0"/>
              <a:t>.</a:t>
            </a:r>
            <a:endParaRPr lang="uk-UA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325112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Соціологія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політики</a:t>
            </a:r>
            <a:r>
              <a:rPr lang="ru-RU" sz="3600" dirty="0" smtClean="0"/>
              <a:t> </a:t>
            </a:r>
            <a:r>
              <a:rPr lang="ru-RU" sz="3600" dirty="0" err="1" smtClean="0"/>
              <a:t>аналізує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політичне</a:t>
            </a:r>
            <a:r>
              <a:rPr lang="ru-RU" sz="3600" dirty="0" smtClean="0"/>
              <a:t> </a:t>
            </a:r>
            <a:r>
              <a:rPr lang="ru-RU" sz="3600" dirty="0" err="1" smtClean="0"/>
              <a:t>життя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точки </a:t>
            </a:r>
            <a:r>
              <a:rPr lang="ru-RU" sz="3600" dirty="0" err="1" smtClean="0"/>
              <a:t>зору</a:t>
            </a:r>
            <a:r>
              <a:rPr lang="ru-RU" sz="3600" dirty="0" smtClean="0"/>
              <a:t> </a:t>
            </a:r>
            <a:r>
              <a:rPr lang="ru-RU" sz="3600" dirty="0" err="1" smtClean="0"/>
              <a:t>людини</a:t>
            </a:r>
            <a:r>
              <a:rPr lang="ru-RU" sz="3600" dirty="0" smtClean="0"/>
              <a:t> як </a:t>
            </a:r>
            <a:r>
              <a:rPr lang="ru-RU" sz="3600" dirty="0" err="1" smtClean="0"/>
              <a:t>суб'єкта</a:t>
            </a:r>
            <a:r>
              <a:rPr lang="ru-RU" sz="3600" dirty="0" smtClean="0"/>
              <a:t> </a:t>
            </a:r>
            <a:r>
              <a:rPr lang="ru-RU" sz="3600" dirty="0" err="1" smtClean="0"/>
              <a:t>суспільства</a:t>
            </a:r>
            <a:r>
              <a:rPr lang="ru-RU" sz="3600" dirty="0" smtClean="0"/>
              <a:t>.</a:t>
            </a:r>
            <a:endParaRPr lang="uk-UA" sz="3600" dirty="0"/>
          </a:p>
        </p:txBody>
      </p:sp>
      <p:pic>
        <p:nvPicPr>
          <p:cNvPr id="7170" name="Picture 2" descr="C:\Documents and Settings\Administrator\Рабочий стол\Новая папка (4)\perspectives-in-sociolo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000372"/>
            <a:ext cx="5357850" cy="3560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istrator\Рабочий стол\Новая папка (4)\412523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048" y="3714752"/>
            <a:ext cx="3048951" cy="314324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429784" cy="1500198"/>
          </a:xfrm>
        </p:spPr>
        <p:txBody>
          <a:bodyPr/>
          <a:lstStyle/>
          <a:p>
            <a:pPr algn="ctr">
              <a:buNone/>
            </a:pPr>
            <a:r>
              <a:rPr lang="ru-RU" sz="3200" b="1" dirty="0" err="1" smtClean="0">
                <a:solidFill>
                  <a:schemeClr val="accent1"/>
                </a:solidFill>
              </a:rPr>
              <a:t>Історію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становлення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соціології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політики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поділяють</a:t>
            </a:r>
            <a:r>
              <a:rPr lang="ru-RU" sz="3200" b="1" dirty="0" smtClean="0">
                <a:solidFill>
                  <a:schemeClr val="accent1"/>
                </a:solidFill>
              </a:rPr>
              <a:t> на </a:t>
            </a:r>
            <a:r>
              <a:rPr lang="ru-RU" sz="3200" b="1" u="sng" dirty="0" smtClean="0">
                <a:solidFill>
                  <a:schemeClr val="accent1"/>
                </a:solidFill>
              </a:rPr>
              <a:t>три </a:t>
            </a:r>
            <a:r>
              <a:rPr lang="ru-RU" sz="3200" b="1" u="sng" dirty="0" err="1" smtClean="0">
                <a:solidFill>
                  <a:schemeClr val="accent1"/>
                </a:solidFill>
              </a:rPr>
              <a:t>періоди</a:t>
            </a:r>
            <a:r>
              <a:rPr lang="ru-RU" sz="3200" b="1" dirty="0" smtClean="0">
                <a:solidFill>
                  <a:schemeClr val="accent1"/>
                </a:solidFill>
              </a:rPr>
              <a:t>: </a:t>
            </a:r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000241"/>
            <a:ext cx="55721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ru-RU" sz="3200" b="1" i="1" dirty="0" err="1" smtClean="0"/>
              <a:t>передісторія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соціології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політики</a:t>
            </a:r>
            <a:r>
              <a:rPr lang="ru-RU" sz="3200" b="1" i="1" dirty="0" smtClean="0"/>
              <a:t> </a:t>
            </a:r>
            <a:r>
              <a:rPr lang="ru-RU" sz="3200" dirty="0" smtClean="0"/>
              <a:t>(до </a:t>
            </a:r>
            <a:r>
              <a:rPr lang="ru-RU" sz="3200" dirty="0" err="1" smtClean="0"/>
              <a:t>середини</a:t>
            </a:r>
            <a:r>
              <a:rPr lang="ru-RU" sz="3200" dirty="0" smtClean="0"/>
              <a:t> XIX ст.), </a:t>
            </a:r>
          </a:p>
          <a:p>
            <a:pPr algn="ctr">
              <a:buFont typeface="Wingdings" pitchFamily="2" charset="2"/>
              <a:buChar char="v"/>
            </a:pPr>
            <a:r>
              <a:rPr lang="ru-RU" sz="3200" b="1" i="1" dirty="0" err="1" smtClean="0"/>
              <a:t>класичний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етап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розвитку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соціології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політики</a:t>
            </a:r>
            <a:r>
              <a:rPr lang="ru-RU" sz="3200" b="1" i="1" dirty="0" smtClean="0"/>
              <a:t> </a:t>
            </a:r>
            <a:r>
              <a:rPr lang="ru-RU" sz="3200" dirty="0" smtClean="0"/>
              <a:t>(друга половина XIX ст. — 20-ті роки XX ст.),</a:t>
            </a:r>
          </a:p>
          <a:p>
            <a:pPr algn="ctr">
              <a:buFont typeface="Wingdings" pitchFamily="2" charset="2"/>
              <a:buChar char="v"/>
            </a:pPr>
            <a:r>
              <a:rPr lang="ru-RU" sz="3200" b="1" dirty="0" smtClean="0"/>
              <a:t> </a:t>
            </a:r>
            <a:r>
              <a:rPr lang="ru-RU" sz="3200" b="1" i="1" dirty="0" err="1" smtClean="0"/>
              <a:t>сучасний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етап</a:t>
            </a:r>
            <a:r>
              <a:rPr lang="ru-RU" sz="3200" b="1" i="1" dirty="0" smtClean="0"/>
              <a:t>.</a:t>
            </a:r>
            <a:endParaRPr lang="uk-UA" sz="32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97</TotalTime>
  <Words>200</Words>
  <Application>Microsoft Office PowerPoint</Application>
  <PresentationFormat>Экран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Соціологія політики</vt:lpstr>
      <vt:lpstr>План:</vt:lpstr>
      <vt:lpstr>Слайд 3</vt:lpstr>
      <vt:lpstr>Слайд 4</vt:lpstr>
      <vt:lpstr>Слайд 5</vt:lpstr>
      <vt:lpstr>Слайд 6</vt:lpstr>
      <vt:lpstr>Проблематика соціології політики це відносини між : </vt:lpstr>
      <vt:lpstr>Слайд 8</vt:lpstr>
      <vt:lpstr>Слайд 9</vt:lpstr>
      <vt:lpstr>Слайд 10</vt:lpstr>
      <vt:lpstr>       Електоральні дослідження в соціології політики</vt:lpstr>
      <vt:lpstr>Слайд 12</vt:lpstr>
      <vt:lpstr>Слайд 13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політики</dc:title>
  <dc:creator>Admin</dc:creator>
  <cp:lastModifiedBy>Admin</cp:lastModifiedBy>
  <cp:revision>11</cp:revision>
  <dcterms:created xsi:type="dcterms:W3CDTF">2013-11-02T12:25:24Z</dcterms:created>
  <dcterms:modified xsi:type="dcterms:W3CDTF">2013-11-03T10:19:12Z</dcterms:modified>
</cp:coreProperties>
</file>