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ина" initials="А" lastIdx="1" clrIdx="0">
    <p:extLst>
      <p:ext uri="{19B8F6BF-5375-455C-9EA6-DF929625EA0E}">
        <p15:presenceInfo xmlns:p15="http://schemas.microsoft.com/office/powerpoint/2012/main" userId="Ал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07T15:29:44.752" idx="1">
    <p:pos x="7318" y="738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78AF5-7AE6-48AB-BF02-180B260326B0}" type="datetimeFigureOut">
              <a:rPr lang="ru-RU" smtClean="0"/>
              <a:t>05.12.2021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261B0-8C75-450F-A623-C6B9447B70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46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D261B0-8C75-450F-A623-C6B9447B7042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21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7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6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590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48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3590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31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65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39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2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7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77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4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7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5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50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46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11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2535" y="1254445"/>
            <a:ext cx="10689465" cy="1754326"/>
          </a:xfrm>
          <a:prstGeom prst="rect">
            <a:avLst/>
          </a:prstGeom>
          <a:effectLst>
            <a:softEdge rad="635000"/>
          </a:effectLst>
          <a:scene3d>
            <a:camera prst="perspectiveRight"/>
            <a:lightRig rig="threePt" dir="t"/>
          </a:scene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p3d extrusionH="57150">
              <a:bevelT w="38100" h="38100" prst="convex"/>
            </a:sp3d>
          </a:bodyPr>
          <a:lstStyle/>
          <a:p>
            <a:pPr algn="ctr"/>
            <a:r>
              <a:rPr lang="uk-UA" sz="5400" dirty="0" smtClean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Сучасні </a:t>
            </a:r>
            <a:r>
              <a:rPr lang="uk-UA" sz="5400" dirty="0" err="1" smtClean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гідроілюзіаційні</a:t>
            </a:r>
            <a:endParaRPr lang="uk-UA" sz="5400" dirty="0" smtClean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uk-UA" sz="5400" b="0" cap="none" spc="0" dirty="0" smtClean="0">
                <a:ln w="0">
                  <a:solidFill>
                    <a:srgbClr val="FFFF0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матеріали</a:t>
            </a:r>
            <a:endParaRPr lang="ru-RU" sz="5400" b="0" cap="none" spc="0" dirty="0">
              <a:ln w="0">
                <a:solidFill>
                  <a:srgbClr val="FFFF0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83" y="3245476"/>
            <a:ext cx="5993006" cy="324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42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093" y="1661375"/>
            <a:ext cx="47909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rgbClr val="FF0000"/>
                </a:solidFill>
              </a:rPr>
              <a:t>Рулонні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матеріали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руберойд</a:t>
            </a:r>
            <a:r>
              <a:rPr lang="ru-RU" dirty="0"/>
              <a:t>, </a:t>
            </a:r>
            <a:r>
              <a:rPr lang="ru-RU" dirty="0" err="1"/>
              <a:t>склоруберойд</a:t>
            </a:r>
            <a:r>
              <a:rPr lang="ru-RU" dirty="0"/>
              <a:t>, </a:t>
            </a:r>
            <a:r>
              <a:rPr lang="ru-RU" dirty="0" err="1"/>
              <a:t>гідроізол</a:t>
            </a:r>
            <a:r>
              <a:rPr lang="ru-RU" dirty="0"/>
              <a:t>, </a:t>
            </a:r>
            <a:r>
              <a:rPr lang="ru-RU" dirty="0" err="1"/>
              <a:t>гидробутил</a:t>
            </a:r>
            <a:r>
              <a:rPr lang="ru-RU" dirty="0"/>
              <a:t>, </a:t>
            </a:r>
            <a:r>
              <a:rPr lang="ru-RU" dirty="0" err="1"/>
              <a:t>бризол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-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картонної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</a:t>
            </a:r>
            <a:r>
              <a:rPr lang="ru-RU" dirty="0" err="1"/>
              <a:t>просоченої</a:t>
            </a:r>
            <a:r>
              <a:rPr lang="ru-RU" dirty="0"/>
              <a:t> </a:t>
            </a:r>
            <a:r>
              <a:rPr lang="ru-RU" dirty="0" err="1"/>
              <a:t>гідроізолюючим</a:t>
            </a:r>
            <a:r>
              <a:rPr lang="ru-RU" dirty="0"/>
              <a:t> складом (рис. 1).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популярні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в силу </a:t>
            </a:r>
            <a:r>
              <a:rPr lang="ru-RU" dirty="0" err="1"/>
              <a:t>усталеної</a:t>
            </a:r>
            <a:r>
              <a:rPr lang="ru-RU" dirty="0"/>
              <a:t> </a:t>
            </a:r>
            <a:r>
              <a:rPr lang="ru-RU" dirty="0" err="1"/>
              <a:t>звички</a:t>
            </a:r>
            <a:r>
              <a:rPr lang="ru-RU" dirty="0"/>
              <a:t>. </a:t>
            </a:r>
            <a:r>
              <a:rPr lang="ru-RU" dirty="0" err="1"/>
              <a:t>Рулонні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клеїти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ретельно</a:t>
            </a:r>
            <a:r>
              <a:rPr lang="ru-RU" dirty="0"/>
              <a:t> </a:t>
            </a:r>
            <a:r>
              <a:rPr lang="ru-RU" dirty="0" err="1"/>
              <a:t>вирівняну</a:t>
            </a:r>
            <a:r>
              <a:rPr lang="ru-RU" dirty="0"/>
              <a:t> </a:t>
            </a:r>
            <a:r>
              <a:rPr lang="ru-RU" dirty="0" err="1"/>
              <a:t>суху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ґрунтовки</a:t>
            </a:r>
            <a:r>
              <a:rPr lang="ru-RU" dirty="0"/>
              <a:t>. Як правило, </a:t>
            </a:r>
            <a:r>
              <a:rPr lang="ru-RU" dirty="0" err="1"/>
              <a:t>рулонні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паронепроникні</a:t>
            </a:r>
            <a:r>
              <a:rPr lang="ru-RU" dirty="0"/>
              <a:t> і </a:t>
            </a:r>
            <a:r>
              <a:rPr lang="ru-RU" dirty="0" err="1"/>
              <a:t>недовговічні</a:t>
            </a:r>
            <a:r>
              <a:rPr lang="ru-RU" dirty="0"/>
              <a:t>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поліпшених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- </a:t>
            </a:r>
            <a:r>
              <a:rPr lang="ru-RU" dirty="0" err="1"/>
              <a:t>морозостійкість</a:t>
            </a:r>
            <a:r>
              <a:rPr lang="ru-RU" dirty="0"/>
              <a:t>, </a:t>
            </a:r>
            <a:r>
              <a:rPr lang="ru-RU" dirty="0" err="1"/>
              <a:t>невисока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в </a:t>
            </a:r>
            <a:r>
              <a:rPr lang="ru-RU" dirty="0" err="1"/>
              <a:t>гідроізоляції</a:t>
            </a:r>
            <a:r>
              <a:rPr lang="ru-RU" dirty="0"/>
              <a:t>, в основному </a:t>
            </a:r>
            <a:r>
              <a:rPr lang="ru-RU" dirty="0" err="1"/>
              <a:t>горизонтальній</a:t>
            </a:r>
            <a:r>
              <a:rPr lang="ru-RU" dirty="0"/>
              <a:t>, фундаменту і цоколя.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53" y="667421"/>
            <a:ext cx="5938368" cy="34951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95493" y="4546242"/>
            <a:ext cx="56409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Шари </a:t>
            </a:r>
            <a:r>
              <a:rPr lang="ru-RU" dirty="0" err="1"/>
              <a:t>двостороннього</a:t>
            </a:r>
            <a:r>
              <a:rPr lang="ru-RU" dirty="0"/>
              <a:t> рулонного </a:t>
            </a:r>
            <a:r>
              <a:rPr lang="ru-RU" dirty="0" err="1"/>
              <a:t>гідроізоляційного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: 1)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шар; 2) два </a:t>
            </a:r>
            <a:r>
              <a:rPr lang="ru-RU" dirty="0" err="1"/>
              <a:t>шари</a:t>
            </a:r>
            <a:r>
              <a:rPr lang="ru-RU" dirty="0"/>
              <a:t> </a:t>
            </a:r>
            <a:r>
              <a:rPr lang="ru-RU" dirty="0" err="1"/>
              <a:t>в'яжучого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просочення</a:t>
            </a:r>
            <a:r>
              <a:rPr lang="ru-RU" dirty="0"/>
              <a:t> з </a:t>
            </a:r>
            <a:r>
              <a:rPr lang="ru-RU" dirty="0" err="1"/>
              <a:t>обох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; 3) основа; 4)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 </a:t>
            </a:r>
          </a:p>
        </p:txBody>
      </p:sp>
    </p:spTree>
    <p:extLst>
      <p:ext uri="{BB962C8B-B14F-4D97-AF65-F5344CB8AC3E}">
        <p14:creationId xmlns:p14="http://schemas.microsoft.com/office/powerpoint/2010/main" val="308977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8038"/>
            <a:ext cx="62076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1"/>
                </a:solidFill>
              </a:rPr>
              <a:t>Толь</a:t>
            </a:r>
            <a:r>
              <a:rPr lang="ru-RU" dirty="0"/>
              <a:t> -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</a:t>
            </a:r>
            <a:r>
              <a:rPr lang="ru-RU" dirty="0" err="1"/>
              <a:t>оклеечный</a:t>
            </a:r>
            <a:r>
              <a:rPr lang="ru-RU" dirty="0"/>
              <a:t> </a:t>
            </a:r>
            <a:r>
              <a:rPr lang="ru-RU" dirty="0" err="1"/>
              <a:t>рулонний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собою </a:t>
            </a:r>
            <a:r>
              <a:rPr lang="ru-RU" dirty="0" err="1"/>
              <a:t>покрівельний</a:t>
            </a:r>
            <a:r>
              <a:rPr lang="ru-RU" dirty="0"/>
              <a:t> картон, </a:t>
            </a:r>
            <a:r>
              <a:rPr lang="ru-RU" dirty="0" err="1"/>
              <a:t>просочений</a:t>
            </a:r>
            <a:r>
              <a:rPr lang="ru-RU" dirty="0"/>
              <a:t> </a:t>
            </a:r>
            <a:r>
              <a:rPr lang="ru-RU" dirty="0" err="1"/>
              <a:t>дьогтем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</a:t>
            </a:r>
            <a:r>
              <a:rPr lang="ru-RU" dirty="0" err="1"/>
              <a:t>крупнозернистий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дрібнозернистий</a:t>
            </a:r>
            <a:r>
              <a:rPr lang="ru-RU" dirty="0"/>
              <a:t> шар. Толь </a:t>
            </a:r>
            <a:r>
              <a:rPr lang="ru-RU" dirty="0" err="1"/>
              <a:t>клеять</a:t>
            </a:r>
            <a:r>
              <a:rPr lang="ru-RU" dirty="0"/>
              <a:t> на </a:t>
            </a:r>
            <a:r>
              <a:rPr lang="ru-RU" dirty="0" err="1"/>
              <a:t>гарячу</a:t>
            </a:r>
            <a:r>
              <a:rPr lang="ru-RU" dirty="0"/>
              <a:t> </a:t>
            </a:r>
            <a:r>
              <a:rPr lang="ru-RU" dirty="0" err="1"/>
              <a:t>дьогтьовій</a:t>
            </a:r>
            <a:r>
              <a:rPr lang="ru-RU" dirty="0"/>
              <a:t> мастику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кріплять</a:t>
            </a:r>
            <a:r>
              <a:rPr lang="ru-RU" dirty="0"/>
              <a:t> на </a:t>
            </a:r>
            <a:r>
              <a:rPr lang="ru-RU" dirty="0" err="1"/>
              <a:t>толеві</a:t>
            </a:r>
            <a:r>
              <a:rPr lang="ru-RU" dirty="0"/>
              <a:t> </a:t>
            </a:r>
            <a:r>
              <a:rPr lang="ru-RU" dirty="0" err="1"/>
              <a:t>цвяхи</a:t>
            </a:r>
            <a:r>
              <a:rPr lang="ru-RU" dirty="0"/>
              <a:t> (</a:t>
            </a:r>
            <a:r>
              <a:rPr lang="ru-RU" dirty="0" err="1"/>
              <a:t>якщо</a:t>
            </a:r>
            <a:r>
              <a:rPr lang="ru-RU" dirty="0"/>
              <a:t> основа - дерево).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рулонно-</a:t>
            </a:r>
            <a:r>
              <a:rPr lang="ru-RU" dirty="0" err="1"/>
              <a:t>бітумні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36" y="3655990"/>
            <a:ext cx="4572000" cy="297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593983" y="1378038"/>
            <a:ext cx="5731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Рулонно-</a:t>
            </a:r>
            <a:r>
              <a:rPr lang="ru-RU" b="1" dirty="0" err="1">
                <a:solidFill>
                  <a:schemeClr val="accent1"/>
                </a:solidFill>
              </a:rPr>
              <a:t>бітумні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пропитывающего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бітумні</a:t>
            </a:r>
            <a:r>
              <a:rPr lang="ru-RU" dirty="0"/>
              <a:t> </a:t>
            </a:r>
            <a:r>
              <a:rPr lang="ru-RU" dirty="0" err="1"/>
              <a:t>склади</a:t>
            </a:r>
            <a:r>
              <a:rPr lang="ru-RU" dirty="0"/>
              <a:t>. </a:t>
            </a:r>
            <a:r>
              <a:rPr lang="ru-RU" dirty="0" err="1"/>
              <a:t>Виробляють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рулонно-</a:t>
            </a:r>
            <a:r>
              <a:rPr lang="ru-RU" dirty="0" err="1"/>
              <a:t>бітумні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: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865" y="2841468"/>
            <a:ext cx="428625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42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2772" y="407195"/>
            <a:ext cx="54692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b="1" dirty="0" err="1" smtClean="0">
                <a:solidFill>
                  <a:schemeClr val="accent1"/>
                </a:solidFill>
              </a:rPr>
              <a:t>Руберойд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- </a:t>
            </a:r>
            <a:r>
              <a:rPr lang="ru-RU" dirty="0" err="1"/>
              <a:t>покрівельний</a:t>
            </a:r>
            <a:r>
              <a:rPr lang="ru-RU" dirty="0"/>
              <a:t> картон; </a:t>
            </a:r>
            <a:r>
              <a:rPr lang="ru-RU" dirty="0" err="1"/>
              <a:t>в'яжуче</a:t>
            </a:r>
            <a:r>
              <a:rPr lang="ru-RU" dirty="0"/>
              <a:t> - </a:t>
            </a:r>
            <a:r>
              <a:rPr lang="ru-RU" dirty="0" err="1"/>
              <a:t>бітум</a:t>
            </a:r>
            <a:r>
              <a:rPr lang="ru-RU" dirty="0"/>
              <a:t>; </a:t>
            </a:r>
            <a:r>
              <a:rPr lang="ru-RU" dirty="0" err="1"/>
              <a:t>верхній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 </a:t>
            </a:r>
            <a:r>
              <a:rPr lang="ru-RU" dirty="0" err="1"/>
              <a:t>відсутній</a:t>
            </a:r>
            <a:r>
              <a:rPr lang="ru-RU" dirty="0"/>
              <a:t> (</a:t>
            </a:r>
            <a:r>
              <a:rPr lang="ru-RU" dirty="0" err="1"/>
              <a:t>клас</a:t>
            </a:r>
            <a:r>
              <a:rPr lang="ru-RU" dirty="0"/>
              <a:t> П)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грубозернисту</a:t>
            </a:r>
            <a:r>
              <a:rPr lang="ru-RU" dirty="0"/>
              <a:t> </a:t>
            </a:r>
            <a:r>
              <a:rPr lang="ru-RU" dirty="0" err="1"/>
              <a:t>мінеральну</a:t>
            </a:r>
            <a:r>
              <a:rPr lang="ru-RU" dirty="0"/>
              <a:t> </a:t>
            </a:r>
            <a:r>
              <a:rPr lang="ru-RU" dirty="0" err="1"/>
              <a:t>посипання</a:t>
            </a:r>
            <a:r>
              <a:rPr lang="ru-RU" dirty="0"/>
              <a:t> (</a:t>
            </a:r>
            <a:r>
              <a:rPr lang="ru-RU" dirty="0" err="1"/>
              <a:t>клас</a:t>
            </a:r>
            <a:r>
              <a:rPr lang="ru-RU" dirty="0"/>
              <a:t>);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 - </a:t>
            </a:r>
            <a:r>
              <a:rPr lang="ru-RU" dirty="0" err="1"/>
              <a:t>дрібнозерниста</a:t>
            </a:r>
            <a:r>
              <a:rPr lang="ru-RU" dirty="0"/>
              <a:t> </a:t>
            </a:r>
            <a:r>
              <a:rPr lang="ru-RU" dirty="0" err="1"/>
              <a:t>посипка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поширений</a:t>
            </a:r>
            <a:r>
              <a:rPr lang="ru-RU" dirty="0"/>
              <a:t> </a:t>
            </a:r>
            <a:r>
              <a:rPr lang="ru-RU" dirty="0" err="1"/>
              <a:t>оклеечный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монтуємий</a:t>
            </a:r>
            <a:r>
              <a:rPr lang="ru-RU" dirty="0"/>
              <a:t> </a:t>
            </a:r>
            <a:r>
              <a:rPr lang="ru-RU" dirty="0" err="1"/>
              <a:t>двосторонній</a:t>
            </a:r>
            <a:r>
              <a:rPr lang="ru-RU" dirty="0"/>
              <a:t> </a:t>
            </a:r>
            <a:r>
              <a:rPr lang="ru-RU" dirty="0" err="1"/>
              <a:t>гідроізоляційний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недовговічністю</a:t>
            </a:r>
            <a:r>
              <a:rPr lang="ru-RU" dirty="0"/>
              <a:t> (5 - 7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), </a:t>
            </a:r>
            <a:r>
              <a:rPr lang="ru-RU" dirty="0" err="1"/>
              <a:t>низькою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, але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еластичний</a:t>
            </a:r>
            <a:r>
              <a:rPr lang="ru-RU" dirty="0"/>
              <a:t> і </a:t>
            </a:r>
            <a:r>
              <a:rPr lang="ru-RU" dirty="0" err="1"/>
              <a:t>міцний</a:t>
            </a:r>
            <a:r>
              <a:rPr lang="ru-RU" dirty="0"/>
              <a:t>; </a:t>
            </a:r>
            <a:r>
              <a:rPr lang="ru-RU" dirty="0" err="1"/>
              <a:t>посипання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складатися</a:t>
            </a:r>
            <a:r>
              <a:rPr lang="ru-RU" dirty="0"/>
              <a:t> з </a:t>
            </a:r>
            <a:r>
              <a:rPr lang="ru-RU" dirty="0" err="1"/>
              <a:t>азбесту</a:t>
            </a:r>
            <a:r>
              <a:rPr lang="ru-RU" dirty="0"/>
              <a:t>, </a:t>
            </a:r>
            <a:r>
              <a:rPr lang="ru-RU" dirty="0" err="1"/>
              <a:t>кварцового</a:t>
            </a:r>
            <a:r>
              <a:rPr lang="ru-RU" dirty="0"/>
              <a:t> </a:t>
            </a:r>
            <a:r>
              <a:rPr lang="ru-RU" dirty="0" err="1"/>
              <a:t>піску</a:t>
            </a:r>
            <a:r>
              <a:rPr lang="ru-RU" dirty="0"/>
              <a:t>, тальку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; </a:t>
            </a:r>
            <a:r>
              <a:rPr lang="ru-RU" dirty="0" err="1"/>
              <a:t>руберойд</a:t>
            </a:r>
            <a:r>
              <a:rPr lang="ru-RU" dirty="0"/>
              <a:t> </a:t>
            </a:r>
            <a:r>
              <a:rPr lang="ru-RU" dirty="0" err="1"/>
              <a:t>клеять</a:t>
            </a:r>
            <a:r>
              <a:rPr lang="ru-RU" dirty="0"/>
              <a:t> як на </a:t>
            </a:r>
            <a:r>
              <a:rPr lang="ru-RU" dirty="0" err="1"/>
              <a:t>гарячу</a:t>
            </a:r>
            <a:r>
              <a:rPr lang="ru-RU" dirty="0"/>
              <a:t>, так і на </a:t>
            </a:r>
            <a:r>
              <a:rPr lang="ru-RU" dirty="0" err="1"/>
              <a:t>холодну</a:t>
            </a:r>
            <a:r>
              <a:rPr lang="ru-RU" dirty="0"/>
              <a:t> мастику;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72" y="4267939"/>
            <a:ext cx="4984124" cy="24033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6214" y="1738648"/>
            <a:ext cx="5563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1"/>
                </a:solidFill>
              </a:rPr>
              <a:t>Пергамін</a:t>
            </a:r>
            <a:r>
              <a:rPr lang="ru-RU" b="1" dirty="0" smtClean="0">
                <a:solidFill>
                  <a:schemeClr val="accent1"/>
                </a:solidFill>
              </a:rPr>
              <a:t> </a:t>
            </a:r>
            <a:r>
              <a:rPr lang="ru-RU" b="1" dirty="0">
                <a:solidFill>
                  <a:schemeClr val="accent1"/>
                </a:solidFill>
              </a:rPr>
              <a:t>. </a:t>
            </a:r>
            <a:r>
              <a:rPr lang="ru-RU" dirty="0"/>
              <a:t>Основа - </a:t>
            </a:r>
            <a:r>
              <a:rPr lang="ru-RU" dirty="0" err="1"/>
              <a:t>покрівельний</a:t>
            </a:r>
            <a:r>
              <a:rPr lang="ru-RU" dirty="0"/>
              <a:t> картон; </a:t>
            </a:r>
            <a:r>
              <a:rPr lang="ru-RU" dirty="0" err="1"/>
              <a:t>в'яжуче</a:t>
            </a:r>
            <a:r>
              <a:rPr lang="ru-RU" dirty="0"/>
              <a:t> - </a:t>
            </a:r>
            <a:r>
              <a:rPr lang="ru-RU" dirty="0" err="1"/>
              <a:t>бітум</a:t>
            </a:r>
            <a:r>
              <a:rPr lang="ru-RU" dirty="0"/>
              <a:t>; </a:t>
            </a:r>
            <a:r>
              <a:rPr lang="ru-RU" dirty="0" err="1"/>
              <a:t>захисний</a:t>
            </a:r>
            <a:r>
              <a:rPr lang="ru-RU" dirty="0"/>
              <a:t> шар </a:t>
            </a:r>
            <a:r>
              <a:rPr lang="ru-RU" dirty="0" err="1"/>
              <a:t>відсутній</a:t>
            </a:r>
            <a:r>
              <a:rPr lang="ru-RU" dirty="0"/>
              <a:t>: </a:t>
            </a:r>
            <a:r>
              <a:rPr lang="ru-RU" dirty="0" err="1"/>
              <a:t>більш</a:t>
            </a:r>
            <a:r>
              <a:rPr lang="ru-RU" dirty="0"/>
              <a:t> тонкий і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міцний</a:t>
            </a:r>
            <a:r>
              <a:rPr lang="ru-RU" dirty="0"/>
              <a:t> </a:t>
            </a:r>
            <a:r>
              <a:rPr lang="ru-RU" dirty="0" err="1"/>
              <a:t>двосторонній</a:t>
            </a:r>
            <a:r>
              <a:rPr lang="ru-RU" dirty="0"/>
              <a:t> </a:t>
            </a:r>
            <a:r>
              <a:rPr lang="ru-RU" dirty="0" err="1"/>
              <a:t>оклеечный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, </a:t>
            </a:r>
            <a:r>
              <a:rPr lang="ru-RU" dirty="0" err="1"/>
              <a:t>застосовуваний</a:t>
            </a:r>
            <a:r>
              <a:rPr lang="ru-RU" dirty="0"/>
              <a:t> для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гідроізоляційні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;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" y="3632782"/>
            <a:ext cx="5306096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282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73521" y="321971"/>
            <a:ext cx="64780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Мастикові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матеріали</a:t>
            </a:r>
            <a:r>
              <a:rPr lang="ru-RU" b="1" dirty="0">
                <a:solidFill>
                  <a:schemeClr val="accent1"/>
                </a:solidFill>
              </a:rPr>
              <a:t> - </a:t>
            </a:r>
            <a:r>
              <a:rPr lang="ru-RU" dirty="0" err="1"/>
              <a:t>бітумні</a:t>
            </a:r>
            <a:r>
              <a:rPr lang="ru-RU" dirty="0"/>
              <a:t>, </a:t>
            </a:r>
            <a:r>
              <a:rPr lang="ru-RU" dirty="0" err="1"/>
              <a:t>поліпропіленові</a:t>
            </a:r>
            <a:r>
              <a:rPr lang="ru-RU" dirty="0"/>
              <a:t>, </a:t>
            </a:r>
            <a:r>
              <a:rPr lang="ru-RU" dirty="0" err="1"/>
              <a:t>поліетиленові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в'яжучого</a:t>
            </a:r>
            <a:r>
              <a:rPr lang="ru-RU" dirty="0"/>
              <a:t> (</a:t>
            </a:r>
            <a:r>
              <a:rPr lang="ru-RU" dirty="0" err="1"/>
              <a:t>органічного</a:t>
            </a:r>
            <a:r>
              <a:rPr lang="ru-RU" dirty="0"/>
              <a:t>, </a:t>
            </a:r>
            <a:r>
              <a:rPr lang="ru-RU" dirty="0" err="1"/>
              <a:t>бітумного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цементного) і добре </a:t>
            </a:r>
            <a:r>
              <a:rPr lang="ru-RU" dirty="0" err="1"/>
              <a:t>перемішаних</a:t>
            </a:r>
            <a:r>
              <a:rPr lang="ru-RU" dirty="0"/>
              <a:t> і не </a:t>
            </a:r>
            <a:r>
              <a:rPr lang="ru-RU" dirty="0" err="1"/>
              <a:t>розчиняються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наповнювачів</a:t>
            </a:r>
            <a:r>
              <a:rPr lang="ru-RU" dirty="0"/>
              <a:t> (</a:t>
            </a:r>
            <a:r>
              <a:rPr lang="ru-RU" dirty="0" err="1"/>
              <a:t>пилоподібні</a:t>
            </a:r>
            <a:r>
              <a:rPr lang="ru-RU" dirty="0"/>
              <a:t> і </a:t>
            </a:r>
            <a:r>
              <a:rPr lang="ru-RU" dirty="0" err="1"/>
              <a:t>волокнисті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, </a:t>
            </a:r>
            <a:r>
              <a:rPr lang="ru-RU" dirty="0" err="1"/>
              <a:t>крихта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старої</a:t>
            </a:r>
            <a:r>
              <a:rPr lang="ru-RU" dirty="0"/>
              <a:t> </a:t>
            </a:r>
            <a:r>
              <a:rPr lang="ru-RU" dirty="0" err="1"/>
              <a:t>гуми</a:t>
            </a:r>
            <a:r>
              <a:rPr lang="ru-RU" dirty="0"/>
              <a:t>). Мастики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покрівлі</a:t>
            </a:r>
            <a:r>
              <a:rPr lang="ru-RU" dirty="0"/>
              <a:t>, </a:t>
            </a:r>
            <a:r>
              <a:rPr lang="ru-RU" dirty="0" err="1"/>
              <a:t>герметизації</a:t>
            </a:r>
            <a:r>
              <a:rPr lang="ru-RU" dirty="0"/>
              <a:t> </a:t>
            </a:r>
            <a:r>
              <a:rPr lang="ru-RU" dirty="0" err="1"/>
              <a:t>швів</a:t>
            </a:r>
            <a:r>
              <a:rPr lang="ru-RU" dirty="0"/>
              <a:t> і </a:t>
            </a:r>
            <a:r>
              <a:rPr lang="ru-RU" dirty="0" err="1"/>
              <a:t>стиків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рулонними</a:t>
            </a:r>
            <a:r>
              <a:rPr lang="ru-RU" dirty="0"/>
              <a:t> </a:t>
            </a:r>
            <a:r>
              <a:rPr lang="ru-RU" dirty="0" err="1"/>
              <a:t>матеріалами</a:t>
            </a:r>
            <a:r>
              <a:rPr lang="ru-RU" dirty="0"/>
              <a:t> і </a:t>
            </a:r>
            <a:r>
              <a:rPr lang="ru-RU" dirty="0" err="1"/>
              <a:t>деформаційних</a:t>
            </a:r>
            <a:r>
              <a:rPr lang="ru-RU" dirty="0"/>
              <a:t> </a:t>
            </a:r>
            <a:r>
              <a:rPr lang="ru-RU" dirty="0" err="1"/>
              <a:t>швів</a:t>
            </a:r>
            <a:r>
              <a:rPr lang="ru-RU" dirty="0"/>
              <a:t>, </a:t>
            </a:r>
            <a:r>
              <a:rPr lang="ru-RU" dirty="0" err="1"/>
              <a:t>рідше</a:t>
            </a:r>
            <a:r>
              <a:rPr lang="ru-RU" dirty="0"/>
              <a:t> - для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влаштування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випускають</a:t>
            </a:r>
            <a:r>
              <a:rPr lang="ru-RU" dirty="0"/>
              <a:t> як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готової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в </a:t>
            </a:r>
            <a:r>
              <a:rPr lang="ru-RU" dirty="0" err="1"/>
              <a:t>спеціальних</a:t>
            </a:r>
            <a:r>
              <a:rPr lang="ru-RU" dirty="0"/>
              <a:t> упаковках (</a:t>
            </a:r>
            <a:r>
              <a:rPr lang="ru-RU" dirty="0" err="1"/>
              <a:t>холодні</a:t>
            </a:r>
            <a:r>
              <a:rPr lang="ru-RU" dirty="0"/>
              <a:t> мастики), так і </a:t>
            </a:r>
            <a:r>
              <a:rPr lang="ru-RU" dirty="0" err="1"/>
              <a:t>замішують</a:t>
            </a:r>
            <a:r>
              <a:rPr lang="ru-RU" dirty="0"/>
              <a:t> при </a:t>
            </a:r>
            <a:r>
              <a:rPr lang="ru-RU" dirty="0" err="1"/>
              <a:t>високих</a:t>
            </a:r>
            <a:r>
              <a:rPr lang="ru-RU" dirty="0"/>
              <a:t> температурах на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 </a:t>
            </a:r>
            <a:r>
              <a:rPr lang="ru-RU" dirty="0" err="1"/>
              <a:t>ізоляції</a:t>
            </a:r>
            <a:r>
              <a:rPr lang="ru-RU" dirty="0"/>
              <a:t> (</a:t>
            </a:r>
            <a:r>
              <a:rPr lang="ru-RU" dirty="0" err="1"/>
              <a:t>гарячі</a:t>
            </a:r>
            <a:r>
              <a:rPr lang="ru-RU" dirty="0"/>
              <a:t> мастики). </a:t>
            </a:r>
            <a:r>
              <a:rPr lang="ru-RU" dirty="0" err="1"/>
              <a:t>Довговічність</a:t>
            </a:r>
            <a:r>
              <a:rPr lang="ru-RU" dirty="0"/>
              <a:t> </a:t>
            </a:r>
            <a:r>
              <a:rPr lang="ru-RU" dirty="0" err="1"/>
              <a:t>мастичної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 становить 10 </a:t>
            </a:r>
            <a:r>
              <a:rPr lang="ru-RU" dirty="0" err="1"/>
              <a:t>років</a:t>
            </a:r>
            <a:r>
              <a:rPr lang="ru-RU" dirty="0"/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1582986"/>
            <a:ext cx="4829578" cy="362411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80339" y="4146997"/>
            <a:ext cx="68000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Бітум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не </a:t>
            </a:r>
            <a:r>
              <a:rPr lang="ru-RU" dirty="0" err="1"/>
              <a:t>розчинна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суміш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похідних</a:t>
            </a:r>
            <a:r>
              <a:rPr lang="ru-RU" dirty="0"/>
              <a:t>, по </a:t>
            </a:r>
            <a:r>
              <a:rPr lang="ru-RU" dirty="0" err="1"/>
              <a:t>консистенції</a:t>
            </a:r>
            <a:r>
              <a:rPr lang="ru-RU" dirty="0"/>
              <a:t> тверда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нагадує</a:t>
            </a:r>
            <a:r>
              <a:rPr lang="ru-RU" dirty="0"/>
              <a:t> смолу (</a:t>
            </a:r>
            <a:r>
              <a:rPr lang="ru-RU" dirty="0" err="1"/>
              <a:t>звідси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«</a:t>
            </a:r>
            <a:r>
              <a:rPr lang="ru-RU" dirty="0" err="1"/>
              <a:t>бітумні</a:t>
            </a:r>
            <a:r>
              <a:rPr lang="ru-RU" dirty="0"/>
              <a:t> смоли»). </a:t>
            </a:r>
            <a:r>
              <a:rPr lang="ru-RU" dirty="0" err="1"/>
              <a:t>Бітумна</a:t>
            </a:r>
            <a:r>
              <a:rPr lang="ru-RU" dirty="0"/>
              <a:t> </a:t>
            </a:r>
            <a:r>
              <a:rPr lang="ru-RU" dirty="0" err="1"/>
              <a:t>гідроізоляція</a:t>
            </a:r>
            <a:r>
              <a:rPr lang="ru-RU" dirty="0"/>
              <a:t> без </a:t>
            </a:r>
            <a:r>
              <a:rPr lang="ru-RU" dirty="0" err="1"/>
              <a:t>модифікацій</a:t>
            </a:r>
            <a:r>
              <a:rPr lang="ru-RU" dirty="0"/>
              <a:t> і добавок - </a:t>
            </a:r>
            <a:r>
              <a:rPr lang="ru-RU" dirty="0" err="1"/>
              <a:t>недороге</a:t>
            </a:r>
            <a:r>
              <a:rPr lang="ru-RU" dirty="0"/>
              <a:t> і </a:t>
            </a:r>
            <a:r>
              <a:rPr lang="ru-RU" dirty="0" err="1"/>
              <a:t>якісне</a:t>
            </a:r>
            <a:r>
              <a:rPr lang="ru-RU" dirty="0"/>
              <a:t> </a:t>
            </a:r>
            <a:r>
              <a:rPr lang="ru-RU" dirty="0" err="1"/>
              <a:t>захисне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.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бітуму</a:t>
            </a:r>
            <a:r>
              <a:rPr lang="ru-RU" dirty="0"/>
              <a:t> </a:t>
            </a:r>
            <a:r>
              <a:rPr lang="ru-RU" dirty="0" err="1"/>
              <a:t>влаштовують</a:t>
            </a:r>
            <a:r>
              <a:rPr lang="ru-RU" dirty="0"/>
              <a:t> </a:t>
            </a:r>
            <a:r>
              <a:rPr lang="ru-RU" dirty="0" err="1"/>
              <a:t>гідроізоляцію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з бетону, </a:t>
            </a:r>
            <a:r>
              <a:rPr lang="ru-RU" dirty="0" err="1"/>
              <a:t>залізобетону</a:t>
            </a:r>
            <a:r>
              <a:rPr lang="ru-RU" dirty="0"/>
              <a:t>, </a:t>
            </a:r>
            <a:r>
              <a:rPr lang="ru-RU" dirty="0" err="1"/>
              <a:t>цегли</a:t>
            </a:r>
            <a:r>
              <a:rPr lang="ru-RU" dirty="0"/>
              <a:t>, цементу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подібних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 </a:t>
            </a:r>
            <a:r>
              <a:rPr lang="ru-RU" dirty="0" err="1"/>
              <a:t>плоскої</a:t>
            </a:r>
            <a:r>
              <a:rPr lang="ru-RU" dirty="0"/>
              <a:t> </a:t>
            </a:r>
            <a:r>
              <a:rPr lang="ru-RU" dirty="0" err="1"/>
              <a:t>покрівлі</a:t>
            </a:r>
            <a:r>
              <a:rPr lang="ru-RU" dirty="0"/>
              <a:t>, </a:t>
            </a:r>
            <a:r>
              <a:rPr lang="ru-RU" dirty="0" err="1"/>
              <a:t>підвалів</a:t>
            </a:r>
            <a:r>
              <a:rPr lang="ru-RU" dirty="0"/>
              <a:t>, </a:t>
            </a:r>
            <a:r>
              <a:rPr lang="ru-RU" dirty="0" err="1"/>
              <a:t>фундаментів</a:t>
            </a:r>
            <a:r>
              <a:rPr lang="ru-RU" dirty="0"/>
              <a:t>, </a:t>
            </a:r>
            <a:r>
              <a:rPr lang="ru-RU" dirty="0" err="1"/>
              <a:t>балконів</a:t>
            </a:r>
            <a:r>
              <a:rPr lang="ru-RU" dirty="0"/>
              <a:t>, </a:t>
            </a:r>
            <a:r>
              <a:rPr lang="ru-RU" dirty="0" err="1"/>
              <a:t>лоджій</a:t>
            </a:r>
            <a:r>
              <a:rPr lang="ru-RU" dirty="0"/>
              <a:t> та </a:t>
            </a:r>
            <a:r>
              <a:rPr lang="ru-RU" dirty="0" err="1"/>
              <a:t>терас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166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6163" y="1520909"/>
            <a:ext cx="115437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Порошкові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матеріали</a:t>
            </a:r>
            <a:r>
              <a:rPr lang="ru-RU" dirty="0"/>
              <a:t> (</a:t>
            </a:r>
            <a:r>
              <a:rPr lang="ru-RU" dirty="0" err="1"/>
              <a:t>гідроізоляційні</a:t>
            </a:r>
            <a:r>
              <a:rPr lang="ru-RU" dirty="0"/>
              <a:t> порошки) </a:t>
            </a:r>
            <a:r>
              <a:rPr lang="ru-RU" dirty="0" err="1"/>
              <a:t>складаються</a:t>
            </a:r>
            <a:r>
              <a:rPr lang="ru-RU" dirty="0"/>
              <a:t> з цементу, </a:t>
            </a:r>
            <a:r>
              <a:rPr lang="ru-RU" dirty="0" err="1"/>
              <a:t>синтетичних</a:t>
            </a:r>
            <a:r>
              <a:rPr lang="ru-RU" dirty="0"/>
              <a:t> смол і </a:t>
            </a:r>
            <a:r>
              <a:rPr lang="ru-RU" dirty="0" err="1"/>
              <a:t>спеціальних</a:t>
            </a:r>
            <a:r>
              <a:rPr lang="ru-RU" dirty="0"/>
              <a:t> добавок - </a:t>
            </a:r>
            <a:r>
              <a:rPr lang="ru-RU" dirty="0" err="1"/>
              <a:t>пластифікаторів</a:t>
            </a:r>
            <a:r>
              <a:rPr lang="ru-RU" dirty="0"/>
              <a:t>, </a:t>
            </a:r>
            <a:r>
              <a:rPr lang="ru-RU" dirty="0" err="1"/>
              <a:t>затверджувачів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випускають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порошків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перед </a:t>
            </a:r>
            <a:r>
              <a:rPr lang="ru-RU" dirty="0" err="1"/>
              <a:t>застосуванням</a:t>
            </a:r>
            <a:r>
              <a:rPr lang="ru-RU" dirty="0"/>
              <a:t> </a:t>
            </a:r>
            <a:r>
              <a:rPr lang="ru-RU" dirty="0" err="1"/>
              <a:t>розчиняють</a:t>
            </a:r>
            <a:r>
              <a:rPr lang="ru-RU" dirty="0"/>
              <a:t> </a:t>
            </a:r>
            <a:r>
              <a:rPr lang="ru-RU" dirty="0" err="1"/>
              <a:t>рідиною</a:t>
            </a:r>
            <a:r>
              <a:rPr lang="ru-RU" dirty="0"/>
              <a:t> і </a:t>
            </a:r>
            <a:r>
              <a:rPr lang="ru-RU" dirty="0" err="1"/>
              <a:t>розмішують</a:t>
            </a:r>
            <a:r>
              <a:rPr lang="ru-RU" dirty="0"/>
              <a:t> до </a:t>
            </a:r>
            <a:r>
              <a:rPr lang="ru-RU" dirty="0" err="1"/>
              <a:t>однорідної</a:t>
            </a:r>
            <a:r>
              <a:rPr lang="ru-RU" dirty="0"/>
              <a:t> </a:t>
            </a:r>
            <a:r>
              <a:rPr lang="ru-RU" dirty="0" err="1"/>
              <a:t>консистенції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в готовому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достоїнствами</a:t>
            </a:r>
            <a:r>
              <a:rPr lang="ru-RU" dirty="0"/>
              <a:t> </a:t>
            </a:r>
            <a:r>
              <a:rPr lang="ru-RU" dirty="0" err="1"/>
              <a:t>мастичної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: вони </a:t>
            </a:r>
            <a:r>
              <a:rPr lang="ru-RU" dirty="0" err="1"/>
              <a:t>щільно</a:t>
            </a:r>
            <a:r>
              <a:rPr lang="ru-RU" dirty="0"/>
              <a:t> </a:t>
            </a:r>
            <a:r>
              <a:rPr lang="ru-RU" dirty="0" err="1"/>
              <a:t>заповнюють</a:t>
            </a:r>
            <a:r>
              <a:rPr lang="ru-RU" dirty="0"/>
              <a:t> </a:t>
            </a:r>
            <a:r>
              <a:rPr lang="ru-RU" dirty="0" err="1"/>
              <a:t>стики</a:t>
            </a:r>
            <a:r>
              <a:rPr lang="ru-RU" dirty="0"/>
              <a:t>, </a:t>
            </a:r>
            <a:r>
              <a:rPr lang="ru-RU" dirty="0" err="1"/>
              <a:t>тріщини</a:t>
            </a:r>
            <a:r>
              <a:rPr lang="ru-RU" dirty="0"/>
              <a:t> і </a:t>
            </a:r>
            <a:r>
              <a:rPr lang="ru-RU" dirty="0" err="1"/>
              <a:t>шви</a:t>
            </a:r>
            <a:r>
              <a:rPr lang="ru-RU" dirty="0"/>
              <a:t>. Порошкова </a:t>
            </a:r>
            <a:r>
              <a:rPr lang="ru-RU" dirty="0" err="1"/>
              <a:t>гідроізоляція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твердне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отриманий</a:t>
            </a:r>
            <a:r>
              <a:rPr lang="ru-RU" dirty="0"/>
              <a:t> </a:t>
            </a:r>
            <a:r>
              <a:rPr lang="ru-RU" dirty="0" err="1"/>
              <a:t>захисний</a:t>
            </a:r>
            <a:r>
              <a:rPr lang="ru-RU" dirty="0"/>
              <a:t> шар </a:t>
            </a:r>
            <a:r>
              <a:rPr lang="ru-RU" dirty="0" err="1"/>
              <a:t>нееластичний</a:t>
            </a:r>
            <a:r>
              <a:rPr lang="ru-RU" dirty="0"/>
              <a:t>, тому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не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закладення</a:t>
            </a:r>
            <a:r>
              <a:rPr lang="ru-RU" dirty="0"/>
              <a:t> </a:t>
            </a:r>
            <a:r>
              <a:rPr lang="ru-RU" dirty="0" err="1"/>
              <a:t>деформаційних</a:t>
            </a:r>
            <a:r>
              <a:rPr lang="ru-RU" dirty="0"/>
              <a:t> </a:t>
            </a:r>
            <a:r>
              <a:rPr lang="ru-RU" dirty="0" err="1"/>
              <a:t>швів</a:t>
            </a:r>
            <a:r>
              <a:rPr lang="ru-RU" dirty="0"/>
              <a:t> і </a:t>
            </a:r>
            <a:r>
              <a:rPr lang="ru-RU" dirty="0" err="1"/>
              <a:t>стиків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у </a:t>
            </a:r>
            <a:r>
              <a:rPr lang="ru-RU" dirty="0" err="1"/>
              <a:t>будівлях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усадці</a:t>
            </a:r>
            <a:r>
              <a:rPr lang="ru-RU" dirty="0"/>
              <a:t> і </a:t>
            </a:r>
            <a:r>
              <a:rPr lang="ru-RU" dirty="0" err="1"/>
              <a:t>вібрації</a:t>
            </a:r>
            <a:r>
              <a:rPr lang="ru-RU" dirty="0"/>
              <a:t>. </a:t>
            </a:r>
            <a:r>
              <a:rPr lang="ru-RU" dirty="0" err="1"/>
              <a:t>Зручно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порошкові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для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і на </a:t>
            </a:r>
            <a:r>
              <a:rPr lang="ru-RU" dirty="0" err="1"/>
              <a:t>вертикальних</a:t>
            </a:r>
            <a:r>
              <a:rPr lang="ru-RU" dirty="0"/>
              <a:t> </a:t>
            </a:r>
            <a:r>
              <a:rPr lang="ru-RU" dirty="0" err="1"/>
              <a:t>поверхнях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твердіють</a:t>
            </a:r>
            <a:r>
              <a:rPr lang="ru-RU" dirty="0"/>
              <a:t>. </a:t>
            </a:r>
            <a:r>
              <a:rPr lang="ru-RU" dirty="0" err="1"/>
              <a:t>Готовий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20 - 30 </a:t>
            </a:r>
            <a:r>
              <a:rPr lang="ru-RU" dirty="0" err="1"/>
              <a:t>хв</a:t>
            </a:r>
            <a:r>
              <a:rPr lang="ru-RU" dirty="0"/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31" y="4301544"/>
            <a:ext cx="8004756" cy="1894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204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4726" y="695459"/>
            <a:ext cx="75470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Рідкі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матеріали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гідрофобізатори</a:t>
            </a:r>
            <a:r>
              <a:rPr lang="ru-RU" dirty="0"/>
              <a:t>, </a:t>
            </a:r>
            <a:r>
              <a:rPr lang="ru-RU" dirty="0" err="1"/>
              <a:t>гідрофобізуючі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)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силікону</a:t>
            </a:r>
            <a:r>
              <a:rPr lang="ru-RU" dirty="0"/>
              <a:t>, </a:t>
            </a:r>
            <a:r>
              <a:rPr lang="ru-RU" dirty="0" err="1"/>
              <a:t>ефірних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кремнієвих</a:t>
            </a:r>
            <a:r>
              <a:rPr lang="ru-RU" dirty="0"/>
              <a:t> кислот і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.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пристрою </a:t>
            </a:r>
            <a:r>
              <a:rPr lang="ru-RU" dirty="0" err="1"/>
              <a:t>проникаючої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, вони </a:t>
            </a:r>
            <a:r>
              <a:rPr lang="ru-RU" dirty="0" err="1"/>
              <a:t>вбираються</a:t>
            </a:r>
            <a:r>
              <a:rPr lang="ru-RU" dirty="0"/>
              <a:t> </a:t>
            </a:r>
            <a:r>
              <a:rPr lang="ru-RU" dirty="0" err="1"/>
              <a:t>пористим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 (бетоном, </a:t>
            </a:r>
            <a:r>
              <a:rPr lang="ru-RU" dirty="0" err="1"/>
              <a:t>цеглою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), </a:t>
            </a:r>
            <a:r>
              <a:rPr lang="ru-RU" dirty="0" err="1"/>
              <a:t>роблячи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водонепроникним</a:t>
            </a:r>
            <a:r>
              <a:rPr lang="ru-RU" dirty="0"/>
              <a:t> у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шарі</a:t>
            </a:r>
            <a:r>
              <a:rPr lang="ru-RU" dirty="0"/>
              <a:t>.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зручні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шар </a:t>
            </a:r>
            <a:r>
              <a:rPr lang="ru-RU" dirty="0" err="1"/>
              <a:t>гідроізоляції</a:t>
            </a:r>
            <a:r>
              <a:rPr lang="ru-RU" dirty="0"/>
              <a:t> не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додаткового</a:t>
            </a:r>
            <a:r>
              <a:rPr lang="ru-RU" dirty="0"/>
              <a:t> простору, а </a:t>
            </a:r>
            <a:r>
              <a:rPr lang="ru-RU" dirty="0" err="1"/>
              <a:t>розташовується</a:t>
            </a:r>
            <a:r>
              <a:rPr lang="ru-RU" dirty="0"/>
              <a:t> в </a:t>
            </a:r>
            <a:r>
              <a:rPr lang="ru-RU" dirty="0" err="1"/>
              <a:t>товщі</a:t>
            </a:r>
            <a:r>
              <a:rPr lang="ru-RU" dirty="0"/>
              <a:t> самих </a:t>
            </a:r>
            <a:r>
              <a:rPr lang="ru-RU" dirty="0" err="1"/>
              <a:t>конструкцій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необхідності</a:t>
            </a:r>
            <a:r>
              <a:rPr lang="ru-RU" dirty="0"/>
              <a:t> </a:t>
            </a:r>
            <a:r>
              <a:rPr lang="ru-RU" dirty="0" err="1"/>
              <a:t>закривати</a:t>
            </a:r>
            <a:r>
              <a:rPr lang="ru-RU" dirty="0"/>
              <a:t>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</a:t>
            </a:r>
            <a:r>
              <a:rPr lang="ru-RU" dirty="0" err="1"/>
              <a:t>гідроізоляційним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і </a:t>
            </a:r>
            <a:r>
              <a:rPr lang="ru-RU" dirty="0" err="1"/>
              <a:t>декоративним</a:t>
            </a:r>
            <a:r>
              <a:rPr lang="ru-RU" dirty="0"/>
              <a:t> шаром.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гідроізоляційний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не </a:t>
            </a:r>
            <a:r>
              <a:rPr lang="ru-RU" dirty="0" err="1"/>
              <a:t>заповнює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пори і </a:t>
            </a:r>
            <a:r>
              <a:rPr lang="ru-RU" dirty="0" err="1"/>
              <a:t>порожнечі</a:t>
            </a:r>
            <a:r>
              <a:rPr lang="ru-RU" dirty="0"/>
              <a:t>, а </a:t>
            </a:r>
            <a:r>
              <a:rPr lang="ru-RU" dirty="0" err="1"/>
              <a:t>покриває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, тому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паропроникним</a:t>
            </a:r>
            <a:r>
              <a:rPr lang="ru-RU" dirty="0"/>
              <a:t>, не </a:t>
            </a:r>
            <a:r>
              <a:rPr lang="ru-RU" dirty="0" err="1"/>
              <a:t>втрачаючи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 до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вентиляції</a:t>
            </a:r>
            <a:r>
              <a:rPr lang="ru-RU" dirty="0"/>
              <a:t>. </a:t>
            </a:r>
            <a:r>
              <a:rPr lang="ru-RU" dirty="0" err="1"/>
              <a:t>Наносити</a:t>
            </a:r>
            <a:r>
              <a:rPr lang="ru-RU" dirty="0"/>
              <a:t> </a:t>
            </a:r>
            <a:r>
              <a:rPr lang="ru-RU" dirty="0" err="1"/>
              <a:t>рідку</a:t>
            </a:r>
            <a:r>
              <a:rPr lang="ru-RU" dirty="0"/>
              <a:t> </a:t>
            </a:r>
            <a:r>
              <a:rPr lang="ru-RU" dirty="0" err="1"/>
              <a:t>гідроізоляцію</a:t>
            </a:r>
            <a:r>
              <a:rPr lang="ru-RU" dirty="0"/>
              <a:t> просто і </a:t>
            </a:r>
            <a:r>
              <a:rPr lang="ru-RU" dirty="0" err="1"/>
              <a:t>зручно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мінусів</a:t>
            </a:r>
            <a:r>
              <a:rPr lang="ru-RU" dirty="0"/>
              <a:t> такого виду </a:t>
            </a:r>
            <a:r>
              <a:rPr lang="ru-RU" dirty="0" err="1"/>
              <a:t>гідроізоляції</a:t>
            </a:r>
            <a:r>
              <a:rPr lang="ru-RU" dirty="0"/>
              <a:t> - </a:t>
            </a:r>
            <a:r>
              <a:rPr lang="ru-RU" dirty="0" err="1"/>
              <a:t>недовговічність</a:t>
            </a:r>
            <a:r>
              <a:rPr lang="ru-RU" dirty="0"/>
              <a:t>, </a:t>
            </a:r>
            <a:r>
              <a:rPr lang="ru-RU" dirty="0" err="1"/>
              <a:t>доцільність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для </a:t>
            </a:r>
            <a:r>
              <a:rPr lang="ru-RU" dirty="0" err="1"/>
              <a:t>вертикальних</a:t>
            </a:r>
            <a:r>
              <a:rPr lang="ru-RU" dirty="0"/>
              <a:t> </a:t>
            </a:r>
            <a:r>
              <a:rPr lang="ru-RU" dirty="0" err="1"/>
              <a:t>поверхонь</a:t>
            </a:r>
            <a:r>
              <a:rPr lang="ru-RU" dirty="0"/>
              <a:t>,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ціна</a:t>
            </a:r>
            <a:r>
              <a:rPr lang="ru-RU" dirty="0"/>
              <a:t> і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екологічні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(в </a:t>
            </a:r>
            <a:r>
              <a:rPr lang="ru-RU" dirty="0" err="1"/>
              <a:t>основі</a:t>
            </a:r>
            <a:r>
              <a:rPr lang="ru-RU" dirty="0"/>
              <a:t> - </a:t>
            </a:r>
            <a:r>
              <a:rPr lang="ru-RU" dirty="0" err="1"/>
              <a:t>синтетичні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). </a:t>
            </a:r>
            <a:r>
              <a:rPr lang="ru-RU" dirty="0" err="1"/>
              <a:t>Гідрофобізатори</a:t>
            </a:r>
            <a:r>
              <a:rPr lang="ru-RU" dirty="0"/>
              <a:t> на </a:t>
            </a:r>
            <a:r>
              <a:rPr lang="ru-RU" dirty="0" err="1"/>
              <a:t>водній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наносити</a:t>
            </a:r>
            <a:r>
              <a:rPr lang="ru-RU" dirty="0"/>
              <a:t> раз на 1 - 3 роки,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 - </a:t>
            </a:r>
            <a:r>
              <a:rPr lang="ru-RU" dirty="0" err="1"/>
              <a:t>кожні</a:t>
            </a:r>
            <a:r>
              <a:rPr lang="ru-RU" dirty="0"/>
              <a:t> 6 - 10 </a:t>
            </a:r>
            <a:r>
              <a:rPr lang="ru-RU" dirty="0" err="1"/>
              <a:t>років</a:t>
            </a:r>
            <a:r>
              <a:rPr lang="ru-RU" dirty="0"/>
              <a:t>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026" y="1545463"/>
            <a:ext cx="3596426" cy="425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790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188" y="1635617"/>
            <a:ext cx="104576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solidFill>
                  <a:schemeClr val="accent1"/>
                </a:solidFill>
              </a:rPr>
              <a:t>Плівкові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b="1" dirty="0" err="1">
                <a:solidFill>
                  <a:schemeClr val="accent1"/>
                </a:solidFill>
              </a:rPr>
              <a:t>матеріали</a:t>
            </a:r>
            <a:r>
              <a:rPr lang="ru-RU" b="1" dirty="0">
                <a:solidFill>
                  <a:schemeClr val="accent1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поліетиленові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(</a:t>
            </a:r>
            <a:r>
              <a:rPr lang="ru-RU" dirty="0" err="1"/>
              <a:t>перфоровані</a:t>
            </a:r>
            <a:r>
              <a:rPr lang="ru-RU" dirty="0"/>
              <a:t> і </a:t>
            </a:r>
            <a:r>
              <a:rPr lang="ru-RU" dirty="0" err="1"/>
              <a:t>неперфоровані</a:t>
            </a:r>
            <a:r>
              <a:rPr lang="ru-RU" dirty="0"/>
              <a:t>), </a:t>
            </a:r>
            <a:r>
              <a:rPr lang="ru-RU" dirty="0" err="1"/>
              <a:t>поліпропіленові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і </a:t>
            </a:r>
            <a:r>
              <a:rPr lang="ru-RU" dirty="0" err="1"/>
              <a:t>мембрани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в </a:t>
            </a:r>
            <a:r>
              <a:rPr lang="ru-RU" dirty="0" err="1"/>
              <a:t>малій</a:t>
            </a:r>
            <a:r>
              <a:rPr lang="ru-RU" dirty="0"/>
              <a:t> </a:t>
            </a:r>
            <a:r>
              <a:rPr lang="ru-RU" dirty="0" err="1"/>
              <a:t>вазі</a:t>
            </a:r>
            <a:r>
              <a:rPr lang="ru-RU" dirty="0"/>
              <a:t> і </a:t>
            </a:r>
            <a:r>
              <a:rPr lang="ru-RU" dirty="0" err="1"/>
              <a:t>практичності</a:t>
            </a:r>
            <a:r>
              <a:rPr lang="ru-RU" dirty="0"/>
              <a:t>. </a:t>
            </a:r>
            <a:r>
              <a:rPr lang="ru-RU" dirty="0" err="1"/>
              <a:t>Плівку</a:t>
            </a:r>
            <a:r>
              <a:rPr lang="ru-RU" dirty="0"/>
              <a:t> з </a:t>
            </a:r>
            <a:r>
              <a:rPr lang="ru-RU" dirty="0" err="1"/>
              <a:t>поліетилену</a:t>
            </a:r>
            <a:r>
              <a:rPr lang="ru-RU" dirty="0"/>
              <a:t> </a:t>
            </a:r>
            <a:r>
              <a:rPr lang="ru-RU" dirty="0" err="1"/>
              <a:t>закріплюють</a:t>
            </a:r>
            <a:r>
              <a:rPr lang="ru-RU" dirty="0"/>
              <a:t> на </a:t>
            </a:r>
            <a:r>
              <a:rPr lang="ru-RU" dirty="0" err="1"/>
              <a:t>конструкціях</a:t>
            </a:r>
            <a:r>
              <a:rPr lang="ru-RU" dirty="0"/>
              <a:t> в один шар на </a:t>
            </a:r>
            <a:r>
              <a:rPr lang="ru-RU" dirty="0" err="1"/>
              <a:t>спеціальній</a:t>
            </a:r>
            <a:r>
              <a:rPr lang="ru-RU" dirty="0"/>
              <a:t> </a:t>
            </a:r>
            <a:r>
              <a:rPr lang="ru-RU" dirty="0" err="1"/>
              <a:t>тканині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армуючої</a:t>
            </a:r>
            <a:r>
              <a:rPr lang="ru-RU" dirty="0"/>
              <a:t> </a:t>
            </a:r>
            <a:r>
              <a:rPr lang="ru-RU" dirty="0" err="1"/>
              <a:t>сітки</a:t>
            </a:r>
            <a:r>
              <a:rPr lang="ru-RU" dirty="0"/>
              <a:t>. </a:t>
            </a:r>
            <a:r>
              <a:rPr lang="ru-RU" dirty="0" err="1"/>
              <a:t>Плівки</a:t>
            </a:r>
            <a:r>
              <a:rPr lang="ru-RU" dirty="0"/>
              <a:t> з </a:t>
            </a:r>
            <a:r>
              <a:rPr lang="ru-RU" dirty="0" err="1"/>
              <a:t>поліпропілену</a:t>
            </a:r>
            <a:r>
              <a:rPr lang="ru-RU" dirty="0"/>
              <a:t> </a:t>
            </a:r>
            <a:r>
              <a:rPr lang="ru-RU" dirty="0" err="1"/>
              <a:t>міцніше</a:t>
            </a:r>
            <a:r>
              <a:rPr lang="ru-RU" dirty="0"/>
              <a:t> і </a:t>
            </a:r>
            <a:r>
              <a:rPr lang="ru-RU" dirty="0" err="1"/>
              <a:t>стійкі</a:t>
            </a:r>
            <a:r>
              <a:rPr lang="ru-RU" dirty="0"/>
              <a:t> до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. </a:t>
            </a:r>
            <a:r>
              <a:rPr lang="ru-RU" dirty="0" err="1"/>
              <a:t>Гідроізоляційні</a:t>
            </a:r>
            <a:r>
              <a:rPr lang="ru-RU" dirty="0"/>
              <a:t> </a:t>
            </a:r>
            <a:r>
              <a:rPr lang="ru-RU" dirty="0" err="1"/>
              <a:t>мембрани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полівінілхлориду</a:t>
            </a:r>
            <a:r>
              <a:rPr lang="ru-RU" dirty="0"/>
              <a:t> (ПВХ).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двошарові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,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прошарками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розміщена</a:t>
            </a:r>
            <a:r>
              <a:rPr lang="ru-RU" dirty="0"/>
              <a:t> </a:t>
            </a:r>
            <a:r>
              <a:rPr lang="ru-RU" dirty="0" err="1"/>
              <a:t>армуюча</a:t>
            </a:r>
            <a:r>
              <a:rPr lang="ru-RU" dirty="0"/>
              <a:t> </a:t>
            </a:r>
            <a:r>
              <a:rPr lang="ru-RU" dirty="0" err="1"/>
              <a:t>сітка</a:t>
            </a:r>
            <a:r>
              <a:rPr lang="ru-RU" dirty="0"/>
              <a:t>. </a:t>
            </a:r>
            <a:r>
              <a:rPr lang="ru-RU" dirty="0" err="1"/>
              <a:t>Мембрани</a:t>
            </a:r>
            <a:r>
              <a:rPr lang="ru-RU" dirty="0"/>
              <a:t>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стійкістю</a:t>
            </a:r>
            <a:r>
              <a:rPr lang="ru-RU" dirty="0"/>
              <a:t> до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впливів</a:t>
            </a:r>
            <a:r>
              <a:rPr lang="ru-RU" dirty="0"/>
              <a:t>, як </a:t>
            </a:r>
            <a:r>
              <a:rPr lang="ru-RU" dirty="0" err="1"/>
              <a:t>механічними</a:t>
            </a:r>
            <a:r>
              <a:rPr lang="ru-RU" dirty="0"/>
              <a:t>, так і </a:t>
            </a:r>
            <a:r>
              <a:rPr lang="ru-RU" dirty="0" err="1"/>
              <a:t>хімічним</a:t>
            </a:r>
            <a:r>
              <a:rPr lang="ru-RU" dirty="0"/>
              <a:t>, </a:t>
            </a:r>
            <a:r>
              <a:rPr lang="ru-RU" dirty="0" err="1"/>
              <a:t>стійкі</a:t>
            </a:r>
            <a:r>
              <a:rPr lang="ru-RU" dirty="0"/>
              <a:t> до </a:t>
            </a:r>
            <a:r>
              <a:rPr lang="ru-RU" dirty="0" err="1"/>
              <a:t>перепадів</a:t>
            </a:r>
            <a:r>
              <a:rPr lang="ru-RU" dirty="0"/>
              <a:t> температур, </a:t>
            </a:r>
            <a:r>
              <a:rPr lang="ru-RU" dirty="0" err="1"/>
              <a:t>еластичні</a:t>
            </a:r>
            <a:r>
              <a:rPr lang="ru-RU" dirty="0"/>
              <a:t>, </a:t>
            </a:r>
            <a:r>
              <a:rPr lang="ru-RU" dirty="0" err="1"/>
              <a:t>зручні</a:t>
            </a:r>
            <a:r>
              <a:rPr lang="ru-RU" dirty="0"/>
              <a:t> в </a:t>
            </a:r>
            <a:r>
              <a:rPr lang="ru-RU" dirty="0" err="1"/>
              <a:t>установці</a:t>
            </a:r>
            <a:r>
              <a:rPr lang="ru-RU" dirty="0"/>
              <a:t>, </a:t>
            </a:r>
            <a:r>
              <a:rPr lang="ru-RU" dirty="0" err="1"/>
              <a:t>прості</a:t>
            </a:r>
            <a:r>
              <a:rPr lang="ru-RU" dirty="0"/>
              <a:t> в </a:t>
            </a:r>
            <a:r>
              <a:rPr lang="ru-RU" dirty="0" err="1"/>
              <a:t>ремонті</a:t>
            </a:r>
            <a:r>
              <a:rPr lang="ru-RU" dirty="0"/>
              <a:t> і </a:t>
            </a:r>
            <a:r>
              <a:rPr lang="ru-RU" dirty="0" err="1"/>
              <a:t>довговічні</a:t>
            </a:r>
            <a:r>
              <a:rPr lang="ru-RU" dirty="0"/>
              <a:t> (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20 до 30 </a:t>
            </a:r>
            <a:r>
              <a:rPr lang="ru-RU" dirty="0" err="1"/>
              <a:t>років</a:t>
            </a:r>
            <a:r>
              <a:rPr lang="ru-RU" dirty="0"/>
              <a:t>).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все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популярним</a:t>
            </a:r>
            <a:r>
              <a:rPr lang="ru-RU" dirty="0"/>
              <a:t>. </a:t>
            </a:r>
            <a:r>
              <a:rPr lang="ru-RU" dirty="0" err="1"/>
              <a:t>Мембрани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для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покрівель</a:t>
            </a:r>
            <a:r>
              <a:rPr lang="ru-RU" dirty="0"/>
              <a:t>, </a:t>
            </a:r>
            <a:r>
              <a:rPr lang="ru-RU" dirty="0" err="1"/>
              <a:t>перекриттів</a:t>
            </a:r>
            <a:r>
              <a:rPr lang="ru-RU" dirty="0"/>
              <a:t> (особливо в </a:t>
            </a:r>
            <a:r>
              <a:rPr lang="ru-RU" dirty="0" err="1"/>
              <a:t>багатоквартирних</a:t>
            </a:r>
            <a:r>
              <a:rPr lang="ru-RU" dirty="0"/>
              <a:t> </a:t>
            </a:r>
            <a:r>
              <a:rPr lang="ru-RU" dirty="0" err="1"/>
              <a:t>багатоповерхових</a:t>
            </a:r>
            <a:r>
              <a:rPr lang="ru-RU" dirty="0"/>
              <a:t> </a:t>
            </a:r>
            <a:r>
              <a:rPr lang="ru-RU" dirty="0" err="1"/>
              <a:t>будинках</a:t>
            </a:r>
            <a:r>
              <a:rPr lang="ru-RU" dirty="0"/>
              <a:t>), але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практично для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, аж до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фундаментів</a:t>
            </a:r>
            <a:r>
              <a:rPr lang="ru-RU" dirty="0"/>
              <a:t> і </a:t>
            </a:r>
            <a:r>
              <a:rPr lang="ru-RU" dirty="0" err="1"/>
              <a:t>басейнів</a:t>
            </a:r>
            <a:r>
              <a:rPr lang="ru-RU" dirty="0"/>
              <a:t>. </a:t>
            </a:r>
            <a:r>
              <a:rPr lang="ru-RU" dirty="0" err="1"/>
              <a:t>Іноді</a:t>
            </a:r>
            <a:r>
              <a:rPr lang="ru-RU" dirty="0"/>
              <a:t> поверх </a:t>
            </a:r>
            <a:r>
              <a:rPr lang="ru-RU" dirty="0" err="1"/>
              <a:t>плівковою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наносять</a:t>
            </a:r>
            <a:r>
              <a:rPr lang="ru-RU" dirty="0"/>
              <a:t> шар </a:t>
            </a:r>
            <a:r>
              <a:rPr lang="ru-RU" dirty="0" err="1"/>
              <a:t>фарбувальною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328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153" y="1352281"/>
            <a:ext cx="43015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Вибір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гідроізоляційного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матеріалу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залежить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від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>
                <a:solidFill>
                  <a:schemeClr val="accent4"/>
                </a:solidFill>
                <a:cs typeface="Aharoni" panose="02010803020104030203" pitchFamily="2" charset="-79"/>
              </a:rPr>
              <a:t>наступних</a:t>
            </a:r>
            <a:r>
              <a:rPr lang="ru-RU" b="1" i="1" dirty="0">
                <a:solidFill>
                  <a:schemeClr val="accent4"/>
                </a:solidFill>
                <a:cs typeface="Aharoni" panose="02010803020104030203" pitchFamily="2" charset="-79"/>
              </a:rPr>
              <a:t> </a:t>
            </a:r>
            <a:r>
              <a:rPr lang="ru-RU" b="1" i="1" dirty="0" err="1" smtClean="0">
                <a:solidFill>
                  <a:schemeClr val="accent4"/>
                </a:solidFill>
                <a:cs typeface="Aharoni" panose="02010803020104030203" pitchFamily="2" charset="-79"/>
              </a:rPr>
              <a:t>параметрів</a:t>
            </a:r>
            <a:endParaRPr lang="ru-RU" dirty="0"/>
          </a:p>
          <a:p>
            <a:endParaRPr lang="ru-RU" dirty="0"/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dirty="0"/>
              <a:t>. Тип і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ізолюючої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- </a:t>
            </a:r>
            <a:r>
              <a:rPr lang="ru-RU" dirty="0" err="1"/>
              <a:t>підземна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надземна</a:t>
            </a:r>
            <a:r>
              <a:rPr lang="ru-RU" dirty="0"/>
              <a:t>; </a:t>
            </a:r>
            <a:r>
              <a:rPr lang="ru-RU" dirty="0" err="1"/>
              <a:t>покрівля</a:t>
            </a:r>
            <a:r>
              <a:rPr lang="ru-RU" dirty="0"/>
              <a:t>, </a:t>
            </a:r>
            <a:r>
              <a:rPr lang="ru-RU" dirty="0" err="1"/>
              <a:t>стіни</a:t>
            </a:r>
            <a:r>
              <a:rPr lang="ru-RU" dirty="0"/>
              <a:t>, </a:t>
            </a:r>
            <a:r>
              <a:rPr lang="ru-RU" dirty="0" err="1"/>
              <a:t>підлога</a:t>
            </a:r>
            <a:r>
              <a:rPr lang="ru-RU" dirty="0"/>
              <a:t>, </a:t>
            </a:r>
            <a:r>
              <a:rPr lang="ru-RU" dirty="0" err="1"/>
              <a:t>перекриття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фундамент і т. д.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гідроізоляція</a:t>
            </a:r>
            <a:r>
              <a:rPr lang="ru-RU" dirty="0"/>
              <a:t> </a:t>
            </a:r>
            <a:r>
              <a:rPr lang="ru-RU" dirty="0" err="1"/>
              <a:t>підземних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підвищеного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контактують</a:t>
            </a:r>
            <a:r>
              <a:rPr lang="ru-RU" dirty="0"/>
              <a:t> з грунтом. </a:t>
            </a:r>
            <a:r>
              <a:rPr lang="ru-RU" dirty="0" err="1"/>
              <a:t>Надземні</a:t>
            </a:r>
            <a:r>
              <a:rPr lang="ru-RU" dirty="0"/>
              <a:t> </a:t>
            </a:r>
            <a:r>
              <a:rPr lang="ru-RU" dirty="0" err="1"/>
              <a:t>конструкції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гідроізоляційних</a:t>
            </a:r>
            <a:r>
              <a:rPr lang="ru-RU" dirty="0"/>
              <a:t> </a:t>
            </a:r>
            <a:r>
              <a:rPr lang="ru-RU" dirty="0" err="1"/>
              <a:t>матеріалах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витримують</a:t>
            </a:r>
            <a:r>
              <a:rPr lang="ru-RU" dirty="0"/>
              <a:t> </a:t>
            </a:r>
            <a:r>
              <a:rPr lang="ru-RU" dirty="0" err="1"/>
              <a:t>сильні</a:t>
            </a:r>
            <a:r>
              <a:rPr lang="ru-RU" dirty="0"/>
              <a:t> перепади температур. </a:t>
            </a:r>
            <a:r>
              <a:rPr lang="ru-RU" dirty="0" err="1"/>
              <a:t>Гідроізоляція</a:t>
            </a:r>
            <a:r>
              <a:rPr lang="ru-RU" dirty="0"/>
              <a:t> </a:t>
            </a:r>
            <a:r>
              <a:rPr lang="ru-RU" dirty="0" err="1"/>
              <a:t>підземних</a:t>
            </a:r>
            <a:r>
              <a:rPr lang="ru-RU" dirty="0"/>
              <a:t> </a:t>
            </a:r>
            <a:r>
              <a:rPr lang="ru-RU" dirty="0" err="1"/>
              <a:t>конструкцій</a:t>
            </a:r>
            <a:r>
              <a:rPr lang="ru-RU" dirty="0"/>
              <a:t> повинна бути </a:t>
            </a:r>
            <a:r>
              <a:rPr lang="ru-RU" dirty="0" err="1"/>
              <a:t>паронепроникним</a:t>
            </a:r>
            <a:r>
              <a:rPr lang="ru-RU" dirty="0"/>
              <a:t>, </a:t>
            </a:r>
            <a:r>
              <a:rPr lang="ru-RU" dirty="0" err="1"/>
              <a:t>надземних</a:t>
            </a:r>
            <a:r>
              <a:rPr lang="ru-RU" dirty="0"/>
              <a:t> - паропроницаемой. 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932609" y="218940"/>
            <a:ext cx="68258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ru-RU" dirty="0" err="1"/>
              <a:t>Кліматичні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. </a:t>
            </a:r>
          </a:p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3. </a:t>
            </a:r>
            <a:r>
              <a:rPr lang="ru-RU" dirty="0" err="1"/>
              <a:t>Наявність</a:t>
            </a:r>
            <a:r>
              <a:rPr lang="ru-RU" dirty="0"/>
              <a:t> старого </a:t>
            </a:r>
            <a:r>
              <a:rPr lang="ru-RU" dirty="0" err="1"/>
              <a:t>гідроізоляційного</a:t>
            </a:r>
            <a:r>
              <a:rPr lang="ru-RU" dirty="0"/>
              <a:t> шару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вигляд</a:t>
            </a:r>
            <a:r>
              <a:rPr lang="ru-RU" dirty="0"/>
              <a:t>. </a:t>
            </a:r>
          </a:p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ru-RU" dirty="0" err="1"/>
              <a:t>Планований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служби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до </a:t>
            </a:r>
            <a:r>
              <a:rPr lang="ru-RU" dirty="0" err="1"/>
              <a:t>наступного</a:t>
            </a:r>
            <a:r>
              <a:rPr lang="ru-RU" dirty="0"/>
              <a:t> ремонту. </a:t>
            </a:r>
          </a:p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5. </a:t>
            </a:r>
            <a:r>
              <a:rPr lang="ru-RU" dirty="0"/>
              <a:t>Вид </a:t>
            </a:r>
            <a:r>
              <a:rPr lang="ru-RU" dirty="0" err="1"/>
              <a:t>гідроізоляції</a:t>
            </a:r>
            <a:r>
              <a:rPr lang="ru-RU" dirty="0"/>
              <a:t> (</a:t>
            </a:r>
            <a:r>
              <a:rPr lang="ru-RU" dirty="0" err="1"/>
              <a:t>зовнішня</a:t>
            </a:r>
            <a:r>
              <a:rPr lang="ru-RU" dirty="0"/>
              <a:t>, </a:t>
            </a:r>
            <a:r>
              <a:rPr lang="ru-RU" dirty="0" err="1"/>
              <a:t>внутрішня</a:t>
            </a:r>
            <a:r>
              <a:rPr lang="ru-RU" dirty="0"/>
              <a:t>, </a:t>
            </a:r>
            <a:r>
              <a:rPr lang="ru-RU" dirty="0" err="1"/>
              <a:t>проникаюча</a:t>
            </a:r>
            <a:r>
              <a:rPr lang="ru-RU" dirty="0"/>
              <a:t>). </a:t>
            </a:r>
          </a:p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6. </a:t>
            </a:r>
            <a:r>
              <a:rPr lang="ru-RU" dirty="0" err="1"/>
              <a:t>Існуючі</a:t>
            </a:r>
            <a:r>
              <a:rPr lang="ru-RU" dirty="0"/>
              <a:t> і </a:t>
            </a:r>
            <a:r>
              <a:rPr lang="ru-RU" dirty="0" err="1"/>
              <a:t>передбачувані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на </a:t>
            </a:r>
            <a:r>
              <a:rPr lang="ru-RU" dirty="0" err="1"/>
              <a:t>ізольовану</a:t>
            </a:r>
            <a:r>
              <a:rPr lang="ru-RU" dirty="0"/>
              <a:t> </a:t>
            </a:r>
            <a:r>
              <a:rPr lang="ru-RU" dirty="0" err="1"/>
              <a:t>конструкцію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при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покрівлі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знати, </a:t>
            </a:r>
            <a:r>
              <a:rPr lang="ru-RU" dirty="0" err="1"/>
              <a:t>чи</a:t>
            </a:r>
            <a:r>
              <a:rPr lang="ru-RU" dirty="0"/>
              <a:t> буде вона </a:t>
            </a:r>
            <a:r>
              <a:rPr lang="ru-RU" dirty="0" err="1"/>
              <a:t>експлуатованої</a:t>
            </a:r>
            <a:r>
              <a:rPr lang="ru-RU" dirty="0"/>
              <a:t>).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61" y="4000500"/>
            <a:ext cx="6033213" cy="261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45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3642" y="1352281"/>
            <a:ext cx="1108871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Вимоги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до </a:t>
            </a:r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гідроізоляційних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ru-RU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матеріалів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endParaRPr lang="ru-RU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3642" y="3425781"/>
            <a:ext cx="114750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 </a:t>
            </a:r>
            <a:r>
              <a:rPr lang="ru-RU" sz="2000" dirty="0" err="1"/>
              <a:t>виборі</a:t>
            </a:r>
            <a:r>
              <a:rPr lang="ru-RU" sz="2000" dirty="0"/>
              <a:t> тих </a:t>
            </a:r>
            <a:r>
              <a:rPr lang="ru-RU" sz="2000" dirty="0" err="1"/>
              <a:t>чи</a:t>
            </a:r>
            <a:r>
              <a:rPr lang="ru-RU" sz="2000" dirty="0"/>
              <a:t> </a:t>
            </a:r>
            <a:r>
              <a:rPr lang="ru-RU" sz="2000" dirty="0" err="1"/>
              <a:t>інших</a:t>
            </a:r>
            <a:r>
              <a:rPr lang="ru-RU" sz="2000" dirty="0"/>
              <a:t> </a:t>
            </a:r>
            <a:r>
              <a:rPr lang="ru-RU" sz="2000" dirty="0" err="1"/>
              <a:t>гідроізоляційних</a:t>
            </a:r>
            <a:r>
              <a:rPr lang="ru-RU" sz="2000" dirty="0"/>
              <a:t> </a:t>
            </a:r>
            <a:r>
              <a:rPr lang="ru-RU" sz="2000" dirty="0" err="1"/>
              <a:t>матеріалів</a:t>
            </a:r>
            <a:r>
              <a:rPr lang="ru-RU" sz="2000" dirty="0"/>
              <a:t>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звертати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на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експлуатаційні</a:t>
            </a:r>
            <a:r>
              <a:rPr lang="ru-RU" sz="2000" dirty="0"/>
              <a:t> характеристики.  До </a:t>
            </a:r>
            <a:r>
              <a:rPr lang="ru-RU" sz="2000" dirty="0" err="1"/>
              <a:t>гідроізоляції</a:t>
            </a:r>
            <a:r>
              <a:rPr lang="ru-RU" sz="2000" dirty="0"/>
              <a:t> </a:t>
            </a:r>
            <a:r>
              <a:rPr lang="ru-RU" sz="2000" dirty="0" err="1"/>
              <a:t>застосовуються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вимоги</a:t>
            </a:r>
            <a:r>
              <a:rPr lang="ru-RU" sz="20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2913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3639" y="1545465"/>
            <a:ext cx="11191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1.Атмосферостійкість</a:t>
            </a:r>
            <a:r>
              <a:rPr lang="ru-RU" dirty="0" smtClean="0">
                <a:solidFill>
                  <a:schemeClr val="accent6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характеристики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часу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атмосферних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9104" y="2382591"/>
            <a:ext cx="9813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2.Біологічна </a:t>
            </a:r>
            <a:r>
              <a:rPr lang="ru-RU" b="1" dirty="0" err="1">
                <a:solidFill>
                  <a:schemeClr val="accent3"/>
                </a:solidFill>
              </a:rPr>
              <a:t>стійкість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агресивного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бактерій</a:t>
            </a:r>
            <a:r>
              <a:rPr lang="ru-RU" dirty="0"/>
              <a:t>, </a:t>
            </a:r>
            <a:r>
              <a:rPr lang="ru-RU" dirty="0" err="1"/>
              <a:t>грибків</a:t>
            </a:r>
            <a:r>
              <a:rPr lang="ru-RU" dirty="0"/>
              <a:t> і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3639" y="3129566"/>
            <a:ext cx="8409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3.Водонепроникність</a:t>
            </a:r>
            <a:r>
              <a:rPr lang="ru-RU" dirty="0" smtClean="0">
                <a:solidFill>
                  <a:schemeClr val="accent6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не </a:t>
            </a:r>
            <a:r>
              <a:rPr lang="ru-RU" dirty="0" err="1"/>
              <a:t>вбирати</a:t>
            </a:r>
            <a:r>
              <a:rPr lang="ru-RU" dirty="0"/>
              <a:t> і не </a:t>
            </a:r>
            <a:r>
              <a:rPr lang="ru-RU" dirty="0" err="1"/>
              <a:t>пропускати</a:t>
            </a:r>
            <a:r>
              <a:rPr lang="ru-RU" dirty="0"/>
              <a:t> воду.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12135" y="3760631"/>
            <a:ext cx="9066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4.Водостійкість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стійкість</a:t>
            </a:r>
            <a:r>
              <a:rPr lang="ru-RU" dirty="0"/>
              <a:t> до </a:t>
            </a:r>
            <a:r>
              <a:rPr lang="ru-RU" dirty="0" err="1"/>
              <a:t>тривалого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води без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первинних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639" y="4668695"/>
            <a:ext cx="11091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5.Довговічність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і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часу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агресивних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2135" y="5576759"/>
            <a:ext cx="9543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6.Паропроникність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пропускати</a:t>
            </a:r>
            <a:r>
              <a:rPr lang="ru-RU" dirty="0"/>
              <a:t> </a:t>
            </a:r>
            <a:r>
              <a:rPr lang="ru-RU" dirty="0" err="1"/>
              <a:t>водяні</a:t>
            </a:r>
            <a:r>
              <a:rPr lang="ru-RU" dirty="0"/>
              <a:t> пари </a:t>
            </a:r>
            <a:r>
              <a:rPr lang="ru-RU" dirty="0" err="1"/>
              <a:t>крізь</a:t>
            </a:r>
            <a:r>
              <a:rPr lang="ru-RU" dirty="0"/>
              <a:t> шар </a:t>
            </a:r>
            <a:r>
              <a:rPr lang="ru-RU" dirty="0" err="1"/>
              <a:t>гідроізоляції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933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427018" y="1454727"/>
            <a:ext cx="947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СтійкістьСтійкість</a:t>
            </a:r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27018" y="1454727"/>
            <a:ext cx="9642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7.Стійкість </a:t>
            </a:r>
            <a:r>
              <a:rPr lang="ru-RU" b="1" dirty="0">
                <a:solidFill>
                  <a:schemeClr val="accent6"/>
                </a:solidFill>
              </a:rPr>
              <a:t>до великих </a:t>
            </a:r>
            <a:r>
              <a:rPr lang="ru-RU" b="1" dirty="0" err="1">
                <a:solidFill>
                  <a:schemeClr val="accent6"/>
                </a:solidFill>
              </a:rPr>
              <a:t>перепадів</a:t>
            </a:r>
            <a:r>
              <a:rPr lang="ru-RU" b="1" dirty="0">
                <a:solidFill>
                  <a:schemeClr val="accent6"/>
                </a:solidFill>
              </a:rPr>
              <a:t> температур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і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за </a:t>
            </a:r>
            <a:r>
              <a:rPr lang="ru-RU" dirty="0" err="1"/>
              <a:t>певних</a:t>
            </a:r>
            <a:r>
              <a:rPr lang="ru-RU" dirty="0"/>
              <a:t> температурах.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8327" y="2341418"/>
            <a:ext cx="7869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/>
                </a:solidFill>
              </a:rPr>
              <a:t>8.Стійкість </a:t>
            </a:r>
            <a:r>
              <a:rPr lang="ru-RU" b="1" dirty="0">
                <a:solidFill>
                  <a:schemeClr val="accent3"/>
                </a:solidFill>
              </a:rPr>
              <a:t>до </a:t>
            </a:r>
            <a:r>
              <a:rPr lang="ru-RU" b="1" dirty="0" err="1">
                <a:solidFill>
                  <a:schemeClr val="accent3"/>
                </a:solidFill>
              </a:rPr>
              <a:t>механічних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b="1" dirty="0" err="1">
                <a:solidFill>
                  <a:schemeClr val="accent3"/>
                </a:solidFill>
              </a:rPr>
              <a:t>пошкоджень</a:t>
            </a:r>
            <a:r>
              <a:rPr lang="ru-RU" b="1" dirty="0">
                <a:solidFill>
                  <a:schemeClr val="accent3"/>
                </a:solidFill>
              </a:rPr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при </a:t>
            </a:r>
            <a:r>
              <a:rPr lang="ru-RU" dirty="0" err="1"/>
              <a:t>підвищених</a:t>
            </a:r>
            <a:r>
              <a:rPr lang="ru-RU" dirty="0"/>
              <a:t> </a:t>
            </a:r>
            <a:r>
              <a:rPr lang="ru-RU" dirty="0" err="1"/>
              <a:t>навантаженнях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27018" y="3412901"/>
            <a:ext cx="77427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6"/>
                </a:solidFill>
              </a:rPr>
              <a:t>9.Хімічна </a:t>
            </a:r>
            <a:r>
              <a:rPr lang="ru-RU" b="1" dirty="0" err="1">
                <a:solidFill>
                  <a:schemeClr val="accent6"/>
                </a:solidFill>
              </a:rPr>
              <a:t>стійкість</a:t>
            </a:r>
            <a:r>
              <a:rPr lang="ru-RU" b="1" dirty="0">
                <a:solidFill>
                  <a:schemeClr val="accent6"/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 </a:t>
            </a:r>
            <a:r>
              <a:rPr lang="ru-RU" dirty="0" err="1"/>
              <a:t>початкові</a:t>
            </a:r>
            <a:r>
              <a:rPr lang="ru-RU" dirty="0"/>
              <a:t> характеристики і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461" y="4765183"/>
            <a:ext cx="1048340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>
                <a:solidFill>
                  <a:srgbClr val="FF0000"/>
                </a:solidFill>
              </a:rPr>
              <a:t>Розрізняють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</a:rPr>
              <a:t>класифікацію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гідроізоляційних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матеріалів</a:t>
            </a:r>
            <a:r>
              <a:rPr lang="ru-RU" sz="2800" dirty="0">
                <a:solidFill>
                  <a:srgbClr val="FF0000"/>
                </a:solidFill>
              </a:rPr>
              <a:t> за складом (</a:t>
            </a:r>
            <a:r>
              <a:rPr lang="ru-RU" sz="2800" dirty="0" err="1">
                <a:solidFill>
                  <a:srgbClr val="FF0000"/>
                </a:solidFill>
              </a:rPr>
              <a:t>активних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речовин</a:t>
            </a:r>
            <a:r>
              <a:rPr lang="ru-RU" sz="2800" dirty="0">
                <a:solidFill>
                  <a:srgbClr val="FF0000"/>
                </a:solidFill>
              </a:rPr>
              <a:t>), </a:t>
            </a:r>
            <a:r>
              <a:rPr lang="ru-RU" sz="2800" dirty="0" err="1">
                <a:solidFill>
                  <a:srgbClr val="FF0000"/>
                </a:solidFill>
              </a:rPr>
              <a:t>області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застосування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фізичного</a:t>
            </a:r>
            <a:r>
              <a:rPr lang="ru-RU" sz="2800" dirty="0">
                <a:solidFill>
                  <a:srgbClr val="FF0000"/>
                </a:solidFill>
              </a:rPr>
              <a:t> стану і способу </a:t>
            </a:r>
            <a:r>
              <a:rPr lang="ru-RU" sz="2800" dirty="0" err="1">
                <a:solidFill>
                  <a:srgbClr val="FF0000"/>
                </a:solidFill>
              </a:rPr>
              <a:t>нанесення</a:t>
            </a:r>
            <a:r>
              <a:rPr lang="ru-RU" sz="2800" dirty="0">
                <a:solidFill>
                  <a:srgbClr val="FF0000"/>
                </a:solidFill>
              </a:rPr>
              <a:t> (</a:t>
            </a:r>
            <a:r>
              <a:rPr lang="ru-RU" sz="2800" dirty="0" err="1">
                <a:solidFill>
                  <a:srgbClr val="FF0000"/>
                </a:solidFill>
              </a:rPr>
              <a:t>укладання</a:t>
            </a:r>
            <a:r>
              <a:rPr lang="ru-RU" sz="2800" dirty="0">
                <a:solidFill>
                  <a:srgbClr val="FF0000"/>
                </a:solidFill>
              </a:rPr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8422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75787" y="798490"/>
            <a:ext cx="9324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Класифікація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матеріалів</a:t>
            </a:r>
            <a:r>
              <a:rPr lang="ru-RU" sz="28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за складом: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3184" y="1588918"/>
            <a:ext cx="5640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1.Бітумні </a:t>
            </a:r>
            <a:r>
              <a:rPr lang="ru-RU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матеріали</a:t>
            </a:r>
            <a:r>
              <a:rPr lang="ru-RU" dirty="0" err="1" smtClean="0"/>
              <a:t>-природні</a:t>
            </a:r>
            <a:r>
              <a:rPr lang="ru-RU" dirty="0" smtClean="0"/>
              <a:t> </a:t>
            </a:r>
            <a:r>
              <a:rPr lang="ru-RU" dirty="0" err="1"/>
              <a:t>бітуми</a:t>
            </a:r>
            <a:r>
              <a:rPr lang="ru-RU" dirty="0"/>
              <a:t>, </a:t>
            </a:r>
            <a:r>
              <a:rPr lang="ru-RU" dirty="0" err="1"/>
              <a:t>асфальтові</a:t>
            </a:r>
            <a:r>
              <a:rPr lang="ru-RU" dirty="0"/>
              <a:t> породи, </a:t>
            </a:r>
            <a:r>
              <a:rPr lang="ru-RU" dirty="0" err="1"/>
              <a:t>нафтові</a:t>
            </a:r>
            <a:r>
              <a:rPr lang="ru-RU" dirty="0"/>
              <a:t> (</a:t>
            </a:r>
            <a:r>
              <a:rPr lang="ru-RU" dirty="0" err="1"/>
              <a:t>штучні</a:t>
            </a:r>
            <a:r>
              <a:rPr lang="ru-RU" dirty="0"/>
              <a:t>) </a:t>
            </a:r>
            <a:r>
              <a:rPr lang="ru-RU" dirty="0" err="1"/>
              <a:t>бітуми</a:t>
            </a:r>
            <a:r>
              <a:rPr lang="ru-RU" dirty="0"/>
              <a:t>, гудрон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органічного</a:t>
            </a:r>
            <a:r>
              <a:rPr lang="ru-RU" dirty="0"/>
              <a:t> </a:t>
            </a:r>
            <a:r>
              <a:rPr lang="ru-RU" dirty="0" err="1"/>
              <a:t>в'язкого</a:t>
            </a:r>
            <a:r>
              <a:rPr lang="ru-RU" dirty="0"/>
              <a:t> й </a:t>
            </a:r>
            <a:r>
              <a:rPr lang="ru-RU" dirty="0" err="1"/>
              <a:t>водоізолюючого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184" y="2789247"/>
            <a:ext cx="2498501" cy="346988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47" y="2789247"/>
            <a:ext cx="2936384" cy="34698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72011" y="1588918"/>
            <a:ext cx="52030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2.Мінеральні </a:t>
            </a: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матеріали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 (</a:t>
            </a:r>
            <a:r>
              <a:rPr lang="ru-RU" dirty="0" err="1"/>
              <a:t>розчини</a:t>
            </a:r>
            <a:r>
              <a:rPr lang="ru-RU" dirty="0"/>
              <a:t>) </a:t>
            </a:r>
            <a:r>
              <a:rPr lang="ru-RU" dirty="0" err="1"/>
              <a:t>заводського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цементне</a:t>
            </a:r>
            <a:r>
              <a:rPr lang="ru-RU" dirty="0"/>
              <a:t> </a:t>
            </a:r>
            <a:r>
              <a:rPr lang="ru-RU" dirty="0" err="1"/>
              <a:t>в'яжуче</a:t>
            </a:r>
            <a:r>
              <a:rPr lang="ru-RU" dirty="0"/>
              <a:t>, </a:t>
            </a:r>
            <a:r>
              <a:rPr lang="ru-RU" dirty="0" err="1"/>
              <a:t>гідрофобізатори</a:t>
            </a:r>
            <a:r>
              <a:rPr lang="ru-RU" dirty="0"/>
              <a:t>, </a:t>
            </a:r>
            <a:r>
              <a:rPr lang="ru-RU" dirty="0" err="1"/>
              <a:t>наповнювачі</a:t>
            </a:r>
            <a:r>
              <a:rPr lang="ru-RU" dirty="0"/>
              <a:t> і </a:t>
            </a:r>
            <a:r>
              <a:rPr lang="ru-RU" dirty="0" err="1"/>
              <a:t>модифікатори</a:t>
            </a:r>
            <a:r>
              <a:rPr lang="ru-RU" dirty="0"/>
              <a:t>.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5047" y="2915165"/>
            <a:ext cx="3296991" cy="359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25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079" y="1815921"/>
            <a:ext cx="48166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3.Бітумно-полімерні </a:t>
            </a: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покрівельні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матеріали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/>
              <a:t>широко </a:t>
            </a:r>
            <a:r>
              <a:rPr lang="ru-RU" dirty="0" err="1"/>
              <a:t>використовуються</a:t>
            </a:r>
            <a:r>
              <a:rPr lang="ru-RU" dirty="0"/>
              <a:t> до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самостійних</a:t>
            </a:r>
            <a:r>
              <a:rPr lang="ru-RU" dirty="0"/>
              <a:t> </a:t>
            </a:r>
            <a:r>
              <a:rPr lang="ru-RU" dirty="0" err="1"/>
              <a:t>покриттів</a:t>
            </a:r>
            <a:r>
              <a:rPr lang="ru-RU" dirty="0"/>
              <a:t> і </a:t>
            </a:r>
            <a:r>
              <a:rPr lang="ru-RU" dirty="0" err="1"/>
              <a:t>гідроізоляційного</a:t>
            </a:r>
            <a:r>
              <a:rPr lang="ru-RU" dirty="0"/>
              <a:t> шару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черепицю</a:t>
            </a:r>
            <a:r>
              <a:rPr lang="ru-RU" dirty="0"/>
              <a:t>, </a:t>
            </a:r>
            <a:r>
              <a:rPr lang="ru-RU" dirty="0" err="1"/>
              <a:t>профнастил</a:t>
            </a:r>
            <a:r>
              <a:rPr lang="ru-RU" dirty="0"/>
              <a:t>, </a:t>
            </a:r>
            <a:r>
              <a:rPr lang="ru-RU" dirty="0" err="1"/>
              <a:t>металочерепицю</a:t>
            </a:r>
            <a:r>
              <a:rPr lang="ru-RU" dirty="0"/>
              <a:t>, шифер.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079" y="3734873"/>
            <a:ext cx="4461749" cy="29229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06096" y="938758"/>
            <a:ext cx="59242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4.Полімерні </a:t>
            </a:r>
            <a:r>
              <a:rPr lang="ru-RU" b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матеріали</a:t>
            </a:r>
            <a:r>
              <a:rPr lang="ru-RU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високомолекулярні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складаються</a:t>
            </a:r>
            <a:r>
              <a:rPr lang="ru-RU" dirty="0"/>
              <a:t> з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маломолекулярних</a:t>
            </a:r>
            <a:r>
              <a:rPr lang="ru-RU" dirty="0"/>
              <a:t> </a:t>
            </a:r>
            <a:r>
              <a:rPr lang="ru-RU" dirty="0" err="1"/>
              <a:t>мономерів</a:t>
            </a:r>
            <a:r>
              <a:rPr lang="ru-RU" dirty="0"/>
              <a:t> (ланок) </a:t>
            </a:r>
            <a:r>
              <a:rPr lang="ru-RU" dirty="0" err="1"/>
              <a:t>однакового</a:t>
            </a:r>
            <a:r>
              <a:rPr lang="ru-RU" dirty="0"/>
              <a:t> </a:t>
            </a:r>
            <a:r>
              <a:rPr lang="ru-RU" dirty="0" err="1"/>
              <a:t>будови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250" y="2833352"/>
            <a:ext cx="4735854" cy="336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2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0625" y="1146219"/>
            <a:ext cx="88091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err="1"/>
              <a:t>Класифікація</a:t>
            </a:r>
            <a:r>
              <a:rPr lang="ru-RU" sz="2400" b="1" dirty="0"/>
              <a:t> </a:t>
            </a:r>
            <a:r>
              <a:rPr lang="ru-RU" sz="2400" b="1" dirty="0" err="1"/>
              <a:t>матеріалів</a:t>
            </a:r>
            <a:r>
              <a:rPr lang="ru-RU" sz="2400" b="1" dirty="0"/>
              <a:t> по </a:t>
            </a:r>
            <a:r>
              <a:rPr lang="ru-RU" sz="2400" b="1" dirty="0" err="1"/>
              <a:t>області</a:t>
            </a:r>
            <a:r>
              <a:rPr lang="ru-RU" sz="2400" b="1" dirty="0"/>
              <a:t> </a:t>
            </a:r>
            <a:r>
              <a:rPr lang="ru-RU" sz="2400" b="1" dirty="0" err="1"/>
              <a:t>застосування</a:t>
            </a:r>
            <a:r>
              <a:rPr lang="ru-RU" sz="2400" b="1" dirty="0"/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68969" y="1914919"/>
            <a:ext cx="4069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• для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; </a:t>
            </a:r>
          </a:p>
          <a:p>
            <a:r>
              <a:rPr lang="ru-RU" dirty="0"/>
              <a:t>• для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7127" y="2868285"/>
            <a:ext cx="7701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Класифікація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матеріалів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фізичним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станом</a:t>
            </a:r>
            <a:r>
              <a:rPr lang="ru-RU" dirty="0"/>
              <a:t>: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1521" y="4160948"/>
            <a:ext cx="88349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• </a:t>
            </a:r>
            <a:r>
              <a:rPr lang="ru-RU" sz="2000" dirty="0" err="1"/>
              <a:t>рулонні</a:t>
            </a:r>
            <a:r>
              <a:rPr lang="ru-RU" sz="2000" dirty="0" smtClean="0"/>
              <a:t>;( </a:t>
            </a:r>
            <a:r>
              <a:rPr lang="ru-RU" sz="2000" dirty="0" err="1"/>
              <a:t>руберойд</a:t>
            </a:r>
            <a:r>
              <a:rPr lang="ru-RU" sz="2000" dirty="0"/>
              <a:t>, </a:t>
            </a:r>
            <a:r>
              <a:rPr lang="ru-RU" sz="2000" dirty="0" err="1"/>
              <a:t>склоруберойд</a:t>
            </a:r>
            <a:r>
              <a:rPr lang="ru-RU" sz="2000" dirty="0"/>
              <a:t>, </a:t>
            </a:r>
            <a:r>
              <a:rPr lang="ru-RU" sz="2000" dirty="0" err="1"/>
              <a:t>гідроізол</a:t>
            </a:r>
            <a:r>
              <a:rPr lang="ru-RU" sz="2000" dirty="0"/>
              <a:t>, </a:t>
            </a:r>
            <a:r>
              <a:rPr lang="ru-RU" sz="2000" dirty="0" err="1" smtClean="0"/>
              <a:t>гидробутил</a:t>
            </a:r>
            <a:r>
              <a:rPr lang="ru-RU" sz="2000" dirty="0" smtClean="0"/>
              <a:t>)</a:t>
            </a:r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dirty="0" err="1"/>
              <a:t>мастичні</a:t>
            </a:r>
            <a:r>
              <a:rPr lang="ru-RU" sz="2000" dirty="0"/>
              <a:t>; </a:t>
            </a:r>
            <a:r>
              <a:rPr lang="ru-RU" sz="2000" dirty="0" smtClean="0"/>
              <a:t>(мастика)</a:t>
            </a:r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dirty="0" err="1"/>
              <a:t>порошкові</a:t>
            </a:r>
            <a:r>
              <a:rPr lang="ru-RU" sz="2000" dirty="0"/>
              <a:t>; </a:t>
            </a:r>
            <a:r>
              <a:rPr lang="ru-RU" sz="2000" dirty="0" smtClean="0"/>
              <a:t>(</a:t>
            </a:r>
            <a:r>
              <a:rPr lang="ru-RU" sz="2000" dirty="0" err="1" smtClean="0"/>
              <a:t>карбідів</a:t>
            </a:r>
            <a:r>
              <a:rPr lang="ru-RU" sz="2000" dirty="0"/>
              <a:t>, </a:t>
            </a:r>
            <a:r>
              <a:rPr lang="ru-RU" sz="2000" dirty="0" err="1" smtClean="0"/>
              <a:t>нітридів</a:t>
            </a:r>
            <a:r>
              <a:rPr lang="ru-RU" sz="2000" dirty="0" smtClean="0"/>
              <a:t>)</a:t>
            </a:r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dirty="0" err="1"/>
              <a:t>рідкі</a:t>
            </a:r>
            <a:r>
              <a:rPr lang="ru-RU" sz="2000" dirty="0"/>
              <a:t>; </a:t>
            </a:r>
            <a:r>
              <a:rPr lang="ru-RU" sz="2000" dirty="0" smtClean="0"/>
              <a:t>(декоративна </a:t>
            </a:r>
            <a:r>
              <a:rPr lang="ru-RU" sz="2000" dirty="0" err="1" smtClean="0"/>
              <a:t>штукатурка,жидкє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скло</a:t>
            </a:r>
            <a:r>
              <a:rPr lang="ru-RU" sz="2000" dirty="0" smtClean="0"/>
              <a:t>)</a:t>
            </a:r>
            <a:endParaRPr lang="ru-RU" sz="2000" dirty="0"/>
          </a:p>
          <a:p>
            <a:r>
              <a:rPr lang="ru-RU" sz="2000" dirty="0"/>
              <a:t>• </a:t>
            </a:r>
            <a:r>
              <a:rPr lang="ru-RU" sz="2000" dirty="0" err="1"/>
              <a:t>плівкові</a:t>
            </a:r>
            <a:r>
              <a:rPr lang="ru-RU" sz="2000" dirty="0"/>
              <a:t> (у тому </a:t>
            </a:r>
            <a:r>
              <a:rPr lang="ru-RU" sz="2000" dirty="0" err="1"/>
              <a:t>числі</a:t>
            </a:r>
            <a:r>
              <a:rPr lang="ru-RU" sz="2000" dirty="0"/>
              <a:t> </a:t>
            </a:r>
            <a:r>
              <a:rPr lang="ru-RU" sz="2000" dirty="0" err="1"/>
              <a:t>мембранні</a:t>
            </a:r>
            <a:r>
              <a:rPr lang="ru-RU" sz="20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99442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0766" y="1687132"/>
            <a:ext cx="962051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chemeClr val="accent3"/>
                </a:solidFill>
              </a:rPr>
              <a:t>Класифікація</a:t>
            </a:r>
            <a:r>
              <a:rPr lang="ru-RU" sz="2000" b="1" dirty="0">
                <a:solidFill>
                  <a:schemeClr val="accent3"/>
                </a:solidFill>
              </a:rPr>
              <a:t> </a:t>
            </a:r>
            <a:r>
              <a:rPr lang="ru-RU" sz="2000" b="1" dirty="0" err="1">
                <a:solidFill>
                  <a:schemeClr val="accent3"/>
                </a:solidFill>
              </a:rPr>
              <a:t>матеріалів</a:t>
            </a:r>
            <a:r>
              <a:rPr lang="ru-RU" sz="2000" b="1" dirty="0">
                <a:solidFill>
                  <a:schemeClr val="accent3"/>
                </a:solidFill>
              </a:rPr>
              <a:t> за способом </a:t>
            </a:r>
            <a:r>
              <a:rPr lang="ru-RU" sz="2000" b="1" dirty="0" err="1">
                <a:solidFill>
                  <a:schemeClr val="accent3"/>
                </a:solidFill>
              </a:rPr>
              <a:t>нанесення</a:t>
            </a:r>
            <a:r>
              <a:rPr lang="ru-RU" dirty="0"/>
              <a:t>: </a:t>
            </a:r>
          </a:p>
          <a:p>
            <a:r>
              <a:rPr lang="ru-RU" dirty="0"/>
              <a:t>• </a:t>
            </a:r>
            <a:r>
              <a:rPr lang="ru-RU" dirty="0" err="1"/>
              <a:t>фарбувальні</a:t>
            </a:r>
            <a:r>
              <a:rPr lang="ru-RU" dirty="0"/>
              <a:t> (</a:t>
            </a:r>
            <a:r>
              <a:rPr lang="ru-RU" dirty="0" err="1"/>
              <a:t>штукатурні</a:t>
            </a:r>
            <a:r>
              <a:rPr lang="ru-RU" dirty="0"/>
              <a:t>, </a:t>
            </a:r>
            <a:r>
              <a:rPr lang="ru-RU" dirty="0" err="1"/>
              <a:t>обмазувальні</a:t>
            </a:r>
            <a:r>
              <a:rPr lang="ru-RU" dirty="0"/>
              <a:t>) -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наносять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 в </a:t>
            </a:r>
            <a:r>
              <a:rPr lang="ru-RU" dirty="0" err="1"/>
              <a:t>рідкому</a:t>
            </a:r>
            <a:r>
              <a:rPr lang="ru-RU" dirty="0"/>
              <a:t> </a:t>
            </a:r>
            <a:r>
              <a:rPr lang="ru-RU" dirty="0" err="1"/>
              <a:t>вигляді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чекають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твердіння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обклеювальні</a:t>
            </a:r>
            <a:r>
              <a:rPr lang="ru-RU" dirty="0"/>
              <a:t> - </a:t>
            </a:r>
            <a:r>
              <a:rPr lang="ru-RU" dirty="0" err="1"/>
              <a:t>матеріали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плит і </a:t>
            </a:r>
            <a:r>
              <a:rPr lang="ru-RU" dirty="0" err="1"/>
              <a:t>рулонів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клеять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мастик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складів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литі</a:t>
            </a:r>
            <a:r>
              <a:rPr lang="ru-RU" dirty="0"/>
              <a:t> -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наливають</a:t>
            </a:r>
            <a:r>
              <a:rPr lang="ru-RU" dirty="0"/>
              <a:t> на </a:t>
            </a:r>
            <a:r>
              <a:rPr lang="ru-RU" dirty="0" err="1"/>
              <a:t>горизонтальну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засипні</a:t>
            </a:r>
            <a:r>
              <a:rPr lang="ru-RU" dirty="0"/>
              <a:t> -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насипають</a:t>
            </a:r>
            <a:r>
              <a:rPr lang="ru-RU" dirty="0"/>
              <a:t> на </a:t>
            </a:r>
            <a:r>
              <a:rPr lang="ru-RU" dirty="0" err="1"/>
              <a:t>горизонтальну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ін'єкційні</a:t>
            </a:r>
            <a:r>
              <a:rPr lang="ru-RU" dirty="0"/>
              <a:t> та </a:t>
            </a:r>
            <a:r>
              <a:rPr lang="ru-RU" dirty="0" err="1"/>
              <a:t>просочувальні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для </a:t>
            </a:r>
            <a:r>
              <a:rPr lang="ru-RU" dirty="0" err="1"/>
              <a:t>проникаючої</a:t>
            </a:r>
            <a:r>
              <a:rPr lang="ru-RU" dirty="0"/>
              <a:t> </a:t>
            </a:r>
            <a:r>
              <a:rPr lang="ru-RU" dirty="0" err="1"/>
              <a:t>гідроізоляції</a:t>
            </a:r>
            <a:r>
              <a:rPr lang="ru-RU" dirty="0"/>
              <a:t>; </a:t>
            </a:r>
            <a:endParaRPr lang="ru-RU" dirty="0" smtClean="0"/>
          </a:p>
          <a:p>
            <a:endParaRPr lang="ru-RU" dirty="0"/>
          </a:p>
          <a:p>
            <a:r>
              <a:rPr lang="ru-RU" dirty="0"/>
              <a:t>• </a:t>
            </a:r>
            <a:r>
              <a:rPr lang="ru-RU" dirty="0" err="1"/>
              <a:t>монтовані</a:t>
            </a:r>
            <a:r>
              <a:rPr lang="ru-RU" dirty="0"/>
              <a:t> -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кріпити</a:t>
            </a:r>
            <a:r>
              <a:rPr lang="ru-RU" dirty="0"/>
              <a:t> до </a:t>
            </a:r>
            <a:r>
              <a:rPr lang="ru-RU" dirty="0" err="1"/>
              <a:t>поверхні</a:t>
            </a:r>
            <a:r>
              <a:rPr lang="ru-RU" dirty="0"/>
              <a:t> на </a:t>
            </a:r>
            <a:r>
              <a:rPr lang="ru-RU" dirty="0" err="1"/>
              <a:t>кріпильні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.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матеріал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і </a:t>
            </a:r>
            <a:r>
              <a:rPr lang="ru-RU" dirty="0" err="1"/>
              <a:t>недоліки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3062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</TotalTime>
  <Words>1507</Words>
  <Application>Microsoft Office PowerPoint</Application>
  <PresentationFormat>Широкоэкранный</PresentationFormat>
  <Paragraphs>66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Aharoni</vt:lpstr>
      <vt:lpstr>Arial</vt:lpstr>
      <vt:lpstr>Calibri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Алина</dc:creator>
  <cp:lastModifiedBy>Пользователь</cp:lastModifiedBy>
  <cp:revision>11</cp:revision>
  <dcterms:created xsi:type="dcterms:W3CDTF">2017-11-07T13:06:03Z</dcterms:created>
  <dcterms:modified xsi:type="dcterms:W3CDTF">2021-12-05T19:32:45Z</dcterms:modified>
</cp:coreProperties>
</file>