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1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03.11.2014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03.11.2014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03.11.2014</a:t>
            </a:fld>
            <a:endParaRPr lang="ru-RU"/>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03.11.2014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03.11.2014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03.11.2014</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357166"/>
            <a:ext cx="6622924" cy="1571636"/>
          </a:xfrm>
        </p:spPr>
        <p:txBody>
          <a:bodyPr/>
          <a:lstStyle/>
          <a:p>
            <a:pPr algn="l"/>
            <a:r>
              <a:rPr lang="uk-UA" dirty="0" smtClean="0"/>
              <a:t>Соціологія міста і села</a:t>
            </a:r>
            <a:endParaRPr lang="ru-RU" dirty="0"/>
          </a:p>
        </p:txBody>
      </p:sp>
      <p:sp>
        <p:nvSpPr>
          <p:cNvPr id="3" name="Подзаголовок 2"/>
          <p:cNvSpPr>
            <a:spLocks noGrp="1"/>
          </p:cNvSpPr>
          <p:nvPr>
            <p:ph type="subTitle" idx="1"/>
          </p:nvPr>
        </p:nvSpPr>
        <p:spPr>
          <a:xfrm>
            <a:off x="5214942" y="4929198"/>
            <a:ext cx="3500462" cy="1428760"/>
          </a:xfrm>
        </p:spPr>
        <p:txBody>
          <a:bodyPr>
            <a:normAutofit/>
          </a:bodyPr>
          <a:lstStyle/>
          <a:p>
            <a:pPr algn="l"/>
            <a:r>
              <a:rPr lang="uk-UA" sz="2800" dirty="0" smtClean="0"/>
              <a:t>Розробив: студент 741</a:t>
            </a:r>
          </a:p>
          <a:p>
            <a:pPr algn="l"/>
            <a:r>
              <a:rPr lang="uk-UA" sz="2800" dirty="0" smtClean="0"/>
              <a:t>Буренко А.В.</a:t>
            </a:r>
            <a:endParaRPr lang="ru-RU" sz="2800" dirty="0"/>
          </a:p>
        </p:txBody>
      </p:sp>
      <p:pic>
        <p:nvPicPr>
          <p:cNvPr id="1026" name="Picture 2" descr="http://image.tsn.ua/media/images2/original/Jan2008/41095.jpg"/>
          <p:cNvPicPr>
            <a:picLocks noChangeAspect="1" noChangeArrowheads="1"/>
          </p:cNvPicPr>
          <p:nvPr/>
        </p:nvPicPr>
        <p:blipFill>
          <a:blip r:embed="rId2"/>
          <a:srcRect/>
          <a:stretch>
            <a:fillRect/>
          </a:stretch>
        </p:blipFill>
        <p:spPr bwMode="auto">
          <a:xfrm>
            <a:off x="4753254" y="1357298"/>
            <a:ext cx="3953364" cy="2571768"/>
          </a:xfrm>
          <a:prstGeom prst="rect">
            <a:avLst/>
          </a:prstGeom>
          <a:ln w="228600" cap="sq" cmpd="thickThin">
            <a:solidFill>
              <a:srgbClr val="000000"/>
            </a:solidFill>
            <a:prstDash val="solid"/>
            <a:miter lim="800000"/>
          </a:ln>
          <a:effectLst>
            <a:innerShdw blurRad="76200">
              <a:srgbClr val="000000"/>
            </a:innerShdw>
          </a:effectLst>
        </p:spPr>
      </p:pic>
      <p:pic>
        <p:nvPicPr>
          <p:cNvPr id="1028" name="Picture 4" descr="http://ww2.gov.if.ua/data/upload/publication/bolehivskiy/ua/576/k.jpg"/>
          <p:cNvPicPr>
            <a:picLocks noChangeAspect="1" noChangeArrowheads="1"/>
          </p:cNvPicPr>
          <p:nvPr/>
        </p:nvPicPr>
        <p:blipFill>
          <a:blip r:embed="rId3"/>
          <a:srcRect/>
          <a:stretch>
            <a:fillRect/>
          </a:stretch>
        </p:blipFill>
        <p:spPr bwMode="auto">
          <a:xfrm>
            <a:off x="214282" y="3357562"/>
            <a:ext cx="4170824" cy="271464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868" y="500018"/>
            <a:ext cx="5357850" cy="6143692"/>
          </a:xfrm>
        </p:spPr>
        <p:txBody>
          <a:bodyPr>
            <a:noAutofit/>
          </a:bodyPr>
          <a:lstStyle/>
          <a:p>
            <a:pPr marL="0" indent="180975">
              <a:buNone/>
            </a:pPr>
            <a:r>
              <a:rPr lang="uk-UA" sz="2000" dirty="0" smtClean="0"/>
              <a:t>Доля українського села тісно пов'язана із соціально-економічними, політичними процесами, які або сприяли розвиткові традиційного для нього життєвого укладу з одночасною адаптацією до тенденцій соціально-економічного буття, або завдавали йому нищівних ударів. Тільки у XX ст. відбулися дві радикальні зміни фундаментальних засад сільського буття, які радикально вплинули на його розвиток.</a:t>
            </a:r>
            <a:br>
              <a:rPr lang="uk-UA" sz="2000" dirty="0" smtClean="0"/>
            </a:br>
            <a:r>
              <a:rPr lang="uk-UA" sz="2000" dirty="0" smtClean="0"/>
              <a:t>Деградація села пов'язана зі сталінським періодом аграрної політики держави, внаслідок якої у 20-ті — на початку 30-х років XX ст., а в Західній Україні — наприкінці 40-х — на початку 50-х років було проведено насильницьку колективізацію, запроваджено позаекономічний примус до праці, відновлено феодальні методи експлуатації.</a:t>
            </a:r>
            <a:endParaRPr lang="ru-RU" sz="2000" dirty="0"/>
          </a:p>
        </p:txBody>
      </p:sp>
      <p:pic>
        <p:nvPicPr>
          <p:cNvPr id="22530" name="Picture 2" descr="http://uni-travel.com.ua/wp-content/uploads/2014/10/101.jpg"/>
          <p:cNvPicPr>
            <a:picLocks noChangeAspect="1" noChangeArrowheads="1"/>
          </p:cNvPicPr>
          <p:nvPr/>
        </p:nvPicPr>
        <p:blipFill>
          <a:blip r:embed="rId2"/>
          <a:srcRect/>
          <a:stretch>
            <a:fillRect/>
          </a:stretch>
        </p:blipFill>
        <p:spPr bwMode="auto">
          <a:xfrm>
            <a:off x="214282" y="857232"/>
            <a:ext cx="3214710" cy="2381240"/>
          </a:xfrm>
          <a:prstGeom prst="rect">
            <a:avLst/>
          </a:prstGeom>
          <a:ln w="88900" cap="sq" cmpd="thickThin">
            <a:solidFill>
              <a:srgbClr val="000000"/>
            </a:solidFill>
            <a:prstDash val="solid"/>
            <a:miter lim="800000"/>
          </a:ln>
          <a:effectLst>
            <a:innerShdw blurRad="76200">
              <a:srgbClr val="000000"/>
            </a:innerShdw>
          </a:effectLst>
        </p:spPr>
      </p:pic>
      <p:pic>
        <p:nvPicPr>
          <p:cNvPr id="22534" name="Picture 6" descr="http://jurisprudent.od.ua/wp-content/uploads/2014/02/472092_selo_derevnya_leto_dom_zelen_cvety_1680x1050_www.GdeFon.ru_.jpg"/>
          <p:cNvPicPr>
            <a:picLocks noChangeAspect="1" noChangeArrowheads="1"/>
          </p:cNvPicPr>
          <p:nvPr/>
        </p:nvPicPr>
        <p:blipFill>
          <a:blip r:embed="rId3" cstate="print"/>
          <a:srcRect/>
          <a:stretch>
            <a:fillRect/>
          </a:stretch>
        </p:blipFill>
        <p:spPr bwMode="auto">
          <a:xfrm>
            <a:off x="214282" y="3643314"/>
            <a:ext cx="3286148" cy="2428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5715040" cy="6286544"/>
          </a:xfrm>
        </p:spPr>
        <p:txBody>
          <a:bodyPr>
            <a:noAutofit/>
          </a:bodyPr>
          <a:lstStyle/>
          <a:p>
            <a:pPr marL="20638" indent="160338">
              <a:buNone/>
            </a:pPr>
            <a:r>
              <a:rPr lang="uk-UA" sz="1800" dirty="0" smtClean="0"/>
              <a:t>Особливо постраждало українське село від голодомору 1932—1933 </a:t>
            </a:r>
            <a:r>
              <a:rPr lang="uk-UA" sz="1800" dirty="0" err="1" smtClean="0"/>
              <a:t>pp</a:t>
            </a:r>
            <a:r>
              <a:rPr lang="uk-UA" sz="1800" dirty="0" smtClean="0"/>
              <a:t>., який забрав до 9 млн. людських життів. Дорого обійшлися йому політика індустріалізації, «експерименти» в аграрній політиці керівництва колишнього СРСР (ліквідація «неперспективних сіл», руйнування поселень у зоні створення штучних водосховищ тощо). Програма стирання суттєвих відмінностей між містом та селом обернулася новими невирішеними проблемами як для міста, так і для села. У 70-ті роки розширення господарств спричинило до об'єднання колгоспів, радгоспів, районів, об'єктів соціально-культурного призначення, внаслідок чого занепало багато сіл, позбавлених шкіл, медичних установ, крамниць, клубів тощо. Скорочення будівництва доріг спричинило обмеження зв'язків між селами, приховане безробіття. Спроба поширити міський спосіб життя на село внесла розлад у традиційний уклад. Серйозною проблемою було і залишається транспортне сполучення, телефонізація села, формування мережі комунально-побутових послуг тощо. </a:t>
            </a:r>
            <a:endParaRPr lang="ru-RU" sz="1800" dirty="0"/>
          </a:p>
        </p:txBody>
      </p:sp>
      <p:pic>
        <p:nvPicPr>
          <p:cNvPr id="23554" name="Picture 2" descr="http://t0.gstatic.com/images?q=tbn:ANd9GcRgWCR2ZyW4WIWL-_4P3d4xAjupS62btBWpe-3yyUnPAs4x8UQj3w"/>
          <p:cNvPicPr>
            <a:picLocks noChangeAspect="1" noChangeArrowheads="1"/>
          </p:cNvPicPr>
          <p:nvPr/>
        </p:nvPicPr>
        <p:blipFill>
          <a:blip r:embed="rId2"/>
          <a:srcRect/>
          <a:stretch>
            <a:fillRect/>
          </a:stretch>
        </p:blipFill>
        <p:spPr bwMode="auto">
          <a:xfrm>
            <a:off x="6072198" y="3786190"/>
            <a:ext cx="2857520" cy="2115865"/>
          </a:xfrm>
          <a:prstGeom prst="rect">
            <a:avLst/>
          </a:prstGeom>
          <a:ln w="88900" cap="sq" cmpd="thickThin">
            <a:solidFill>
              <a:srgbClr val="000000"/>
            </a:solidFill>
            <a:prstDash val="solid"/>
            <a:miter lim="800000"/>
          </a:ln>
          <a:effectLst>
            <a:innerShdw blurRad="76200">
              <a:srgbClr val="000000"/>
            </a:innerShdw>
          </a:effectLst>
        </p:spPr>
      </p:pic>
      <p:pic>
        <p:nvPicPr>
          <p:cNvPr id="23556" name="Picture 4" descr="http://img-fotki.yandex.ru/get/5606/118879534.15/0_b9ff6_8b8d4a25_XL"/>
          <p:cNvPicPr>
            <a:picLocks noChangeAspect="1" noChangeArrowheads="1"/>
          </p:cNvPicPr>
          <p:nvPr/>
        </p:nvPicPr>
        <p:blipFill>
          <a:blip r:embed="rId3"/>
          <a:srcRect/>
          <a:stretch>
            <a:fillRect/>
          </a:stretch>
        </p:blipFill>
        <p:spPr bwMode="auto">
          <a:xfrm>
            <a:off x="5857884" y="714356"/>
            <a:ext cx="3143240" cy="2411009"/>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85720" y="285728"/>
            <a:ext cx="4500594" cy="4000528"/>
          </a:xfrm>
        </p:spPr>
        <p:txBody>
          <a:bodyPr>
            <a:noAutofit/>
          </a:bodyPr>
          <a:lstStyle/>
          <a:p>
            <a:pPr marL="0" indent="266700">
              <a:buNone/>
            </a:pPr>
            <a:r>
              <a:rPr lang="uk-UA" sz="1400" dirty="0" smtClean="0"/>
              <a:t>В останні роки на селі намітилися і певні позитивні зміни:</a:t>
            </a:r>
          </a:p>
          <a:p>
            <a:pPr marL="0" indent="266700">
              <a:buFont typeface="Wingdings" pitchFamily="2" charset="2"/>
              <a:buChar char="Ø"/>
            </a:pPr>
            <a:r>
              <a:rPr lang="uk-UA" sz="1400" dirty="0" smtClean="0"/>
              <a:t>руйнування монополії колективних форм господарства;</a:t>
            </a:r>
          </a:p>
          <a:p>
            <a:pPr marL="0" indent="266700">
              <a:buFont typeface="Wingdings" pitchFamily="2" charset="2"/>
              <a:buChar char="Ø"/>
            </a:pPr>
            <a:r>
              <a:rPr lang="uk-UA" sz="1400" dirty="0" smtClean="0"/>
              <a:t>розширення економічної самостійності та свобода вибору форм господарювання відповідно до потреб, інтересів і можливостей індивідів;</a:t>
            </a:r>
          </a:p>
          <a:p>
            <a:pPr marL="0" indent="266700">
              <a:buFont typeface="Wingdings" pitchFamily="2" charset="2"/>
              <a:buChar char="Ø"/>
            </a:pPr>
            <a:r>
              <a:rPr lang="uk-UA" sz="1400" dirty="0" smtClean="0"/>
              <a:t>формування ринку землі, усвідомлення значущості землі як капіталу;</a:t>
            </a:r>
          </a:p>
          <a:p>
            <a:pPr marL="0" indent="266700">
              <a:buFont typeface="Wingdings" pitchFamily="2" charset="2"/>
              <a:buChar char="Ø"/>
            </a:pPr>
            <a:r>
              <a:rPr lang="uk-UA" sz="1400" dirty="0" smtClean="0"/>
              <a:t>зародження ринкової свідомості, розвиток підприємливості, підвищення соціальної активності;</a:t>
            </a:r>
          </a:p>
          <a:p>
            <a:pPr marL="0" indent="266700">
              <a:buFont typeface="Wingdings" pitchFamily="2" charset="2"/>
              <a:buChar char="Ø"/>
            </a:pPr>
            <a:r>
              <a:rPr lang="uk-UA" sz="1400" dirty="0" smtClean="0"/>
              <a:t>формування ефективного власника, менеджера;</a:t>
            </a:r>
          </a:p>
          <a:p>
            <a:pPr marL="0" indent="266700">
              <a:buFont typeface="Wingdings" pitchFamily="2" charset="2"/>
              <a:buChar char="Ø"/>
            </a:pPr>
            <a:r>
              <a:rPr lang="uk-UA" sz="1400" dirty="0" smtClean="0"/>
              <a:t>відновлення фермерських господарств, поява сільської буржуазії.</a:t>
            </a:r>
            <a:br>
              <a:rPr lang="uk-UA" sz="1400" dirty="0" smtClean="0"/>
            </a:br>
            <a:endParaRPr lang="ru-RU" sz="1400" dirty="0"/>
          </a:p>
        </p:txBody>
      </p:sp>
      <p:sp>
        <p:nvSpPr>
          <p:cNvPr id="4" name="Содержимое 3"/>
          <p:cNvSpPr>
            <a:spLocks noGrp="1"/>
          </p:cNvSpPr>
          <p:nvPr>
            <p:ph sz="half" idx="2"/>
          </p:nvPr>
        </p:nvSpPr>
        <p:spPr>
          <a:xfrm>
            <a:off x="5286380" y="2214554"/>
            <a:ext cx="3643338" cy="4143380"/>
          </a:xfrm>
        </p:spPr>
        <p:txBody>
          <a:bodyPr>
            <a:noAutofit/>
          </a:bodyPr>
          <a:lstStyle/>
          <a:p>
            <a:pPr marL="0" indent="180975">
              <a:buNone/>
            </a:pPr>
            <a:r>
              <a:rPr lang="uk-UA" sz="1800" dirty="0" smtClean="0"/>
              <a:t>Водночас реформи загострили соціальні проблеми на селі, пов'язані з майновою диференціацією, недостатньою адаптованістю значної кількості сільського населення до нових економічних умов, з появою синдрому соціальної невпевненості. З комерціалізацією вищої освіти важчим став доступ вихідців із села до вузівських аудиторій, що негативно позначається на його соціально-психологічному самопочутті, а також на його перспективах.</a:t>
            </a:r>
            <a:endParaRPr lang="ru-RU" sz="1800" dirty="0"/>
          </a:p>
        </p:txBody>
      </p:sp>
      <p:pic>
        <p:nvPicPr>
          <p:cNvPr id="24578" name="Picture 2" descr="http://www.ps-spb2008.narod.ru/images/04446v.jpg"/>
          <p:cNvPicPr>
            <a:picLocks noChangeAspect="1" noChangeArrowheads="1"/>
          </p:cNvPicPr>
          <p:nvPr/>
        </p:nvPicPr>
        <p:blipFill>
          <a:blip r:embed="rId2" cstate="print"/>
          <a:srcRect/>
          <a:stretch>
            <a:fillRect/>
          </a:stretch>
        </p:blipFill>
        <p:spPr bwMode="auto">
          <a:xfrm>
            <a:off x="5643570" y="285729"/>
            <a:ext cx="2732505" cy="1857388"/>
          </a:xfrm>
          <a:prstGeom prst="rect">
            <a:avLst/>
          </a:prstGeom>
          <a:ln w="88900" cap="sq" cmpd="thickThin">
            <a:solidFill>
              <a:srgbClr val="000000"/>
            </a:solidFill>
            <a:prstDash val="solid"/>
            <a:miter lim="800000"/>
          </a:ln>
          <a:effectLst>
            <a:innerShdw blurRad="76200">
              <a:srgbClr val="000000"/>
            </a:innerShdw>
          </a:effectLst>
        </p:spPr>
      </p:pic>
      <p:pic>
        <p:nvPicPr>
          <p:cNvPr id="24584" name="Picture 8" descr="http://arxip.com/upload/arxip/2dd/2dd9c8121ea156e44b21f3dd019a3adc.jpg"/>
          <p:cNvPicPr>
            <a:picLocks noChangeAspect="1" noChangeArrowheads="1"/>
          </p:cNvPicPr>
          <p:nvPr/>
        </p:nvPicPr>
        <p:blipFill>
          <a:blip r:embed="rId3" cstate="print"/>
          <a:srcRect/>
          <a:stretch>
            <a:fillRect/>
          </a:stretch>
        </p:blipFill>
        <p:spPr bwMode="auto">
          <a:xfrm>
            <a:off x="571472" y="3714752"/>
            <a:ext cx="3786214" cy="3007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6000" dirty="0" smtClean="0">
                <a:solidFill>
                  <a:schemeClr val="accent6">
                    <a:lumMod val="40000"/>
                    <a:lumOff val="60000"/>
                  </a:schemeClr>
                </a:solidFill>
              </a:rPr>
              <a:t>Соціологія міста</a:t>
            </a:r>
            <a:endParaRPr lang="ru-RU" sz="6000" dirty="0">
              <a:solidFill>
                <a:schemeClr val="accent6">
                  <a:lumMod val="40000"/>
                  <a:lumOff val="60000"/>
                </a:schemeClr>
              </a:solidFill>
            </a:endParaRPr>
          </a:p>
        </p:txBody>
      </p:sp>
      <p:sp>
        <p:nvSpPr>
          <p:cNvPr id="3" name="Содержимое 2"/>
          <p:cNvSpPr>
            <a:spLocks noGrp="1"/>
          </p:cNvSpPr>
          <p:nvPr>
            <p:ph idx="1"/>
          </p:nvPr>
        </p:nvSpPr>
        <p:spPr>
          <a:xfrm>
            <a:off x="457200" y="1600200"/>
            <a:ext cx="5043494" cy="4829196"/>
          </a:xfrm>
        </p:spPr>
        <p:txBody>
          <a:bodyPr>
            <a:normAutofit/>
          </a:bodyPr>
          <a:lstStyle/>
          <a:p>
            <a:pPr marL="0" indent="0" algn="just">
              <a:buNone/>
            </a:pPr>
            <a:r>
              <a:rPr lang="uk-UA" sz="2000" dirty="0" smtClean="0"/>
              <a:t>Місто являє собою складне соціально-територіальне утворення, до якого крім природного і матеріально-речового компонентів входять населення, виробництво і споживання матеріальних благ, тому воно і вивчається багатьма суспільними, економічними та географічними науками. Оскільки місто є певною соціальною системою, то воно також є об'єктом вивчення й соціологічної науки. З проблемами вивчення міста як соціально-поселенської спільності пов'язана спеціальна соціологічна теорія — соціологія міста.</a:t>
            </a:r>
            <a:endParaRPr lang="uk-UA" sz="2000" dirty="0"/>
          </a:p>
        </p:txBody>
      </p:sp>
      <p:pic>
        <p:nvPicPr>
          <p:cNvPr id="1026" name="Picture 2" descr="https://encrypted-tbn1.gstatic.com/images?q=tbn:ANd9GcQCkA7lYsXUZXb18RVNgLzcjBlKHEwEd-aMSto37mrTZpR0W_tFhw"/>
          <p:cNvPicPr>
            <a:picLocks noChangeAspect="1" noChangeArrowheads="1"/>
          </p:cNvPicPr>
          <p:nvPr/>
        </p:nvPicPr>
        <p:blipFill>
          <a:blip r:embed="rId2"/>
          <a:srcRect/>
          <a:stretch>
            <a:fillRect/>
          </a:stretch>
        </p:blipFill>
        <p:spPr bwMode="auto">
          <a:xfrm>
            <a:off x="5857884" y="3929066"/>
            <a:ext cx="2914652" cy="1932542"/>
          </a:xfrm>
          <a:prstGeom prst="rect">
            <a:avLst/>
          </a:prstGeom>
          <a:ln w="88900" cap="sq" cmpd="thickThin">
            <a:solidFill>
              <a:srgbClr val="000000"/>
            </a:solidFill>
            <a:prstDash val="solid"/>
            <a:miter lim="800000"/>
          </a:ln>
          <a:effectLst>
            <a:innerShdw blurRad="76200">
              <a:srgbClr val="000000"/>
            </a:innerShdw>
          </a:effectLst>
        </p:spPr>
      </p:pic>
      <p:pic>
        <p:nvPicPr>
          <p:cNvPr id="1028" name="Picture 4" descr="https://encrypted-tbn2.gstatic.com/images?q=tbn:ANd9GcTbVxfVdiRPGo-MVM990LoJNer7YFTod_7f_PyrJbhbLO6LDaQr"/>
          <p:cNvPicPr>
            <a:picLocks noChangeAspect="1" noChangeArrowheads="1"/>
          </p:cNvPicPr>
          <p:nvPr/>
        </p:nvPicPr>
        <p:blipFill>
          <a:blip r:embed="rId3"/>
          <a:srcRect/>
          <a:stretch>
            <a:fillRect/>
          </a:stretch>
        </p:blipFill>
        <p:spPr bwMode="auto">
          <a:xfrm>
            <a:off x="5786446" y="1785926"/>
            <a:ext cx="3019425" cy="15144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85720" y="3071810"/>
            <a:ext cx="4214842" cy="2971808"/>
          </a:xfrm>
        </p:spPr>
        <p:txBody>
          <a:bodyPr>
            <a:normAutofit fontScale="70000" lnSpcReduction="20000"/>
          </a:bodyPr>
          <a:lstStyle/>
          <a:p>
            <a:pPr marL="0" indent="0" algn="just">
              <a:buNone/>
              <a:tabLst>
                <a:tab pos="0" algn="l"/>
              </a:tabLst>
            </a:pPr>
            <a:r>
              <a:rPr lang="uk-UA" sz="3400" b="1" dirty="0" smtClean="0"/>
              <a:t>Соціологія міста </a:t>
            </a:r>
            <a:r>
              <a:rPr lang="uk-UA" sz="3400" dirty="0" smtClean="0"/>
              <a:t>— це галузь соціологічної науки, яка вивчає закономірності виникнення, функціонування і розвитку міста як однієї з форм соціально-територіальної організації суспільства.</a:t>
            </a:r>
          </a:p>
          <a:p>
            <a:endParaRPr lang="ru-RU" dirty="0"/>
          </a:p>
        </p:txBody>
      </p:sp>
      <p:sp>
        <p:nvSpPr>
          <p:cNvPr id="11" name="Содержимое 10"/>
          <p:cNvSpPr>
            <a:spLocks noGrp="1"/>
          </p:cNvSpPr>
          <p:nvPr>
            <p:ph sz="half" idx="2"/>
          </p:nvPr>
        </p:nvSpPr>
        <p:spPr>
          <a:xfrm>
            <a:off x="5000628" y="500042"/>
            <a:ext cx="3657600" cy="3900502"/>
          </a:xfrm>
        </p:spPr>
        <p:txBody>
          <a:bodyPr>
            <a:normAutofit fontScale="70000" lnSpcReduction="20000"/>
          </a:bodyPr>
          <a:lstStyle/>
          <a:p>
            <a:pPr marL="0" indent="0" algn="just">
              <a:buNone/>
            </a:pPr>
            <a:r>
              <a:rPr lang="uk-UA" dirty="0" smtClean="0"/>
              <a:t>Соціологія міста як галузь соціології сформувалась в 20-30-их</a:t>
            </a:r>
            <a:r>
              <a:rPr lang="ru-RU" dirty="0" smtClean="0"/>
              <a:t> </a:t>
            </a:r>
            <a:r>
              <a:rPr lang="en-US" dirty="0" smtClean="0"/>
              <a:t>pp. XX </a:t>
            </a:r>
            <a:r>
              <a:rPr lang="ru-RU" dirty="0" smtClean="0"/>
              <a:t>ст. в США. </a:t>
            </a:r>
            <a:r>
              <a:rPr lang="uk-UA" dirty="0" smtClean="0"/>
              <a:t>Виникнення її пов'язане з різким зростанням міст і кількості міських жителів, а внаслідок цього із загостренням соціальних проблем міста. Соціологічні дослідження, що поклали початок цій галузі соціології, почали проводити представники Чиказької школи Р. Парк, Е. </a:t>
            </a:r>
            <a:r>
              <a:rPr lang="uk-UA" dirty="0" err="1" smtClean="0"/>
              <a:t>Берджес</a:t>
            </a:r>
            <a:r>
              <a:rPr lang="uk-UA" dirty="0" smtClean="0"/>
              <a:t>, Р. Маккензі, які вперше окреслили міську поселенську спільність як окремий об'єкт соціологічного дослідження.</a:t>
            </a:r>
            <a:r>
              <a:rPr lang="ru-RU" dirty="0" smtClean="0"/>
              <a:t> </a:t>
            </a:r>
          </a:p>
          <a:p>
            <a:pPr algn="just"/>
            <a:endParaRPr lang="ru-RU" dirty="0"/>
          </a:p>
        </p:txBody>
      </p:sp>
      <p:sp>
        <p:nvSpPr>
          <p:cNvPr id="15362" name="AutoShape 2" descr="data:image/jpeg;base64,/9j/4AAQSkZJRgABAQAAAQABAAD/2wCEAAkGBxQSEhUUEhQVFhUXFBYXGRcVGBgWFhcYGBUXFxcZGBcYHSkgHRslGxcaITEhJSkrLi8vFyAzODMsNygtLisBCgoKDg0OGxAQGzAmICY0LDQsLC8sLCwsLCwsLCwsLCwsLCwsLDQsLCwsLCwsLCwsLC0sLCwsLCwsLCwsLCwsLP/AABEIAKYBLwMBIgACEQEDEQH/xAAbAAABBQEBAAAAAAAAAAAAAAAEAAIDBQYBB//EAEIQAAIBAwMCBAQDBgMHAgcAAAECEQADIQQSMQVBEyJRYQYycYEUkaEHI0JSscFicvAWM0OS0eHxgsIVJGNzorLi/8QAGgEAAgMBAQAAAAAAAAAAAAAAAQIAAwQFBv/EADERAAICAgECAwYEBwEAAAAAAAABAhEDEiEEMRMiQRRRYXGBkTKx0fAFM0KhweHxI//aAAwDAQACEQMRAD8ACWpFpq1Ipr0FoiQ8U8U1actCw0PWpBTFp4pdg0PWpFFRipFobBokFPWmCnrS2GmPFPWmrT1qWShwFPArgqRRSWShAU8CkKeKGxKEop4pCuhaFgo6KeKi1F5baNcf5UVnb6KCx/QUL0q6RttuZY2LV4e4YbHj6XFP/OKVtC7U6LIU8VwCnAULGO06K4KfQsggK6KQrooWQ7ThXBXRQsg4V2uCu0LIKK7FIU4ULIcNNJqSlQsKIwDT1rsV2hYRA0prsVG9uaAUjywVItQA09WrfYKJwaepqANTw1DYNE61IDQ4apFapsNqTg09TUINPVqWw6hANSLQytUqtQ2DqTipFNQBqkU0LDqTrUgqBWqUNS2DUlFPFQq1SA0Ngakop4qIVIppXImpmf2i6/w9GyDm6Qn/AKclv0WPuKK+K740raDUHCo1zTXP8jqjZ9gVLfasx8b6jx9bYsDsbYPpuvMp/wD02D8/Wt/+0bohbpt/ubTLeHbC+Vsf5d1SUknGzn5Zu217w6KcBWd+Buq/iNIkmXt/u39yoG0/dSPvPpWhmg3RuUbVjgKcKZNOmk2G0HCnUwGnCpsTQfXRTJroNK5E0HinVGDXZqbE0JBSpoNdBpdiaD6VMmuzQ3JoPmu1GDXd1ByDoPmlTN1KaGxNDyIPTg9DBqcGrpFdhQenh6ED04PQGTDA9PW5QYenh6AyYaHp4eghcp4uUtjWHq9SK9ALdqRblAZBy3KlW5QC3KkW7QCHI9Sq9V4u1KLtBhpByvUgegBep4vUpKD1ehesdQFm0zH2WBzk5j3iT9qaLtVHxdcmwB/9Rf6NQXcE4+RmG1mruNqW1BjcbviZ4BDbh9hA+wrR6n411jJdtslki8hUg7uGB+WW9JrOW9GpuibpXeVBwh2yxUkTcHETmJ4xzU7abn96YXaZ8hPmJAwH7c+ue1GWVdjkS6OE5KUlyu3Jb/s31T29QUg7LqwYyAygsp+43D716aHry74PYfibZVyYJVl8wAbwrvIJgx6wea9F8aklO2dPp4VEN310PQXjU7xqr5NGgcHroegPGpwv0CaB+6nB6r/xFdGooWHw0WAenB6rxqK6NRS2w+EWG6luoH8RXfxFJsyeEG7q6GoPxxS/EVLJ4QbupbqD8el49LZPDDN1LdQfj0vHobB8M8n3U4NUVdBrtHKsmDU4NUAp00GMmTBqcGqAGug0BtgkPTg9D7q6GqDbBQenh6FmnBqFE2C1uVILtBq9PD1KG3DBdp4u0EGqVWpaJuGLcp4u0GGp4ahRPECxdqs+JL37kf5x+cGit1VnX82x/nHPfn86GoJZLRlLupdngSAs+aWCgkEgknyr8x9OJpJO0i41yDtH7tRcBXlZMgD2+8UZc6Vc8QG2VuB+EAeSSdihlICklscn6imvZvzAtgYUMgRoxgSoxzPNVuuKoz33u/7lx0Ugaiz5p8uBKsFGy5gwxgyxwcwe1bLxqxfRtG63rdx3BUqdoUXDEqYkuAoJAPyk8Vp99GEVRphkpB3jUvGoEPXS9M4FnjBvj0vxFAF6aXpdBlmLH8TS/E1Wm5XPFqeGhvGLP8XXRqaqvFpeLS+EN45bfiq6NXVT4tLxanhIKzlv+Lro1VVHi13xqXwkH2guPxdL8XVP4td8Wh4KD45b/i6X4uqjxaXi0PBB45lKQqJNWpzBGYyM+3E0QGHcEffj9K17pnN1aG04GnvtDAEk47D1APBHbvUN28oMCfv/ANqKkAfTqYl1JEmB3MEx+VO1DqvDBs8iYPuJg/oKNkOinCmWiW4UnE/aJ713f7UNvQclBpwqK20xznilcuxzx+tDYhODT1NCvf2mIbiTjj71Pp7ykgZzHrgn9TUcqAmmTA1ItR3YBMZA7wV9u+a7YeexIGTHbt39yM+9CyN1wEoKkC1DpNWFYF1JWRMckTmKm6pr7Xit4QItk+XcMx2oW7oVtCiqv4kH7of5x/Q1c6bUWijF32sB5VClt2PXAFZv4m6gCgVUZszIBgAAjJ+9NyJsUwa0rhhJuAbiCJBIGRkEcRyCO1D6m8riShkQBBVRiJMKgnH+jU98tDAlSCJA3EsPJwF45Jnnmgr+tuFlY7wUCqrEtIEQAJ4xOBjOBVS5f+yPj/hf9Ce344CElpJMr3h5gngCQIBgxOa1wrI9JMXlM3CQY2sBGVyVjMcQfT6Vp01QBEgkyZHHHaafHyguVBMU4rQ6avKwpjv680e9xEfznbmYPMHKyBzOMe9FuibArioSak1uu3OZCr/lUqPyPFR7SRI4PB7cwf1qWNGQwtTS1Mu3NpIIOMcxnj0qH8QI/I4yIolidk7XKW6gdTc81v8A+5/7G/6in3NSAwHtPNQlhm+kGoX8StSXLoHGR2MRge1Rk3CA1OMiorTKVLeIoIOFPJEc/nH51xWUDzOgMAkeeROYwkTn1quUlFWxk77Ewaug0O1yKfpbC3X8zMABHlKhSfMc7yB2qN8WJOVcMkL5ie010mhtBpU3llZ9gLAMQIzkbtp/KBFT3bqiIM/QHGYz+XainYqmYCzcEHB/5T2+9XlkAqCPofrsHPvmg30SJMXUuAGJVHWQ3cbgOM49vcVLZvMqkBmCliSAWAM7ewOTj+lZseS5qKNTxtYnN+hYHTktgTAk9sTH+vtQmqQEyuRA7HmBj605VZiUUqSQZJyM95bM+57ildYW8EzgwdoHIHmHMjHPvWlWuDEnfchtpuMD7d81Y6LSByytctptHLsFB2+nqT/eq6xf2gneoJxndIGewHsOT3Fct631jmS38WZ4wMcUmXIorl0aenxTyyqEW/ggm3gwCJzEEQeQPft696YupUnzMVEdhM+s98/c5orVdQtMzlELBlKjlQvmUrAJMn/rVerLMOWyMyvy+oEsJwOaaElJWiuanFuMk18GFXNRKqFiQxg8H1B/rTDdljIkMxJBkAgmYkZ/KlaQMwA4912/fmrjr3SRZ2BGS4W23JUEkAg+U9o9vejLWKLY45TVgml27S4icciDEZggjPAj60MZDHZPYxB3RBMiBx780NqiNzHyrJJ2iYWTgD6DGahvXiTkARjiORzRXKMkoODs1fw7pFvNcF62zkbYB8TcCxMAqsc+vbmufEGkS09tVQIPDnG8bjuOYcz27YPIqj0nVLlpg9tjPeIyAVOQwI5FOv8AUjdE3CxafLwFAJJYQBxJwOBwIFIoS3v0ElINt2WKAhS3LcwAvB4zM0rrkidphQAY+/oPrzW2+EumW7+msHysyuwZTyCN7LPpwPtQnw90wFNQ+2Sr7Iz/ACtPH1BrJ7bTla7fqWuF1RkLLSR5WKkx5ZJPeO1BnT3Wdgq3tm3zbXe2nHDNMTB4PNaDqNhbbXl3gFZj6wsAe/tVKmhu3N12291QsArbS4yuZiWKtjBq/LlThb7fUkE9qXcCS8SAS9wgBYHikKIOYnAH3xzUnXrtllB23cjO68LkkHyyQSIAB9OR9x9Jp22qrqQCQIIYSCcZCnkZ8oPI70VrOl2xbbZbHyBgFa+TunbuhrfoTiYzzwKobxxafP34/MsrJJd1x8CP8S7Mu9sCFENckAAKB5nIA9gBzAxV1f0u5d8GJiYlfz9aqdHpizAlZXznjHlVj6jggd/z4rTC7YFtfEuIVZd2xHBYNjDGRHpPtWqE0nSM2bZKwi70xDb3Bi3lhdo8kn3LTPt61RajU7mZmILdz3JEAYA9qIPWslVACeHCpJHDbt0k/NE5HNAXGyJRTz5ZMnHGOcj9aeDkr2YItyiuA+1qijl9ofcsedQ/zHEBu8Dt6UD+LbaIOFjsOxnkDH60tXdIUsABsQFh/KNwHMf4qrhrxt2rGSDAg8cUYq+S1y1LXQ6svdG875md8GcHkmm9Tugb7kbbe8icBBMwARiecCqq3fj6jjEz2/pQ3WrZa1yQPEGMgTtbMcf+ak+JbEjLy0PvdRQbSrqYaYHsCP70La6gRcJZh2HynjmgNJ0x3nYUx2a4iH7B2E/ahxpyScgQe7L9PXikU1J9wNtK6NIvVbefMf8AlbP6URa6sjRN0YOJ3ACT2kQBWSu29pIlWjMqdw+xpltsD6VapNlW7Ru7LSSYBGBOfbIz3H1q5HxBcsTbVVImQN1ySSBghHEH7VR29PCYYGPD+Ukjzr7jtx9aIuWydRkEiVGJGABORmKoyKM15i6OTVqiR9c91vMDyZC7mIHJgMx4/oKZZvMMLPoefpEcHmINR2l2uOYgnsDEkcnvR3SrucBjmQyEAqZP8xE8+v5U91HgSb2uxumDK7TO4Fpnn35GTHr61HqHhuIk8Nj1oy0ru73CZIa4p4DfXauAM/Tmobdk3TLMT2mTuMR6k9qm6jG5CxjcvKYu0ccD8vf2NXWitpcMu20AADBecmfTtVCFHbjPMT+YrffBWntXrLeIELW3EEkSV2/KVONs575rnuaxzU36Hai3Pp3j95ZaD4ID2PxCXkZdrEK6sreXEYPODWZ67pTuXyiY/hbdOFA95+snNbLU9P3GfKJJ/wB3tVBxtCgAcZFGp1e3ZURpbRbgmLYY9ySxbJ3BTj3pY/xCLlyZZ9JJRuPJ5NrkFsAMSDAPBgSYg80zSsjsQhEeu2O+OQJ7HFWPWde167vmDLcAAAB/KAB7Ezk1WKg3zPYGYnJY4yfrmr68SD+IcOfwskZNXX0LvpnSi5gXApMEA4JJ9PePerPrHw21oWnfdd3K2PKsBSCO+fm/Sq06d2VVSZIVsQTGc8jHHpVx0xL5JW+z7QiBAQDBI84AUwIP51nh1KxY6b5Ol/EMW/VbRXldMpNfpQiqypsiFgZkscNJJj0o5yVQE4hO+YxHNWPVumtcCLaIZjtPmG0AiSRn/UkVj+tae7ua0zMAI5QiQo5yeKOLqPaIpN8/4MmVrA20vkSX0DPu3qBAMkiJjb6QeKJ/+HALuN22wwYVgzx3hVz37xxVDa6W0E+JAUx3EH0j7/oak01zgm48ztiSYj33cfat9trys5jmtrkjY2tNoPDBuG+bpQyoRlVWjy5iSJn8qGGmsm2GUOhCwQdxJYkzwIA2xA9qh6B0+9chwq3EB8y+KA8bgJywP5+v2qzOiuOBa8G2hXcXKahQWMADJJAyZ+mMVnfUxi9XL58oteBXwrKjRam/bbdbLKQSZDAHiD/+OOO9a/VftBvqCPw9mI2GW8Q7tvJK8nPeqDSdBZgQyoWUSP3gIJDAmQoJOJHvIzXOtaPT2lUXIRiZ3TdOIA+XwzJ9ciIHrUebDkdd/lz+QHimlaBdbqb19g7ASTjau3cSeI3f0obxLisVa3YMYbxFtNdUiR5QcwAO1Xek6EjIrWtS6hgSTatXwGHIMyAY7YHNBazSWEuEMVa5C7CyajcSANxGTkTJ3T7YpJ9TCS0j6elMdYpR8wEllltmEG4C2UKMiqeY3+cMCZyQOZmKJvzsYMpVRaAUq4M+YcjxiB2+8Y7ip1OoZQRblRslkcglnUEhgCoxPb3zNFI5CuVYiUUTFoSCeDsPEZ9ftNVuDclfx9/6jqa1ff8At/o5p7rBom2sEfMu4tvLCAQOdpwe1MjJnkEfXPualt6csVhCROJyDG4uQY/hBn/zQ1l+SeZX+nqa34ad0Yc09aLCzeRWtlx4iDaWUeUsDyJjE8UQ8bVhWU5kEg/zkcAdo/WmdKFr/jmENpc7SxB3YKxkHninllJbY+5A8K0QYg8ggetRu5VX6DYZJ47INXp94aS8bgDtI/l3AQQT2oa/0RECtuuGQTwP7AetWSOQTE5dVDBnBUsjAfKR3jmp+pWTaRXuMwDqxRuNxwRuCmWnd3Hahu0xLc3pFc/Iq30EHcBu2xOewPI7njiKF+KegXbFlLh8QqwRpM7QXJAAJaDIz2+aj7XUfDAI9ACWWYUyCRu7gZ9ab1Pr9y9afTuwFrdba0pDbV2XFImJIG2eBj0NBvI32H18vPczek6ez3CgCltrGPEtKIHPmZgs+0ya51H4b1FhS95barMR49hmn2RLhP6Vb9X1224zWVthdoUyodYKhfKLqyZ5Bgc1B02xqFtxau2LaeJvPiXNPbYXFjjed8DGOPrVicvUrmuG12M8tpoOGK4kgHb7SeJrq2cTOOJgxx74rX9QtXntn8T1IMjZ2q2pvIT28qJsmg9J0S09u6VvXLgtoWIFoW1Eg7Tuu3RzH8Kk/Xu6fqyi/cTWtUSoJGAQsyJwojE+neibF1ndWElpxBzIEY7dqgtWkRH3M3iBtqqCrAeUHcYP2kH/ALWfSOmu9rf4bMu5hu2sRI9Y7Cqd1bs0yUtVxyD6rWAMoUHyqFJ4lu/60+9vQMz70MYMsCSSren8pqu1wIaPRvT6/epNLb9VHpBx3pVLnuO4uqosel3CXfcxj+J2FwgcmW2A+X1mrPRa03RvJTbAGy3IggAFipwC2PrFZNQAGBIBBHB55Bg/katvht5FyP8AD/ej1CuFiYuJGRJ9Pf8A1IrW/B3xPZ01q6l0Md7KwKngiCO4MSBI/wCtY0/3P9ParXoekW6WDLu8uAAWOREjaRke+PasXUKLi9ux0sLk+Ebz/abR7rm4sdsjdbTyQTCuWQR94nkZNJPifTPaYIbhKhXO4SQpYKwXjfG77z7SM9c6Xb0yp4jNbBIYBpliCDu2AAkSAYJj9aVjXaSS0+YtuLFdskmcHY0fb2rmOGN+aOz/AH8jXHHk9Wir1Mi4ZEZfmQR5uCCcH2oS1bLEx2Uv/wCkST9/ajNRucswEqDc8380ncdzd8DmPWgL9pkKkYLIDAMmNxyY4Htnjmu5hflORkT2NDoV8dlQruhBAlx8oJmVOPvArVkPLubTAMzP8wGWiRBckcDEdzWF6b1F7Lb0Uu20AL+R/KRxUes61qd4uNKlWU+GAQqwQYO4yQ5Hvya5efBOcq4r6/4O5PIpO4rlI9LPUb8yrWpbEbnYCBztCgAj29a8+63eAv3gRuYMT5AMngck+WG4M1SP1e83zu2ZBIJmJMxn3NP0kNcVfKwjbF0lbZkYypkfbvVvS9I8Tbb+xzuqyXHgGvau4cFCE2lYzETiYI/iM+1Q2bpVlCmOAxgExkHH34kVqNNfREY27VthuRClp7pt7p3bmuG9ATAhiIkDAq06bZm6pFhFBXO1mvOrzBgi4VcQfmgzPFdNS17HJ8RPlgFjXixbdU1LkkGAqqsmMQSG5IA7UrvxFftgBm27lMyF8QyB5twAIMHGK1GmtG3KhQisAoaERgpJBbYgtPMZ4Y/1rI9bVheMiPOxnJDgNtDckcD9PWaTwoTdyim/oNj6ud1Fs7d+KL/h2kS7dlZ3HJY5EAsZJx/o1Ta3WPcgu1y4wJA3MSB3IH6GjbtobJDCZjaJn1J44z61U37Q4Exnkf8AanhhhF3FFmTNJ1yaz4dQ3EAbVNp2tDA/eBXUSxZgpxHBb6cUH8RXRZ1Si34bStt96SVLNzhpmeSD/NQnTOpohZm8xKMh7E7gVMe8VFa0dzUXLY3BWVf+Ido2JJABPoB/SqPCcZuT4RfLKnBJPkl1fUbd1mL2fNtIkXWBhBDYiPMPyqbo925fTw5AG5UBKCAsM2dokiR7nNCnTMlw24t3DuaIJO6VJADCMGYNWXSXfSbnaz4ZLIUBkAytzOZ3cxTPVLy/Tn9RW5N8vj14LnoWhDK0oS6oWAY/LJ5UDBO1ic4xWes3oJx/KDgxyIyPp+la/wCGr5e6FuZ3IQMQcSY7ThSPv3q9u/DmjZCqb7Pi7DBG4SNxSD5gDyYkYNZo9S8UmpLv7i144zrX0PO7Su6TbkxC/cST39xT7Fu4Ad6sNxLTtMN2EHj/AMVsdD8GXLYYW7lu4jEeZd0rmGwCRx6nsOKteqfDhtWQqXVfkSQRwCciZkz29K3x6nG49zJ7No/Ku5hBaVk3Fj84+UkgEDcu4KMHy/bvAoz4q6gzadVYIQllipggnKgEj7c1Y32u7puNbdvEKBQuAGVgdwksAZmTn9Ky3xrrLinwjbQTbIMDb/LG0ljiBJ9zVKyKUqTHlilF21RS2rh2OSAY2QFLAeYtOAR6UV09Q4O5TI7AnuMGefXvVCjbbdwFWUk2+MzDNMfnR3Q9M1wMqMoa4QkXJBwrmRHbt9YGOat2aQC56kyJb3IhUjBLMXPy9p44/WpbnQj+HSXSy+5iDqL+ktJDt5iIJutMY3cZqh1aPbsm20HaTkSd2CePTPPtWk6Zob2l04R7g07G8LpD3tHbDAZ8rDde3EKMcT2OaivuJkdqn2CtPp28Blv3l1JCMy7DrdQiIu3hVC2wARO6Y7HFU9nRafa0Fy4XcpbZbWRiPmJJ4hRnmrHU9Kv6tWvve1JDBiLYTUXyimW2NduBE9ZgkUFdWPFDgb8QFZQOVxCAgkcwCAOc1bD1MWR017iKyEKGWG/fIG0mRA/j7fSrDpXWLtoBEYqpbMKp5DA5IGQGP8Q7cVWq7XXJaJkSTCgSQP7irbpvw9qL+42V3AYY22DDOQPKaoyRj/UboT9wN1O8XdnJB3sTAxtme3AP0kZqTp9gO23J3YBA3NMTwSJz71Y//Bb1tCHUpuw29SOByCy+tW3wofw3iNCMWXGTuhQ7ECAcYHasHVdQ8OJygra7G3Fj3lTMI2nDN5GxON0DH2xV98P2fDV90EmCCPQYj8zTPisLc1VxtgVTtnaSZOwEmcSZInFc+HLXhm4JnAOcdxV8c7yYU3xa7Gd49Z0ZjV6hCIFu2uAJUNJiZMuTkiJjGKBN5lyGIn0Me/IPqKgv6kyR7n8qFN89/wDWIqyMK7ljye40VvR6i8DcK3HAgM7B2kxgEmZNMv2TbJRlIdSdyEZUrlt0RGM+woK38U6pbQspeuJb7qrFQ2AIaDkY/U03SdRu3HCm7tLnaXZoicHc3oe/1qtYnfoaIdWoKuS1a8Nu3AgEzPJ7d4xxj1oJNTONzCFIGwTPsciAe5zxxQpjJ+Y4kgzJI5nPpVgnUQSFVFVjBlE7dpheDmRkYq6MlH0MWTl8s618KFbdEjkQYwVOIMYPcD1ou07KJt3Hhm2sirtBBEtMQNuYjnPFJ+kalBua3tCKHPiQgUNIBIYgDIjFCN1sWWIAUkcFQpAMiSCQZMjmYNVuCm7s0R6yeNUq+f7YfrGu3dm63bMAw21VZxJiSuSe0H04yab0uw3jJFsXNhIKptW40g8F5BIgkGMUT0C0+uLW7NslwpcmQuCwEYiDJwB60VptBF5kuhkAYq7TABEnDlgBEZMj9aLqPBRlyymrdAN66xM2LL2rLJbfanhh/MNyMCgHOOBMTmrDRsFuObl57NwhWKbrotlwGBIQozMDGJPKmTiKb1Gxp7dwIoDKGtuBvDbiF+UnxWUYQDIP07G1taZC/wCIa1G/Typ8uyNoMqosgLyYgqffObfic9z557BClGbxElWFnaCEhSI2hX27pHeIUHvWa6xeUlJOAz5UQsF5lR/Y1rdQxFsswXFowSJ/hgAM4Jz/AIXnOKzXVNGz7A87VJ9SPPL4OcDAwKtwrZiXT4KHU30IIDSY7zPB+1EW42uWyITAkHgd4/Whus2raMAoGJmPY9669w7LgzEJnMfKMekx+lXSjwWxfvLLSWlNwyF+VPKwySd8xI7RTrvhfK95LTSoUNZdyRj+NZ2+nHeo9Ldm9MfMAZJ4+cnjB59KntmXM/hoG0kXY8U4IHhk594nmsebtz+/zNOHl8EKacs3iWthS2suC0gOxgghgBycg/nFHPp7jKVKWwd1vYbIw4hydwtnkEweBI71G+xAyXU2b1RoTcBcQbizEq0SR6qc5xR3TNS6PcuWHKwUIZidyqEuYLsq5njHeqE3sn6GtxWjrv8Av07lh0PqHgxCSTCT6SWyQMARP51R9N+NNRktdzt8r7Qdg9F7CfWDFWqKvkLEx4qjMcxdKxu944FYAW2RRhgSAQIIPpxVy6fFNttWY455x4T7HrHROs20YtfuqS4G1mJ3gxMhwRH2gUUvxmoYjfauIYjeTO3g+ZlBn2b1xxXkNm8cwIOcjDY9fzP50nDASDgtEAy/HJHp7mh7DG7v6Fj6tpVX5nuVn8NqrPiFF3Kx8tp0Z1ECX5B7ce1Yj44NtzaWyxceHHm8pHnSAVugZAA/Osj0vq962B4LMtyZJE/L7rG3k80bqddeuKWvPcd/ViD/ABKfKrQCMDgiqfZHjy2u379Bn1O2OmAarRqgwFIYAnbbcEHODtMSPaaI6Nf06KGbxlaXVWAQru3AuTuifIwGSOYmq66sBu2f5blqefQkT9Kj0dtDbLM6g7mhTvlp28be45z7VonF0UxeycS76hdt6hmKNdMkjzIpcnaAYCADdtE/yyOav+k9Q/cE23GmIuOvz6PSJ5XIyER75aOSABPFY3TaU37bbQCqnOwA+Xac+YifoaqAMx3n6nmmxx5oWf4T0LqHV7Gzz37epuBCIa1qNRL9n36l1QR/hT1iaFtaxvDZZPyKPmccMeAkAxuJ809+eKotB0G/cQuLcIOXuFba8AnLkTg8CtR0/pBKFgDEdkMTzk8A/etMUopnPy22ipNkkHygD5jsLBeB2JicV6R+zFXKXtoBG5IBMidpznvisl0TR6d3cFxvAMq2Fba/HmOSRPB/hFelfAQRLT7Bjcsj0x/3rmdZK46u18aOlhSq0Wuse4qSoMweOJP+X/X1puisqxYMikiJJVTkzjInsPXmrXcCIIwf9cVAhS2cBoMZVZAjGYx3rmRx1JO+PsardGb+MrYTTuFRFBZASFXOSe30rzHRsUa52P8A/Xv9a9Z+JdJ+JtXEFt2naVxtG5GaZLRyODxxXlvU+iX9GVZ9n7wNAk3AII5IAE5/Sn6eS5V8jP0MkOm6Uhf/AJjaxEHejgAjiCckRHMRVfrbGltuQt17wBiUt7A0d1ZmOPeKrtWxTytbKv337pn12t/eo7FyT5jEexM/lXXjha7yb+xU8ia/Chz3FPAIHacmuq3rn9K5c1QiAgA9RyfzmKKGmUR4nBGIYZ9PoOc1oSiiljV1m4y7me8KB2jsQOPan6XVOCu1yABA83lAjODI/wDNQaoBTjaAeAp3EDtJirPT/DWqcbhZZU/mfyD9c/pUcYk5G9Q6jdNsWmvgoJ8qBQJLE5IUFjLGqtEmFDE5gADk44Ama13SPglrpm4SwUFjs8qgDmXaP0rY9SGm0Fu2dOluwyi3dF5v3hvECWtryWJn2+1KoxryoMk/VmIHQm0wtXL51Gns3VEuU2mQRPkDbio5BIzHFXOiTT3CPA1Nu63y+Fft3F8QsIygBLCCSYk+XtzVT1C/qOraoLgFm8qsdqrOWLHIHrRvR/hIrq0V3V7YuMpZJlgszBIHI+tZsmqf4vyK5ZI0Ou6Zxd8PwrC+dTv01toRg+CTdGDKnmKsH1CfiV87+KlvUfvBbnxS1owQVcqPSQTnFbG7+zey6i7av3bZAkbwjTDSJIUGc9s1k/iLWajS3mtAJcOxZdTeCQ8GAniRHlHIPOZxRjkhLhMp8Kd+ZcDrl9WmVYO9kwU3OshTJYAqUUAjlWnd35o/oejtXbV4379tdoBA8oYQSMCdzY9YJ+mayA6heuL4QAIVCskGYaAQM7RMATz3mRNVjaj8PdKMVkSGCw4B7wR3n09614ZVzZRkjaqiTqVgbzsggHBIj7ke9CJqBDKRMle5BMDI9M/T/pU2s6gTPhqFURzySB6duag0KPvG1Axzh8Dg55FWSknyNijNLlBSXWt3PMCCoCn2IkRR2ga1dZVvXbaDdu2uWBYqCFKlREyYFJOk/N4ygM1ovsBUbYuIFMI2MTyB965f6TBtEyu5UcQZkbyP7H86x5ckX5bOhgxS/FQ69akube3aVeAXTxAdrg4B9Qe3cTR2muK9sMr7j4loEBnYgxcxLAn3hf0p2s+C9Ra33Htwmy6S3liLgMZU+4HFWnwB0U3FvpiA1phuJJI88zEEnnHFVKal5k7LpWlT7Frb0QCrLbibi/7sEwYuQHI4Hc5rz17roVDm55IA3CAYPvPpXvHSujWwqgkXDhvNGDkjAx3jNTdQ6Fa1FtrV8Tb5MErG07gQRBFWY5pcsxu74PBdLrra3GN1Q4ciVAg5JkIRABzz7ClqLWnAB/eICSIUBxjGQWHpP3rU6z4OQm4bataAc7BuDHZiD5iZmQeZzQf+x9xsFiADHyjkx/i96aPU4LvYteLNVUBL1Bja8LTXLKiZPk2XTjgF5x9CKdb6Zeuae9cdHYpsnyq0gsokqYB7nBkVaX/hDT2U33mZh6blWYiYC+k+tCdV1SLY26fcEclWWS8+GVIneZMSDjOaG0JfyV9RWpL+b9jJ3fKG/hz63bXr2yPyoexdO2N0eZv+IF7jsR/r71PcuQCJjP8AM9v17PI+1d6afIxnuwjcIkz2KnEA4kf9LZvUSC4Ln4dth7d4m46kLgq1twcGQwJAZeOZjkg1DaS4FCtfREa4J2bd3Eh2CAPEE/U9pqC3rvBVXUkSWny22EjiAZU/fINK0Q2wmOJYnzDtkBBIiaONeZsq6niFFzo+m2Rt3B2bbPn8o5xGc/kK9N+HdGvhKzKAOxKrjJ4a6Ynt5V7V5Vp9aEG2e0idqkkkg8SzfSRWk6X8XeFKrtBBjygBsHMlpfj3FW5IuS4MGKTU7kDWLFtde5ur5V1TElWJwtyciIM9+OTgcV6vY0Fu1PhfKSrQfULA/rXg1/qqm/dZ7hBN12YtLfxEkQBn07xXoHxB8XaUgLZv7WKhhc00uMRi53XviPesHXznKKhFHV6PFFNzZ6A+taAAg7ZJI+pAqSzfT+Mwf+Uf1rx23+0DUK37otdWOXSJ/Igx9a0HSf2j+KSh07FlWW27YA4J8rev+u1cjL0/UV2v6f8ADfGWN8I9JDoQQrDjgZrC/Hlk3lQWbTeILrKdxjcFSSRkgAE9/UVPb+ILF1Q+y4g4J2nEEyCU+horRaq0+bV8T7N5hxPzZHFULNKHGv2LvBXvCrJtF9rKXXc3luBbgwvq2ew/Kq/rfwhpW2s2l0u1gJi3D5/xLB/Wu0q9IjmGF618I6AMUFh0JZRut3mEbvQXFcR9qZpP2Z6ZrtvbdulSZZHC+YCZHiJBExztpUqtollze0mm0V+xYt6dLNzfvN1P3zEQdizchomJE9sVNreshRb8QeKA11oZQIJ3bfMSZz7D0pUqRl9cC0rXr9lbrOtuzbtXbT+GCbrwodvmxH3H0rFf7SIZSxaEBZNy+q3bhgwAF+VckxGB6UqVJdIV9xfDGgfVahbFt9lzw7lxmwqshdVZPIoIBD5Xjn7XWve5p9YBaKtuNq0ou7jtPhlS0qR/LgRFdpVjb/8AXUqz44uO1F18P/tLdrosNaUKDB2CAFG4Hbn1Awe3eqb4u6xa1PjXrasGt7LTC4AQ0XGQQVM4gn8qVKkjFLJS9yJFtx5/fBjdZ16FZRaVN4IlTMznvwOePXmqcOrAbVjOePQAQQJHPFKlXTgkUxxxxp6hPTNagdEVPMN0M2ckzxWv6T0V7iNfa4FIdlCqsyVUuSTI7FgOcxSpVTmk49i3u0VXTNEN+4SCd05MGQSZH1ArefGXSVtW9KVUAhfDMEndAUg8Y/i/Ou0q5nVyftGNHUwpKBldH1Fym2WhhfBAZtsIGI8sxMgdq037N9aFvXbMGWs7904hWVQNvr5jmuUq2Qik+DPnk/DZvPha7uVp/n/9q1eIvP3/AFpUqb+oyej+YM3RbRUgKF3AzsxzEwDgcelD3ukJLYMs6XCZEzb2hROzjyCa5SpHig+6RY8k0uGMv/Ddi5Iup4gL7yryV3EQSFxXm/7YNLbsmwiIqKdwCqi7Z8vzKInvkQeK7Sq7GlGqKJyclbPNdZNseac/yMfT0eaEt9S2WvDBcbnYtEEEAYBB5GSfvSpVpnFWDC7Ry7cBtAjjcRwAeB2GPvRdvWwOJ8u0TiODwsT96VKmgJlVoE1WsfIB2iIhcY5zHP3obQNLj7/3pUqMu4F/LYVcSbjzHzMf71DZ1JUmO9KlUl3Cix6V1FDcTxlLWxlkUwCYMSJE/mK9B6p1RNJst2LSW2af92AgwoJkgTwYzPFdpVlyRUk0y2DamqMfrfiLUXJu+K43EoVYhhx5uFA7ntRfTfjK1bt7LumDsIgg4jvJYnP0xSpViy9JinBJr7cfkbsPUZFK0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4" name="AutoShape 4" descr="data:image/jpeg;base64,/9j/4AAQSkZJRgABAQAAAQABAAD/2wCEAAkGBxQSEhUUEhQVFhUXFBYXGRcVGBgWFhcYGBUXFxcZGBcYHSkgHRslGxcaITEhJSkrLi8vFyAzODMsNygtLisBCgoKDg0OGxAQGzAmICY0LDQsLC8sLCwsLCwsLCwsLCwsLCwsLDQsLCwsLCwsLCwsLC0sLCwsLCwsLCwsLCwsLP/AABEIAKYBLwMBIgACEQEDEQH/xAAbAAABBQEBAAAAAAAAAAAAAAAEAAIDBQYBB//EAEIQAAIBAwMCBAQDBgMHAgcAAAECEQADIQQSMQVBEyJRYQYycYEUkaEHI0JSscFicvAWM0OS0eHxgsIVJGNzorLi/8QAGgEAAgMBAQAAAAAAAAAAAAAAAQIAAwQFBv/EADERAAICAgECAwYEBwEAAAAAAAABAhEDEiEEMRMiQRRRYXGBkTKx0fAFM0KhweHxI//aAAwDAQACEQMRAD8ACWpFpq1Ipr0FoiQ8U8U1actCw0PWpBTFp4pdg0PWpFFRipFobBokFPWmCnrS2GmPFPWmrT1qWShwFPArgqRRSWShAU8CkKeKGxKEop4pCuhaFgo6KeKi1F5baNcf5UVnb6KCx/QUL0q6RttuZY2LV4e4YbHj6XFP/OKVtC7U6LIU8VwCnAULGO06K4KfQsggK6KQrooWQ7ThXBXRQsg4V2uCu0LIKK7FIU4ULIcNNJqSlQsKIwDT1rsV2hYRA0prsVG9uaAUjywVItQA09WrfYKJwaepqANTw1DYNE61IDQ4apFapsNqTg09TUINPVqWw6hANSLQytUqtQ2DqTipFNQBqkU0LDqTrUgqBWqUNS2DUlFPFQq1SA0Ngakop4qIVIppXImpmf2i6/w9GyDm6Qn/AKclv0WPuKK+K740raDUHCo1zTXP8jqjZ9gVLfasx8b6jx9bYsDsbYPpuvMp/wD02D8/Wt/+0bohbpt/ubTLeHbC+Vsf5d1SUknGzn5Zu217w6KcBWd+Buq/iNIkmXt/u39yoG0/dSPvPpWhmg3RuUbVjgKcKZNOmk2G0HCnUwGnCpsTQfXRTJroNK5E0HinVGDXZqbE0JBSpoNdBpdiaD6VMmuzQ3JoPmu1GDXd1ByDoPmlTN1KaGxNDyIPTg9DBqcGrpFdhQenh6ED04PQGTDA9PW5QYenh6AyYaHp4eghcp4uUtjWHq9SK9ALdqRblAZBy3KlW5QC3KkW7QCHI9Sq9V4u1KLtBhpByvUgegBep4vUpKD1ehesdQFm0zH2WBzk5j3iT9qaLtVHxdcmwB/9Rf6NQXcE4+RmG1mruNqW1BjcbviZ4BDbh9hA+wrR6n411jJdtslki8hUg7uGB+WW9JrOW9GpuibpXeVBwh2yxUkTcHETmJ4xzU7abn96YXaZ8hPmJAwH7c+ue1GWVdjkS6OE5KUlyu3Jb/s31T29QUg7LqwYyAygsp+43D716aHry74PYfibZVyYJVl8wAbwrvIJgx6wea9F8aklO2dPp4VEN310PQXjU7xqr5NGgcHroegPGpwv0CaB+6nB6r/xFdGooWHw0WAenB6rxqK6NRS2w+EWG6luoH8RXfxFJsyeEG7q6GoPxxS/EVLJ4QbupbqD8el49LZPDDN1LdQfj0vHobB8M8n3U4NUVdBrtHKsmDU4NUAp00GMmTBqcGqAGug0BtgkPTg9D7q6GqDbBQenh6FmnBqFE2C1uVILtBq9PD1KG3DBdp4u0EGqVWpaJuGLcp4u0GGp4ahRPECxdqs+JL37kf5x+cGit1VnX82x/nHPfn86GoJZLRlLupdngSAs+aWCgkEgknyr8x9OJpJO0i41yDtH7tRcBXlZMgD2+8UZc6Vc8QG2VuB+EAeSSdihlICklscn6imvZvzAtgYUMgRoxgSoxzPNVuuKoz33u/7lx0Ugaiz5p8uBKsFGy5gwxgyxwcwe1bLxqxfRtG63rdx3BUqdoUXDEqYkuAoJAPyk8Vp99GEVRphkpB3jUvGoEPXS9M4FnjBvj0vxFAF6aXpdBlmLH8TS/E1Wm5XPFqeGhvGLP8XXRqaqvFpeLS+EN45bfiq6NXVT4tLxanhIKzlv+Lro1VVHi13xqXwkH2guPxdL8XVP4td8Wh4KD45b/i6X4uqjxaXi0PBB45lKQqJNWpzBGYyM+3E0QGHcEffj9K17pnN1aG04GnvtDAEk47D1APBHbvUN28oMCfv/ANqKkAfTqYl1JEmB3MEx+VO1DqvDBs8iYPuJg/oKNkOinCmWiW4UnE/aJ713f7UNvQclBpwqK20xznilcuxzx+tDYhODT1NCvf2mIbiTjj71Pp7ykgZzHrgn9TUcqAmmTA1ItR3YBMZA7wV9u+a7YeexIGTHbt39yM+9CyN1wEoKkC1DpNWFYF1JWRMckTmKm6pr7Xit4QItk+XcMx2oW7oVtCiqv4kH7of5x/Q1c6bUWijF32sB5VClt2PXAFZv4m6gCgVUZszIBgAAjJ+9NyJsUwa0rhhJuAbiCJBIGRkEcRyCO1D6m8riShkQBBVRiJMKgnH+jU98tDAlSCJA3EsPJwF45Jnnmgr+tuFlY7wUCqrEtIEQAJ4xOBjOBVS5f+yPj/hf9Ce344CElpJMr3h5gngCQIBgxOa1wrI9JMXlM3CQY2sBGVyVjMcQfT6Vp01QBEgkyZHHHaafHyguVBMU4rQ6avKwpjv680e9xEfznbmYPMHKyBzOMe9FuibArioSak1uu3OZCr/lUqPyPFR7SRI4PB7cwf1qWNGQwtTS1Mu3NpIIOMcxnj0qH8QI/I4yIolidk7XKW6gdTc81v8A+5/7G/6in3NSAwHtPNQlhm+kGoX8StSXLoHGR2MRge1Rk3CA1OMiorTKVLeIoIOFPJEc/nH51xWUDzOgMAkeeROYwkTn1quUlFWxk77Ewaug0O1yKfpbC3X8zMABHlKhSfMc7yB2qN8WJOVcMkL5ie010mhtBpU3llZ9gLAMQIzkbtp/KBFT3bqiIM/QHGYz+XainYqmYCzcEHB/5T2+9XlkAqCPofrsHPvmg30SJMXUuAGJVHWQ3cbgOM49vcVLZvMqkBmCliSAWAM7ewOTj+lZseS5qKNTxtYnN+hYHTktgTAk9sTH+vtQmqQEyuRA7HmBj605VZiUUqSQZJyM95bM+57ildYW8EzgwdoHIHmHMjHPvWlWuDEnfchtpuMD7d81Y6LSByytctptHLsFB2+nqT/eq6xf2gneoJxndIGewHsOT3Fct631jmS38WZ4wMcUmXIorl0aenxTyyqEW/ggm3gwCJzEEQeQPft696YupUnzMVEdhM+s98/c5orVdQtMzlELBlKjlQvmUrAJMn/rVerLMOWyMyvy+oEsJwOaaElJWiuanFuMk18GFXNRKqFiQxg8H1B/rTDdljIkMxJBkAgmYkZ/KlaQMwA4912/fmrjr3SRZ2BGS4W23JUEkAg+U9o9vejLWKLY45TVgml27S4icciDEZggjPAj60MZDHZPYxB3RBMiBx780NqiNzHyrJJ2iYWTgD6DGahvXiTkARjiORzRXKMkoODs1fw7pFvNcF62zkbYB8TcCxMAqsc+vbmufEGkS09tVQIPDnG8bjuOYcz27YPIqj0nVLlpg9tjPeIyAVOQwI5FOv8AUjdE3CxafLwFAJJYQBxJwOBwIFIoS3v0ElINt2WKAhS3LcwAvB4zM0rrkidphQAY+/oPrzW2+EumW7+msHysyuwZTyCN7LPpwPtQnw90wFNQ+2Sr7Iz/ACtPH1BrJ7bTla7fqWuF1RkLLSR5WKkx5ZJPeO1BnT3Wdgq3tm3zbXe2nHDNMTB4PNaDqNhbbXl3gFZj6wsAe/tVKmhu3N12291QsArbS4yuZiWKtjBq/LlThb7fUkE9qXcCS8SAS9wgBYHikKIOYnAH3xzUnXrtllB23cjO68LkkHyyQSIAB9OR9x9Jp22qrqQCQIIYSCcZCnkZ8oPI70VrOl2xbbZbHyBgFa+TunbuhrfoTiYzzwKobxxafP34/MsrJJd1x8CP8S7Mu9sCFENckAAKB5nIA9gBzAxV1f0u5d8GJiYlfz9aqdHpizAlZXznjHlVj6jggd/z4rTC7YFtfEuIVZd2xHBYNjDGRHpPtWqE0nSM2bZKwi70xDb3Bi3lhdo8kn3LTPt61RajU7mZmILdz3JEAYA9qIPWslVACeHCpJHDbt0k/NE5HNAXGyJRTz5ZMnHGOcj9aeDkr2YItyiuA+1qijl9ofcsedQ/zHEBu8Dt6UD+LbaIOFjsOxnkDH60tXdIUsABsQFh/KNwHMf4qrhrxt2rGSDAg8cUYq+S1y1LXQ6svdG875md8GcHkmm9Tugb7kbbe8icBBMwARiecCqq3fj6jjEz2/pQ3WrZa1yQPEGMgTtbMcf+ak+JbEjLy0PvdRQbSrqYaYHsCP70La6gRcJZh2HynjmgNJ0x3nYUx2a4iH7B2E/ahxpyScgQe7L9PXikU1J9wNtK6NIvVbefMf8AlbP6URa6sjRN0YOJ3ACT2kQBWSu29pIlWjMqdw+xpltsD6VapNlW7Ru7LSSYBGBOfbIz3H1q5HxBcsTbVVImQN1ySSBghHEH7VR29PCYYGPD+Ukjzr7jtx9aIuWydRkEiVGJGABORmKoyKM15i6OTVqiR9c91vMDyZC7mIHJgMx4/oKZZvMMLPoefpEcHmINR2l2uOYgnsDEkcnvR3SrucBjmQyEAqZP8xE8+v5U91HgSb2uxumDK7TO4Fpnn35GTHr61HqHhuIk8Nj1oy0ru73CZIa4p4DfXauAM/Tmobdk3TLMT2mTuMR6k9qm6jG5CxjcvKYu0ccD8vf2NXWitpcMu20AADBecmfTtVCFHbjPMT+YrffBWntXrLeIELW3EEkSV2/KVONs575rnuaxzU36Hai3Pp3j95ZaD4ID2PxCXkZdrEK6sreXEYPODWZ67pTuXyiY/hbdOFA95+snNbLU9P3GfKJJ/wB3tVBxtCgAcZFGp1e3ZURpbRbgmLYY9ySxbJ3BTj3pY/xCLlyZZ9JJRuPJ5NrkFsAMSDAPBgSYg80zSsjsQhEeu2O+OQJ7HFWPWde167vmDLcAAAB/KAB7Ezk1WKg3zPYGYnJY4yfrmr68SD+IcOfwskZNXX0LvpnSi5gXApMEA4JJ9PePerPrHw21oWnfdd3K2PKsBSCO+fm/Sq06d2VVSZIVsQTGc8jHHpVx0xL5JW+z7QiBAQDBI84AUwIP51nh1KxY6b5Ol/EMW/VbRXldMpNfpQiqypsiFgZkscNJJj0o5yVQE4hO+YxHNWPVumtcCLaIZjtPmG0AiSRn/UkVj+tae7ua0zMAI5QiQo5yeKOLqPaIpN8/4MmVrA20vkSX0DPu3qBAMkiJjb6QeKJ/+HALuN22wwYVgzx3hVz37xxVDa6W0E+JAUx3EH0j7/oak01zgm48ztiSYj33cfat9trys5jmtrkjY2tNoPDBuG+bpQyoRlVWjy5iSJn8qGGmsm2GUOhCwQdxJYkzwIA2xA9qh6B0+9chwq3EB8y+KA8bgJywP5+v2qzOiuOBa8G2hXcXKahQWMADJJAyZ+mMVnfUxi9XL58oteBXwrKjRam/bbdbLKQSZDAHiD/+OOO9a/VftBvqCPw9mI2GW8Q7tvJK8nPeqDSdBZgQyoWUSP3gIJDAmQoJOJHvIzXOtaPT2lUXIRiZ3TdOIA+XwzJ9ciIHrUebDkdd/lz+QHimlaBdbqb19g7ASTjau3cSeI3f0obxLisVa3YMYbxFtNdUiR5QcwAO1Xek6EjIrWtS6hgSTatXwGHIMyAY7YHNBazSWEuEMVa5C7CyajcSANxGTkTJ3T7YpJ9TCS0j6elMdYpR8wEllltmEG4C2UKMiqeY3+cMCZyQOZmKJvzsYMpVRaAUq4M+YcjxiB2+8Y7ip1OoZQRblRslkcglnUEhgCoxPb3zNFI5CuVYiUUTFoSCeDsPEZ9ftNVuDclfx9/6jqa1ff8At/o5p7rBom2sEfMu4tvLCAQOdpwe1MjJnkEfXPualt6csVhCROJyDG4uQY/hBn/zQ1l+SeZX+nqa34ad0Yc09aLCzeRWtlx4iDaWUeUsDyJjE8UQ8bVhWU5kEg/zkcAdo/WmdKFr/jmENpc7SxB3YKxkHninllJbY+5A8K0QYg8ggetRu5VX6DYZJ47INXp94aS8bgDtI/l3AQQT2oa/0RECtuuGQTwP7AetWSOQTE5dVDBnBUsjAfKR3jmp+pWTaRXuMwDqxRuNxwRuCmWnd3Hahu0xLc3pFc/Iq30EHcBu2xOewPI7njiKF+KegXbFlLh8QqwRpM7QXJAAJaDIz2+aj7XUfDAI9ACWWYUyCRu7gZ9ab1Pr9y9afTuwFrdba0pDbV2XFImJIG2eBj0NBvI32H18vPczek6ez3CgCltrGPEtKIHPmZgs+0ya51H4b1FhS95barMR49hmn2RLhP6Vb9X1224zWVthdoUyodYKhfKLqyZ5Bgc1B02xqFtxau2LaeJvPiXNPbYXFjjed8DGOPrVicvUrmuG12M8tpoOGK4kgHb7SeJrq2cTOOJgxx74rX9QtXntn8T1IMjZ2q2pvIT28qJsmg9J0S09u6VvXLgtoWIFoW1Eg7Tuu3RzH8Kk/Xu6fqyi/cTWtUSoJGAQsyJwojE+neibF1ndWElpxBzIEY7dqgtWkRH3M3iBtqqCrAeUHcYP2kH/ALWfSOmu9rf4bMu5hu2sRI9Y7Cqd1bs0yUtVxyD6rWAMoUHyqFJ4lu/60+9vQMz70MYMsCSSren8pqu1wIaPRvT6/epNLb9VHpBx3pVLnuO4uqosel3CXfcxj+J2FwgcmW2A+X1mrPRa03RvJTbAGy3IggAFipwC2PrFZNQAGBIBBHB55Bg/katvht5FyP8AD/ej1CuFiYuJGRJ9Pf8A1IrW/B3xPZ01q6l0Md7KwKngiCO4MSBI/wCtY0/3P9ParXoekW6WDLu8uAAWOREjaRke+PasXUKLi9ux0sLk+Ebz/abR7rm4sdsjdbTyQTCuWQR94nkZNJPifTPaYIbhKhXO4SQpYKwXjfG77z7SM9c6Xb0yp4jNbBIYBpliCDu2AAkSAYJj9aVjXaSS0+YtuLFdskmcHY0fb2rmOGN+aOz/AH8jXHHk9Wir1Mi4ZEZfmQR5uCCcH2oS1bLEx2Uv/wCkST9/ajNRucswEqDc8380ncdzd8DmPWgL9pkKkYLIDAMmNxyY4Htnjmu5hflORkT2NDoV8dlQruhBAlx8oJmVOPvArVkPLubTAMzP8wGWiRBckcDEdzWF6b1F7Lb0Uu20AL+R/KRxUes61qd4uNKlWU+GAQqwQYO4yQ5Hvya5efBOcq4r6/4O5PIpO4rlI9LPUb8yrWpbEbnYCBztCgAj29a8+63eAv3gRuYMT5AMngck+WG4M1SP1e83zu2ZBIJmJMxn3NP0kNcVfKwjbF0lbZkYypkfbvVvS9I8Tbb+xzuqyXHgGvau4cFCE2lYzETiYI/iM+1Q2bpVlCmOAxgExkHH34kVqNNfREY27VthuRClp7pt7p3bmuG9ATAhiIkDAq06bZm6pFhFBXO1mvOrzBgi4VcQfmgzPFdNS17HJ8RPlgFjXixbdU1LkkGAqqsmMQSG5IA7UrvxFftgBm27lMyF8QyB5twAIMHGK1GmtG3KhQisAoaERgpJBbYgtPMZ4Y/1rI9bVheMiPOxnJDgNtDckcD9PWaTwoTdyim/oNj6ud1Fs7d+KL/h2kS7dlZ3HJY5EAsZJx/o1Ta3WPcgu1y4wJA3MSB3IH6GjbtobJDCZjaJn1J44z61U37Q4Exnkf8AanhhhF3FFmTNJ1yaz4dQ3EAbVNp2tDA/eBXUSxZgpxHBb6cUH8RXRZ1Si34bStt96SVLNzhpmeSD/NQnTOpohZm8xKMh7E7gVMe8VFa0dzUXLY3BWVf+Ido2JJABPoB/SqPCcZuT4RfLKnBJPkl1fUbd1mL2fNtIkXWBhBDYiPMPyqbo925fTw5AG5UBKCAsM2dokiR7nNCnTMlw24t3DuaIJO6VJADCMGYNWXSXfSbnaz4ZLIUBkAytzOZ3cxTPVLy/Tn9RW5N8vj14LnoWhDK0oS6oWAY/LJ5UDBO1ic4xWes3oJx/KDgxyIyPp+la/wCGr5e6FuZ3IQMQcSY7ThSPv3q9u/DmjZCqb7Pi7DBG4SNxSD5gDyYkYNZo9S8UmpLv7i144zrX0PO7Su6TbkxC/cST39xT7Fu4Ad6sNxLTtMN2EHj/AMVsdD8GXLYYW7lu4jEeZd0rmGwCRx6nsOKteqfDhtWQqXVfkSQRwCciZkz29K3x6nG49zJ7No/Ku5hBaVk3Fj84+UkgEDcu4KMHy/bvAoz4q6gzadVYIQllipggnKgEj7c1Y32u7puNbdvEKBQuAGVgdwksAZmTn9Ky3xrrLinwjbQTbIMDb/LG0ljiBJ9zVKyKUqTHlilF21RS2rh2OSAY2QFLAeYtOAR6UV09Q4O5TI7AnuMGefXvVCjbbdwFWUk2+MzDNMfnR3Q9M1wMqMoa4QkXJBwrmRHbt9YGOat2aQC56kyJb3IhUjBLMXPy9p44/WpbnQj+HSXSy+5iDqL+ktJDt5iIJutMY3cZqh1aPbsm20HaTkSd2CePTPPtWk6Zob2l04R7g07G8LpD3tHbDAZ8rDde3EKMcT2OaivuJkdqn2CtPp28Blv3l1JCMy7DrdQiIu3hVC2wARO6Y7HFU9nRafa0Fy4XcpbZbWRiPmJJ4hRnmrHU9Kv6tWvve1JDBiLYTUXyimW2NduBE9ZgkUFdWPFDgb8QFZQOVxCAgkcwCAOc1bD1MWR017iKyEKGWG/fIG0mRA/j7fSrDpXWLtoBEYqpbMKp5DA5IGQGP8Q7cVWq7XXJaJkSTCgSQP7irbpvw9qL+42V3AYY22DDOQPKaoyRj/UboT9wN1O8XdnJB3sTAxtme3AP0kZqTp9gO23J3YBA3NMTwSJz71Y//Bb1tCHUpuw29SOByCy+tW3wofw3iNCMWXGTuhQ7ECAcYHasHVdQ8OJygra7G3Fj3lTMI2nDN5GxON0DH2xV98P2fDV90EmCCPQYj8zTPisLc1VxtgVTtnaSZOwEmcSZInFc+HLXhm4JnAOcdxV8c7yYU3xa7Gd49Z0ZjV6hCIFu2uAJUNJiZMuTkiJjGKBN5lyGIn0Me/IPqKgv6kyR7n8qFN89/wDWIqyMK7ljye40VvR6i8DcK3HAgM7B2kxgEmZNMv2TbJRlIdSdyEZUrlt0RGM+woK38U6pbQspeuJb7qrFQ2AIaDkY/U03SdRu3HCm7tLnaXZoicHc3oe/1qtYnfoaIdWoKuS1a8Nu3AgEzPJ7d4xxj1oJNTONzCFIGwTPsciAe5zxxQpjJ+Y4kgzJI5nPpVgnUQSFVFVjBlE7dpheDmRkYq6MlH0MWTl8s618KFbdEjkQYwVOIMYPcD1ou07KJt3Hhm2sirtBBEtMQNuYjnPFJ+kalBua3tCKHPiQgUNIBIYgDIjFCN1sWWIAUkcFQpAMiSCQZMjmYNVuCm7s0R6yeNUq+f7YfrGu3dm63bMAw21VZxJiSuSe0H04yab0uw3jJFsXNhIKptW40g8F5BIgkGMUT0C0+uLW7NslwpcmQuCwEYiDJwB60VptBF5kuhkAYq7TABEnDlgBEZMj9aLqPBRlyymrdAN66xM2LL2rLJbfanhh/MNyMCgHOOBMTmrDRsFuObl57NwhWKbrotlwGBIQozMDGJPKmTiKb1Gxp7dwIoDKGtuBvDbiF+UnxWUYQDIP07G1taZC/wCIa1G/Typ8uyNoMqosgLyYgqffObfic9z557BClGbxElWFnaCEhSI2hX27pHeIUHvWa6xeUlJOAz5UQsF5lR/Y1rdQxFsswXFowSJ/hgAM4Jz/AIXnOKzXVNGz7A87VJ9SPPL4OcDAwKtwrZiXT4KHU30IIDSY7zPB+1EW42uWyITAkHgd4/Whus2raMAoGJmPY9669w7LgzEJnMfKMekx+lXSjwWxfvLLSWlNwyF+VPKwySd8xI7RTrvhfK95LTSoUNZdyRj+NZ2+nHeo9Ldm9MfMAZJ4+cnjB59KntmXM/hoG0kXY8U4IHhk594nmsebtz+/zNOHl8EKacs3iWthS2suC0gOxgghgBycg/nFHPp7jKVKWwd1vYbIw4hydwtnkEweBI71G+xAyXU2b1RoTcBcQbizEq0SR6qc5xR3TNS6PcuWHKwUIZidyqEuYLsq5njHeqE3sn6GtxWjrv8Av07lh0PqHgxCSTCT6SWyQMARP51R9N+NNRktdzt8r7Qdg9F7CfWDFWqKvkLEx4qjMcxdKxu944FYAW2RRhgSAQIIPpxVy6fFNttWY455x4T7HrHROs20YtfuqS4G1mJ3gxMhwRH2gUUvxmoYjfauIYjeTO3g+ZlBn2b1xxXkNm8cwIOcjDY9fzP50nDASDgtEAy/HJHp7mh7DG7v6Fj6tpVX5nuVn8NqrPiFF3Kx8tp0Z1ECX5B7ce1Yj44NtzaWyxceHHm8pHnSAVugZAA/Osj0vq962B4LMtyZJE/L7rG3k80bqddeuKWvPcd/ViD/ABKfKrQCMDgiqfZHjy2u379Bn1O2OmAarRqgwFIYAnbbcEHODtMSPaaI6Nf06KGbxlaXVWAQru3AuTuifIwGSOYmq66sBu2f5blqefQkT9Kj0dtDbLM6g7mhTvlp28be45z7VonF0UxeycS76hdt6hmKNdMkjzIpcnaAYCADdtE/yyOav+k9Q/cE23GmIuOvz6PSJ5XIyER75aOSABPFY3TaU37bbQCqnOwA+Xac+YifoaqAMx3n6nmmxx5oWf4T0LqHV7Gzz37epuBCIa1qNRL9n36l1QR/hT1iaFtaxvDZZPyKPmccMeAkAxuJ809+eKotB0G/cQuLcIOXuFba8AnLkTg8CtR0/pBKFgDEdkMTzk8A/etMUopnPy22ipNkkHygD5jsLBeB2JicV6R+zFXKXtoBG5IBMidpznvisl0TR6d3cFxvAMq2Fba/HmOSRPB/hFelfAQRLT7Bjcsj0x/3rmdZK46u18aOlhSq0Wuse4qSoMweOJP+X/X1puisqxYMikiJJVTkzjInsPXmrXcCIIwf9cVAhS2cBoMZVZAjGYx3rmRx1JO+PsardGb+MrYTTuFRFBZASFXOSe30rzHRsUa52P8A/Xv9a9Z+JdJ+JtXEFt2naVxtG5GaZLRyODxxXlvU+iX9GVZ9n7wNAk3AII5IAE5/Sn6eS5V8jP0MkOm6Uhf/AJjaxEHejgAjiCckRHMRVfrbGltuQt17wBiUt7A0d1ZmOPeKrtWxTytbKv337pn12t/eo7FyT5jEexM/lXXjha7yb+xU8ia/Chz3FPAIHacmuq3rn9K5c1QiAgA9RyfzmKKGmUR4nBGIYZ9PoOc1oSiiljV1m4y7me8KB2jsQOPan6XVOCu1yABA83lAjODI/wDNQaoBTjaAeAp3EDtJirPT/DWqcbhZZU/mfyD9c/pUcYk5G9Q6jdNsWmvgoJ8qBQJLE5IUFjLGqtEmFDE5gADk44Ama13SPglrpm4SwUFjs8qgDmXaP0rY9SGm0Fu2dOluwyi3dF5v3hvECWtryWJn2+1KoxryoMk/VmIHQm0wtXL51Gns3VEuU2mQRPkDbio5BIzHFXOiTT3CPA1Nu63y+Fft3F8QsIygBLCCSYk+XtzVT1C/qOraoLgFm8qsdqrOWLHIHrRvR/hIrq0V3V7YuMpZJlgszBIHI+tZsmqf4vyK5ZI0Ou6Zxd8PwrC+dTv01toRg+CTdGDKnmKsH1CfiV87+KlvUfvBbnxS1owQVcqPSQTnFbG7+zey6i7av3bZAkbwjTDSJIUGc9s1k/iLWajS3mtAJcOxZdTeCQ8GAniRHlHIPOZxRjkhLhMp8Kd+ZcDrl9WmVYO9kwU3OshTJYAqUUAjlWnd35o/oejtXbV4379tdoBA8oYQSMCdzY9YJ+mayA6heuL4QAIVCskGYaAQM7RMATz3mRNVjaj8PdKMVkSGCw4B7wR3n09614ZVzZRkjaqiTqVgbzsggHBIj7ke9CJqBDKRMle5BMDI9M/T/pU2s6gTPhqFURzySB6duag0KPvG1Axzh8Dg55FWSknyNijNLlBSXWt3PMCCoCn2IkRR2ga1dZVvXbaDdu2uWBYqCFKlREyYFJOk/N4ygM1ovsBUbYuIFMI2MTyB965f6TBtEyu5UcQZkbyP7H86x5ckX5bOhgxS/FQ69akube3aVeAXTxAdrg4B9Qe3cTR2muK9sMr7j4loEBnYgxcxLAn3hf0p2s+C9Ra33Htwmy6S3liLgMZU+4HFWnwB0U3FvpiA1phuJJI88zEEnnHFVKal5k7LpWlT7Frb0QCrLbibi/7sEwYuQHI4Hc5rz17roVDm55IA3CAYPvPpXvHSujWwqgkXDhvNGDkjAx3jNTdQ6Fa1FtrV8Tb5MErG07gQRBFWY5pcsxu74PBdLrra3GN1Q4ciVAg5JkIRABzz7ClqLWnAB/eICSIUBxjGQWHpP3rU6z4OQm4bataAc7BuDHZiD5iZmQeZzQf+x9xsFiADHyjkx/i96aPU4LvYteLNVUBL1Bja8LTXLKiZPk2XTjgF5x9CKdb6Zeuae9cdHYpsnyq0gsokqYB7nBkVaX/hDT2U33mZh6blWYiYC+k+tCdV1SLY26fcEclWWS8+GVIneZMSDjOaG0JfyV9RWpL+b9jJ3fKG/hz63bXr2yPyoexdO2N0eZv+IF7jsR/r71PcuQCJjP8AM9v17PI+1d6afIxnuwjcIkz2KnEA4kf9LZvUSC4Ln4dth7d4m46kLgq1twcGQwJAZeOZjkg1DaS4FCtfREa4J2bd3Eh2CAPEE/U9pqC3rvBVXUkSWny22EjiAZU/fINK0Q2wmOJYnzDtkBBIiaONeZsq6niFFzo+m2Rt3B2bbPn8o5xGc/kK9N+HdGvhKzKAOxKrjJ4a6Ynt5V7V5Vp9aEG2e0idqkkkg8SzfSRWk6X8XeFKrtBBjygBsHMlpfj3FW5IuS4MGKTU7kDWLFtde5ur5V1TElWJwtyciIM9+OTgcV6vY0Fu1PhfKSrQfULA/rXg1/qqm/dZ7hBN12YtLfxEkQBn07xXoHxB8XaUgLZv7WKhhc00uMRi53XviPesHXznKKhFHV6PFFNzZ6A+taAAg7ZJI+pAqSzfT+Mwf+Uf1rx23+0DUK37otdWOXSJ/Igx9a0HSf2j+KSh07FlWW27YA4J8rev+u1cjL0/UV2v6f8ADfGWN8I9JDoQQrDjgZrC/Hlk3lQWbTeILrKdxjcFSSRkgAE9/UVPb+ILF1Q+y4g4J2nEEyCU+horRaq0+bV8T7N5hxPzZHFULNKHGv2LvBXvCrJtF9rKXXc3luBbgwvq2ew/Kq/rfwhpW2s2l0u1gJi3D5/xLB/Wu0q9IjmGF618I6AMUFh0JZRut3mEbvQXFcR9qZpP2Z6ZrtvbdulSZZHC+YCZHiJBExztpUqtollze0mm0V+xYt6dLNzfvN1P3zEQdizchomJE9sVNreshRb8QeKA11oZQIJ3bfMSZz7D0pUqRl9cC0rXr9lbrOtuzbtXbT+GCbrwodvmxH3H0rFf7SIZSxaEBZNy+q3bhgwAF+VckxGB6UqVJdIV9xfDGgfVahbFt9lzw7lxmwqshdVZPIoIBD5Xjn7XWve5p9YBaKtuNq0ou7jtPhlS0qR/LgRFdpVjb/8AXUqz44uO1F18P/tLdrosNaUKDB2CAFG4Hbn1Awe3eqb4u6xa1PjXrasGt7LTC4AQ0XGQQVM4gn8qVKkjFLJS9yJFtx5/fBjdZ16FZRaVN4IlTMznvwOePXmqcOrAbVjOePQAQQJHPFKlXTgkUxxxxp6hPTNagdEVPMN0M2ckzxWv6T0V7iNfa4FIdlCqsyVUuSTI7FgOcxSpVTmk49i3u0VXTNEN+4SCd05MGQSZH1ArefGXSVtW9KVUAhfDMEndAUg8Y/i/Ou0q5nVyftGNHUwpKBldH1Fym2WhhfBAZtsIGI8sxMgdq037N9aFvXbMGWs7904hWVQNvr5jmuUq2Qik+DPnk/DZvPha7uVp/n/9q1eIvP3/AFpUqb+oyej+YM3RbRUgKF3AzsxzEwDgcelD3ukJLYMs6XCZEzb2hROzjyCa5SpHig+6RY8k0uGMv/Ddi5Iup4gL7yryV3EQSFxXm/7YNLbsmwiIqKdwCqi7Z8vzKInvkQeK7Sq7GlGqKJyclbPNdZNseac/yMfT0eaEt9S2WvDBcbnYtEEEAYBB5GSfvSpVpnFWDC7Ry7cBtAjjcRwAeB2GPvRdvWwOJ8u0TiODwsT96VKmgJlVoE1WsfIB2iIhcY5zHP3obQNLj7/3pUqMu4F/LYVcSbjzHzMf71DZ1JUmO9KlUl3Cix6V1FDcTxlLWxlkUwCYMSJE/mK9B6p1RNJst2LSW2af92AgwoJkgTwYzPFdpVlyRUk0y2DamqMfrfiLUXJu+K43EoVYhhx5uFA7ntRfTfjK1bt7LumDsIgg4jvJYnP0xSpViy9JinBJr7cfkbsPUZFK0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6" name="AutoShape 6" descr="data:image/jpeg;base64,/9j/4AAQSkZJRgABAQAAAQABAAD/2wCEAAkGBxQSEhUUEhQVFhUXFBYXGRcVGBgWFhcYGBUXFxcZGBcYHSkgHRslGxcaITEhJSkrLi8vFyAzODMsNygtLisBCgoKDg0OGxAQGzAmICY0LDQsLC8sLCwsLCwsLCwsLCwsLCwsLDQsLCwsLCwsLCwsLC0sLCwsLCwsLCwsLCwsLP/AABEIAKYBLwMBIgACEQEDEQH/xAAbAAABBQEBAAAAAAAAAAAAAAAEAAIDBQYBB//EAEIQAAIBAwMCBAQDBgMHAgcAAAECEQADIQQSMQVBEyJRYQYycYEUkaEHI0JSscFicvAWM0OS0eHxgsIVJGNzorLi/8QAGgEAAgMBAQAAAAAAAAAAAAAAAQIAAwQFBv/EADERAAICAgECAwYEBwEAAAAAAAABAhEDEiEEMRMiQRRRYXGBkTKx0fAFM0KhweHxI//aAAwDAQACEQMRAD8ACWpFpq1Ipr0FoiQ8U8U1actCw0PWpBTFp4pdg0PWpFFRipFobBokFPWmCnrS2GmPFPWmrT1qWShwFPArgqRRSWShAU8CkKeKGxKEop4pCuhaFgo6KeKi1F5baNcf5UVnb6KCx/QUL0q6RttuZY2LV4e4YbHj6XFP/OKVtC7U6LIU8VwCnAULGO06K4KfQsggK6KQrooWQ7ThXBXRQsg4V2uCu0LIKK7FIU4ULIcNNJqSlQsKIwDT1rsV2hYRA0prsVG9uaAUjywVItQA09WrfYKJwaepqANTw1DYNE61IDQ4apFapsNqTg09TUINPVqWw6hANSLQytUqtQ2DqTipFNQBqkU0LDqTrUgqBWqUNS2DUlFPFQq1SA0Ngakop4qIVIppXImpmf2i6/w9GyDm6Qn/AKclv0WPuKK+K740raDUHCo1zTXP8jqjZ9gVLfasx8b6jx9bYsDsbYPpuvMp/wD02D8/Wt/+0bohbpt/ubTLeHbC+Vsf5d1SUknGzn5Zu217w6KcBWd+Buq/iNIkmXt/u39yoG0/dSPvPpWhmg3RuUbVjgKcKZNOmk2G0HCnUwGnCpsTQfXRTJroNK5E0HinVGDXZqbE0JBSpoNdBpdiaD6VMmuzQ3JoPmu1GDXd1ByDoPmlTN1KaGxNDyIPTg9DBqcGrpFdhQenh6ED04PQGTDA9PW5QYenh6AyYaHp4eghcp4uUtjWHq9SK9ALdqRblAZBy3KlW5QC3KkW7QCHI9Sq9V4u1KLtBhpByvUgegBep4vUpKD1ehesdQFm0zH2WBzk5j3iT9qaLtVHxdcmwB/9Rf6NQXcE4+RmG1mruNqW1BjcbviZ4BDbh9hA+wrR6n411jJdtslki8hUg7uGB+WW9JrOW9GpuibpXeVBwh2yxUkTcHETmJ4xzU7abn96YXaZ8hPmJAwH7c+ue1GWVdjkS6OE5KUlyu3Jb/s31T29QUg7LqwYyAygsp+43D716aHry74PYfibZVyYJVl8wAbwrvIJgx6wea9F8aklO2dPp4VEN310PQXjU7xqr5NGgcHroegPGpwv0CaB+6nB6r/xFdGooWHw0WAenB6rxqK6NRS2w+EWG6luoH8RXfxFJsyeEG7q6GoPxxS/EVLJ4QbupbqD8el49LZPDDN1LdQfj0vHobB8M8n3U4NUVdBrtHKsmDU4NUAp00GMmTBqcGqAGug0BtgkPTg9D7q6GqDbBQenh6FmnBqFE2C1uVILtBq9PD1KG3DBdp4u0EGqVWpaJuGLcp4u0GGp4ahRPECxdqs+JL37kf5x+cGit1VnX82x/nHPfn86GoJZLRlLupdngSAs+aWCgkEgknyr8x9OJpJO0i41yDtH7tRcBXlZMgD2+8UZc6Vc8QG2VuB+EAeSSdihlICklscn6imvZvzAtgYUMgRoxgSoxzPNVuuKoz33u/7lx0Ugaiz5p8uBKsFGy5gwxgyxwcwe1bLxqxfRtG63rdx3BUqdoUXDEqYkuAoJAPyk8Vp99GEVRphkpB3jUvGoEPXS9M4FnjBvj0vxFAF6aXpdBlmLH8TS/E1Wm5XPFqeGhvGLP8XXRqaqvFpeLS+EN45bfiq6NXVT4tLxanhIKzlv+Lro1VVHi13xqXwkH2guPxdL8XVP4td8Wh4KD45b/i6X4uqjxaXi0PBB45lKQqJNWpzBGYyM+3E0QGHcEffj9K17pnN1aG04GnvtDAEk47D1APBHbvUN28oMCfv/ANqKkAfTqYl1JEmB3MEx+VO1DqvDBs8iYPuJg/oKNkOinCmWiW4UnE/aJ713f7UNvQclBpwqK20xznilcuxzx+tDYhODT1NCvf2mIbiTjj71Pp7ykgZzHrgn9TUcqAmmTA1ItR3YBMZA7wV9u+a7YeexIGTHbt39yM+9CyN1wEoKkC1DpNWFYF1JWRMckTmKm6pr7Xit4QItk+XcMx2oW7oVtCiqv4kH7of5x/Q1c6bUWijF32sB5VClt2PXAFZv4m6gCgVUZszIBgAAjJ+9NyJsUwa0rhhJuAbiCJBIGRkEcRyCO1D6m8riShkQBBVRiJMKgnH+jU98tDAlSCJA3EsPJwF45Jnnmgr+tuFlY7wUCqrEtIEQAJ4xOBjOBVS5f+yPj/hf9Ce344CElpJMr3h5gngCQIBgxOa1wrI9JMXlM3CQY2sBGVyVjMcQfT6Vp01QBEgkyZHHHaafHyguVBMU4rQ6avKwpjv680e9xEfznbmYPMHKyBzOMe9FuibArioSak1uu3OZCr/lUqPyPFR7SRI4PB7cwf1qWNGQwtTS1Mu3NpIIOMcxnj0qH8QI/I4yIolidk7XKW6gdTc81v8A+5/7G/6in3NSAwHtPNQlhm+kGoX8StSXLoHGR2MRge1Rk3CA1OMiorTKVLeIoIOFPJEc/nH51xWUDzOgMAkeeROYwkTn1quUlFWxk77Ewaug0O1yKfpbC3X8zMABHlKhSfMc7yB2qN8WJOVcMkL5ie010mhtBpU3llZ9gLAMQIzkbtp/KBFT3bqiIM/QHGYz+XainYqmYCzcEHB/5T2+9XlkAqCPofrsHPvmg30SJMXUuAGJVHWQ3cbgOM49vcVLZvMqkBmCliSAWAM7ewOTj+lZseS5qKNTxtYnN+hYHTktgTAk9sTH+vtQmqQEyuRA7HmBj605VZiUUqSQZJyM95bM+57ildYW8EzgwdoHIHmHMjHPvWlWuDEnfchtpuMD7d81Y6LSByytctptHLsFB2+nqT/eq6xf2gneoJxndIGewHsOT3Fct631jmS38WZ4wMcUmXIorl0aenxTyyqEW/ggm3gwCJzEEQeQPft696YupUnzMVEdhM+s98/c5orVdQtMzlELBlKjlQvmUrAJMn/rVerLMOWyMyvy+oEsJwOaaElJWiuanFuMk18GFXNRKqFiQxg8H1B/rTDdljIkMxJBkAgmYkZ/KlaQMwA4912/fmrjr3SRZ2BGS4W23JUEkAg+U9o9vejLWKLY45TVgml27S4icciDEZggjPAj60MZDHZPYxB3RBMiBx780NqiNzHyrJJ2iYWTgD6DGahvXiTkARjiORzRXKMkoODs1fw7pFvNcF62zkbYB8TcCxMAqsc+vbmufEGkS09tVQIPDnG8bjuOYcz27YPIqj0nVLlpg9tjPeIyAVOQwI5FOv8AUjdE3CxafLwFAJJYQBxJwOBwIFIoS3v0ElINt2WKAhS3LcwAvB4zM0rrkidphQAY+/oPrzW2+EumW7+msHysyuwZTyCN7LPpwPtQnw90wFNQ+2Sr7Iz/ACtPH1BrJ7bTla7fqWuF1RkLLSR5WKkx5ZJPeO1BnT3Wdgq3tm3zbXe2nHDNMTB4PNaDqNhbbXl3gFZj6wsAe/tVKmhu3N12291QsArbS4yuZiWKtjBq/LlThb7fUkE9qXcCS8SAS9wgBYHikKIOYnAH3xzUnXrtllB23cjO68LkkHyyQSIAB9OR9x9Jp22qrqQCQIIYSCcZCnkZ8oPI70VrOl2xbbZbHyBgFa+TunbuhrfoTiYzzwKobxxafP34/MsrJJd1x8CP8S7Mu9sCFENckAAKB5nIA9gBzAxV1f0u5d8GJiYlfz9aqdHpizAlZXznjHlVj6jggd/z4rTC7YFtfEuIVZd2xHBYNjDGRHpPtWqE0nSM2bZKwi70xDb3Bi3lhdo8kn3LTPt61RajU7mZmILdz3JEAYA9qIPWslVACeHCpJHDbt0k/NE5HNAXGyJRTz5ZMnHGOcj9aeDkr2YItyiuA+1qijl9ofcsedQ/zHEBu8Dt6UD+LbaIOFjsOxnkDH60tXdIUsABsQFh/KNwHMf4qrhrxt2rGSDAg8cUYq+S1y1LXQ6svdG875md8GcHkmm9Tugb7kbbe8icBBMwARiecCqq3fj6jjEz2/pQ3WrZa1yQPEGMgTtbMcf+ak+JbEjLy0PvdRQbSrqYaYHsCP70La6gRcJZh2HynjmgNJ0x3nYUx2a4iH7B2E/ahxpyScgQe7L9PXikU1J9wNtK6NIvVbefMf8AlbP6URa6sjRN0YOJ3ACT2kQBWSu29pIlWjMqdw+xpltsD6VapNlW7Ru7LSSYBGBOfbIz3H1q5HxBcsTbVVImQN1ySSBghHEH7VR29PCYYGPD+Ukjzr7jtx9aIuWydRkEiVGJGABORmKoyKM15i6OTVqiR9c91vMDyZC7mIHJgMx4/oKZZvMMLPoefpEcHmINR2l2uOYgnsDEkcnvR3SrucBjmQyEAqZP8xE8+v5U91HgSb2uxumDK7TO4Fpnn35GTHr61HqHhuIk8Nj1oy0ru73CZIa4p4DfXauAM/Tmobdk3TLMT2mTuMR6k9qm6jG5CxjcvKYu0ccD8vf2NXWitpcMu20AADBecmfTtVCFHbjPMT+YrffBWntXrLeIELW3EEkSV2/KVONs575rnuaxzU36Hai3Pp3j95ZaD4ID2PxCXkZdrEK6sreXEYPODWZ67pTuXyiY/hbdOFA95+snNbLU9P3GfKJJ/wB3tVBxtCgAcZFGp1e3ZURpbRbgmLYY9ySxbJ3BTj3pY/xCLlyZZ9JJRuPJ5NrkFsAMSDAPBgSYg80zSsjsQhEeu2O+OQJ7HFWPWde167vmDLcAAAB/KAB7Ezk1WKg3zPYGYnJY4yfrmr68SD+IcOfwskZNXX0LvpnSi5gXApMEA4JJ9PePerPrHw21oWnfdd3K2PKsBSCO+fm/Sq06d2VVSZIVsQTGc8jHHpVx0xL5JW+z7QiBAQDBI84AUwIP51nh1KxY6b5Ol/EMW/VbRXldMpNfpQiqypsiFgZkscNJJj0o5yVQE4hO+YxHNWPVumtcCLaIZjtPmG0AiSRn/UkVj+tae7ua0zMAI5QiQo5yeKOLqPaIpN8/4MmVrA20vkSX0DPu3qBAMkiJjb6QeKJ/+HALuN22wwYVgzx3hVz37xxVDa6W0E+JAUx3EH0j7/oak01zgm48ztiSYj33cfat9trys5jmtrkjY2tNoPDBuG+bpQyoRlVWjy5iSJn8qGGmsm2GUOhCwQdxJYkzwIA2xA9qh6B0+9chwq3EB8y+KA8bgJywP5+v2qzOiuOBa8G2hXcXKahQWMADJJAyZ+mMVnfUxi9XL58oteBXwrKjRam/bbdbLKQSZDAHiD/+OOO9a/VftBvqCPw9mI2GW8Q7tvJK8nPeqDSdBZgQyoWUSP3gIJDAmQoJOJHvIzXOtaPT2lUXIRiZ3TdOIA+XwzJ9ciIHrUebDkdd/lz+QHimlaBdbqb19g7ASTjau3cSeI3f0obxLisVa3YMYbxFtNdUiR5QcwAO1Xek6EjIrWtS6hgSTatXwGHIMyAY7YHNBazSWEuEMVa5C7CyajcSANxGTkTJ3T7YpJ9TCS0j6elMdYpR8wEllltmEG4C2UKMiqeY3+cMCZyQOZmKJvzsYMpVRaAUq4M+YcjxiB2+8Y7ip1OoZQRblRslkcglnUEhgCoxPb3zNFI5CuVYiUUTFoSCeDsPEZ9ftNVuDclfx9/6jqa1ff8At/o5p7rBom2sEfMu4tvLCAQOdpwe1MjJnkEfXPualt6csVhCROJyDG4uQY/hBn/zQ1l+SeZX+nqa34ad0Yc09aLCzeRWtlx4iDaWUeUsDyJjE8UQ8bVhWU5kEg/zkcAdo/WmdKFr/jmENpc7SxB3YKxkHninllJbY+5A8K0QYg8ggetRu5VX6DYZJ47INXp94aS8bgDtI/l3AQQT2oa/0RECtuuGQTwP7AetWSOQTE5dVDBnBUsjAfKR3jmp+pWTaRXuMwDqxRuNxwRuCmWnd3Hahu0xLc3pFc/Iq30EHcBu2xOewPI7njiKF+KegXbFlLh8QqwRpM7QXJAAJaDIz2+aj7XUfDAI9ACWWYUyCRu7gZ9ab1Pr9y9afTuwFrdba0pDbV2XFImJIG2eBj0NBvI32H18vPczek6ez3CgCltrGPEtKIHPmZgs+0ya51H4b1FhS95barMR49hmn2RLhP6Vb9X1224zWVthdoUyodYKhfKLqyZ5Bgc1B02xqFtxau2LaeJvPiXNPbYXFjjed8DGOPrVicvUrmuG12M8tpoOGK4kgHb7SeJrq2cTOOJgxx74rX9QtXntn8T1IMjZ2q2pvIT28qJsmg9J0S09u6VvXLgtoWIFoW1Eg7Tuu3RzH8Kk/Xu6fqyi/cTWtUSoJGAQsyJwojE+neibF1ndWElpxBzIEY7dqgtWkRH3M3iBtqqCrAeUHcYP2kH/ALWfSOmu9rf4bMu5hu2sRI9Y7Cqd1bs0yUtVxyD6rWAMoUHyqFJ4lu/60+9vQMz70MYMsCSSren8pqu1wIaPRvT6/epNLb9VHpBx3pVLnuO4uqosel3CXfcxj+J2FwgcmW2A+X1mrPRa03RvJTbAGy3IggAFipwC2PrFZNQAGBIBBHB55Bg/katvht5FyP8AD/ej1CuFiYuJGRJ9Pf8A1IrW/B3xPZ01q6l0Md7KwKngiCO4MSBI/wCtY0/3P9ParXoekW6WDLu8uAAWOREjaRke+PasXUKLi9ux0sLk+Ebz/abR7rm4sdsjdbTyQTCuWQR94nkZNJPifTPaYIbhKhXO4SQpYKwXjfG77z7SM9c6Xb0yp4jNbBIYBpliCDu2AAkSAYJj9aVjXaSS0+YtuLFdskmcHY0fb2rmOGN+aOz/AH8jXHHk9Wir1Mi4ZEZfmQR5uCCcH2oS1bLEx2Uv/wCkST9/ajNRucswEqDc8380ncdzd8DmPWgL9pkKkYLIDAMmNxyY4Htnjmu5hflORkT2NDoV8dlQruhBAlx8oJmVOPvArVkPLubTAMzP8wGWiRBckcDEdzWF6b1F7Lb0Uu20AL+R/KRxUes61qd4uNKlWU+GAQqwQYO4yQ5Hvya5efBOcq4r6/4O5PIpO4rlI9LPUb8yrWpbEbnYCBztCgAj29a8+63eAv3gRuYMT5AMngck+WG4M1SP1e83zu2ZBIJmJMxn3NP0kNcVfKwjbF0lbZkYypkfbvVvS9I8Tbb+xzuqyXHgGvau4cFCE2lYzETiYI/iM+1Q2bpVlCmOAxgExkHH34kVqNNfREY27VthuRClp7pt7p3bmuG9ATAhiIkDAq06bZm6pFhFBXO1mvOrzBgi4VcQfmgzPFdNS17HJ8RPlgFjXixbdU1LkkGAqqsmMQSG5IA7UrvxFftgBm27lMyF8QyB5twAIMHGK1GmtG3KhQisAoaERgpJBbYgtPMZ4Y/1rI9bVheMiPOxnJDgNtDckcD9PWaTwoTdyim/oNj6ud1Fs7d+KL/h2kS7dlZ3HJY5EAsZJx/o1Ta3WPcgu1y4wJA3MSB3IH6GjbtobJDCZjaJn1J44z61U37Q4Exnkf8AanhhhF3FFmTNJ1yaz4dQ3EAbVNp2tDA/eBXUSxZgpxHBb6cUH8RXRZ1Si34bStt96SVLNzhpmeSD/NQnTOpohZm8xKMh7E7gVMe8VFa0dzUXLY3BWVf+Ido2JJABPoB/SqPCcZuT4RfLKnBJPkl1fUbd1mL2fNtIkXWBhBDYiPMPyqbo925fTw5AG5UBKCAsM2dokiR7nNCnTMlw24t3DuaIJO6VJADCMGYNWXSXfSbnaz4ZLIUBkAytzOZ3cxTPVLy/Tn9RW5N8vj14LnoWhDK0oS6oWAY/LJ5UDBO1ic4xWes3oJx/KDgxyIyPp+la/wCGr5e6FuZ3IQMQcSY7ThSPv3q9u/DmjZCqb7Pi7DBG4SNxSD5gDyYkYNZo9S8UmpLv7i144zrX0PO7Su6TbkxC/cST39xT7Fu4Ad6sNxLTtMN2EHj/AMVsdD8GXLYYW7lu4jEeZd0rmGwCRx6nsOKteqfDhtWQqXVfkSQRwCciZkz29K3x6nG49zJ7No/Ku5hBaVk3Fj84+UkgEDcu4KMHy/bvAoz4q6gzadVYIQllipggnKgEj7c1Y32u7puNbdvEKBQuAGVgdwksAZmTn9Ky3xrrLinwjbQTbIMDb/LG0ljiBJ9zVKyKUqTHlilF21RS2rh2OSAY2QFLAeYtOAR6UV09Q4O5TI7AnuMGefXvVCjbbdwFWUk2+MzDNMfnR3Q9M1wMqMoa4QkXJBwrmRHbt9YGOat2aQC56kyJb3IhUjBLMXPy9p44/WpbnQj+HSXSy+5iDqL+ktJDt5iIJutMY3cZqh1aPbsm20HaTkSd2CePTPPtWk6Zob2l04R7g07G8LpD3tHbDAZ8rDde3EKMcT2OaivuJkdqn2CtPp28Blv3l1JCMy7DrdQiIu3hVC2wARO6Y7HFU9nRafa0Fy4XcpbZbWRiPmJJ4hRnmrHU9Kv6tWvve1JDBiLYTUXyimW2NduBE9ZgkUFdWPFDgb8QFZQOVxCAgkcwCAOc1bD1MWR017iKyEKGWG/fIG0mRA/j7fSrDpXWLtoBEYqpbMKp5DA5IGQGP8Q7cVWq7XXJaJkSTCgSQP7irbpvw9qL+42V3AYY22DDOQPKaoyRj/UboT9wN1O8XdnJB3sTAxtme3AP0kZqTp9gO23J3YBA3NMTwSJz71Y//Bb1tCHUpuw29SOByCy+tW3wofw3iNCMWXGTuhQ7ECAcYHasHVdQ8OJygra7G3Fj3lTMI2nDN5GxON0DH2xV98P2fDV90EmCCPQYj8zTPisLc1VxtgVTtnaSZOwEmcSZInFc+HLXhm4JnAOcdxV8c7yYU3xa7Gd49Z0ZjV6hCIFu2uAJUNJiZMuTkiJjGKBN5lyGIn0Me/IPqKgv6kyR7n8qFN89/wDWIqyMK7ljye40VvR6i8DcK3HAgM7B2kxgEmZNMv2TbJRlIdSdyEZUrlt0RGM+woK38U6pbQspeuJb7qrFQ2AIaDkY/U03SdRu3HCm7tLnaXZoicHc3oe/1qtYnfoaIdWoKuS1a8Nu3AgEzPJ7d4xxj1oJNTONzCFIGwTPsciAe5zxxQpjJ+Y4kgzJI5nPpVgnUQSFVFVjBlE7dpheDmRkYq6MlH0MWTl8s618KFbdEjkQYwVOIMYPcD1ou07KJt3Hhm2sirtBBEtMQNuYjnPFJ+kalBua3tCKHPiQgUNIBIYgDIjFCN1sWWIAUkcFQpAMiSCQZMjmYNVuCm7s0R6yeNUq+f7YfrGu3dm63bMAw21VZxJiSuSe0H04yab0uw3jJFsXNhIKptW40g8F5BIgkGMUT0C0+uLW7NslwpcmQuCwEYiDJwB60VptBF5kuhkAYq7TABEnDlgBEZMj9aLqPBRlyymrdAN66xM2LL2rLJbfanhh/MNyMCgHOOBMTmrDRsFuObl57NwhWKbrotlwGBIQozMDGJPKmTiKb1Gxp7dwIoDKGtuBvDbiF+UnxWUYQDIP07G1taZC/wCIa1G/Typ8uyNoMqosgLyYgqffObfic9z557BClGbxElWFnaCEhSI2hX27pHeIUHvWa6xeUlJOAz5UQsF5lR/Y1rdQxFsswXFowSJ/hgAM4Jz/AIXnOKzXVNGz7A87VJ9SPPL4OcDAwKtwrZiXT4KHU30IIDSY7zPB+1EW42uWyITAkHgd4/Whus2raMAoGJmPY9669w7LgzEJnMfKMekx+lXSjwWxfvLLSWlNwyF+VPKwySd8xI7RTrvhfK95LTSoUNZdyRj+NZ2+nHeo9Ldm9MfMAZJ4+cnjB59KntmXM/hoG0kXY8U4IHhk594nmsebtz+/zNOHl8EKacs3iWthS2suC0gOxgghgBycg/nFHPp7jKVKWwd1vYbIw4hydwtnkEweBI71G+xAyXU2b1RoTcBcQbizEq0SR6qc5xR3TNS6PcuWHKwUIZidyqEuYLsq5njHeqE3sn6GtxWjrv8Av07lh0PqHgxCSTCT6SWyQMARP51R9N+NNRktdzt8r7Qdg9F7CfWDFWqKvkLEx4qjMcxdKxu944FYAW2RRhgSAQIIPpxVy6fFNttWY455x4T7HrHROs20YtfuqS4G1mJ3gxMhwRH2gUUvxmoYjfauIYjeTO3g+ZlBn2b1xxXkNm8cwIOcjDY9fzP50nDASDgtEAy/HJHp7mh7DG7v6Fj6tpVX5nuVn8NqrPiFF3Kx8tp0Z1ECX5B7ce1Yj44NtzaWyxceHHm8pHnSAVugZAA/Osj0vq962B4LMtyZJE/L7rG3k80bqddeuKWvPcd/ViD/ABKfKrQCMDgiqfZHjy2u379Bn1O2OmAarRqgwFIYAnbbcEHODtMSPaaI6Nf06KGbxlaXVWAQru3AuTuifIwGSOYmq66sBu2f5blqefQkT9Kj0dtDbLM6g7mhTvlp28be45z7VonF0UxeycS76hdt6hmKNdMkjzIpcnaAYCADdtE/yyOav+k9Q/cE23GmIuOvz6PSJ5XIyER75aOSABPFY3TaU37bbQCqnOwA+Xac+YifoaqAMx3n6nmmxx5oWf4T0LqHV7Gzz37epuBCIa1qNRL9n36l1QR/hT1iaFtaxvDZZPyKPmccMeAkAxuJ809+eKotB0G/cQuLcIOXuFba8AnLkTg8CtR0/pBKFgDEdkMTzk8A/etMUopnPy22ipNkkHygD5jsLBeB2JicV6R+zFXKXtoBG5IBMidpznvisl0TR6d3cFxvAMq2Fba/HmOSRPB/hFelfAQRLT7Bjcsj0x/3rmdZK46u18aOlhSq0Wuse4qSoMweOJP+X/X1puisqxYMikiJJVTkzjInsPXmrXcCIIwf9cVAhS2cBoMZVZAjGYx3rmRx1JO+PsardGb+MrYTTuFRFBZASFXOSe30rzHRsUa52P8A/Xv9a9Z+JdJ+JtXEFt2naVxtG5GaZLRyODxxXlvU+iX9GVZ9n7wNAk3AII5IAE5/Sn6eS5V8jP0MkOm6Uhf/AJjaxEHejgAjiCckRHMRVfrbGltuQt17wBiUt7A0d1ZmOPeKrtWxTytbKv337pn12t/eo7FyT5jEexM/lXXjha7yb+xU8ia/Chz3FPAIHacmuq3rn9K5c1QiAgA9RyfzmKKGmUR4nBGIYZ9PoOc1oSiiljV1m4y7me8KB2jsQOPan6XVOCu1yABA83lAjODI/wDNQaoBTjaAeAp3EDtJirPT/DWqcbhZZU/mfyD9c/pUcYk5G9Q6jdNsWmvgoJ8qBQJLE5IUFjLGqtEmFDE5gADk44Ama13SPglrpm4SwUFjs8qgDmXaP0rY9SGm0Fu2dOluwyi3dF5v3hvECWtryWJn2+1KoxryoMk/VmIHQm0wtXL51Gns3VEuU2mQRPkDbio5BIzHFXOiTT3CPA1Nu63y+Fft3F8QsIygBLCCSYk+XtzVT1C/qOraoLgFm8qsdqrOWLHIHrRvR/hIrq0V3V7YuMpZJlgszBIHI+tZsmqf4vyK5ZI0Ou6Zxd8PwrC+dTv01toRg+CTdGDKnmKsH1CfiV87+KlvUfvBbnxS1owQVcqPSQTnFbG7+zey6i7av3bZAkbwjTDSJIUGc9s1k/iLWajS3mtAJcOxZdTeCQ8GAniRHlHIPOZxRjkhLhMp8Kd+ZcDrl9WmVYO9kwU3OshTJYAqUUAjlWnd35o/oejtXbV4379tdoBA8oYQSMCdzY9YJ+mayA6heuL4QAIVCskGYaAQM7RMATz3mRNVjaj8PdKMVkSGCw4B7wR3n09614ZVzZRkjaqiTqVgbzsggHBIj7ke9CJqBDKRMle5BMDI9M/T/pU2s6gTPhqFURzySB6duag0KPvG1Axzh8Dg55FWSknyNijNLlBSXWt3PMCCoCn2IkRR2ga1dZVvXbaDdu2uWBYqCFKlREyYFJOk/N4ygM1ovsBUbYuIFMI2MTyB965f6TBtEyu5UcQZkbyP7H86x5ckX5bOhgxS/FQ69akube3aVeAXTxAdrg4B9Qe3cTR2muK9sMr7j4loEBnYgxcxLAn3hf0p2s+C9Ra33Htwmy6S3liLgMZU+4HFWnwB0U3FvpiA1phuJJI88zEEnnHFVKal5k7LpWlT7Frb0QCrLbibi/7sEwYuQHI4Hc5rz17roVDm55IA3CAYPvPpXvHSujWwqgkXDhvNGDkjAx3jNTdQ6Fa1FtrV8Tb5MErG07gQRBFWY5pcsxu74PBdLrra3GN1Q4ciVAg5JkIRABzz7ClqLWnAB/eICSIUBxjGQWHpP3rU6z4OQm4bataAc7BuDHZiD5iZmQeZzQf+x9xsFiADHyjkx/i96aPU4LvYteLNVUBL1Bja8LTXLKiZPk2XTjgF5x9CKdb6Zeuae9cdHYpsnyq0gsokqYB7nBkVaX/hDT2U33mZh6blWYiYC+k+tCdV1SLY26fcEclWWS8+GVIneZMSDjOaG0JfyV9RWpL+b9jJ3fKG/hz63bXr2yPyoexdO2N0eZv+IF7jsR/r71PcuQCJjP8AM9v17PI+1d6afIxnuwjcIkz2KnEA4kf9LZvUSC4Ln4dth7d4m46kLgq1twcGQwJAZeOZjkg1DaS4FCtfREa4J2bd3Eh2CAPEE/U9pqC3rvBVXUkSWny22EjiAZU/fINK0Q2wmOJYnzDtkBBIiaONeZsq6niFFzo+m2Rt3B2bbPn8o5xGc/kK9N+HdGvhKzKAOxKrjJ4a6Ynt5V7V5Vp9aEG2e0idqkkkg8SzfSRWk6X8XeFKrtBBjygBsHMlpfj3FW5IuS4MGKTU7kDWLFtde5ur5V1TElWJwtyciIM9+OTgcV6vY0Fu1PhfKSrQfULA/rXg1/qqm/dZ7hBN12YtLfxEkQBn07xXoHxB8XaUgLZv7WKhhc00uMRi53XviPesHXznKKhFHV6PFFNzZ6A+taAAg7ZJI+pAqSzfT+Mwf+Uf1rx23+0DUK37otdWOXSJ/Igx9a0HSf2j+KSh07FlWW27YA4J8rev+u1cjL0/UV2v6f8ADfGWN8I9JDoQQrDjgZrC/Hlk3lQWbTeILrKdxjcFSSRkgAE9/UVPb+ILF1Q+y4g4J2nEEyCU+horRaq0+bV8T7N5hxPzZHFULNKHGv2LvBXvCrJtF9rKXXc3luBbgwvq2ew/Kq/rfwhpW2s2l0u1gJi3D5/xLB/Wu0q9IjmGF618I6AMUFh0JZRut3mEbvQXFcR9qZpP2Z6ZrtvbdulSZZHC+YCZHiJBExztpUqtollze0mm0V+xYt6dLNzfvN1P3zEQdizchomJE9sVNreshRb8QeKA11oZQIJ3bfMSZz7D0pUqRl9cC0rXr9lbrOtuzbtXbT+GCbrwodvmxH3H0rFf7SIZSxaEBZNy+q3bhgwAF+VckxGB6UqVJdIV9xfDGgfVahbFt9lzw7lxmwqshdVZPIoIBD5Xjn7XWve5p9YBaKtuNq0ou7jtPhlS0qR/LgRFdpVjb/8AXUqz44uO1F18P/tLdrosNaUKDB2CAFG4Hbn1Awe3eqb4u6xa1PjXrasGt7LTC4AQ0XGQQVM4gn8qVKkjFLJS9yJFtx5/fBjdZ16FZRaVN4IlTMznvwOePXmqcOrAbVjOePQAQQJHPFKlXTgkUxxxxp6hPTNagdEVPMN0M2ckzxWv6T0V7iNfa4FIdlCqsyVUuSTI7FgOcxSpVTmk49i3u0VXTNEN+4SCd05MGQSZH1ArefGXSVtW9KVUAhfDMEndAUg8Y/i/Ou0q5nVyftGNHUwpKBldH1Fym2WhhfBAZtsIGI8sxMgdq037N9aFvXbMGWs7904hWVQNvr5jmuUq2Qik+DPnk/DZvPha7uVp/n/9q1eIvP3/AFpUqb+oyej+YM3RbRUgKF3AzsxzEwDgcelD3ukJLYMs6XCZEzb2hROzjyCa5SpHig+6RY8k0uGMv/Ddi5Iup4gL7yryV3EQSFxXm/7YNLbsmwiIqKdwCqi7Z8vzKInvkQeK7Sq7GlGqKJyclbPNdZNseac/yMfT0eaEt9S2WvDBcbnYtEEEAYBB5GSfvSpVpnFWDC7Ry7cBtAjjcRwAeB2GPvRdvWwOJ8u0TiODwsT96VKmgJlVoE1WsfIB2iIhcY5zHP3obQNLj7/3pUqMu4F/LYVcSbjzHzMf71DZ1JUmO9KlUl3Cix6V1FDcTxlLWxlkUwCYMSJE/mK9B6p1RNJst2LSW2af92AgwoJkgTwYzPFdpVlyRUk0y2DamqMfrfiLUXJu+K43EoVYhhx5uFA7ntRfTfjK1bt7LumDsIgg4jvJYnP0xSpViy9JinBJr7cfkbsPUZFK0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8" name="AutoShape 8" descr="data:image/jpeg;base64,/9j/4AAQSkZJRgABAQAAAQABAAD/2wCEAAkGBxQSEhUUEhQVFhUXFBYXGRcVGBgWFhcYGBUXFxcZGBcYHSkgHRslGxcaITEhJSkrLi8vFyAzODMsNygtLisBCgoKDg0OGxAQGzAmICY0LDQsLC8sLCwsLCwsLCwsLCwsLCwsLDQsLCwsLCwsLCwsLC0sLCwsLCwsLCwsLCwsLP/AABEIAKYBLwMBIgACEQEDEQH/xAAbAAABBQEBAAAAAAAAAAAAAAAEAAIDBQYBB//EAEIQAAIBAwMCBAQDBgMHAgcAAAECEQADIQQSMQVBEyJRYQYycYEUkaEHI0JSscFicvAWM0OS0eHxgsIVJGNzorLi/8QAGgEAAgMBAQAAAAAAAAAAAAAAAQIAAwQFBv/EADERAAICAgECAwYEBwEAAAAAAAABAhEDEiEEMRMiQRRRYXGBkTKx0fAFM0KhweHxI//aAAwDAQACEQMRAD8ACWpFpq1Ipr0FoiQ8U8U1actCw0PWpBTFp4pdg0PWpFFRipFobBokFPWmCnrS2GmPFPWmrT1qWShwFPArgqRRSWShAU8CkKeKGxKEop4pCuhaFgo6KeKi1F5baNcf5UVnb6KCx/QUL0q6RttuZY2LV4e4YbHj6XFP/OKVtC7U6LIU8VwCnAULGO06K4KfQsggK6KQrooWQ7ThXBXRQsg4V2uCu0LIKK7FIU4ULIcNNJqSlQsKIwDT1rsV2hYRA0prsVG9uaAUjywVItQA09WrfYKJwaepqANTw1DYNE61IDQ4apFapsNqTg09TUINPVqWw6hANSLQytUqtQ2DqTipFNQBqkU0LDqTrUgqBWqUNS2DUlFPFQq1SA0Ngakop4qIVIppXImpmf2i6/w9GyDm6Qn/AKclv0WPuKK+K740raDUHCo1zTXP8jqjZ9gVLfasx8b6jx9bYsDsbYPpuvMp/wD02D8/Wt/+0bohbpt/ubTLeHbC+Vsf5d1SUknGzn5Zu217w6KcBWd+Buq/iNIkmXt/u39yoG0/dSPvPpWhmg3RuUbVjgKcKZNOmk2G0HCnUwGnCpsTQfXRTJroNK5E0HinVGDXZqbE0JBSpoNdBpdiaD6VMmuzQ3JoPmu1GDXd1ByDoPmlTN1KaGxNDyIPTg9DBqcGrpFdhQenh6ED04PQGTDA9PW5QYenh6AyYaHp4eghcp4uUtjWHq9SK9ALdqRblAZBy3KlW5QC3KkW7QCHI9Sq9V4u1KLtBhpByvUgegBep4vUpKD1ehesdQFm0zH2WBzk5j3iT9qaLtVHxdcmwB/9Rf6NQXcE4+RmG1mruNqW1BjcbviZ4BDbh9hA+wrR6n411jJdtslki8hUg7uGB+WW9JrOW9GpuibpXeVBwh2yxUkTcHETmJ4xzU7abn96YXaZ8hPmJAwH7c+ue1GWVdjkS6OE5KUlyu3Jb/s31T29QUg7LqwYyAygsp+43D716aHry74PYfibZVyYJVl8wAbwrvIJgx6wea9F8aklO2dPp4VEN310PQXjU7xqr5NGgcHroegPGpwv0CaB+6nB6r/xFdGooWHw0WAenB6rxqK6NRS2w+EWG6luoH8RXfxFJsyeEG7q6GoPxxS/EVLJ4QbupbqD8el49LZPDDN1LdQfj0vHobB8M8n3U4NUVdBrtHKsmDU4NUAp00GMmTBqcGqAGug0BtgkPTg9D7q6GqDbBQenh6FmnBqFE2C1uVILtBq9PD1KG3DBdp4u0EGqVWpaJuGLcp4u0GGp4ahRPECxdqs+JL37kf5x+cGit1VnX82x/nHPfn86GoJZLRlLupdngSAs+aWCgkEgknyr8x9OJpJO0i41yDtH7tRcBXlZMgD2+8UZc6Vc8QG2VuB+EAeSSdihlICklscn6imvZvzAtgYUMgRoxgSoxzPNVuuKoz33u/7lx0Ugaiz5p8uBKsFGy5gwxgyxwcwe1bLxqxfRtG63rdx3BUqdoUXDEqYkuAoJAPyk8Vp99GEVRphkpB3jUvGoEPXS9M4FnjBvj0vxFAF6aXpdBlmLH8TS/E1Wm5XPFqeGhvGLP8XXRqaqvFpeLS+EN45bfiq6NXVT4tLxanhIKzlv+Lro1VVHi13xqXwkH2guPxdL8XVP4td8Wh4KD45b/i6X4uqjxaXi0PBB45lKQqJNWpzBGYyM+3E0QGHcEffj9K17pnN1aG04GnvtDAEk47D1APBHbvUN28oMCfv/ANqKkAfTqYl1JEmB3MEx+VO1DqvDBs8iYPuJg/oKNkOinCmWiW4UnE/aJ713f7UNvQclBpwqK20xznilcuxzx+tDYhODT1NCvf2mIbiTjj71Pp7ykgZzHrgn9TUcqAmmTA1ItR3YBMZA7wV9u+a7YeexIGTHbt39yM+9CyN1wEoKkC1DpNWFYF1JWRMckTmKm6pr7Xit4QItk+XcMx2oW7oVtCiqv4kH7of5x/Q1c6bUWijF32sB5VClt2PXAFZv4m6gCgVUZszIBgAAjJ+9NyJsUwa0rhhJuAbiCJBIGRkEcRyCO1D6m8riShkQBBVRiJMKgnH+jU98tDAlSCJA3EsPJwF45Jnnmgr+tuFlY7wUCqrEtIEQAJ4xOBjOBVS5f+yPj/hf9Ce344CElpJMr3h5gngCQIBgxOa1wrI9JMXlM3CQY2sBGVyVjMcQfT6Vp01QBEgkyZHHHaafHyguVBMU4rQ6avKwpjv680e9xEfznbmYPMHKyBzOMe9FuibArioSak1uu3OZCr/lUqPyPFR7SRI4PB7cwf1qWNGQwtTS1Mu3NpIIOMcxnj0qH8QI/I4yIolidk7XKW6gdTc81v8A+5/7G/6in3NSAwHtPNQlhm+kGoX8StSXLoHGR2MRge1Rk3CA1OMiorTKVLeIoIOFPJEc/nH51xWUDzOgMAkeeROYwkTn1quUlFWxk77Ewaug0O1yKfpbC3X8zMABHlKhSfMc7yB2qN8WJOVcMkL5ie010mhtBpU3llZ9gLAMQIzkbtp/KBFT3bqiIM/QHGYz+XainYqmYCzcEHB/5T2+9XlkAqCPofrsHPvmg30SJMXUuAGJVHWQ3cbgOM49vcVLZvMqkBmCliSAWAM7ewOTj+lZseS5qKNTxtYnN+hYHTktgTAk9sTH+vtQmqQEyuRA7HmBj605VZiUUqSQZJyM95bM+57ildYW8EzgwdoHIHmHMjHPvWlWuDEnfchtpuMD7d81Y6LSByytctptHLsFB2+nqT/eq6xf2gneoJxndIGewHsOT3Fct631jmS38WZ4wMcUmXIorl0aenxTyyqEW/ggm3gwCJzEEQeQPft696YupUnzMVEdhM+s98/c5orVdQtMzlELBlKjlQvmUrAJMn/rVerLMOWyMyvy+oEsJwOaaElJWiuanFuMk18GFXNRKqFiQxg8H1B/rTDdljIkMxJBkAgmYkZ/KlaQMwA4912/fmrjr3SRZ2BGS4W23JUEkAg+U9o9vejLWKLY45TVgml27S4icciDEZggjPAj60MZDHZPYxB3RBMiBx780NqiNzHyrJJ2iYWTgD6DGahvXiTkARjiORzRXKMkoODs1fw7pFvNcF62zkbYB8TcCxMAqsc+vbmufEGkS09tVQIPDnG8bjuOYcz27YPIqj0nVLlpg9tjPeIyAVOQwI5FOv8AUjdE3CxafLwFAJJYQBxJwOBwIFIoS3v0ElINt2WKAhS3LcwAvB4zM0rrkidphQAY+/oPrzW2+EumW7+msHysyuwZTyCN7LPpwPtQnw90wFNQ+2Sr7Iz/ACtPH1BrJ7bTla7fqWuF1RkLLSR5WKkx5ZJPeO1BnT3Wdgq3tm3zbXe2nHDNMTB4PNaDqNhbbXl3gFZj6wsAe/tVKmhu3N12291QsArbS4yuZiWKtjBq/LlThb7fUkE9qXcCS8SAS9wgBYHikKIOYnAH3xzUnXrtllB23cjO68LkkHyyQSIAB9OR9x9Jp22qrqQCQIIYSCcZCnkZ8oPI70VrOl2xbbZbHyBgFa+TunbuhrfoTiYzzwKobxxafP34/MsrJJd1x8CP8S7Mu9sCFENckAAKB5nIA9gBzAxV1f0u5d8GJiYlfz9aqdHpizAlZXznjHlVj6jggd/z4rTC7YFtfEuIVZd2xHBYNjDGRHpPtWqE0nSM2bZKwi70xDb3Bi3lhdo8kn3LTPt61RajU7mZmILdz3JEAYA9qIPWslVACeHCpJHDbt0k/NE5HNAXGyJRTz5ZMnHGOcj9aeDkr2YItyiuA+1qijl9ofcsedQ/zHEBu8Dt6UD+LbaIOFjsOxnkDH60tXdIUsABsQFh/KNwHMf4qrhrxt2rGSDAg8cUYq+S1y1LXQ6svdG875md8GcHkmm9Tugb7kbbe8icBBMwARiecCqq3fj6jjEz2/pQ3WrZa1yQPEGMgTtbMcf+ak+JbEjLy0PvdRQbSrqYaYHsCP70La6gRcJZh2HynjmgNJ0x3nYUx2a4iH7B2E/ahxpyScgQe7L9PXikU1J9wNtK6NIvVbefMf8AlbP6URa6sjRN0YOJ3ACT2kQBWSu29pIlWjMqdw+xpltsD6VapNlW7Ru7LSSYBGBOfbIz3H1q5HxBcsTbVVImQN1ySSBghHEH7VR29PCYYGPD+Ukjzr7jtx9aIuWydRkEiVGJGABORmKoyKM15i6OTVqiR9c91vMDyZC7mIHJgMx4/oKZZvMMLPoefpEcHmINR2l2uOYgnsDEkcnvR3SrucBjmQyEAqZP8xE8+v5U91HgSb2uxumDK7TO4Fpnn35GTHr61HqHhuIk8Nj1oy0ru73CZIa4p4DfXauAM/Tmobdk3TLMT2mTuMR6k9qm6jG5CxjcvKYu0ccD8vf2NXWitpcMu20AADBecmfTtVCFHbjPMT+YrffBWntXrLeIELW3EEkSV2/KVONs575rnuaxzU36Hai3Pp3j95ZaD4ID2PxCXkZdrEK6sreXEYPODWZ67pTuXyiY/hbdOFA95+snNbLU9P3GfKJJ/wB3tVBxtCgAcZFGp1e3ZURpbRbgmLYY9ySxbJ3BTj3pY/xCLlyZZ9JJRuPJ5NrkFsAMSDAPBgSYg80zSsjsQhEeu2O+OQJ7HFWPWde167vmDLcAAAB/KAB7Ezk1WKg3zPYGYnJY4yfrmr68SD+IcOfwskZNXX0LvpnSi5gXApMEA4JJ9PePerPrHw21oWnfdd3K2PKsBSCO+fm/Sq06d2VVSZIVsQTGc8jHHpVx0xL5JW+z7QiBAQDBI84AUwIP51nh1KxY6b5Ol/EMW/VbRXldMpNfpQiqypsiFgZkscNJJj0o5yVQE4hO+YxHNWPVumtcCLaIZjtPmG0AiSRn/UkVj+tae7ua0zMAI5QiQo5yeKOLqPaIpN8/4MmVrA20vkSX0DPu3qBAMkiJjb6QeKJ/+HALuN22wwYVgzx3hVz37xxVDa6W0E+JAUx3EH0j7/oak01zgm48ztiSYj33cfat9trys5jmtrkjY2tNoPDBuG+bpQyoRlVWjy5iSJn8qGGmsm2GUOhCwQdxJYkzwIA2xA9qh6B0+9chwq3EB8y+KA8bgJywP5+v2qzOiuOBa8G2hXcXKahQWMADJJAyZ+mMVnfUxi9XL58oteBXwrKjRam/bbdbLKQSZDAHiD/+OOO9a/VftBvqCPw9mI2GW8Q7tvJK8nPeqDSdBZgQyoWUSP3gIJDAmQoJOJHvIzXOtaPT2lUXIRiZ3TdOIA+XwzJ9ciIHrUebDkdd/lz+QHimlaBdbqb19g7ASTjau3cSeI3f0obxLisVa3YMYbxFtNdUiR5QcwAO1Xek6EjIrWtS6hgSTatXwGHIMyAY7YHNBazSWEuEMVa5C7CyajcSANxGTkTJ3T7YpJ9TCS0j6elMdYpR8wEllltmEG4C2UKMiqeY3+cMCZyQOZmKJvzsYMpVRaAUq4M+YcjxiB2+8Y7ip1OoZQRblRslkcglnUEhgCoxPb3zNFI5CuVYiUUTFoSCeDsPEZ9ftNVuDclfx9/6jqa1ff8At/o5p7rBom2sEfMu4tvLCAQOdpwe1MjJnkEfXPualt6csVhCROJyDG4uQY/hBn/zQ1l+SeZX+nqa34ad0Yc09aLCzeRWtlx4iDaWUeUsDyJjE8UQ8bVhWU5kEg/zkcAdo/WmdKFr/jmENpc7SxB3YKxkHninllJbY+5A8K0QYg8ggetRu5VX6DYZJ47INXp94aS8bgDtI/l3AQQT2oa/0RECtuuGQTwP7AetWSOQTE5dVDBnBUsjAfKR3jmp+pWTaRXuMwDqxRuNxwRuCmWnd3Hahu0xLc3pFc/Iq30EHcBu2xOewPI7njiKF+KegXbFlLh8QqwRpM7QXJAAJaDIz2+aj7XUfDAI9ACWWYUyCRu7gZ9ab1Pr9y9afTuwFrdba0pDbV2XFImJIG2eBj0NBvI32H18vPczek6ez3CgCltrGPEtKIHPmZgs+0ya51H4b1FhS95barMR49hmn2RLhP6Vb9X1224zWVthdoUyodYKhfKLqyZ5Bgc1B02xqFtxau2LaeJvPiXNPbYXFjjed8DGOPrVicvUrmuG12M8tpoOGK4kgHb7SeJrq2cTOOJgxx74rX9QtXntn8T1IMjZ2q2pvIT28qJsmg9J0S09u6VvXLgtoWIFoW1Eg7Tuu3RzH8Kk/Xu6fqyi/cTWtUSoJGAQsyJwojE+neibF1ndWElpxBzIEY7dqgtWkRH3M3iBtqqCrAeUHcYP2kH/ALWfSOmu9rf4bMu5hu2sRI9Y7Cqd1bs0yUtVxyD6rWAMoUHyqFJ4lu/60+9vQMz70MYMsCSSren8pqu1wIaPRvT6/epNLb9VHpBx3pVLnuO4uqosel3CXfcxj+J2FwgcmW2A+X1mrPRa03RvJTbAGy3IggAFipwC2PrFZNQAGBIBBHB55Bg/katvht5FyP8AD/ej1CuFiYuJGRJ9Pf8A1IrW/B3xPZ01q6l0Md7KwKngiCO4MSBI/wCtY0/3P9ParXoekW6WDLu8uAAWOREjaRke+PasXUKLi9ux0sLk+Ebz/abR7rm4sdsjdbTyQTCuWQR94nkZNJPifTPaYIbhKhXO4SQpYKwXjfG77z7SM9c6Xb0yp4jNbBIYBpliCDu2AAkSAYJj9aVjXaSS0+YtuLFdskmcHY0fb2rmOGN+aOz/AH8jXHHk9Wir1Mi4ZEZfmQR5uCCcH2oS1bLEx2Uv/wCkST9/ajNRucswEqDc8380ncdzd8DmPWgL9pkKkYLIDAMmNxyY4Htnjmu5hflORkT2NDoV8dlQruhBAlx8oJmVOPvArVkPLubTAMzP8wGWiRBckcDEdzWF6b1F7Lb0Uu20AL+R/KRxUes61qd4uNKlWU+GAQqwQYO4yQ5Hvya5efBOcq4r6/4O5PIpO4rlI9LPUb8yrWpbEbnYCBztCgAj29a8+63eAv3gRuYMT5AMngck+WG4M1SP1e83zu2ZBIJmJMxn3NP0kNcVfKwjbF0lbZkYypkfbvVvS9I8Tbb+xzuqyXHgGvau4cFCE2lYzETiYI/iM+1Q2bpVlCmOAxgExkHH34kVqNNfREY27VthuRClp7pt7p3bmuG9ATAhiIkDAq06bZm6pFhFBXO1mvOrzBgi4VcQfmgzPFdNS17HJ8RPlgFjXixbdU1LkkGAqqsmMQSG5IA7UrvxFftgBm27lMyF8QyB5twAIMHGK1GmtG3KhQisAoaERgpJBbYgtPMZ4Y/1rI9bVheMiPOxnJDgNtDckcD9PWaTwoTdyim/oNj6ud1Fs7d+KL/h2kS7dlZ3HJY5EAsZJx/o1Ta3WPcgu1y4wJA3MSB3IH6GjbtobJDCZjaJn1J44z61U37Q4Exnkf8AanhhhF3FFmTNJ1yaz4dQ3EAbVNp2tDA/eBXUSxZgpxHBb6cUH8RXRZ1Si34bStt96SVLNzhpmeSD/NQnTOpohZm8xKMh7E7gVMe8VFa0dzUXLY3BWVf+Ido2JJABPoB/SqPCcZuT4RfLKnBJPkl1fUbd1mL2fNtIkXWBhBDYiPMPyqbo925fTw5AG5UBKCAsM2dokiR7nNCnTMlw24t3DuaIJO6VJADCMGYNWXSXfSbnaz4ZLIUBkAytzOZ3cxTPVLy/Tn9RW5N8vj14LnoWhDK0oS6oWAY/LJ5UDBO1ic4xWes3oJx/KDgxyIyPp+la/wCGr5e6FuZ3IQMQcSY7ThSPv3q9u/DmjZCqb7Pi7DBG4SNxSD5gDyYkYNZo9S8UmpLv7i144zrX0PO7Su6TbkxC/cST39xT7Fu4Ad6sNxLTtMN2EHj/AMVsdD8GXLYYW7lu4jEeZd0rmGwCRx6nsOKteqfDhtWQqXVfkSQRwCciZkz29K3x6nG49zJ7No/Ku5hBaVk3Fj84+UkgEDcu4KMHy/bvAoz4q6gzadVYIQllipggnKgEj7c1Y32u7puNbdvEKBQuAGVgdwksAZmTn9Ky3xrrLinwjbQTbIMDb/LG0ljiBJ9zVKyKUqTHlilF21RS2rh2OSAY2QFLAeYtOAR6UV09Q4O5TI7AnuMGefXvVCjbbdwFWUk2+MzDNMfnR3Q9M1wMqMoa4QkXJBwrmRHbt9YGOat2aQC56kyJb3IhUjBLMXPy9p44/WpbnQj+HSXSy+5iDqL+ktJDt5iIJutMY3cZqh1aPbsm20HaTkSd2CePTPPtWk6Zob2l04R7g07G8LpD3tHbDAZ8rDde3EKMcT2OaivuJkdqn2CtPp28Blv3l1JCMy7DrdQiIu3hVC2wARO6Y7HFU9nRafa0Fy4XcpbZbWRiPmJJ4hRnmrHU9Kv6tWvve1JDBiLYTUXyimW2NduBE9ZgkUFdWPFDgb8QFZQOVxCAgkcwCAOc1bD1MWR017iKyEKGWG/fIG0mRA/j7fSrDpXWLtoBEYqpbMKp5DA5IGQGP8Q7cVWq7XXJaJkSTCgSQP7irbpvw9qL+42V3AYY22DDOQPKaoyRj/UboT9wN1O8XdnJB3sTAxtme3AP0kZqTp9gO23J3YBA3NMTwSJz71Y//Bb1tCHUpuw29SOByCy+tW3wofw3iNCMWXGTuhQ7ECAcYHasHVdQ8OJygra7G3Fj3lTMI2nDN5GxON0DH2xV98P2fDV90EmCCPQYj8zTPisLc1VxtgVTtnaSZOwEmcSZInFc+HLXhm4JnAOcdxV8c7yYU3xa7Gd49Z0ZjV6hCIFu2uAJUNJiZMuTkiJjGKBN5lyGIn0Me/IPqKgv6kyR7n8qFN89/wDWIqyMK7ljye40VvR6i8DcK3HAgM7B2kxgEmZNMv2TbJRlIdSdyEZUrlt0RGM+woK38U6pbQspeuJb7qrFQ2AIaDkY/U03SdRu3HCm7tLnaXZoicHc3oe/1qtYnfoaIdWoKuS1a8Nu3AgEzPJ7d4xxj1oJNTONzCFIGwTPsciAe5zxxQpjJ+Y4kgzJI5nPpVgnUQSFVFVjBlE7dpheDmRkYq6MlH0MWTl8s618KFbdEjkQYwVOIMYPcD1ou07KJt3Hhm2sirtBBEtMQNuYjnPFJ+kalBua3tCKHPiQgUNIBIYgDIjFCN1sWWIAUkcFQpAMiSCQZMjmYNVuCm7s0R6yeNUq+f7YfrGu3dm63bMAw21VZxJiSuSe0H04yab0uw3jJFsXNhIKptW40g8F5BIgkGMUT0C0+uLW7NslwpcmQuCwEYiDJwB60VptBF5kuhkAYq7TABEnDlgBEZMj9aLqPBRlyymrdAN66xM2LL2rLJbfanhh/MNyMCgHOOBMTmrDRsFuObl57NwhWKbrotlwGBIQozMDGJPKmTiKb1Gxp7dwIoDKGtuBvDbiF+UnxWUYQDIP07G1taZC/wCIa1G/Typ8uyNoMqosgLyYgqffObfic9z557BClGbxElWFnaCEhSI2hX27pHeIUHvWa6xeUlJOAz5UQsF5lR/Y1rdQxFsswXFowSJ/hgAM4Jz/AIXnOKzXVNGz7A87VJ9SPPL4OcDAwKtwrZiXT4KHU30IIDSY7zPB+1EW42uWyITAkHgd4/Whus2raMAoGJmPY9669w7LgzEJnMfKMekx+lXSjwWxfvLLSWlNwyF+VPKwySd8xI7RTrvhfK95LTSoUNZdyRj+NZ2+nHeo9Ldm9MfMAZJ4+cnjB59KntmXM/hoG0kXY8U4IHhk594nmsebtz+/zNOHl8EKacs3iWthS2suC0gOxgghgBycg/nFHPp7jKVKWwd1vYbIw4hydwtnkEweBI71G+xAyXU2b1RoTcBcQbizEq0SR6qc5xR3TNS6PcuWHKwUIZidyqEuYLsq5njHeqE3sn6GtxWjrv8Av07lh0PqHgxCSTCT6SWyQMARP51R9N+NNRktdzt8r7Qdg9F7CfWDFWqKvkLEx4qjMcxdKxu944FYAW2RRhgSAQIIPpxVy6fFNttWY455x4T7HrHROs20YtfuqS4G1mJ3gxMhwRH2gUUvxmoYjfauIYjeTO3g+ZlBn2b1xxXkNm8cwIOcjDY9fzP50nDASDgtEAy/HJHp7mh7DG7v6Fj6tpVX5nuVn8NqrPiFF3Kx8tp0Z1ECX5B7ce1Yj44NtzaWyxceHHm8pHnSAVugZAA/Osj0vq962B4LMtyZJE/L7rG3k80bqddeuKWvPcd/ViD/ABKfKrQCMDgiqfZHjy2u379Bn1O2OmAarRqgwFIYAnbbcEHODtMSPaaI6Nf06KGbxlaXVWAQru3AuTuifIwGSOYmq66sBu2f5blqefQkT9Kj0dtDbLM6g7mhTvlp28be45z7VonF0UxeycS76hdt6hmKNdMkjzIpcnaAYCADdtE/yyOav+k9Q/cE23GmIuOvz6PSJ5XIyER75aOSABPFY3TaU37bbQCqnOwA+Xac+YifoaqAMx3n6nmmxx5oWf4T0LqHV7Gzz37epuBCIa1qNRL9n36l1QR/hT1iaFtaxvDZZPyKPmccMeAkAxuJ809+eKotB0G/cQuLcIOXuFba8AnLkTg8CtR0/pBKFgDEdkMTzk8A/etMUopnPy22ipNkkHygD5jsLBeB2JicV6R+zFXKXtoBG5IBMidpznvisl0TR6d3cFxvAMq2Fba/HmOSRPB/hFelfAQRLT7Bjcsj0x/3rmdZK46u18aOlhSq0Wuse4qSoMweOJP+X/X1puisqxYMikiJJVTkzjInsPXmrXcCIIwf9cVAhS2cBoMZVZAjGYx3rmRx1JO+PsardGb+MrYTTuFRFBZASFXOSe30rzHRsUa52P8A/Xv9a9Z+JdJ+JtXEFt2naVxtG5GaZLRyODxxXlvU+iX9GVZ9n7wNAk3AII5IAE5/Sn6eS5V8jP0MkOm6Uhf/AJjaxEHejgAjiCckRHMRVfrbGltuQt17wBiUt7A0d1ZmOPeKrtWxTytbKv337pn12t/eo7FyT5jEexM/lXXjha7yb+xU8ia/Chz3FPAIHacmuq3rn9K5c1QiAgA9RyfzmKKGmUR4nBGIYZ9PoOc1oSiiljV1m4y7me8KB2jsQOPan6XVOCu1yABA83lAjODI/wDNQaoBTjaAeAp3EDtJirPT/DWqcbhZZU/mfyD9c/pUcYk5G9Q6jdNsWmvgoJ8qBQJLE5IUFjLGqtEmFDE5gADk44Ama13SPglrpm4SwUFjs8qgDmXaP0rY9SGm0Fu2dOluwyi3dF5v3hvECWtryWJn2+1KoxryoMk/VmIHQm0wtXL51Gns3VEuU2mQRPkDbio5BIzHFXOiTT3CPA1Nu63y+Fft3F8QsIygBLCCSYk+XtzVT1C/qOraoLgFm8qsdqrOWLHIHrRvR/hIrq0V3V7YuMpZJlgszBIHI+tZsmqf4vyK5ZI0Ou6Zxd8PwrC+dTv01toRg+CTdGDKnmKsH1CfiV87+KlvUfvBbnxS1owQVcqPSQTnFbG7+zey6i7av3bZAkbwjTDSJIUGc9s1k/iLWajS3mtAJcOxZdTeCQ8GAniRHlHIPOZxRjkhLhMp8Kd+ZcDrl9WmVYO9kwU3OshTJYAqUUAjlWnd35o/oejtXbV4379tdoBA8oYQSMCdzY9YJ+mayA6heuL4QAIVCskGYaAQM7RMATz3mRNVjaj8PdKMVkSGCw4B7wR3n09614ZVzZRkjaqiTqVgbzsggHBIj7ke9CJqBDKRMle5BMDI9M/T/pU2s6gTPhqFURzySB6duag0KPvG1Axzh8Dg55FWSknyNijNLlBSXWt3PMCCoCn2IkRR2ga1dZVvXbaDdu2uWBYqCFKlREyYFJOk/N4ygM1ovsBUbYuIFMI2MTyB965f6TBtEyu5UcQZkbyP7H86x5ckX5bOhgxS/FQ69akube3aVeAXTxAdrg4B9Qe3cTR2muK9sMr7j4loEBnYgxcxLAn3hf0p2s+C9Ra33Htwmy6S3liLgMZU+4HFWnwB0U3FvpiA1phuJJI88zEEnnHFVKal5k7LpWlT7Frb0QCrLbibi/7sEwYuQHI4Hc5rz17roVDm55IA3CAYPvPpXvHSujWwqgkXDhvNGDkjAx3jNTdQ6Fa1FtrV8Tb5MErG07gQRBFWY5pcsxu74PBdLrra3GN1Q4ciVAg5JkIRABzz7ClqLWnAB/eICSIUBxjGQWHpP3rU6z4OQm4bataAc7BuDHZiD5iZmQeZzQf+x9xsFiADHyjkx/i96aPU4LvYteLNVUBL1Bja8LTXLKiZPk2XTjgF5x9CKdb6Zeuae9cdHYpsnyq0gsokqYB7nBkVaX/hDT2U33mZh6blWYiYC+k+tCdV1SLY26fcEclWWS8+GVIneZMSDjOaG0JfyV9RWpL+b9jJ3fKG/hz63bXr2yPyoexdO2N0eZv+IF7jsR/r71PcuQCJjP8AM9v17PI+1d6afIxnuwjcIkz2KnEA4kf9LZvUSC4Ln4dth7d4m46kLgq1twcGQwJAZeOZjkg1DaS4FCtfREa4J2bd3Eh2CAPEE/U9pqC3rvBVXUkSWny22EjiAZU/fINK0Q2wmOJYnzDtkBBIiaONeZsq6niFFzo+m2Rt3B2bbPn8o5xGc/kK9N+HdGvhKzKAOxKrjJ4a6Ynt5V7V5Vp9aEG2e0idqkkkg8SzfSRWk6X8XeFKrtBBjygBsHMlpfj3FW5IuS4MGKTU7kDWLFtde5ur5V1TElWJwtyciIM9+OTgcV6vY0Fu1PhfKSrQfULA/rXg1/qqm/dZ7hBN12YtLfxEkQBn07xXoHxB8XaUgLZv7WKhhc00uMRi53XviPesHXznKKhFHV6PFFNzZ6A+taAAg7ZJI+pAqSzfT+Mwf+Uf1rx23+0DUK37otdWOXSJ/Igx9a0HSf2j+KSh07FlWW27YA4J8rev+u1cjL0/UV2v6f8ADfGWN8I9JDoQQrDjgZrC/Hlk3lQWbTeILrKdxjcFSSRkgAE9/UVPb+ILF1Q+y4g4J2nEEyCU+horRaq0+bV8T7N5hxPzZHFULNKHGv2LvBXvCrJtF9rKXXc3luBbgwvq2ew/Kq/rfwhpW2s2l0u1gJi3D5/xLB/Wu0q9IjmGF618I6AMUFh0JZRut3mEbvQXFcR9qZpP2Z6ZrtvbdulSZZHC+YCZHiJBExztpUqtollze0mm0V+xYt6dLNzfvN1P3zEQdizchomJE9sVNreshRb8QeKA11oZQIJ3bfMSZz7D0pUqRl9cC0rXr9lbrOtuzbtXbT+GCbrwodvmxH3H0rFf7SIZSxaEBZNy+q3bhgwAF+VckxGB6UqVJdIV9xfDGgfVahbFt9lzw7lxmwqshdVZPIoIBD5Xjn7XWve5p9YBaKtuNq0ou7jtPhlS0qR/LgRFdpVjb/8AXUqz44uO1F18P/tLdrosNaUKDB2CAFG4Hbn1Awe3eqb4u6xa1PjXrasGt7LTC4AQ0XGQQVM4gn8qVKkjFLJS9yJFtx5/fBjdZ16FZRaVN4IlTMznvwOePXmqcOrAbVjOePQAQQJHPFKlXTgkUxxxxp6hPTNagdEVPMN0M2ckzxWv6T0V7iNfa4FIdlCqsyVUuSTI7FgOcxSpVTmk49i3u0VXTNEN+4SCd05MGQSZH1ArefGXSVtW9KVUAhfDMEndAUg8Y/i/Ou0q5nVyftGNHUwpKBldH1Fym2WhhfBAZtsIGI8sxMgdq037N9aFvXbMGWs7904hWVQNvr5jmuUq2Qik+DPnk/DZvPha7uVp/n/9q1eIvP3/AFpUqb+oyej+YM3RbRUgKF3AzsxzEwDgcelD3ukJLYMs6XCZEzb2hROzjyCa5SpHig+6RY8k0uGMv/Ddi5Iup4gL7yryV3EQSFxXm/7YNLbsmwiIqKdwCqi7Z8vzKInvkQeK7Sq7GlGqKJyclbPNdZNseac/yMfT0eaEt9S2WvDBcbnYtEEEAYBB5GSfvSpVpnFWDC7Ry7cBtAjjcRwAeB2GPvRdvWwOJ8u0TiODwsT96VKmgJlVoE1WsfIB2iIhcY5zHP3obQNLj7/3pUqMu4F/LYVcSbjzHzMf71DZ1JUmO9KlUl3Cix6V1FDcTxlLWxlkUwCYMSJE/mK9B6p1RNJst2LSW2af92AgwoJkgTwYzPFdpVlyRUk0y2DamqMfrfiLUXJu+K43EoVYhhx5uFA7ntRfTfjK1bt7LumDsIgg4jvJYnP0xSpViy9JinBJr7cfkbsPUZFK0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70" name="Picture 10" descr="http://ostarbeiter.vn.ua/img/2011/08/stare-miasto-w-warszawie.jpg"/>
          <p:cNvPicPr>
            <a:picLocks noChangeAspect="1" noChangeArrowheads="1"/>
          </p:cNvPicPr>
          <p:nvPr/>
        </p:nvPicPr>
        <p:blipFill>
          <a:blip r:embed="rId2" cstate="print"/>
          <a:srcRect/>
          <a:stretch>
            <a:fillRect/>
          </a:stretch>
        </p:blipFill>
        <p:spPr bwMode="auto">
          <a:xfrm>
            <a:off x="5429256" y="4536343"/>
            <a:ext cx="2715898" cy="2035905"/>
          </a:xfrm>
          <a:prstGeom prst="rect">
            <a:avLst/>
          </a:prstGeom>
          <a:ln w="88900" cap="sq" cmpd="thickThin">
            <a:solidFill>
              <a:srgbClr val="000000"/>
            </a:solidFill>
            <a:prstDash val="solid"/>
            <a:miter lim="800000"/>
          </a:ln>
          <a:effectLst>
            <a:innerShdw blurRad="76200">
              <a:srgbClr val="000000"/>
            </a:innerShdw>
          </a:effectLst>
        </p:spPr>
      </p:pic>
      <p:pic>
        <p:nvPicPr>
          <p:cNvPr id="15372" name="Picture 12" descr="http://bestdealsonhotel.com/wp-content/uploads/2013/03/Shanghai.jpg"/>
          <p:cNvPicPr>
            <a:picLocks noChangeAspect="1" noChangeArrowheads="1"/>
          </p:cNvPicPr>
          <p:nvPr/>
        </p:nvPicPr>
        <p:blipFill>
          <a:blip r:embed="rId3"/>
          <a:srcRect/>
          <a:stretch>
            <a:fillRect/>
          </a:stretch>
        </p:blipFill>
        <p:spPr bwMode="auto">
          <a:xfrm>
            <a:off x="357158" y="571480"/>
            <a:ext cx="3896618" cy="214314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57158" y="357166"/>
            <a:ext cx="7429552" cy="2643205"/>
          </a:xfrm>
        </p:spPr>
        <p:txBody>
          <a:bodyPr>
            <a:normAutofit fontScale="77500" lnSpcReduction="20000"/>
          </a:bodyPr>
          <a:lstStyle/>
          <a:p>
            <a:pPr marL="0" indent="0" algn="just">
              <a:buNone/>
            </a:pPr>
            <a:r>
              <a:rPr lang="uk-UA" dirty="0" smtClean="0"/>
              <a:t>Просторова організація міста була представлена у вигляді концентричних зон, кожна з яких належала певній соціальній групі. Зміни в співвідношенні сил груп призводили до чергового переділу міської території. Основний предмет дослідження даних учених складали, як бачимо, міграційні процеси, міжетнічні відносини і явища соціальної дезорганізації міста. Місто в свою чергу вони уявляли як спрощений елемент суспільства, тому результати дослідження у галузі соціології міста вони переносили на суспільство в цілому.</a:t>
            </a:r>
            <a:endParaRPr lang="uk-UA" dirty="0"/>
          </a:p>
        </p:txBody>
      </p:sp>
      <p:sp>
        <p:nvSpPr>
          <p:cNvPr id="8" name="Содержимое 7"/>
          <p:cNvSpPr>
            <a:spLocks noGrp="1"/>
          </p:cNvSpPr>
          <p:nvPr>
            <p:ph sz="half" idx="2"/>
          </p:nvPr>
        </p:nvSpPr>
        <p:spPr>
          <a:xfrm>
            <a:off x="5786446" y="3357562"/>
            <a:ext cx="3214710" cy="3143272"/>
          </a:xfrm>
        </p:spPr>
        <p:txBody>
          <a:bodyPr>
            <a:noAutofit/>
          </a:bodyPr>
          <a:lstStyle/>
          <a:p>
            <a:pPr marL="0" indent="180975" algn="just">
              <a:buNone/>
            </a:pPr>
            <a:r>
              <a:rPr lang="uk-UA" sz="1800" b="1" dirty="0" smtClean="0"/>
              <a:t>Місто</a:t>
            </a:r>
            <a:r>
              <a:rPr lang="uk-UA" sz="1800" dirty="0" smtClean="0"/>
              <a:t> — це територіально сконцентрована форма розселення людей, зайнятих переважно несільськогосподарською діяльністю, що характеризується значною густотою населення, специфічними соціальними функціями та особливою культурою поведінки.</a:t>
            </a:r>
            <a:endParaRPr lang="uk-UA" sz="1800" dirty="0"/>
          </a:p>
        </p:txBody>
      </p:sp>
      <p:pic>
        <p:nvPicPr>
          <p:cNvPr id="14342" name="Picture 6" descr="http://www.moyaeuropa.com.ua/wp-content/uploads/Budapest-evening-%D0%B8%D0%B4-%D0%BD%D0%B0-%D0%BC%D1%96%D1%81%D1%82%D0%BE-1024x645.jpg"/>
          <p:cNvPicPr>
            <a:picLocks noChangeAspect="1" noChangeArrowheads="1"/>
          </p:cNvPicPr>
          <p:nvPr/>
        </p:nvPicPr>
        <p:blipFill>
          <a:blip r:embed="rId2"/>
          <a:srcRect/>
          <a:stretch>
            <a:fillRect/>
          </a:stretch>
        </p:blipFill>
        <p:spPr bwMode="auto">
          <a:xfrm>
            <a:off x="428596" y="3500438"/>
            <a:ext cx="5000660" cy="299760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14290"/>
            <a:ext cx="6000792" cy="6429420"/>
          </a:xfrm>
        </p:spPr>
        <p:txBody>
          <a:bodyPr>
            <a:normAutofit fontScale="62500" lnSpcReduction="20000"/>
          </a:bodyPr>
          <a:lstStyle/>
          <a:p>
            <a:pPr marL="0" indent="266700" algn="just">
              <a:buNone/>
            </a:pPr>
            <a:r>
              <a:rPr lang="uk-UA" sz="3200" dirty="0" smtClean="0"/>
              <a:t>В Україні соціологія міста почала розвиватись </a:t>
            </a:r>
            <a:r>
              <a:rPr lang="ru-RU" sz="3200" dirty="0" smtClean="0"/>
              <a:t>в 50-их </a:t>
            </a:r>
            <a:r>
              <a:rPr lang="en-US" sz="3200" dirty="0" smtClean="0"/>
              <a:t>pp., </a:t>
            </a:r>
            <a:r>
              <a:rPr lang="uk-UA" sz="3200" dirty="0" smtClean="0"/>
              <a:t>коли швидке зростання кількості міст гостро поставило проблему про шляхи їх подальшого розвитку. Загалом, у західній і вітчизняній соціології виділилось три основних напрямки, в яких проводить свої дослідження соціологія міста.</a:t>
            </a:r>
          </a:p>
          <a:p>
            <a:pPr marL="0" indent="266700" algn="just">
              <a:buFont typeface="Wingdings" pitchFamily="2" charset="2"/>
              <a:buChar char="Ø"/>
            </a:pPr>
            <a:r>
              <a:rPr lang="uk-UA" sz="3200" dirty="0" smtClean="0"/>
              <a:t>Перший напрям охоплює такі питання як специфіка урбанізації в різних соціальних умовах, взаємозв'язок урбанізації та індустріалізації, проблеми управління, соціального прогнозування і планування міста.</a:t>
            </a:r>
          </a:p>
          <a:p>
            <a:pPr marL="0" indent="266700" algn="just">
              <a:buFont typeface="Wingdings" pitchFamily="2" charset="2"/>
              <a:buChar char="Ø"/>
            </a:pPr>
            <a:r>
              <a:rPr lang="uk-UA" sz="3200" dirty="0" smtClean="0"/>
              <a:t>Другий напрям виявляє своїм предметом дослідження внутрішньої структури міста, вивчення у цьому зв'язку соціально-демографічної і соціально-професійної структури міста, особливостей функціонування його соціальних інститутів, міського способу життя та міської культури.</a:t>
            </a:r>
          </a:p>
          <a:p>
            <a:pPr marL="0" indent="266700" algn="just">
              <a:buFont typeface="Wingdings" pitchFamily="2" charset="2"/>
              <a:buChar char="Ø"/>
            </a:pPr>
            <a:r>
              <a:rPr lang="uk-UA" sz="3200" dirty="0" smtClean="0"/>
              <a:t>Третій напрям соціологічного дослідження міста передбачає аналіз закономірностей змін у розвитку і функціонуванні міста, звертає увагу на його соціальну інфраструктуру (різні форми побутового, соціального і культурного обслуговування).</a:t>
            </a:r>
          </a:p>
          <a:p>
            <a:pPr>
              <a:buNone/>
            </a:pPr>
            <a:endParaRPr lang="ru-RU" dirty="0"/>
          </a:p>
        </p:txBody>
      </p:sp>
      <p:pic>
        <p:nvPicPr>
          <p:cNvPr id="29698" name="Picture 2" descr="http://shnick.com.ua/wp-content/uploads/2011/05/staples-city-1.jpg"/>
          <p:cNvPicPr>
            <a:picLocks noChangeAspect="1" noChangeArrowheads="1"/>
          </p:cNvPicPr>
          <p:nvPr/>
        </p:nvPicPr>
        <p:blipFill>
          <a:blip r:embed="rId2"/>
          <a:srcRect/>
          <a:stretch>
            <a:fillRect/>
          </a:stretch>
        </p:blipFill>
        <p:spPr bwMode="auto">
          <a:xfrm>
            <a:off x="6572264" y="4071942"/>
            <a:ext cx="2357454" cy="2143140"/>
          </a:xfrm>
          <a:prstGeom prst="rect">
            <a:avLst/>
          </a:prstGeom>
          <a:ln w="88900" cap="sq" cmpd="thickThin">
            <a:solidFill>
              <a:srgbClr val="000000"/>
            </a:solidFill>
            <a:prstDash val="solid"/>
            <a:miter lim="800000"/>
          </a:ln>
          <a:effectLst>
            <a:innerShdw blurRad="76200">
              <a:srgbClr val="000000"/>
            </a:innerShdw>
          </a:effectLst>
        </p:spPr>
      </p:pic>
      <p:pic>
        <p:nvPicPr>
          <p:cNvPr id="29702" name="Picture 6" descr="http://www.vashinterier.ua/images/products/2846/6-003.jpg"/>
          <p:cNvPicPr>
            <a:picLocks noChangeAspect="1" noChangeArrowheads="1"/>
          </p:cNvPicPr>
          <p:nvPr/>
        </p:nvPicPr>
        <p:blipFill>
          <a:blip r:embed="rId3" cstate="print"/>
          <a:srcRect/>
          <a:stretch>
            <a:fillRect/>
          </a:stretch>
        </p:blipFill>
        <p:spPr bwMode="auto">
          <a:xfrm>
            <a:off x="6500826" y="428604"/>
            <a:ext cx="2500330" cy="278608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14744" y="285728"/>
            <a:ext cx="5214974" cy="6286544"/>
          </a:xfrm>
        </p:spPr>
        <p:txBody>
          <a:bodyPr>
            <a:normAutofit fontScale="77500" lnSpcReduction="20000"/>
          </a:bodyPr>
          <a:lstStyle/>
          <a:p>
            <a:pPr marL="0" indent="266700">
              <a:buNone/>
            </a:pPr>
            <a:r>
              <a:rPr lang="uk-UA" dirty="0" smtClean="0"/>
              <a:t>Таким чином, до кола проблем, які досліджує соціологія міста можна віднести такі:</a:t>
            </a:r>
          </a:p>
          <a:p>
            <a:pPr marL="0" indent="266700">
              <a:buFont typeface="Wingdings" pitchFamily="2" charset="2"/>
              <a:buChar char="Ø"/>
            </a:pPr>
            <a:r>
              <a:rPr lang="uk-UA" dirty="0" smtClean="0"/>
              <a:t> визначення ролі міста у суспільному житті;</a:t>
            </a:r>
          </a:p>
          <a:p>
            <a:pPr marL="0" indent="266700">
              <a:buFont typeface="Wingdings" pitchFamily="2" charset="2"/>
              <a:buChar char="Ø"/>
            </a:pPr>
            <a:r>
              <a:rPr lang="uk-UA" dirty="0" smtClean="0"/>
              <a:t> основні причини появи місті фактори, що впливають на їх розвиток;</a:t>
            </a:r>
          </a:p>
          <a:p>
            <a:pPr marL="0" indent="266700">
              <a:buFont typeface="Wingdings" pitchFamily="2" charset="2"/>
              <a:buChar char="Ø"/>
            </a:pPr>
            <a:r>
              <a:rPr lang="uk-UA" dirty="0" smtClean="0"/>
              <a:t> соціальна структура населення міст;</a:t>
            </a:r>
          </a:p>
          <a:p>
            <a:pPr marL="0" indent="266700">
              <a:buFont typeface="Wingdings" pitchFamily="2" charset="2"/>
              <a:buChar char="Ø"/>
            </a:pPr>
            <a:r>
              <a:rPr lang="uk-UA" dirty="0" smtClean="0"/>
              <a:t> соціальна стратифікація міста та соціальна мобільність у ньому;</a:t>
            </a:r>
          </a:p>
          <a:p>
            <a:pPr marL="0" indent="266700">
              <a:buFont typeface="Wingdings" pitchFamily="2" charset="2"/>
              <a:buChar char="Ø"/>
            </a:pPr>
            <a:r>
              <a:rPr lang="uk-UA" dirty="0" smtClean="0"/>
              <a:t> особливості міського способу життя і міської культури;</a:t>
            </a:r>
          </a:p>
          <a:p>
            <a:pPr marL="0" indent="266700">
              <a:buFont typeface="Wingdings" pitchFamily="2" charset="2"/>
              <a:buChar char="Ø"/>
            </a:pPr>
            <a:r>
              <a:rPr lang="uk-UA" dirty="0" smtClean="0"/>
              <a:t> соціальна природа урбанізації;</a:t>
            </a:r>
          </a:p>
          <a:p>
            <a:pPr marL="0" indent="266700">
              <a:buFont typeface="Wingdings" pitchFamily="2" charset="2"/>
              <a:buChar char="Ø"/>
            </a:pPr>
            <a:r>
              <a:rPr lang="uk-UA" dirty="0" smtClean="0"/>
              <a:t> соціальна і культурна роль міст;</a:t>
            </a:r>
          </a:p>
          <a:p>
            <a:pPr marL="0" indent="266700">
              <a:buFont typeface="Wingdings" pitchFamily="2" charset="2"/>
              <a:buChar char="Ø"/>
            </a:pPr>
            <a:r>
              <a:rPr lang="uk-UA" dirty="0" smtClean="0"/>
              <a:t> соціальні фактори і наслідки міграції населення;</a:t>
            </a:r>
          </a:p>
          <a:p>
            <a:pPr marL="0" indent="266700">
              <a:buFont typeface="Wingdings" pitchFamily="2" charset="2"/>
              <a:buChar char="Ø"/>
            </a:pPr>
            <a:r>
              <a:rPr lang="uk-UA" dirty="0" smtClean="0"/>
              <a:t> типологія міст та ін.</a:t>
            </a:r>
          </a:p>
          <a:p>
            <a:pPr>
              <a:buNone/>
            </a:pPr>
            <a:endParaRPr lang="ru-RU" dirty="0"/>
          </a:p>
        </p:txBody>
      </p:sp>
      <p:pic>
        <p:nvPicPr>
          <p:cNvPr id="30722" name="Picture 2" descr="http://www.dcz.gov.ua/vol/img/publishing/?id=11871"/>
          <p:cNvPicPr>
            <a:picLocks noChangeAspect="1" noChangeArrowheads="1"/>
          </p:cNvPicPr>
          <p:nvPr/>
        </p:nvPicPr>
        <p:blipFill>
          <a:blip r:embed="rId2"/>
          <a:srcRect/>
          <a:stretch>
            <a:fillRect/>
          </a:stretch>
        </p:blipFill>
        <p:spPr bwMode="auto">
          <a:xfrm>
            <a:off x="285720" y="3714752"/>
            <a:ext cx="3286147" cy="2714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24" name="Picture 4" descr="http://real-economy.com.ua/img/item/99/2999/imgbig.jpg"/>
          <p:cNvPicPr>
            <a:picLocks noChangeAspect="1" noChangeArrowheads="1"/>
          </p:cNvPicPr>
          <p:nvPr/>
        </p:nvPicPr>
        <p:blipFill>
          <a:blip r:embed="rId3"/>
          <a:srcRect/>
          <a:stretch>
            <a:fillRect/>
          </a:stretch>
        </p:blipFill>
        <p:spPr bwMode="auto">
          <a:xfrm>
            <a:off x="285720" y="428604"/>
            <a:ext cx="3214710" cy="264320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42852"/>
            <a:ext cx="7324724" cy="846158"/>
          </a:xfrm>
        </p:spPr>
        <p:txBody>
          <a:bodyPr/>
          <a:lstStyle/>
          <a:p>
            <a:pPr algn="ctr"/>
            <a:r>
              <a:rPr lang="uk-UA" dirty="0" smtClean="0"/>
              <a:t> </a:t>
            </a:r>
            <a:r>
              <a:rPr lang="uk-UA" dirty="0" smtClean="0">
                <a:solidFill>
                  <a:schemeClr val="accent6">
                    <a:lumMod val="40000"/>
                    <a:lumOff val="60000"/>
                  </a:schemeClr>
                </a:solidFill>
              </a:rPr>
              <a:t>Соціологія села</a:t>
            </a:r>
            <a:endParaRPr lang="ru-RU" dirty="0">
              <a:solidFill>
                <a:schemeClr val="accent6">
                  <a:lumMod val="40000"/>
                  <a:lumOff val="60000"/>
                </a:schemeClr>
              </a:solidFill>
            </a:endParaRPr>
          </a:p>
        </p:txBody>
      </p:sp>
      <p:sp>
        <p:nvSpPr>
          <p:cNvPr id="3" name="Содержимое 2"/>
          <p:cNvSpPr>
            <a:spLocks noGrp="1"/>
          </p:cNvSpPr>
          <p:nvPr>
            <p:ph sz="half" idx="1"/>
          </p:nvPr>
        </p:nvSpPr>
        <p:spPr>
          <a:xfrm>
            <a:off x="214282" y="1214422"/>
            <a:ext cx="5286412" cy="5357850"/>
          </a:xfrm>
        </p:spPr>
        <p:txBody>
          <a:bodyPr>
            <a:noAutofit/>
          </a:bodyPr>
          <a:lstStyle/>
          <a:p>
            <a:pPr marL="0" indent="180975">
              <a:buNone/>
            </a:pPr>
            <a:r>
              <a:rPr lang="uk-UA" sz="2000" b="1" dirty="0" smtClean="0"/>
              <a:t>Соціологія села </a:t>
            </a:r>
            <a:r>
              <a:rPr lang="uk-UA" sz="2000" dirty="0" smtClean="0"/>
              <a:t>— галузь соціологічної науки, що вивчає різні аспекти життєдіяльності села як соціально-територіальної спільноти.</a:t>
            </a:r>
          </a:p>
          <a:p>
            <a:pPr marL="0" indent="180975">
              <a:buNone/>
            </a:pPr>
            <a:r>
              <a:rPr lang="uk-UA" sz="2000" b="1" dirty="0" smtClean="0"/>
              <a:t>Об'єкт</a:t>
            </a:r>
            <a:r>
              <a:rPr lang="uk-UA" sz="2000" dirty="0" smtClean="0"/>
              <a:t> її — село як специфічна, внутрішньо диференційована підсистема соціально-поселенської структури суспільства та сільське населення. </a:t>
            </a:r>
          </a:p>
          <a:p>
            <a:pPr marL="0" indent="180975">
              <a:buNone/>
            </a:pPr>
            <a:r>
              <a:rPr lang="uk-UA" sz="2000" b="1" dirty="0" smtClean="0"/>
              <a:t>Предмет соціології села </a:t>
            </a:r>
            <a:r>
              <a:rPr lang="uk-UA" sz="2000" dirty="0" smtClean="0"/>
              <a:t>— вивчення ролі села в суспільстві та системах розселення, головних чинників, що впливають на його розвиток; визначення його підсистем, специфіки сільського стилю життя, особливостей сільської культури; аналіз соціальної та професійної структури населення.</a:t>
            </a:r>
            <a:br>
              <a:rPr lang="uk-UA" sz="2000" dirty="0" smtClean="0"/>
            </a:br>
            <a:r>
              <a:rPr lang="uk-UA" sz="2000" dirty="0" smtClean="0"/>
              <a:t/>
            </a:r>
            <a:br>
              <a:rPr lang="uk-UA" sz="2000" dirty="0" smtClean="0"/>
            </a:br>
            <a:endParaRPr lang="ru-RU" sz="2000" dirty="0"/>
          </a:p>
        </p:txBody>
      </p:sp>
      <p:pic>
        <p:nvPicPr>
          <p:cNvPr id="1026" name="Picture 2" descr="http://upload.wikimedia.org/wikipedia/uk/archive/4/46/20120526190115!%D0%A1%D0%B5%D0%BB%D0%BE_%D0%BD%D0%B0_%D0%B1%D0%B5%D1%80%D0%B5%D0%B7%D1%96_%D1%80%D1%96%D1%87%D0%BA%D0%B8._%D0%A3%D0%BA%D1%80%D0%B0%D1%97%D0%BD%D0%B0.jpeg"/>
          <p:cNvPicPr>
            <a:picLocks noChangeAspect="1" noChangeArrowheads="1"/>
          </p:cNvPicPr>
          <p:nvPr/>
        </p:nvPicPr>
        <p:blipFill>
          <a:blip r:embed="rId2"/>
          <a:srcRect/>
          <a:stretch>
            <a:fillRect/>
          </a:stretch>
        </p:blipFill>
        <p:spPr bwMode="auto">
          <a:xfrm>
            <a:off x="5929322" y="1428736"/>
            <a:ext cx="2786082" cy="23004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28" name="Picture 4" descr="http://4.bp.blogspot.com/_wlbOlU1oOWI/TKnydz7Vw1I/AAAAAAAADQo/nkvt7LWs93c/s400/frontovoe.jpg"/>
          <p:cNvPicPr>
            <a:picLocks noChangeAspect="1" noChangeArrowheads="1"/>
          </p:cNvPicPr>
          <p:nvPr/>
        </p:nvPicPr>
        <p:blipFill>
          <a:blip r:embed="rId3"/>
          <a:srcRect/>
          <a:stretch>
            <a:fillRect/>
          </a:stretch>
        </p:blipFill>
        <p:spPr bwMode="auto">
          <a:xfrm>
            <a:off x="5786446" y="4286256"/>
            <a:ext cx="3071834" cy="219276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071802" y="357166"/>
            <a:ext cx="5857916" cy="6215106"/>
          </a:xfrm>
        </p:spPr>
        <p:txBody>
          <a:bodyPr>
            <a:noAutofit/>
          </a:bodyPr>
          <a:lstStyle/>
          <a:p>
            <a:pPr marL="0" indent="266700">
              <a:buNone/>
            </a:pPr>
            <a:r>
              <a:rPr lang="uk-UA" sz="2000" dirty="0" smtClean="0"/>
              <a:t>Вітчизняна соціально-політична думка традиційно була зорієнтована на сільські проблеми, вважала село джерелом національної ментальності, особливості якої різною мірою впливають на всі сфери життєдіяльності українського суспільства. Найцікавішими спостереженнями і роздумами збагатили українську соціологію наприкінці XIX — на початку XX ст. І. Франко, М. Грушевський, О. </a:t>
            </a:r>
            <a:r>
              <a:rPr lang="uk-UA" sz="2000" dirty="0" err="1" smtClean="0"/>
              <a:t>Шумський</a:t>
            </a:r>
            <a:r>
              <a:rPr lang="uk-UA" sz="2000" dirty="0" smtClean="0"/>
              <a:t>, С. </a:t>
            </a:r>
            <a:r>
              <a:rPr lang="uk-UA" sz="2000" dirty="0" err="1" smtClean="0"/>
              <a:t>Подо-линський</a:t>
            </a:r>
            <a:r>
              <a:rPr lang="uk-UA" sz="2000" dirty="0" smtClean="0"/>
              <a:t>. За радянських часів вона змушена була обслуговувати політичні інтереси влади, змінюючи напрям своїх пошуків залежно від політичних рішень, часто підганяючи під них результати досліджень. На сучасному етапі соціологія села зосереджує свій погляд на процесах, особливостях соціальної стратифікації в селі, соціальних наслідках впровадження нових технологій у сільськогосподарському виробництві.</a:t>
            </a:r>
            <a:r>
              <a:rPr lang="uk-UA" sz="1600" dirty="0" smtClean="0"/>
              <a:t/>
            </a:r>
            <a:br>
              <a:rPr lang="uk-UA" sz="1600" dirty="0" smtClean="0"/>
            </a:br>
            <a:endParaRPr lang="ru-RU" sz="1600" dirty="0"/>
          </a:p>
        </p:txBody>
      </p:sp>
      <p:pic>
        <p:nvPicPr>
          <p:cNvPr id="20482" name="Picture 2" descr="http://www.stihi.ru/pics/2010/09/06/7397.jpg"/>
          <p:cNvPicPr>
            <a:picLocks noChangeAspect="1" noChangeArrowheads="1"/>
          </p:cNvPicPr>
          <p:nvPr/>
        </p:nvPicPr>
        <p:blipFill>
          <a:blip r:embed="rId2"/>
          <a:srcRect/>
          <a:stretch>
            <a:fillRect/>
          </a:stretch>
        </p:blipFill>
        <p:spPr bwMode="auto">
          <a:xfrm>
            <a:off x="214282" y="928670"/>
            <a:ext cx="2786050" cy="2357430"/>
          </a:xfrm>
          <a:prstGeom prst="rect">
            <a:avLst/>
          </a:prstGeom>
          <a:ln w="88900" cap="sq" cmpd="thickThin">
            <a:solidFill>
              <a:srgbClr val="000000"/>
            </a:solidFill>
            <a:prstDash val="solid"/>
            <a:miter lim="800000"/>
          </a:ln>
          <a:effectLst>
            <a:innerShdw blurRad="76200">
              <a:srgbClr val="000000"/>
            </a:innerShdw>
          </a:effectLst>
        </p:spPr>
      </p:pic>
      <p:pic>
        <p:nvPicPr>
          <p:cNvPr id="20484" name="Picture 4" descr="http://oreninform.ru/upload/iblock/70c/12911060262874.jpg"/>
          <p:cNvPicPr>
            <a:picLocks noChangeAspect="1" noChangeArrowheads="1"/>
          </p:cNvPicPr>
          <p:nvPr/>
        </p:nvPicPr>
        <p:blipFill>
          <a:blip r:embed="rId3"/>
          <a:srcRect/>
          <a:stretch>
            <a:fillRect/>
          </a:stretch>
        </p:blipFill>
        <p:spPr bwMode="auto">
          <a:xfrm>
            <a:off x="142844" y="3786190"/>
            <a:ext cx="2815852" cy="214314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428604"/>
            <a:ext cx="5500726" cy="6286544"/>
          </a:xfrm>
        </p:spPr>
        <p:txBody>
          <a:bodyPr>
            <a:normAutofit fontScale="77500" lnSpcReduction="20000"/>
          </a:bodyPr>
          <a:lstStyle/>
          <a:p>
            <a:pPr marL="0" indent="180975">
              <a:buNone/>
            </a:pPr>
            <a:r>
              <a:rPr lang="uk-UA" sz="2900" dirty="0" smtClean="0">
                <a:solidFill>
                  <a:schemeClr val="accent6">
                    <a:lumMod val="40000"/>
                    <a:lumOff val="60000"/>
                  </a:schemeClr>
                </a:solidFill>
              </a:rPr>
              <a:t>Село</a:t>
            </a:r>
            <a:r>
              <a:rPr lang="uk-UA" sz="2900" dirty="0" smtClean="0"/>
              <a:t> — конкретна соціально-просторова форма існування суспільства, місце, де населення зайняте переважно аграрною працею.</a:t>
            </a:r>
            <a:br>
              <a:rPr lang="uk-UA" sz="2900" dirty="0" smtClean="0"/>
            </a:br>
            <a:r>
              <a:rPr lang="uk-UA" sz="2900" dirty="0" smtClean="0"/>
              <a:t>Сільському життю властиві: підпорядкованість праці ритмам природи, нерівномірність трудової зайнятості; тісне поєднання праці та побуту; невисока виробнича мобільність; різноманітний демографічний склад територіальних груп; трудомісткість праці у домашньому та особистому підсобному господарстві; сильний неформальний соціальний контроль, велике значення місцевих авторитетів; менш напружений ритм життя, простіші форми спілкування, ніж у місті; зв'язок з природним середовищем; дисперсність розселення (розкиданість як самих сільських населених пунктів, так і індивідуальних осель у них).</a:t>
            </a:r>
            <a:r>
              <a:rPr lang="uk-UA" dirty="0" smtClean="0"/>
              <a:t/>
            </a:r>
            <a:br>
              <a:rPr lang="uk-UA" dirty="0" smtClean="0"/>
            </a:br>
            <a:endParaRPr lang="ru-RU" dirty="0"/>
          </a:p>
        </p:txBody>
      </p:sp>
      <p:pic>
        <p:nvPicPr>
          <p:cNvPr id="21506" name="Picture 2" descr="http://www.poetryclub.com.ua/upload/poem_all/00432233.jpg"/>
          <p:cNvPicPr>
            <a:picLocks noChangeAspect="1" noChangeArrowheads="1"/>
          </p:cNvPicPr>
          <p:nvPr/>
        </p:nvPicPr>
        <p:blipFill>
          <a:blip r:embed="rId2"/>
          <a:srcRect/>
          <a:stretch>
            <a:fillRect/>
          </a:stretch>
        </p:blipFill>
        <p:spPr bwMode="auto">
          <a:xfrm>
            <a:off x="5429256" y="428604"/>
            <a:ext cx="3500462" cy="26253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08" name="Picture 4" descr="http://podrobnosti.ua/upload/news/2011/10/06/795994_3.jpg"/>
          <p:cNvPicPr>
            <a:picLocks noChangeAspect="1" noChangeArrowheads="1"/>
          </p:cNvPicPr>
          <p:nvPr/>
        </p:nvPicPr>
        <p:blipFill>
          <a:blip r:embed="rId3"/>
          <a:srcRect/>
          <a:stretch>
            <a:fillRect/>
          </a:stretch>
        </p:blipFill>
        <p:spPr bwMode="auto">
          <a:xfrm>
            <a:off x="5643570" y="3643314"/>
            <a:ext cx="3286124" cy="26289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257</TotalTime>
  <Words>1043</Words>
  <PresentationFormat>Экран (4:3)</PresentationFormat>
  <Paragraphs>39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Техническая</vt:lpstr>
      <vt:lpstr>Соціологія міста і села</vt:lpstr>
      <vt:lpstr>Соціологія міста</vt:lpstr>
      <vt:lpstr>Слайд 3</vt:lpstr>
      <vt:lpstr>Слайд 4</vt:lpstr>
      <vt:lpstr>Слайд 5</vt:lpstr>
      <vt:lpstr>Слайд 6</vt:lpstr>
      <vt:lpstr> Соціологія села</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DNA7 X64</cp:lastModifiedBy>
  <cp:revision>28</cp:revision>
  <dcterms:modified xsi:type="dcterms:W3CDTF">2014-11-03T20:41:21Z</dcterms:modified>
</cp:coreProperties>
</file>