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3D5D0-2F9E-4748-AC0F-47C4B1D9F314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BA50-E299-48C7-9F06-B69C0A46FE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2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19693B-B9E1-497F-908B-FB8234833086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C18913-B352-4A0D-8882-A172015B3A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20688"/>
            <a:ext cx="8458200" cy="1222375"/>
          </a:xfrm>
        </p:spPr>
        <p:txBody>
          <a:bodyPr>
            <a:normAutofit/>
          </a:bodyPr>
          <a:lstStyle/>
          <a:p>
            <a:r>
              <a:rPr lang="ru-RU" sz="4400" dirty="0" err="1" smtClean="0"/>
              <a:t>Трудове</a:t>
            </a:r>
            <a:r>
              <a:rPr lang="ru-RU" sz="4400" dirty="0" smtClean="0"/>
              <a:t> право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8304" y="4221088"/>
            <a:ext cx="1627892" cy="1584782"/>
          </a:xfrm>
        </p:spPr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  <p:pic>
        <p:nvPicPr>
          <p:cNvPr id="4099" name="Picture 3" descr="C:\Users\Таня\AppData\Local\Microsoft\Windows\Temporary Internet Files\Content.IE5\19ORGMJN\MP9003096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5169768" cy="3687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068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Трудове 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Трудов</a:t>
            </a:r>
            <a:r>
              <a:rPr lang="en-US" dirty="0"/>
              <a:t>é </a:t>
            </a:r>
            <a:r>
              <a:rPr lang="ru-RU" dirty="0" err="1"/>
              <a:t>пр</a:t>
            </a:r>
            <a:r>
              <a:rPr lang="en-US" dirty="0"/>
              <a:t>á</a:t>
            </a:r>
            <a:r>
              <a:rPr lang="ru-RU" dirty="0"/>
              <a:t>во — </a:t>
            </a:r>
            <a:r>
              <a:rPr lang="ru-RU" dirty="0" err="1"/>
              <a:t>об'єктивно</a:t>
            </a:r>
            <a:r>
              <a:rPr lang="ru-RU" dirty="0"/>
              <a:t> </a:t>
            </a:r>
            <a:r>
              <a:rPr lang="ru-RU" dirty="0" err="1"/>
              <a:t>відокремлена</a:t>
            </a:r>
            <a:r>
              <a:rPr lang="ru-RU" dirty="0"/>
              <a:t> система </a:t>
            </a:r>
            <a:r>
              <a:rPr lang="ru-RU" dirty="0" err="1"/>
              <a:t>взаємопов'язаних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норм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суспільно-трудові</a:t>
            </a:r>
            <a:r>
              <a:rPr lang="ru-RU" dirty="0"/>
              <a:t> та </a:t>
            </a:r>
            <a:r>
              <a:rPr lang="ru-RU" dirty="0" err="1"/>
              <a:t>пов'язані</a:t>
            </a:r>
            <a:r>
              <a:rPr lang="ru-RU" dirty="0"/>
              <a:t> з ними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з приводу </a:t>
            </a:r>
            <a:r>
              <a:rPr lang="ru-RU" dirty="0" err="1"/>
              <a:t>реалізації</a:t>
            </a:r>
            <a:r>
              <a:rPr lang="ru-RU" dirty="0"/>
              <a:t> права на </a:t>
            </a:r>
            <a:r>
              <a:rPr lang="ru-RU" dirty="0" err="1"/>
              <a:t>працю</a:t>
            </a:r>
            <a:r>
              <a:rPr lang="ru-RU" dirty="0"/>
              <a:t> та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найману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 </a:t>
            </a:r>
            <a:r>
              <a:rPr lang="ru-RU" dirty="0" err="1"/>
              <a:t>власності,з</a:t>
            </a:r>
            <a:r>
              <a:rPr lang="ru-RU" dirty="0"/>
              <a:t> </a:t>
            </a:r>
            <a:r>
              <a:rPr lang="ru-RU" dirty="0" err="1"/>
              <a:t>поєднанням</a:t>
            </a:r>
            <a:r>
              <a:rPr lang="ru-RU" dirty="0"/>
              <a:t> </a:t>
            </a:r>
            <a:r>
              <a:rPr lang="ru-RU" dirty="0" err="1"/>
              <a:t>суспільно-колективних</a:t>
            </a:r>
            <a:r>
              <a:rPr lang="ru-RU" dirty="0"/>
              <a:t> та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164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86800" cy="4525962"/>
          </a:xfrm>
        </p:spPr>
        <p:txBody>
          <a:bodyPr/>
          <a:lstStyle/>
          <a:p>
            <a:endParaRPr lang="ru-RU" dirty="0" smtClean="0"/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Кожна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люд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на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Україні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має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право на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працю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закріплено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ст. 43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Конституції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України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28.06.1996 р. Кодекс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законів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про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працю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України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30" name="Picture 6" descr="C:\Users\Таня\AppData\Local\Microsoft\Windows\Temporary Internet Files\Content.IE5\SCDI6R0D\MP90038298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8567"/>
            <a:ext cx="1872208" cy="20064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Таня\AppData\Local\Microsoft\Windows\Temporary Internet Files\Content.IE5\SCDI6R0D\MP90038299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0"/>
            <a:ext cx="1656184" cy="23186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Таня\AppData\Local\Microsoft\Windows\Temporary Internet Files\Content.IE5\Y559191W\MP90038297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99" y="4418856"/>
            <a:ext cx="3251517" cy="2322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Таня\AppData\Local\Microsoft\Windows\Temporary Internet Files\Content.IE5\19ORGMJN\MP90038298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2922" y="4389596"/>
            <a:ext cx="2687614" cy="19197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Таня\AppData\Local\Microsoft\Windows\Temporary Internet Files\Content.IE5\SCDI6R0D\MP9003830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2235" y="4491728"/>
            <a:ext cx="1864800" cy="133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Таня\AppData\Local\Microsoft\Windows\Temporary Internet Files\Content.IE5\41GTY6BH\MP900382977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7209" y="342058"/>
            <a:ext cx="1208323" cy="16916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Таня\AppData\Local\Microsoft\Windows\Temporary Internet Files\Content.IE5\19ORGMJN\MP90038748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4635" y="228166"/>
            <a:ext cx="1304544" cy="1828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5603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740"/>
                            </p:stCondLst>
                            <p:childTnLst>
                              <p:par>
                                <p:cTn id="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060848"/>
            <a:ext cx="68407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метод </a:t>
            </a:r>
            <a:r>
              <a:rPr lang="ru-RU" sz="2000" b="1" dirty="0"/>
              <a:t>автономного </a:t>
            </a:r>
            <a:r>
              <a:rPr lang="ru-RU" sz="2000" b="1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 </a:t>
            </a:r>
            <a:r>
              <a:rPr lang="ru-RU" dirty="0" err="1"/>
              <a:t>координування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та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де </a:t>
            </a:r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задовольняють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 smtClean="0"/>
              <a:t>;</a:t>
            </a:r>
          </a:p>
          <a:p>
            <a:endParaRPr lang="uk-UA" dirty="0"/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метод </a:t>
            </a:r>
            <a:r>
              <a:rPr lang="ru-RU" sz="2000" b="1" dirty="0" err="1"/>
              <a:t>централізованого</a:t>
            </a:r>
            <a:r>
              <a:rPr lang="ru-RU" sz="2000" b="1" dirty="0"/>
              <a:t> </a:t>
            </a:r>
            <a:r>
              <a:rPr lang="ru-RU" sz="2000" b="1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відносинах</a:t>
            </a:r>
            <a:r>
              <a:rPr lang="ru-RU" dirty="0"/>
              <a:t> </a:t>
            </a:r>
            <a:r>
              <a:rPr lang="ru-RU" dirty="0" err="1"/>
              <a:t>субординації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де в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втручається</a:t>
            </a:r>
            <a:r>
              <a:rPr lang="ru-RU" dirty="0"/>
              <a:t> держава.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23400" y="627343"/>
            <a:ext cx="60486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трудового права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характерними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є два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основних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правового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регулювання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endParaRPr lang="ru-RU" dirty="0"/>
          </a:p>
        </p:txBody>
      </p:sp>
      <p:pic>
        <p:nvPicPr>
          <p:cNvPr id="3074" name="Picture 2" descr="C:\Users\Таня\AppData\Local\Microsoft\Windows\Temporary Internet Files\Content.IE5\SCDI6R0D\MC900311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69160"/>
            <a:ext cx="1814513" cy="161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017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2267744" y="5056603"/>
            <a:ext cx="4608512" cy="136815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Трудове право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117345" y="3601800"/>
            <a:ext cx="792088" cy="13010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1619672" y="3212976"/>
            <a:ext cx="648072" cy="17064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1835696" y="2024955"/>
            <a:ext cx="864096" cy="28377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2555776" y="1233306"/>
            <a:ext cx="787974" cy="36507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3563888" y="1255986"/>
            <a:ext cx="360040" cy="36634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319972" y="2203123"/>
            <a:ext cx="0" cy="27163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716016" y="3212976"/>
            <a:ext cx="144016" cy="17064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508104" y="1970893"/>
            <a:ext cx="432048" cy="28918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777528" y="2875791"/>
            <a:ext cx="772239" cy="20082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6732" y="305865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Захист від безробіття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00708" y="1701790"/>
            <a:ext cx="213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Свобода праці та зайнятості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475656" y="76470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рівноправність</a:t>
            </a:r>
            <a:r>
              <a:rPr lang="ru-RU" dirty="0"/>
              <a:t> у </a:t>
            </a:r>
            <a:r>
              <a:rPr lang="ru-RU" dirty="0" err="1"/>
              <a:t>праці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059832" y="33265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справедлива </a:t>
            </a:r>
            <a:r>
              <a:rPr lang="ru-RU" dirty="0" err="1"/>
              <a:t>винагорода</a:t>
            </a:r>
            <a:r>
              <a:rPr lang="ru-RU" dirty="0"/>
              <a:t> за </a:t>
            </a:r>
            <a:r>
              <a:rPr lang="ru-RU" dirty="0" err="1"/>
              <a:t>працю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959932" y="1556792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319972" y="2492896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право на </a:t>
            </a:r>
            <a:r>
              <a:rPr lang="ru-RU" dirty="0" err="1"/>
              <a:t>відпочинок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436395" y="123847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право на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,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44208" y="216973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прав,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83760" y="317021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право на </a:t>
            </a:r>
            <a:r>
              <a:rPr lang="ru-RU" dirty="0" err="1"/>
              <a:t>виробничу</a:t>
            </a:r>
            <a:r>
              <a:rPr lang="ru-RU" dirty="0"/>
              <a:t> </a:t>
            </a:r>
            <a:r>
              <a:rPr lang="ru-RU" dirty="0" err="1"/>
              <a:t>демократію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091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Принципи трудового права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Перша група: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1520" y="1648952"/>
            <a:ext cx="6408712" cy="352839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свобода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зайнятості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заборона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примусової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2)право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працю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захист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безробіття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допомога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працевлаштуванні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матеріальна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підтримка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безробітних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3)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рівноправність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зайнятості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заборона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дискримінації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92609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Принципи трудового права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Друга група: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64210" y="1622360"/>
            <a:ext cx="8728270" cy="497499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1) справедлива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винагорода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виконану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роботу.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а) оплата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гарантії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компенсації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охорона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договір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прийняття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 роботу,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переведення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іншу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роботу);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охорона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як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загальний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в тому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числі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посилена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охорона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жінок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молоді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контроль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охороною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норми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матеріальної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відповідальності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роботодавця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за шкоду,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заподіяну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працівникові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разі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трудового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каліцтва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05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Принципи трудового права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Друга група: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80993" y="1606224"/>
            <a:ext cx="8728270" cy="497499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право 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відпочинок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робочий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час;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час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відпочинку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поєднання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навчанням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захист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прав.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Цей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забезпечується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нагляд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контроль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додержанням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трудового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законодавства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повноваження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профспілок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колективів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спори.</a:t>
            </a:r>
          </a:p>
        </p:txBody>
      </p:sp>
    </p:spTree>
    <p:extLst>
      <p:ext uri="{BB962C8B-B14F-4D97-AF65-F5344CB8AC3E}">
        <p14:creationId xmlns:p14="http://schemas.microsoft.com/office/powerpoint/2010/main" xmlns="" val="171524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Принципи трудового права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Третя група: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08720" y="1588951"/>
            <a:ext cx="8728270" cy="497499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безплатної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професійної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підготовки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перепідготовки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підвищення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кваліфікації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працевлаштування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зайнятість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населення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договір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робочий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час;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г) оплата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гарантійні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виплати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виконання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обов'язків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сторонами трудового договору.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дисципліна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дисциплінарні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звільнення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договір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матеріальна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відповідальність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сторін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трудового договору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заподіяну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шкоду;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розгляд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спорів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824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468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Трудове право</vt:lpstr>
      <vt:lpstr>Трудове Право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Трудове право</dc:title>
  <dc:creator>Таня</dc:creator>
  <cp:lastModifiedBy>comp</cp:lastModifiedBy>
  <cp:revision>9</cp:revision>
  <dcterms:created xsi:type="dcterms:W3CDTF">2013-05-22T17:06:08Z</dcterms:created>
  <dcterms:modified xsi:type="dcterms:W3CDTF">2020-10-18T13:29:05Z</dcterms:modified>
</cp:coreProperties>
</file>