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F3D5D0-2F9E-4748-AC0F-47C4B1D9F314}" type="datetimeFigureOut">
              <a:rPr lang="ru-RU" smtClean="0"/>
              <a:pPr/>
              <a:t>18.10.2020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39BA50-E299-48C7-9F06-B69C0A46FEF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75225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9693B-B9E1-497F-908B-FB8234833086}" type="datetimeFigureOut">
              <a:rPr lang="ru-RU" smtClean="0"/>
              <a:pPr/>
              <a:t>18.10.2020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0C18913-B352-4A0D-8882-A172015B3A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9693B-B9E1-497F-908B-FB8234833086}" type="datetimeFigureOut">
              <a:rPr lang="ru-RU" smtClean="0"/>
              <a:pPr/>
              <a:t>18.10.2020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18913-B352-4A0D-8882-A172015B3A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9693B-B9E1-497F-908B-FB8234833086}" type="datetimeFigureOut">
              <a:rPr lang="ru-RU" smtClean="0"/>
              <a:pPr/>
              <a:t>18.10.2020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18913-B352-4A0D-8882-A172015B3A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9693B-B9E1-497F-908B-FB8234833086}" type="datetimeFigureOut">
              <a:rPr lang="ru-RU" smtClean="0"/>
              <a:pPr/>
              <a:t>18.10.2020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0C18913-B352-4A0D-8882-A172015B3A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9693B-B9E1-497F-908B-FB8234833086}" type="datetimeFigureOut">
              <a:rPr lang="ru-RU" smtClean="0"/>
              <a:pPr/>
              <a:t>18.10.2020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18913-B352-4A0D-8882-A172015B3A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9693B-B9E1-497F-908B-FB8234833086}" type="datetimeFigureOut">
              <a:rPr lang="ru-RU" smtClean="0"/>
              <a:pPr/>
              <a:t>18.10.2020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18913-B352-4A0D-8882-A172015B3A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9693B-B9E1-497F-908B-FB8234833086}" type="datetimeFigureOut">
              <a:rPr lang="ru-RU" smtClean="0"/>
              <a:pPr/>
              <a:t>18.10.2020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0C18913-B352-4A0D-8882-A172015B3A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9693B-B9E1-497F-908B-FB8234833086}" type="datetimeFigureOut">
              <a:rPr lang="ru-RU" smtClean="0"/>
              <a:pPr/>
              <a:t>18.10.2020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18913-B352-4A0D-8882-A172015B3A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9693B-B9E1-497F-908B-FB8234833086}" type="datetimeFigureOut">
              <a:rPr lang="ru-RU" smtClean="0"/>
              <a:pPr/>
              <a:t>18.10.2020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18913-B352-4A0D-8882-A172015B3A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9693B-B9E1-497F-908B-FB8234833086}" type="datetimeFigureOut">
              <a:rPr lang="ru-RU" smtClean="0"/>
              <a:pPr/>
              <a:t>18.10.2020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18913-B352-4A0D-8882-A172015B3A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9693B-B9E1-497F-908B-FB8234833086}" type="datetimeFigureOut">
              <a:rPr lang="ru-RU" smtClean="0"/>
              <a:pPr/>
              <a:t>18.10.2020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18913-B352-4A0D-8882-A172015B3A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419693B-B9E1-497F-908B-FB8234833086}" type="datetimeFigureOut">
              <a:rPr lang="ru-RU" smtClean="0"/>
              <a:pPr/>
              <a:t>18.10.2020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0C18913-B352-4A0D-8882-A172015B3A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620688"/>
            <a:ext cx="8458200" cy="1222375"/>
          </a:xfrm>
        </p:spPr>
        <p:txBody>
          <a:bodyPr>
            <a:normAutofit/>
          </a:bodyPr>
          <a:lstStyle/>
          <a:p>
            <a:r>
              <a:rPr lang="ru-RU" sz="4400" dirty="0" err="1" smtClean="0"/>
              <a:t>Трудове</a:t>
            </a:r>
            <a:r>
              <a:rPr lang="ru-RU" sz="4400" dirty="0" smtClean="0"/>
              <a:t> право</a:t>
            </a:r>
            <a:endParaRPr lang="ru-RU" sz="4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308304" y="4221088"/>
            <a:ext cx="1627892" cy="1584782"/>
          </a:xfrm>
        </p:spPr>
        <p:txBody>
          <a:bodyPr/>
          <a:lstStyle/>
          <a:p>
            <a:endParaRPr lang="uk-UA" dirty="0" smtClean="0"/>
          </a:p>
          <a:p>
            <a:endParaRPr lang="ru-RU" dirty="0"/>
          </a:p>
        </p:txBody>
      </p:sp>
      <p:pic>
        <p:nvPicPr>
          <p:cNvPr id="4099" name="Picture 3" descr="C:\Users\Таня\AppData\Local\Microsoft\Windows\Temporary Internet Files\Content.IE5\19ORGMJN\MP900309642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1556792"/>
            <a:ext cx="5169768" cy="368776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2606816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3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Трудове Право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Трудов</a:t>
            </a:r>
            <a:r>
              <a:rPr lang="en-US" dirty="0"/>
              <a:t>é </a:t>
            </a:r>
            <a:r>
              <a:rPr lang="ru-RU" dirty="0" err="1"/>
              <a:t>пр</a:t>
            </a:r>
            <a:r>
              <a:rPr lang="en-US" dirty="0"/>
              <a:t>á</a:t>
            </a:r>
            <a:r>
              <a:rPr lang="ru-RU" dirty="0"/>
              <a:t>во — </a:t>
            </a:r>
            <a:r>
              <a:rPr lang="ru-RU" dirty="0" err="1"/>
              <a:t>об'єктивно</a:t>
            </a:r>
            <a:r>
              <a:rPr lang="ru-RU" dirty="0"/>
              <a:t> </a:t>
            </a:r>
            <a:r>
              <a:rPr lang="ru-RU" dirty="0" err="1"/>
              <a:t>відокремлена</a:t>
            </a:r>
            <a:r>
              <a:rPr lang="ru-RU" dirty="0"/>
              <a:t> система </a:t>
            </a:r>
            <a:r>
              <a:rPr lang="ru-RU" dirty="0" err="1"/>
              <a:t>взаємопов'язаних</a:t>
            </a:r>
            <a:r>
              <a:rPr lang="ru-RU" dirty="0"/>
              <a:t> </a:t>
            </a:r>
            <a:r>
              <a:rPr lang="ru-RU" dirty="0" err="1"/>
              <a:t>правових</a:t>
            </a:r>
            <a:r>
              <a:rPr lang="ru-RU" dirty="0"/>
              <a:t> норм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регулюють</a:t>
            </a:r>
            <a:r>
              <a:rPr lang="ru-RU" dirty="0"/>
              <a:t> </a:t>
            </a:r>
            <a:r>
              <a:rPr lang="ru-RU" dirty="0" err="1"/>
              <a:t>суспільно-трудові</a:t>
            </a:r>
            <a:r>
              <a:rPr lang="ru-RU" dirty="0"/>
              <a:t> та </a:t>
            </a:r>
            <a:r>
              <a:rPr lang="ru-RU" dirty="0" err="1"/>
              <a:t>пов'язані</a:t>
            </a:r>
            <a:r>
              <a:rPr lang="ru-RU" dirty="0"/>
              <a:t> з ними </a:t>
            </a:r>
            <a:r>
              <a:rPr lang="ru-RU" dirty="0" err="1"/>
              <a:t>відносини</a:t>
            </a:r>
            <a:r>
              <a:rPr lang="ru-RU" dirty="0"/>
              <a:t> </a:t>
            </a:r>
            <a:r>
              <a:rPr lang="ru-RU" dirty="0" err="1"/>
              <a:t>суспільної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праці</a:t>
            </a:r>
            <a:r>
              <a:rPr lang="ru-RU" dirty="0"/>
              <a:t> з приводу </a:t>
            </a:r>
            <a:r>
              <a:rPr lang="ru-RU" dirty="0" err="1"/>
              <a:t>реалізації</a:t>
            </a:r>
            <a:r>
              <a:rPr lang="ru-RU" dirty="0"/>
              <a:t> права на </a:t>
            </a:r>
            <a:r>
              <a:rPr lang="ru-RU" dirty="0" err="1"/>
              <a:t>працю</a:t>
            </a:r>
            <a:r>
              <a:rPr lang="ru-RU" dirty="0"/>
              <a:t> та </a:t>
            </a:r>
            <a:r>
              <a:rPr lang="ru-RU" dirty="0" err="1"/>
              <a:t>застосовувати</a:t>
            </a:r>
            <a:r>
              <a:rPr lang="ru-RU" dirty="0"/>
              <a:t> </a:t>
            </a:r>
            <a:r>
              <a:rPr lang="ru-RU" dirty="0" err="1"/>
              <a:t>найману</a:t>
            </a:r>
            <a:r>
              <a:rPr lang="ru-RU" dirty="0"/>
              <a:t> </a:t>
            </a:r>
            <a:r>
              <a:rPr lang="ru-RU" dirty="0" err="1"/>
              <a:t>працю</a:t>
            </a:r>
            <a:r>
              <a:rPr lang="ru-RU" dirty="0"/>
              <a:t> на </a:t>
            </a:r>
            <a:r>
              <a:rPr lang="ru-RU" dirty="0" err="1"/>
              <a:t>підприємствах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форм </a:t>
            </a:r>
            <a:r>
              <a:rPr lang="ru-RU" dirty="0" err="1"/>
              <a:t>власності,з</a:t>
            </a:r>
            <a:r>
              <a:rPr lang="ru-RU" dirty="0"/>
              <a:t> </a:t>
            </a:r>
            <a:r>
              <a:rPr lang="ru-RU" dirty="0" err="1"/>
              <a:t>поєднанням</a:t>
            </a:r>
            <a:r>
              <a:rPr lang="ru-RU" dirty="0"/>
              <a:t> </a:t>
            </a:r>
            <a:r>
              <a:rPr lang="ru-RU" dirty="0" err="1"/>
              <a:t>суспільно-колективних</a:t>
            </a:r>
            <a:r>
              <a:rPr lang="ru-RU" dirty="0"/>
              <a:t> та </a:t>
            </a:r>
            <a:r>
              <a:rPr lang="ru-RU" dirty="0" err="1"/>
              <a:t>особистих</a:t>
            </a:r>
            <a:r>
              <a:rPr lang="ru-RU" dirty="0"/>
              <a:t> </a:t>
            </a:r>
            <a:r>
              <a:rPr lang="ru-RU" dirty="0" err="1"/>
              <a:t>інтересів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суб'єктів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316420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3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251520" y="836712"/>
            <a:ext cx="8686800" cy="4525962"/>
          </a:xfrm>
        </p:spPr>
        <p:txBody>
          <a:bodyPr/>
          <a:lstStyle/>
          <a:p>
            <a:endParaRPr lang="ru-RU" dirty="0" smtClean="0"/>
          </a:p>
          <a:p>
            <a:endParaRPr lang="ru-RU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ru-RU" b="1" dirty="0" err="1" smtClean="0">
                <a:solidFill>
                  <a:schemeClr val="bg2">
                    <a:lumMod val="25000"/>
                  </a:schemeClr>
                </a:solidFill>
              </a:rPr>
              <a:t>Кожна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bg2">
                    <a:lumMod val="25000"/>
                  </a:schemeClr>
                </a:solidFill>
              </a:rPr>
              <a:t>люд</a:t>
            </a:r>
            <a:r>
              <a:rPr lang="ru-RU" dirty="0" err="1">
                <a:solidFill>
                  <a:schemeClr val="bg2">
                    <a:lumMod val="25000"/>
                  </a:schemeClr>
                </a:solidFill>
              </a:rPr>
              <a:t>и</a:t>
            </a:r>
            <a:r>
              <a:rPr lang="ru-RU" b="1" dirty="0" err="1">
                <a:solidFill>
                  <a:schemeClr val="bg2">
                    <a:lumMod val="25000"/>
                  </a:schemeClr>
                </a:solidFill>
              </a:rPr>
              <a:t>на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</a:rPr>
              <a:t> в </a:t>
            </a:r>
            <a:r>
              <a:rPr lang="ru-RU" b="1" dirty="0" err="1">
                <a:solidFill>
                  <a:schemeClr val="bg2">
                    <a:lumMod val="25000"/>
                  </a:schemeClr>
                </a:solidFill>
              </a:rPr>
              <a:t>Україні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bg2">
                    <a:lumMod val="25000"/>
                  </a:schemeClr>
                </a:solidFill>
              </a:rPr>
              <a:t>має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</a:rPr>
              <a:t> право на </a:t>
            </a:r>
            <a:r>
              <a:rPr lang="ru-RU" b="1" dirty="0" err="1">
                <a:solidFill>
                  <a:schemeClr val="bg2">
                    <a:lumMod val="25000"/>
                  </a:schemeClr>
                </a:solidFill>
              </a:rPr>
              <a:t>працю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</a:rPr>
              <a:t>. </a:t>
            </a:r>
            <a:r>
              <a:rPr lang="ru-RU" b="1" dirty="0" err="1">
                <a:solidFill>
                  <a:schemeClr val="bg2">
                    <a:lumMod val="25000"/>
                  </a:schemeClr>
                </a:solidFill>
              </a:rPr>
              <a:t>Це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bg2">
                    <a:lumMod val="25000"/>
                  </a:schemeClr>
                </a:solidFill>
              </a:rPr>
              <a:t>закріплено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</a:rPr>
              <a:t> ст. 43 </a:t>
            </a:r>
            <a:r>
              <a:rPr lang="ru-RU" b="1" dirty="0" err="1">
                <a:solidFill>
                  <a:schemeClr val="bg2">
                    <a:lumMod val="25000"/>
                  </a:schemeClr>
                </a:solidFill>
              </a:rPr>
              <a:t>Конституції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bg2">
                    <a:lumMod val="25000"/>
                  </a:schemeClr>
                </a:solidFill>
              </a:rPr>
              <a:t>України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bg2">
                    <a:lumMod val="25000"/>
                  </a:schemeClr>
                </a:solidFill>
              </a:rPr>
              <a:t>від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</a:rPr>
              <a:t> 28.06.1996 р. Кодекс </a:t>
            </a:r>
            <a:r>
              <a:rPr lang="ru-RU" b="1" dirty="0" err="1">
                <a:solidFill>
                  <a:schemeClr val="bg2">
                    <a:lumMod val="25000"/>
                  </a:schemeClr>
                </a:solidFill>
              </a:rPr>
              <a:t>законів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</a:rPr>
              <a:t> про </a:t>
            </a:r>
            <a:r>
              <a:rPr lang="ru-RU" b="1" dirty="0" err="1">
                <a:solidFill>
                  <a:schemeClr val="bg2">
                    <a:lumMod val="25000"/>
                  </a:schemeClr>
                </a:solidFill>
              </a:rPr>
              <a:t>працю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bg2">
                    <a:lumMod val="25000"/>
                  </a:schemeClr>
                </a:solidFill>
              </a:rPr>
              <a:t>України</a:t>
            </a:r>
            <a:endParaRPr lang="ru-RU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1030" name="Picture 6" descr="C:\Users\Таня\AppData\Local\Microsoft\Windows\Temporary Internet Files\Content.IE5\SCDI6R0D\MP900382980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8567"/>
            <a:ext cx="1872208" cy="200643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C:\Users\Таня\AppData\Local\Microsoft\Windows\Temporary Internet Files\Content.IE5\SCDI6R0D\MP900382991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15816" y="0"/>
            <a:ext cx="1656184" cy="231865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 descr="C:\Users\Таня\AppData\Local\Microsoft\Windows\Temporary Internet Files\Content.IE5\Y559191W\MP900382978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699" y="4418856"/>
            <a:ext cx="3251517" cy="232251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C:\Users\Таня\AppData\Local\Microsoft\Windows\Temporary Internet Files\Content.IE5\19ORGMJN\MP900382986[1]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22922" y="4389596"/>
            <a:ext cx="2687614" cy="191972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17" descr="C:\Users\Таня\AppData\Local\Microsoft\Windows\Temporary Internet Files\Content.IE5\SCDI6R0D\MP900383000[1]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72235" y="4491728"/>
            <a:ext cx="1864800" cy="13320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C:\Users\Таня\AppData\Local\Microsoft\Windows\Temporary Internet Files\Content.IE5\41GTY6BH\MP900382977[1]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97209" y="342058"/>
            <a:ext cx="1208323" cy="169165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43" name="Picture 19" descr="C:\Users\Таня\AppData\Local\Microsoft\Windows\Temporary Internet Files\Content.IE5\19ORGMJN\MP900387484[1]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04635" y="228166"/>
            <a:ext cx="1304544" cy="18288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0056035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3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740"/>
                            </p:stCondLst>
                            <p:childTnLst>
                              <p:par>
                                <p:cTn id="8" presetID="9" presetClass="emph" presetSubtype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0" dur="indefinite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0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" dur="5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30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" dur="500" fill="hold"/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10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0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30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" dur="5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0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7" dur="500" fill="hold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9" dur="500" fill="hold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30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2" dur="5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3" dur="5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4" dur="5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30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7" dur="500" fill="hold"/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10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9" dur="500" fill="hold"/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10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7624" y="2060848"/>
            <a:ext cx="684076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метод </a:t>
            </a:r>
            <a:r>
              <a:rPr lang="ru-RU" sz="2000" b="1" dirty="0"/>
              <a:t>автономного </a:t>
            </a:r>
            <a:r>
              <a:rPr lang="ru-RU" sz="2000" b="1" dirty="0" err="1"/>
              <a:t>регулювання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виходить</a:t>
            </a:r>
            <a:r>
              <a:rPr lang="ru-RU" dirty="0"/>
              <a:t> з </a:t>
            </a:r>
            <a:r>
              <a:rPr lang="ru-RU" dirty="0" err="1"/>
              <a:t>координування</a:t>
            </a:r>
            <a:r>
              <a:rPr lang="ru-RU" dirty="0"/>
              <a:t> </a:t>
            </a:r>
            <a:r>
              <a:rPr lang="ru-RU" dirty="0" err="1"/>
              <a:t>інтересів</a:t>
            </a:r>
            <a:r>
              <a:rPr lang="ru-RU" dirty="0"/>
              <a:t> та </a:t>
            </a:r>
            <a:r>
              <a:rPr lang="ru-RU" dirty="0" err="1"/>
              <a:t>цілей</a:t>
            </a:r>
            <a:r>
              <a:rPr lang="ru-RU" dirty="0"/>
              <a:t> </a:t>
            </a:r>
            <a:r>
              <a:rPr lang="ru-RU" dirty="0" err="1"/>
              <a:t>сторін</a:t>
            </a:r>
            <a:r>
              <a:rPr lang="ru-RU" dirty="0"/>
              <a:t> </a:t>
            </a:r>
            <a:r>
              <a:rPr lang="ru-RU" dirty="0" err="1"/>
              <a:t>суспільних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, де </a:t>
            </a:r>
            <a:r>
              <a:rPr lang="ru-RU" dirty="0" err="1"/>
              <a:t>суб'єкти</a:t>
            </a:r>
            <a:r>
              <a:rPr lang="ru-RU" dirty="0"/>
              <a:t> </a:t>
            </a:r>
            <a:r>
              <a:rPr lang="ru-RU" dirty="0" err="1"/>
              <a:t>насамперед</a:t>
            </a:r>
            <a:r>
              <a:rPr lang="ru-RU" dirty="0"/>
              <a:t> </a:t>
            </a:r>
            <a:r>
              <a:rPr lang="ru-RU" dirty="0" err="1"/>
              <a:t>задовольняють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приватні</a:t>
            </a:r>
            <a:r>
              <a:rPr lang="ru-RU" dirty="0"/>
              <a:t> </a:t>
            </a:r>
            <a:r>
              <a:rPr lang="ru-RU" dirty="0" err="1"/>
              <a:t>інтереси</a:t>
            </a:r>
            <a:r>
              <a:rPr lang="ru-RU" dirty="0" smtClean="0"/>
              <a:t>;</a:t>
            </a:r>
          </a:p>
          <a:p>
            <a:endParaRPr lang="uk-UA" dirty="0"/>
          </a:p>
          <a:p>
            <a:endParaRPr lang="ru-RU" dirty="0"/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метод </a:t>
            </a:r>
            <a:r>
              <a:rPr lang="ru-RU" sz="2000" b="1" dirty="0" err="1"/>
              <a:t>централізованого</a:t>
            </a:r>
            <a:r>
              <a:rPr lang="ru-RU" sz="2000" b="1" dirty="0"/>
              <a:t> </a:t>
            </a:r>
            <a:r>
              <a:rPr lang="ru-RU" sz="2000" b="1" dirty="0" err="1"/>
              <a:t>регулювання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ґрунтується</a:t>
            </a:r>
            <a:r>
              <a:rPr lang="ru-RU" dirty="0"/>
              <a:t> на </a:t>
            </a:r>
            <a:r>
              <a:rPr lang="ru-RU" dirty="0" err="1"/>
              <a:t>відносинах</a:t>
            </a:r>
            <a:r>
              <a:rPr lang="ru-RU" dirty="0"/>
              <a:t> </a:t>
            </a:r>
            <a:r>
              <a:rPr lang="ru-RU" dirty="0" err="1"/>
              <a:t>субординації</a:t>
            </a:r>
            <a:r>
              <a:rPr lang="ru-RU" dirty="0"/>
              <a:t> </a:t>
            </a:r>
            <a:r>
              <a:rPr lang="ru-RU" dirty="0" err="1"/>
              <a:t>учасників</a:t>
            </a:r>
            <a:r>
              <a:rPr lang="ru-RU" dirty="0"/>
              <a:t> </a:t>
            </a:r>
            <a:r>
              <a:rPr lang="ru-RU" dirty="0" err="1"/>
              <a:t>суспільних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, де в </a:t>
            </a:r>
            <a:r>
              <a:rPr lang="ru-RU" dirty="0" err="1"/>
              <a:t>приватні</a:t>
            </a:r>
            <a:r>
              <a:rPr lang="ru-RU" dirty="0"/>
              <a:t> </a:t>
            </a:r>
            <a:r>
              <a:rPr lang="ru-RU" dirty="0" err="1"/>
              <a:t>інтереси</a:t>
            </a:r>
            <a:r>
              <a:rPr lang="ru-RU" dirty="0"/>
              <a:t> </a:t>
            </a:r>
            <a:r>
              <a:rPr lang="ru-RU" dirty="0" err="1"/>
              <a:t>втручається</a:t>
            </a:r>
            <a:r>
              <a:rPr lang="ru-RU" dirty="0"/>
              <a:t> держава.</a:t>
            </a:r>
          </a:p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023400" y="627343"/>
            <a:ext cx="6048672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Для трудового права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характерними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є два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основних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методи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правового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регулювання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:</a:t>
            </a:r>
          </a:p>
          <a:p>
            <a:endParaRPr lang="ru-RU" dirty="0"/>
          </a:p>
        </p:txBody>
      </p:sp>
      <p:pic>
        <p:nvPicPr>
          <p:cNvPr id="3074" name="Picture 2" descr="C:\Users\Таня\AppData\Local\Microsoft\Windows\Temporary Internet Files\Content.IE5\SCDI6R0D\MC90031100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4869160"/>
            <a:ext cx="1814513" cy="1611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1201704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3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процесс 1"/>
          <p:cNvSpPr/>
          <p:nvPr/>
        </p:nvSpPr>
        <p:spPr>
          <a:xfrm>
            <a:off x="2267744" y="5056603"/>
            <a:ext cx="4608512" cy="1368152"/>
          </a:xfrm>
          <a:prstGeom prst="flowChartProcess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b="1" dirty="0" smtClean="0">
                <a:solidFill>
                  <a:schemeClr val="accent2">
                    <a:lumMod val="75000"/>
                  </a:schemeClr>
                </a:solidFill>
              </a:rPr>
              <a:t>Трудове право</a:t>
            </a:r>
            <a:endParaRPr lang="ru-RU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 flipV="1">
            <a:off x="6117345" y="3601800"/>
            <a:ext cx="792088" cy="130106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flipH="1" flipV="1">
            <a:off x="1619672" y="3212976"/>
            <a:ext cx="648072" cy="17064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flipH="1" flipV="1">
            <a:off x="1835696" y="2024955"/>
            <a:ext cx="864096" cy="283776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flipH="1" flipV="1">
            <a:off x="2555776" y="1233306"/>
            <a:ext cx="787974" cy="365070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H="1" flipV="1">
            <a:off x="3563888" y="1255986"/>
            <a:ext cx="360040" cy="366347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V="1">
            <a:off x="4319972" y="2203123"/>
            <a:ext cx="0" cy="271634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V="1">
            <a:off x="4716016" y="3212976"/>
            <a:ext cx="144016" cy="17064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V="1">
            <a:off x="5508104" y="1970893"/>
            <a:ext cx="432048" cy="289182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V="1">
            <a:off x="5777528" y="2875791"/>
            <a:ext cx="772239" cy="200821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16732" y="3058658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Захист від безробіття</a:t>
            </a:r>
            <a:endParaRPr lang="ru-RU" dirty="0"/>
          </a:p>
        </p:txBody>
      </p:sp>
      <p:sp>
        <p:nvSpPr>
          <p:cNvPr id="28" name="TextBox 27"/>
          <p:cNvSpPr txBox="1"/>
          <p:nvPr/>
        </p:nvSpPr>
        <p:spPr>
          <a:xfrm>
            <a:off x="200708" y="1701790"/>
            <a:ext cx="21390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Свобода праці та зайнятості</a:t>
            </a:r>
            <a:endParaRPr lang="ru-RU" dirty="0"/>
          </a:p>
        </p:txBody>
      </p:sp>
      <p:sp>
        <p:nvSpPr>
          <p:cNvPr id="29" name="TextBox 28"/>
          <p:cNvSpPr txBox="1"/>
          <p:nvPr/>
        </p:nvSpPr>
        <p:spPr>
          <a:xfrm>
            <a:off x="1475656" y="764704"/>
            <a:ext cx="1728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/>
              <a:t>рівноправність</a:t>
            </a:r>
            <a:r>
              <a:rPr lang="ru-RU" dirty="0"/>
              <a:t> у </a:t>
            </a:r>
            <a:r>
              <a:rPr lang="ru-RU" dirty="0" err="1"/>
              <a:t>праці</a:t>
            </a:r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3059832" y="332656"/>
            <a:ext cx="18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справедлива </a:t>
            </a:r>
            <a:r>
              <a:rPr lang="ru-RU" dirty="0" err="1"/>
              <a:t>винагорода</a:t>
            </a:r>
            <a:r>
              <a:rPr lang="ru-RU" dirty="0"/>
              <a:t> за </a:t>
            </a:r>
            <a:r>
              <a:rPr lang="ru-RU" dirty="0" err="1"/>
              <a:t>працю</a:t>
            </a:r>
            <a:endParaRPr lang="ru-RU" dirty="0"/>
          </a:p>
        </p:txBody>
      </p:sp>
      <p:sp>
        <p:nvSpPr>
          <p:cNvPr id="31" name="TextBox 30"/>
          <p:cNvSpPr txBox="1"/>
          <p:nvPr/>
        </p:nvSpPr>
        <p:spPr>
          <a:xfrm>
            <a:off x="3959932" y="1556792"/>
            <a:ext cx="14041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/>
              <a:t>охорона</a:t>
            </a:r>
            <a:r>
              <a:rPr lang="ru-RU" dirty="0"/>
              <a:t> </a:t>
            </a:r>
            <a:r>
              <a:rPr lang="ru-RU" dirty="0" err="1"/>
              <a:t>праці</a:t>
            </a:r>
            <a:endParaRPr lang="ru-RU" dirty="0"/>
          </a:p>
        </p:txBody>
      </p:sp>
      <p:sp>
        <p:nvSpPr>
          <p:cNvPr id="32" name="TextBox 31"/>
          <p:cNvSpPr txBox="1"/>
          <p:nvPr/>
        </p:nvSpPr>
        <p:spPr>
          <a:xfrm>
            <a:off x="4319972" y="2492896"/>
            <a:ext cx="1620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право на </a:t>
            </a:r>
            <a:r>
              <a:rPr lang="ru-RU" dirty="0" err="1"/>
              <a:t>відпочинок</a:t>
            </a:r>
            <a:endParaRPr lang="ru-RU" dirty="0"/>
          </a:p>
        </p:txBody>
      </p:sp>
      <p:sp>
        <p:nvSpPr>
          <p:cNvPr id="34" name="TextBox 33"/>
          <p:cNvSpPr txBox="1"/>
          <p:nvPr/>
        </p:nvSpPr>
        <p:spPr>
          <a:xfrm>
            <a:off x="5436395" y="1238476"/>
            <a:ext cx="2304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право на </a:t>
            </a:r>
            <a:r>
              <a:rPr lang="ru-RU" dirty="0" err="1"/>
              <a:t>професійну</a:t>
            </a:r>
            <a:r>
              <a:rPr lang="ru-RU" dirty="0"/>
              <a:t> </a:t>
            </a:r>
            <a:r>
              <a:rPr lang="ru-RU" dirty="0" err="1"/>
              <a:t>підготовку</a:t>
            </a:r>
            <a:r>
              <a:rPr lang="ru-RU" dirty="0"/>
              <a:t>,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444208" y="2169730"/>
            <a:ext cx="2304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 </a:t>
            </a:r>
            <a:r>
              <a:rPr lang="ru-RU" dirty="0" err="1"/>
              <a:t>захист</a:t>
            </a:r>
            <a:r>
              <a:rPr lang="ru-RU" dirty="0"/>
              <a:t> </a:t>
            </a:r>
            <a:r>
              <a:rPr lang="ru-RU" dirty="0" err="1"/>
              <a:t>трудових</a:t>
            </a:r>
            <a:r>
              <a:rPr lang="ru-RU" dirty="0"/>
              <a:t> прав,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983760" y="3170216"/>
            <a:ext cx="21602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право на </a:t>
            </a:r>
            <a:r>
              <a:rPr lang="ru-RU" dirty="0" err="1"/>
              <a:t>виробничу</a:t>
            </a:r>
            <a:r>
              <a:rPr lang="ru-RU" dirty="0"/>
              <a:t> </a:t>
            </a:r>
            <a:r>
              <a:rPr lang="ru-RU" dirty="0" err="1"/>
              <a:t>демократію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6809145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3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188640"/>
            <a:ext cx="5256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</a:rPr>
              <a:t>Принципи трудового права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528" y="1124744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/>
              <a:t>Перша група:</a:t>
            </a:r>
            <a:endParaRPr lang="ru-RU" b="1" dirty="0"/>
          </a:p>
        </p:txBody>
      </p:sp>
      <p:sp>
        <p:nvSpPr>
          <p:cNvPr id="4" name="Блок-схема: альтернативный процесс 3"/>
          <p:cNvSpPr/>
          <p:nvPr/>
        </p:nvSpPr>
        <p:spPr>
          <a:xfrm>
            <a:off x="251520" y="1648952"/>
            <a:ext cx="6408712" cy="3528392"/>
          </a:xfrm>
          <a:prstGeom prst="flowChartAlternateProcess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+mj-lt"/>
              <a:buAutoNum type="arabicParenR"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свобода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праці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 й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зайнятості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, заборона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примусової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2">
                    <a:lumMod val="75000"/>
                  </a:schemeClr>
                </a:solidFill>
              </a:rPr>
              <a:t>праці</a:t>
            </a:r>
            <a:endParaRPr lang="ru-RU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342900" indent="-342900">
              <a:buFont typeface="+mj-lt"/>
              <a:buAutoNum type="arabicParenR"/>
            </a:pPr>
            <a:endParaRPr lang="ru-RU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2)право 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на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працю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захист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від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безробіття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допомога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 у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працевлаштуванні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 та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матеріальна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підтримка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2">
                    <a:lumMod val="75000"/>
                  </a:schemeClr>
                </a:solidFill>
              </a:rPr>
              <a:t>безробітних</a:t>
            </a:r>
            <a:endParaRPr lang="ru-RU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ru-RU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3)</a:t>
            </a:r>
            <a:r>
              <a:rPr lang="ru-RU" b="1" dirty="0" err="1" smtClean="0">
                <a:solidFill>
                  <a:schemeClr val="accent2">
                    <a:lumMod val="75000"/>
                  </a:schemeClr>
                </a:solidFill>
              </a:rPr>
              <a:t>рівноправність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у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праці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 й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зайнятості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, заборона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дискримінації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 в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праці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33926094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3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188640"/>
            <a:ext cx="5256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</a:rPr>
              <a:t>Принципи трудового права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528" y="1124744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/>
              <a:t>Друга група:</a:t>
            </a:r>
            <a:endParaRPr lang="ru-RU" b="1" dirty="0"/>
          </a:p>
        </p:txBody>
      </p:sp>
      <p:sp>
        <p:nvSpPr>
          <p:cNvPr id="4" name="Блок-схема: альтернативный процесс 3"/>
          <p:cNvSpPr/>
          <p:nvPr/>
        </p:nvSpPr>
        <p:spPr>
          <a:xfrm>
            <a:off x="164210" y="1622360"/>
            <a:ext cx="8728270" cy="4974992"/>
          </a:xfrm>
          <a:prstGeom prst="flowChartAlternateProcess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1) справедлива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винагорода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за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виконану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роботу.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Його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правове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забезпечення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здійснюється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нормами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інститутів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: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а) оплата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праці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;</a:t>
            </a:r>
          </a:p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б)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гарантії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і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компенсації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;</a:t>
            </a:r>
          </a:p>
          <a:p>
            <a:endParaRPr lang="ru-RU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)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охорона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праці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.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Правове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забезпечення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цього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принципу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здійснюється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нормами таких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інститутів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:</a:t>
            </a:r>
          </a:p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а)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трудовий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договір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(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прийняття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на роботу,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переведення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на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іншу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роботу);</a:t>
            </a:r>
          </a:p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б)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охорона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праці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як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загальний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інститут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, в тому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числі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посилена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охорона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праці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жінок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та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молоді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, контроль за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охороною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праці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;</a:t>
            </a:r>
          </a:p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в)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норми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матеріальної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відповідальності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роботодавця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за шкоду,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заподіяну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працівникові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в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разі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трудового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каліцтва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430511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188640"/>
            <a:ext cx="5256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</a:rPr>
              <a:t>Принципи трудового права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528" y="1124744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/>
              <a:t>Друга група:</a:t>
            </a:r>
            <a:endParaRPr lang="ru-RU" b="1" dirty="0"/>
          </a:p>
        </p:txBody>
      </p:sp>
      <p:sp>
        <p:nvSpPr>
          <p:cNvPr id="4" name="Блок-схема: альтернативный процесс 3"/>
          <p:cNvSpPr/>
          <p:nvPr/>
        </p:nvSpPr>
        <p:spPr>
          <a:xfrm>
            <a:off x="180993" y="1606224"/>
            <a:ext cx="8728270" cy="4974992"/>
          </a:xfrm>
          <a:prstGeom prst="flowChartAlternateProcess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3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) право на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відпочинок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.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Правове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забезпечення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цього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принципу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здійснюється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нормами таких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інститутів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:</a:t>
            </a:r>
          </a:p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а)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робочий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час;</a:t>
            </a:r>
          </a:p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б) час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відпочинку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;</a:t>
            </a:r>
          </a:p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в)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поєднання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роботи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з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навчанням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;</a:t>
            </a:r>
          </a:p>
          <a:p>
            <a:endParaRPr lang="ru-RU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4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)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захист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трудових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прав.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Цей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принцип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забезпечується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нормами таких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інститутів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:</a:t>
            </a:r>
          </a:p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а)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нагляд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і контроль за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додержанням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трудового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законодавства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;</a:t>
            </a:r>
          </a:p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б)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повноваження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профспілок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і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трудових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колективів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;</a:t>
            </a:r>
          </a:p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в)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трудові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спори.</a:t>
            </a:r>
          </a:p>
        </p:txBody>
      </p:sp>
    </p:spTree>
    <p:extLst>
      <p:ext uri="{BB962C8B-B14F-4D97-AF65-F5344CB8AC3E}">
        <p14:creationId xmlns:p14="http://schemas.microsoft.com/office/powerpoint/2010/main" xmlns="" val="17152434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188640"/>
            <a:ext cx="5256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</a:rPr>
              <a:t>Принципи трудового права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528" y="1124744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/>
              <a:t>Третя група:</a:t>
            </a:r>
            <a:endParaRPr lang="ru-RU" b="1" dirty="0"/>
          </a:p>
        </p:txBody>
      </p:sp>
      <p:sp>
        <p:nvSpPr>
          <p:cNvPr id="4" name="Блок-схема: альтернативный процесс 3"/>
          <p:cNvSpPr/>
          <p:nvPr/>
        </p:nvSpPr>
        <p:spPr>
          <a:xfrm>
            <a:off x="308720" y="1588951"/>
            <a:ext cx="8728270" cy="4974992"/>
          </a:xfrm>
          <a:prstGeom prst="flowChartAlternateProcess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1)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безплатної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професійної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підготовки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перепідготовки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й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підвищення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кваліфікації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.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Правове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забезпечення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цього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принципу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здійснюється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нормами таких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інститутів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:</a:t>
            </a:r>
          </a:p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а)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працевлаштування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і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зайнятість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населення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;</a:t>
            </a:r>
          </a:p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б)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трудовий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договір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;</a:t>
            </a:r>
          </a:p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в)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робочий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час;</a:t>
            </a:r>
          </a:p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г) оплата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праці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й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гарантійні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виплати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;</a:t>
            </a:r>
          </a:p>
          <a:p>
            <a:endParaRPr lang="ru-RU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)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виконання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трудових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обов'язків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сторонами трудового договору.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Правове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забезпечення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цього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принципу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здійснюється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нормами таких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інститутів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:</a:t>
            </a:r>
          </a:p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а)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трудова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дисципліна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(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дисциплінарні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звільнення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);</a:t>
            </a:r>
          </a:p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б)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трудовий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договір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;</a:t>
            </a:r>
          </a:p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в)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матеріальна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відповідальність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сторін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трудового договору за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заподіяну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шкоду;</a:t>
            </a:r>
          </a:p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г)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розгляд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трудових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спорів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682458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102</TotalTime>
  <Words>468</Words>
  <Application>Microsoft Office PowerPoint</Application>
  <PresentationFormat>Экран (4:3)</PresentationFormat>
  <Paragraphs>63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Трек</vt:lpstr>
      <vt:lpstr>Трудове право</vt:lpstr>
      <vt:lpstr>Трудове Право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Трудове право</dc:title>
  <dc:creator>Таня</dc:creator>
  <cp:lastModifiedBy>comp</cp:lastModifiedBy>
  <cp:revision>9</cp:revision>
  <dcterms:created xsi:type="dcterms:W3CDTF">2013-05-22T17:06:08Z</dcterms:created>
  <dcterms:modified xsi:type="dcterms:W3CDTF">2020-10-18T13:29:05Z</dcterms:modified>
</cp:coreProperties>
</file>