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7" r:id="rId3"/>
    <p:sldId id="278" r:id="rId4"/>
    <p:sldId id="279" r:id="rId5"/>
    <p:sldId id="296" r:id="rId6"/>
    <p:sldId id="297" r:id="rId7"/>
    <p:sldId id="258" r:id="rId8"/>
    <p:sldId id="266" r:id="rId9"/>
    <p:sldId id="283" r:id="rId10"/>
    <p:sldId id="285" r:id="rId11"/>
    <p:sldId id="273" r:id="rId12"/>
    <p:sldId id="274" r:id="rId13"/>
    <p:sldId id="275" r:id="rId14"/>
    <p:sldId id="269" r:id="rId15"/>
    <p:sldId id="262" r:id="rId16"/>
    <p:sldId id="289" r:id="rId17"/>
    <p:sldId id="291" r:id="rId18"/>
    <p:sldId id="292" r:id="rId19"/>
    <p:sldId id="264" r:id="rId20"/>
    <p:sldId id="265" r:id="rId21"/>
    <p:sldId id="267" r:id="rId22"/>
    <p:sldId id="270" r:id="rId23"/>
    <p:sldId id="268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BF0731-7002-4A45-9E1B-3918863A8A0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858773-3923-43A9-A6DC-3CB6313D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14752"/>
            <a:ext cx="8458200" cy="285752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+mn-lt"/>
              </a:rPr>
              <a:t>Суспільство </a:t>
            </a:r>
            <a:r>
              <a:rPr lang="uk-UA" sz="5400" b="1" dirty="0" smtClean="0">
                <a:latin typeface="+mn-lt"/>
              </a:rPr>
              <a:t>як</a:t>
            </a:r>
            <a:r>
              <a:rPr lang="en-US" sz="5400" b="1" smtClean="0">
                <a:latin typeface="+mn-lt"/>
              </a:rPr>
              <a:t>  </a:t>
            </a:r>
            <a:r>
              <a:rPr lang="uk-UA" sz="5400" b="1" smtClean="0">
                <a:latin typeface="+mn-lt"/>
              </a:rPr>
              <a:t> </a:t>
            </a:r>
            <a:r>
              <a:rPr lang="uk-UA" sz="5400" b="1" dirty="0" smtClean="0">
                <a:latin typeface="+mn-lt"/>
              </a:rPr>
              <a:t>соціальна система</a:t>
            </a:r>
            <a:endParaRPr lang="ru-RU" sz="5400" b="1" dirty="0">
              <a:latin typeface="+mn-lt"/>
            </a:endParaRPr>
          </a:p>
        </p:txBody>
      </p:sp>
      <p:pic>
        <p:nvPicPr>
          <p:cNvPr id="1027" name="Picture 3" descr="C:\Documents and Settings\Наташа\Рабочий стол\картинки\люд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733" y="179260"/>
            <a:ext cx="4815437" cy="36069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5691157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 smtClean="0">
                <a:solidFill>
                  <a:schemeClr val="tx2"/>
                </a:solidFill>
              </a:rPr>
              <a:t>Доц. Спиця Н.В.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Античність: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3186106" cy="639762"/>
          </a:xfrm>
        </p:spPr>
        <p:txBody>
          <a:bodyPr/>
          <a:lstStyle/>
          <a:p>
            <a:pPr algn="ctr"/>
            <a:r>
              <a:rPr lang="uk-UA" dirty="0" smtClean="0"/>
              <a:t>ЛЮДИНА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428993" y="1809750"/>
            <a:ext cx="2786082" cy="639762"/>
          </a:xfrm>
        </p:spPr>
        <p:txBody>
          <a:bodyPr/>
          <a:lstStyle/>
          <a:p>
            <a:pPr algn="ctr"/>
            <a:r>
              <a:rPr lang="uk-UA" dirty="0" smtClean="0"/>
              <a:t>СУСПІЛЬСТВО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5972188" cy="3959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                                                                  </a:t>
            </a:r>
            <a:endParaRPr lang="uk-UA" i="1" dirty="0" smtClean="0"/>
          </a:p>
          <a:p>
            <a:r>
              <a:rPr lang="uk-UA" dirty="0" smtClean="0"/>
              <a:t>СУСПІЛЬСТВО                                 ЛЮДИНА</a:t>
            </a:r>
          </a:p>
          <a:p>
            <a:r>
              <a:rPr lang="uk-UA" dirty="0" smtClean="0"/>
              <a:t>Людина за межами суспільства – абстракція </a:t>
            </a:r>
          </a:p>
          <a:p>
            <a:r>
              <a:rPr lang="uk-UA" dirty="0" smtClean="0"/>
              <a:t>Суспільство рівних, об'єднаних однією метою – досягти найкращого життя.</a:t>
            </a:r>
          </a:p>
          <a:p>
            <a:r>
              <a:rPr lang="uk-UA" dirty="0" smtClean="0"/>
              <a:t>ЗАКОН </a:t>
            </a:r>
          </a:p>
          <a:p>
            <a:pPr lvl="8">
              <a:buNone/>
            </a:pPr>
            <a:r>
              <a:rPr lang="uk-UA" sz="3600" i="1" dirty="0" smtClean="0">
                <a:solidFill>
                  <a:srgbClr val="FF0000"/>
                </a:solidFill>
              </a:rPr>
              <a:t>                </a:t>
            </a:r>
            <a:r>
              <a:rPr lang="uk-UA" sz="3600" i="1" dirty="0" err="1" smtClean="0">
                <a:solidFill>
                  <a:srgbClr val="FF0000"/>
                </a:solidFill>
              </a:rPr>
              <a:t>Арістотель</a:t>
            </a:r>
            <a:endParaRPr lang="uk-UA" sz="3600" i="1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14678" y="3000372"/>
            <a:ext cx="1000132" cy="2857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857488" y="2000240"/>
            <a:ext cx="928694" cy="341756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03959"/>
            <a:ext cx="2500330" cy="31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302854" cy="4000528"/>
          </a:xfrm>
        </p:spPr>
        <p:txBody>
          <a:bodyPr>
            <a:normAutofit lnSpcReduction="10000"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Bookman Old Style" pitchFamily="18" charset="0"/>
              </a:rPr>
              <a:t>Індивідуалізм</a:t>
            </a:r>
            <a:r>
              <a:rPr lang="uk-UA" sz="3200" b="1" dirty="0" smtClean="0"/>
              <a:t> </a:t>
            </a:r>
            <a:r>
              <a:rPr lang="uk-UA" sz="3200" dirty="0" smtClean="0"/>
              <a:t>– </a:t>
            </a:r>
          </a:p>
          <a:p>
            <a:pPr>
              <a:buNone/>
            </a:pPr>
            <a:r>
              <a:rPr lang="uk-UA" sz="3200" dirty="0" smtClean="0"/>
              <a:t>людина, як мета,  а не засіб; суспільство існує заради людини</a:t>
            </a:r>
          </a:p>
          <a:p>
            <a:r>
              <a:rPr lang="uk-UA" sz="3200" b="1" dirty="0" smtClean="0">
                <a:solidFill>
                  <a:srgbClr val="FFFF00"/>
                </a:solidFill>
                <a:latin typeface="Bookman Old Style" pitchFamily="18" charset="0"/>
              </a:rPr>
              <a:t>Лібералізм</a:t>
            </a:r>
            <a:r>
              <a:rPr lang="uk-UA" sz="3200" b="1" dirty="0" smtClean="0"/>
              <a:t> </a:t>
            </a:r>
            <a:r>
              <a:rPr lang="uk-UA" sz="3200" dirty="0" smtClean="0"/>
              <a:t>– найвища цінність – індивідуальна свобода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357166"/>
            <a:ext cx="4350450" cy="3714776"/>
          </a:xfrm>
        </p:spPr>
        <p:txBody>
          <a:bodyPr>
            <a:normAutofit lnSpcReduction="10000"/>
          </a:bodyPr>
          <a:lstStyle/>
          <a:p>
            <a:r>
              <a:rPr lang="uk-UA" sz="3500" b="1" dirty="0" smtClean="0">
                <a:solidFill>
                  <a:schemeClr val="accent2"/>
                </a:solidFill>
                <a:latin typeface="Bookman Old Style" pitchFamily="18" charset="0"/>
              </a:rPr>
              <a:t>Холізм</a:t>
            </a:r>
            <a:r>
              <a:rPr lang="uk-UA" sz="3500" dirty="0" smtClean="0"/>
              <a:t> – людина існує на благо цілого,  тобто суспільства</a:t>
            </a:r>
          </a:p>
          <a:p>
            <a:r>
              <a:rPr lang="uk-UA" sz="3500" b="1" dirty="0" smtClean="0">
                <a:solidFill>
                  <a:schemeClr val="accent2"/>
                </a:solidFill>
                <a:latin typeface="Bookman Old Style" pitchFamily="18" charset="0"/>
              </a:rPr>
              <a:t>Етатизм</a:t>
            </a:r>
            <a:r>
              <a:rPr lang="uk-UA" sz="3500" dirty="0" smtClean="0"/>
              <a:t> – держава, як найвища цінність</a:t>
            </a:r>
          </a:p>
          <a:p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839" y="4071942"/>
            <a:ext cx="37573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79"/>
            <a:ext cx="3929090" cy="23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Середньовіччя</a:t>
            </a:r>
            <a:r>
              <a:rPr lang="uk-UA" b="1" dirty="0" smtClean="0">
                <a:solidFill>
                  <a:schemeClr val="tx1"/>
                </a:solidFill>
              </a:rPr>
              <a:t>: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мілітарний</a:t>
            </a:r>
            <a:r>
              <a:rPr lang="uk-UA" dirty="0" smtClean="0">
                <a:solidFill>
                  <a:schemeClr val="tx1"/>
                </a:solidFill>
              </a:rPr>
              <a:t> тип держави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“Всяка</a:t>
            </a:r>
            <a:r>
              <a:rPr lang="uk-UA" dirty="0" smtClean="0">
                <a:solidFill>
                  <a:schemeClr val="tx1"/>
                </a:solidFill>
              </a:rPr>
              <a:t> влада від </a:t>
            </a:r>
            <a:r>
              <a:rPr lang="uk-UA" dirty="0" err="1" smtClean="0">
                <a:solidFill>
                  <a:schemeClr val="tx1"/>
                </a:solidFill>
              </a:rPr>
              <a:t>Бога”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58" y="2270659"/>
            <a:ext cx="5881724" cy="408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</a:rPr>
              <a:t>Новий час: </a:t>
            </a:r>
            <a:br>
              <a:rPr lang="uk-UA" sz="4400" b="1" dirty="0" smtClean="0">
                <a:solidFill>
                  <a:srgbClr val="FFC000"/>
                </a:solidFill>
              </a:rPr>
            </a:br>
            <a:r>
              <a:rPr lang="uk-UA" sz="4400" b="1" dirty="0" smtClean="0"/>
              <a:t>Томас Гоббс (1588-1679)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83560"/>
            <a:ext cx="5857916" cy="4572000"/>
          </a:xfrm>
        </p:spPr>
        <p:txBody>
          <a:bodyPr/>
          <a:lstStyle/>
          <a:p>
            <a:pPr lvl="1"/>
            <a:r>
              <a:rPr lang="uk-UA" sz="3200" dirty="0" smtClean="0"/>
              <a:t>Концепція суспільного  договору</a:t>
            </a:r>
          </a:p>
          <a:p>
            <a:pPr lvl="1"/>
            <a:r>
              <a:rPr lang="uk-UA" sz="3200" i="1" dirty="0" err="1" smtClean="0"/>
              <a:t>“Левіафан”</a:t>
            </a:r>
            <a:endParaRPr lang="uk-UA" sz="3200" i="1" dirty="0" smtClean="0"/>
          </a:p>
          <a:p>
            <a:r>
              <a:rPr lang="uk-UA" dirty="0" smtClean="0"/>
              <a:t>Людина </a:t>
            </a:r>
            <a:r>
              <a:rPr lang="uk-UA" sz="3600" b="1" dirty="0" smtClean="0">
                <a:solidFill>
                  <a:srgbClr val="FF0000"/>
                </a:solidFill>
              </a:rPr>
              <a:t>ненаситна</a:t>
            </a:r>
            <a:r>
              <a:rPr lang="uk-UA" dirty="0" smtClean="0"/>
              <a:t> до влади та засобів до прожиття</a:t>
            </a:r>
          </a:p>
          <a:p>
            <a:r>
              <a:rPr lang="uk-UA" dirty="0" smtClean="0"/>
              <a:t>Суспільство – </a:t>
            </a:r>
            <a:r>
              <a:rPr lang="uk-UA" b="1" dirty="0" smtClean="0">
                <a:solidFill>
                  <a:srgbClr val="FF0000"/>
                </a:solidFill>
              </a:rPr>
              <a:t>засіб</a:t>
            </a:r>
            <a:r>
              <a:rPr lang="uk-UA" dirty="0" smtClean="0"/>
              <a:t> задоволення людської </a:t>
            </a:r>
            <a:r>
              <a:rPr lang="uk-UA" b="1" dirty="0" smtClean="0">
                <a:solidFill>
                  <a:srgbClr val="FF0000"/>
                </a:solidFill>
              </a:rPr>
              <a:t>користі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C:\Documents and Settings\Наташа\Рабочий стол\картинки\250px-Destruction_of_Leviath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028" y="2071679"/>
            <a:ext cx="287130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uk-UA" sz="3600" b="1" i="1" dirty="0" smtClean="0">
                <a:solidFill>
                  <a:srgbClr val="FFC000"/>
                </a:solidFill>
              </a:rPr>
              <a:t>Джон Локк (1632-1704)</a:t>
            </a:r>
            <a:endParaRPr lang="ru-RU" sz="3600" i="1" dirty="0">
              <a:solidFill>
                <a:srgbClr val="FFC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/>
          <a:lstStyle/>
          <a:p>
            <a:pPr lvl="1"/>
            <a:r>
              <a:rPr lang="uk-UA" sz="3200" dirty="0" smtClean="0"/>
              <a:t>Природне право людей: </a:t>
            </a:r>
          </a:p>
          <a:p>
            <a:pPr lvl="1">
              <a:buNone/>
            </a:pPr>
            <a:r>
              <a:rPr lang="uk-UA" sz="3200" b="1" u="sng" dirty="0" smtClean="0"/>
              <a:t>життя, власність, справедливість.</a:t>
            </a:r>
          </a:p>
          <a:p>
            <a:pPr lvl="1"/>
            <a:r>
              <a:rPr lang="uk-UA" sz="3200" dirty="0" err="1" smtClean="0"/>
              <a:t>“Два</a:t>
            </a:r>
            <a:r>
              <a:rPr lang="uk-UA" sz="3200" dirty="0" smtClean="0"/>
              <a:t> трактати про </a:t>
            </a:r>
            <a:r>
              <a:rPr lang="uk-UA" sz="3200" dirty="0" err="1" smtClean="0"/>
              <a:t>врядування”</a:t>
            </a:r>
            <a:endParaRPr lang="uk-UA" sz="3200" dirty="0" smtClean="0"/>
          </a:p>
          <a:p>
            <a:pPr algn="r"/>
            <a:endParaRPr lang="uk-UA" sz="4000" b="1" i="1" dirty="0" smtClean="0">
              <a:solidFill>
                <a:srgbClr val="FFC000"/>
              </a:solidFill>
            </a:endParaRPr>
          </a:p>
          <a:p>
            <a:pPr algn="r"/>
            <a:r>
              <a:rPr lang="uk-UA" sz="4000" b="1" i="1" dirty="0" smtClean="0">
                <a:solidFill>
                  <a:srgbClr val="FFC000"/>
                </a:solidFill>
              </a:rPr>
              <a:t>Просвітництво</a:t>
            </a:r>
          </a:p>
          <a:p>
            <a:pPr algn="ctr"/>
            <a:r>
              <a:rPr lang="uk-UA" b="1" dirty="0" smtClean="0"/>
              <a:t>Ш.Л. Монтеск'є (1689 – 1755)</a:t>
            </a:r>
          </a:p>
          <a:p>
            <a:pPr algn="ctr"/>
            <a:r>
              <a:rPr lang="uk-UA" b="1" dirty="0" smtClean="0"/>
              <a:t>Ж.Ж. Руссо (1712 – 1778)</a:t>
            </a:r>
          </a:p>
          <a:p>
            <a:pPr lvl="1"/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Георг Гегель (1770-1831)</a:t>
            </a:r>
            <a:br>
              <a:rPr lang="uk-UA" sz="4400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14488"/>
            <a:ext cx="6758006" cy="4857784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Вся історія людства – </a:t>
            </a:r>
            <a:r>
              <a:rPr lang="uk-UA" dirty="0" err="1" smtClean="0"/>
              <a:t>саморозгортання</a:t>
            </a:r>
            <a:r>
              <a:rPr lang="uk-UA" dirty="0" smtClean="0"/>
              <a:t> Абсолютного Духу </a:t>
            </a:r>
          </a:p>
          <a:p>
            <a:r>
              <a:rPr lang="uk-UA" dirty="0" err="1" smtClean="0"/>
              <a:t>“Усе</a:t>
            </a:r>
            <a:r>
              <a:rPr lang="uk-UA" dirty="0" smtClean="0"/>
              <a:t> дійсне розумне, усе розумне – </a:t>
            </a:r>
            <a:r>
              <a:rPr lang="uk-UA" dirty="0" err="1" smtClean="0"/>
              <a:t>дійсне”</a:t>
            </a:r>
            <a:endParaRPr lang="uk-UA" dirty="0" smtClean="0"/>
          </a:p>
          <a:p>
            <a:r>
              <a:rPr lang="uk-UA" dirty="0" smtClean="0"/>
              <a:t>Держава – мета історичного процесу</a:t>
            </a:r>
          </a:p>
          <a:p>
            <a:r>
              <a:rPr lang="uk-UA" dirty="0" smtClean="0"/>
              <a:t>Держава – хода Господа в світі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25584" cy="26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801004" cy="914400"/>
          </a:xfrm>
        </p:spPr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Герберт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Спенсер</a:t>
            </a:r>
            <a:r>
              <a:rPr lang="uk-UA" b="1" dirty="0" smtClean="0">
                <a:solidFill>
                  <a:srgbClr val="FFFF00"/>
                </a:solidFill>
              </a:rPr>
              <a:t> (1820-1903)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141138"/>
          </a:xfrm>
        </p:spPr>
        <p:txBody>
          <a:bodyPr>
            <a:normAutofit/>
          </a:bodyPr>
          <a:lstStyle/>
          <a:p>
            <a:r>
              <a:rPr lang="uk-UA" b="1" dirty="0" smtClean="0"/>
              <a:t>Еволюція</a:t>
            </a:r>
            <a:r>
              <a:rPr lang="uk-UA" dirty="0" smtClean="0"/>
              <a:t> соціального:</a:t>
            </a:r>
          </a:p>
          <a:p>
            <a:pPr>
              <a:buNone/>
            </a:pPr>
            <a:r>
              <a:rPr lang="uk-UA" dirty="0" smtClean="0"/>
              <a:t>	(соціальний добробут – </a:t>
            </a:r>
            <a:r>
              <a:rPr lang="uk-UA" b="1" dirty="0" smtClean="0"/>
              <a:t>виживання </a:t>
            </a:r>
            <a:r>
              <a:rPr lang="uk-UA" b="1" dirty="0" err="1" smtClean="0"/>
              <a:t>найпристосованіших</a:t>
            </a:r>
            <a:r>
              <a:rPr lang="uk-UA" dirty="0" smtClean="0"/>
              <a:t>, а держава не має втручатися в регулювання такого відбору)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527" y="3786190"/>
            <a:ext cx="4456473" cy="292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16804"/>
          </a:xfrm>
        </p:spPr>
        <p:txBody>
          <a:bodyPr/>
          <a:lstStyle/>
          <a:p>
            <a:r>
              <a:rPr lang="uk-UA" dirty="0" smtClean="0"/>
              <a:t>Концепція соціальної дії: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Макс Вебер </a:t>
            </a:r>
            <a:r>
              <a:rPr lang="uk-UA" sz="2800" dirty="0" smtClean="0"/>
              <a:t>(1864-1920),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dirty="0" err="1" smtClean="0">
                <a:solidFill>
                  <a:srgbClr val="FFFF00"/>
                </a:solidFill>
              </a:rPr>
              <a:t>Толкотт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Парсонс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/>
              <a:t>(1902-1979)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06"/>
            <a:ext cx="7772400" cy="3855254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Людина частково запрограмована соціальними нормами</a:t>
            </a:r>
          </a:p>
          <a:p>
            <a:r>
              <a:rPr lang="uk-UA" dirty="0" smtClean="0"/>
              <a:t>Непотрібні зразки поведінки відкидаються</a:t>
            </a:r>
          </a:p>
          <a:p>
            <a:r>
              <a:rPr lang="uk-UA" dirty="0" smtClean="0"/>
              <a:t>Залишаються ті, що піддаються передбаченню, розрахунку і приносять користь для всіх</a:t>
            </a:r>
          </a:p>
          <a:p>
            <a:r>
              <a:rPr lang="uk-UA" dirty="0" smtClean="0"/>
              <a:t>Людина діє в асоціації з іншими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3514724" cy="6069832"/>
          </a:xfrm>
        </p:spPr>
        <p:txBody>
          <a:bodyPr/>
          <a:lstStyle/>
          <a:p>
            <a:r>
              <a:rPr lang="uk-UA" dirty="0" smtClean="0"/>
              <a:t>Людина живе в суспільстві не тому, що так зручніше, а тому, що це </a:t>
            </a:r>
            <a:r>
              <a:rPr lang="uk-UA" b="1" u="sng" dirty="0" smtClean="0">
                <a:solidFill>
                  <a:srgbClr val="FFFF00"/>
                </a:solidFill>
              </a:rPr>
              <a:t>є її єством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Суспільство – </a:t>
            </a:r>
            <a:r>
              <a:rPr lang="uk-UA" b="1" dirty="0" smtClean="0">
                <a:solidFill>
                  <a:srgbClr val="FFFF00"/>
                </a:solidFill>
              </a:rPr>
              <a:t>єдина реальність в якій існує</a:t>
            </a:r>
            <a:r>
              <a:rPr lang="uk-UA" dirty="0" smtClean="0"/>
              <a:t>, має буття </a:t>
            </a:r>
            <a:r>
              <a:rPr lang="uk-UA" b="1" dirty="0" smtClean="0">
                <a:solidFill>
                  <a:srgbClr val="FFFF00"/>
                </a:solidFill>
              </a:rPr>
              <a:t>людина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798" y="1500174"/>
            <a:ext cx="4798202" cy="37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ПРОБЛЕМА</a:t>
            </a:r>
            <a:br>
              <a:rPr lang="uk-UA" b="1" dirty="0" smtClean="0"/>
            </a:br>
            <a:r>
              <a:rPr lang="uk-UA" b="1" dirty="0" smtClean="0"/>
              <a:t> СОЦАЛЬНОЇ </a:t>
            </a:r>
            <a:br>
              <a:rPr lang="uk-UA" b="1" dirty="0" smtClean="0"/>
            </a:br>
            <a:r>
              <a:rPr lang="uk-UA" b="1" dirty="0" smtClean="0"/>
              <a:t>СПРАВЕДЛИВОСТІ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0004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Яка міра соціальної справедливості?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Що є суспільно-корисним і морально-виправданим?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rgbClr val="FFFF00"/>
                </a:solidFill>
              </a:rPr>
              <a:t>Минуле: </a:t>
            </a:r>
            <a:r>
              <a:rPr lang="uk-UA" dirty="0" smtClean="0"/>
              <a:t>розподіл на соціальні групи обумовлений традиціями, релігією, законом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rgbClr val="FFFF00"/>
                </a:solidFill>
              </a:rPr>
              <a:t>Сучасність: </a:t>
            </a:r>
          </a:p>
          <a:p>
            <a:pPr lvl="5">
              <a:buFont typeface="Wingdings" pitchFamily="2" charset="2"/>
              <a:buChar char="Ø"/>
            </a:pPr>
            <a:r>
              <a:rPr lang="uk-UA" sz="2400" dirty="0" smtClean="0"/>
              <a:t>расова, статева (</a:t>
            </a:r>
            <a:r>
              <a:rPr lang="uk-UA" sz="2400" dirty="0" smtClean="0">
                <a:solidFill>
                  <a:schemeClr val="accent2"/>
                </a:solidFill>
              </a:rPr>
              <a:t>неприпустимі форми</a:t>
            </a:r>
            <a:r>
              <a:rPr lang="uk-UA" sz="2400" dirty="0" smtClean="0"/>
              <a:t>) </a:t>
            </a:r>
          </a:p>
          <a:p>
            <a:pPr lvl="5">
              <a:buFont typeface="Wingdings" pitchFamily="2" charset="2"/>
              <a:buChar char="Ø"/>
            </a:pPr>
            <a:r>
              <a:rPr lang="uk-UA" sz="2400" dirty="0" smtClean="0"/>
              <a:t>майнова нерівність (</a:t>
            </a:r>
            <a:r>
              <a:rPr lang="uk-UA" sz="2400" dirty="0" smtClean="0">
                <a:solidFill>
                  <a:srgbClr val="92D050"/>
                </a:solidFill>
              </a:rPr>
              <a:t>чи справедлива?)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147" y="329176"/>
            <a:ext cx="3767571" cy="17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512763"/>
            <a:ext cx="8429684" cy="914400"/>
          </a:xfrm>
        </p:spPr>
        <p:txBody>
          <a:bodyPr/>
          <a:lstStyle/>
          <a:p>
            <a:r>
              <a:rPr lang="ru-RU" dirty="0" smtClean="0"/>
              <a:t>Проблема </a:t>
            </a:r>
            <a:r>
              <a:rPr lang="uk-UA" dirty="0" smtClean="0"/>
              <a:t>пізнання</a:t>
            </a:r>
            <a:r>
              <a:rPr lang="ru-RU" dirty="0" smtClean="0"/>
              <a:t> </a:t>
            </a:r>
            <a:r>
              <a:rPr lang="uk-UA" dirty="0" smtClean="0"/>
              <a:t>суспільства: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5244" y="1142984"/>
            <a:ext cx="7920094" cy="542928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незмінне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усталене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повторюване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000" spc="-100" dirty="0" smtClean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Суспільство:</a:t>
            </a:r>
            <a:r>
              <a:rPr kumimoji="0" lang="uk-UA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5400" b="1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???</a:t>
            </a:r>
            <a:endParaRPr kumimoji="0" lang="ru-RU" sz="5400" b="1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Проблема нерівності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b="1" i="1" dirty="0" smtClean="0">
                <a:solidFill>
                  <a:srgbClr val="FFC000"/>
                </a:solidFill>
              </a:rPr>
              <a:t>Ніцше: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для посередності – бути посередністю – це щастя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 smtClean="0"/>
              <a:t>Нерівність прав – перша умова для того, щоб існували права</a:t>
            </a:r>
          </a:p>
          <a:p>
            <a:pPr algn="r"/>
            <a:r>
              <a:rPr lang="uk-UA" b="1" i="1" dirty="0" smtClean="0">
                <a:solidFill>
                  <a:srgbClr val="FFC000"/>
                </a:solidFill>
              </a:rPr>
              <a:t>Бердяєв: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Нерівність є основою і виправданням існування особистості взагалі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Абсолютна рівність залишила б буття у нерозкритому стані – у небутті. А бажання абсолютної рівності – бажання повернутися до хаосу і темряви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Пафос рівності – заздрість до чужого буття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10206"/>
          </a:xfrm>
        </p:spPr>
        <p:txBody>
          <a:bodyPr>
            <a:normAutofit lnSpcReduction="10000"/>
          </a:bodyPr>
          <a:lstStyle/>
          <a:p>
            <a:pPr algn="r"/>
            <a:r>
              <a:rPr lang="uk-UA" b="1" i="1" dirty="0" smtClean="0">
                <a:solidFill>
                  <a:srgbClr val="FFC000"/>
                </a:solidFill>
              </a:rPr>
              <a:t>Сорокін:</a:t>
            </a:r>
          </a:p>
          <a:p>
            <a:pPr algn="ctr">
              <a:buFont typeface="Wingdings" pitchFamily="2" charset="2"/>
              <a:buChar char="v"/>
            </a:pPr>
            <a:r>
              <a:rPr lang="uk-UA" b="1" dirty="0" smtClean="0"/>
              <a:t>рівність – </a:t>
            </a:r>
          </a:p>
          <a:p>
            <a:pPr algn="ctr">
              <a:buNone/>
            </a:pPr>
            <a:r>
              <a:rPr lang="uk-UA" b="1" dirty="0" smtClean="0"/>
              <a:t>пропорційність </a:t>
            </a:r>
          </a:p>
          <a:p>
            <a:pPr algn="ctr">
              <a:buNone/>
            </a:pPr>
            <a:r>
              <a:rPr lang="uk-UA" dirty="0" smtClean="0"/>
              <a:t>соціальних благ заслугам індивіда</a:t>
            </a:r>
          </a:p>
          <a:p>
            <a:pPr algn="r"/>
            <a:r>
              <a:rPr lang="uk-UA" b="1" i="1" dirty="0" smtClean="0">
                <a:solidFill>
                  <a:srgbClr val="FFC000"/>
                </a:solidFill>
              </a:rPr>
              <a:t>Х. Ортега-і-Гассет: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/>
              <a:t>меншість</a:t>
            </a:r>
            <a:r>
              <a:rPr lang="uk-UA" dirty="0" smtClean="0"/>
              <a:t> – сукупність, виділена особливими якостями, </a:t>
            </a:r>
            <a:r>
              <a:rPr lang="uk-UA" b="1" dirty="0" smtClean="0"/>
              <a:t>більшість</a:t>
            </a:r>
            <a:r>
              <a:rPr lang="uk-UA" dirty="0" smtClean="0"/>
              <a:t> – не виділена нічим</a:t>
            </a:r>
          </a:p>
          <a:p>
            <a:pPr lvl="2">
              <a:buFont typeface="Wingdings" pitchFamily="2" charset="2"/>
              <a:buChar char="v"/>
            </a:pPr>
            <a:r>
              <a:rPr lang="uk-UA" sz="3200" b="1" i="1" dirty="0" smtClean="0">
                <a:solidFill>
                  <a:srgbClr val="FFC000"/>
                </a:solidFill>
              </a:rPr>
              <a:t>                                             Ж.Ж. Руссо: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Рівність має бути такою, щоб жоден не мав змоги купити іншого і жоден не мав необхідності продати себе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Свобода і необхідність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817" y="1784350"/>
            <a:ext cx="49695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Свобода і необхідність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err="1" smtClean="0">
                <a:solidFill>
                  <a:srgbClr val="FFC000"/>
                </a:solidFill>
              </a:rPr>
              <a:t>Фр</a:t>
            </a:r>
            <a:r>
              <a:rPr lang="uk-UA" sz="3200" dirty="0" smtClean="0">
                <a:solidFill>
                  <a:srgbClr val="FFC000"/>
                </a:solidFill>
              </a:rPr>
              <a:t>. Енгельс                                </a:t>
            </a:r>
            <a:r>
              <a:rPr lang="uk-UA" u="sng" dirty="0" err="1" smtClean="0"/>
              <a:t>“Анти-Дюрінг”</a:t>
            </a:r>
            <a:endParaRPr lang="uk-UA" u="sng" dirty="0" smtClean="0"/>
          </a:p>
          <a:p>
            <a:pPr>
              <a:buFont typeface="Courier New" pitchFamily="49" charset="0"/>
              <a:buChar char="o"/>
            </a:pPr>
            <a:r>
              <a:rPr lang="uk-UA" sz="3500" b="1" i="1" dirty="0" smtClean="0">
                <a:solidFill>
                  <a:srgbClr val="FFFF00"/>
                </a:solidFill>
              </a:rPr>
              <a:t>Свобода – розуміння об'єктивних законів та існування згідно з ними; пізнання необхідності.</a:t>
            </a:r>
          </a:p>
          <a:p>
            <a:pPr>
              <a:buFont typeface="Courier New" pitchFamily="49" charset="0"/>
              <a:buChar char="o"/>
            </a:pPr>
            <a:r>
              <a:rPr lang="uk-UA" i="1" dirty="0" smtClean="0"/>
              <a:t>Свобода волі – свобода приймати рішення, розуміючи це</a:t>
            </a:r>
          </a:p>
          <a:p>
            <a:endParaRPr lang="uk-UA" dirty="0" smtClean="0"/>
          </a:p>
          <a:p>
            <a:r>
              <a:rPr lang="uk-UA" sz="3200" dirty="0" smtClean="0">
                <a:solidFill>
                  <a:srgbClr val="FFC000"/>
                </a:solidFill>
              </a:rPr>
              <a:t>Еріх </a:t>
            </a:r>
            <a:r>
              <a:rPr lang="uk-UA" sz="3200" dirty="0" err="1" smtClean="0">
                <a:solidFill>
                  <a:srgbClr val="FFC000"/>
                </a:solidFill>
              </a:rPr>
              <a:t>Фромм</a:t>
            </a:r>
            <a:r>
              <a:rPr lang="uk-UA" sz="3200" dirty="0" smtClean="0">
                <a:solidFill>
                  <a:srgbClr val="FFC000"/>
                </a:solidFill>
              </a:rPr>
              <a:t>                         </a:t>
            </a:r>
            <a:r>
              <a:rPr lang="uk-UA" u="sng" dirty="0" err="1" smtClean="0">
                <a:cs typeface="Aharoni" pitchFamily="2" charset="-79"/>
              </a:rPr>
              <a:t>“Втеча</a:t>
            </a:r>
            <a:r>
              <a:rPr lang="uk-UA" u="sng" dirty="0" smtClean="0">
                <a:cs typeface="Aharoni" pitchFamily="2" charset="-79"/>
              </a:rPr>
              <a:t> від </a:t>
            </a:r>
            <a:r>
              <a:rPr lang="uk-UA" u="sng" dirty="0" err="1" smtClean="0">
                <a:cs typeface="Aharoni" pitchFamily="2" charset="-79"/>
              </a:rPr>
              <a:t>свободи”</a:t>
            </a:r>
            <a:endParaRPr lang="uk-UA" u="sng" dirty="0" smtClean="0">
              <a:cs typeface="Aharoni" pitchFamily="2" charset="-79"/>
            </a:endParaRPr>
          </a:p>
          <a:p>
            <a:pPr>
              <a:buFont typeface="Courier New" pitchFamily="49" charset="0"/>
              <a:buChar char="o"/>
            </a:pPr>
            <a:r>
              <a:rPr lang="uk-UA" i="1" dirty="0" err="1" smtClean="0"/>
              <a:t>“Свобода</a:t>
            </a:r>
            <a:r>
              <a:rPr lang="uk-UA" i="1" dirty="0" smtClean="0"/>
              <a:t> </a:t>
            </a:r>
            <a:r>
              <a:rPr lang="uk-UA" i="1" dirty="0" err="1" smtClean="0">
                <a:solidFill>
                  <a:srgbClr val="FFFF00"/>
                </a:solidFill>
              </a:rPr>
              <a:t>від</a:t>
            </a:r>
            <a:r>
              <a:rPr lang="uk-UA" i="1" dirty="0" err="1" smtClean="0"/>
              <a:t>”</a:t>
            </a:r>
            <a:r>
              <a:rPr lang="uk-UA" i="1" dirty="0" smtClean="0"/>
              <a:t> і </a:t>
            </a:r>
            <a:r>
              <a:rPr lang="uk-UA" i="1" dirty="0" err="1" smtClean="0"/>
              <a:t>“свобода</a:t>
            </a:r>
            <a:r>
              <a:rPr lang="uk-UA" i="1" dirty="0" smtClean="0"/>
              <a:t> </a:t>
            </a:r>
            <a:r>
              <a:rPr lang="uk-UA" i="1" dirty="0" err="1" smtClean="0">
                <a:solidFill>
                  <a:srgbClr val="FFFF00"/>
                </a:solidFill>
              </a:rPr>
              <a:t>для</a:t>
            </a:r>
            <a:r>
              <a:rPr lang="uk-UA" i="1" dirty="0" err="1" smtClean="0"/>
              <a:t>”</a:t>
            </a:r>
            <a:endParaRPr lang="uk-UA" i="1" dirty="0" smtClean="0"/>
          </a:p>
          <a:p>
            <a:pPr>
              <a:buFont typeface="Courier New" pitchFamily="49" charset="0"/>
              <a:buChar char="o"/>
            </a:pPr>
            <a:r>
              <a:rPr lang="uk-UA" i="1" dirty="0" err="1" smtClean="0"/>
              <a:t>“Свобода</a:t>
            </a:r>
            <a:r>
              <a:rPr lang="uk-UA" i="1" dirty="0" smtClean="0"/>
              <a:t> дає людині відчуття безсилля і </a:t>
            </a:r>
            <a:r>
              <a:rPr lang="uk-UA" i="1" dirty="0" err="1" smtClean="0"/>
              <a:t>тривоги”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7679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		ДЯКУЮ ЗА УВАГУ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439849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 smtClean="0">
                <a:solidFill>
                  <a:schemeClr val="tx2"/>
                </a:solidFill>
              </a:rPr>
              <a:t>Доц. Спиця Н.В.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4043362" cy="9144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Суспільство: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	соціально-духовний організм як спосіб і умова сумісного існування людей для задоволення їх життєвих потреб та інтересів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428605"/>
            <a:ext cx="4038600" cy="5867860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Предмет соціальної філософії: </a:t>
            </a:r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dirty="0" smtClean="0"/>
              <a:t>	</a:t>
            </a:r>
            <a:r>
              <a:rPr lang="uk-UA" sz="3600" dirty="0" smtClean="0"/>
              <a:t>пошук </a:t>
            </a:r>
            <a:r>
              <a:rPr lang="uk-UA" sz="3600" u="sng" dirty="0" smtClean="0">
                <a:solidFill>
                  <a:srgbClr val="FFFF00"/>
                </a:solidFill>
              </a:rPr>
              <a:t>тенденцій та закономірностей розвитку</a:t>
            </a:r>
            <a:r>
              <a:rPr lang="uk-UA" sz="3600" u="sng" dirty="0" smtClean="0"/>
              <a:t> </a:t>
            </a:r>
            <a:r>
              <a:rPr lang="uk-UA" sz="3600" dirty="0" smtClean="0"/>
              <a:t>суспільства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45300"/>
          </a:xfrm>
        </p:spPr>
        <p:txBody>
          <a:bodyPr/>
          <a:lstStyle/>
          <a:p>
            <a:r>
              <a:rPr lang="uk-UA" dirty="0" smtClean="0"/>
              <a:t>Суспільство – сукупність людей: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857364"/>
            <a:ext cx="8179622" cy="271464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Збереження життя</a:t>
            </a:r>
          </a:p>
          <a:p>
            <a:r>
              <a:rPr lang="uk-UA" sz="3200" dirty="0" smtClean="0"/>
              <a:t>Збереження та підтримка певного типу соц. організації життя</a:t>
            </a:r>
          </a:p>
          <a:p>
            <a:r>
              <a:rPr lang="uk-UA" sz="3200" dirty="0" smtClean="0"/>
              <a:t>Продукування духовних норм та цінностей, орієнтирів життя людей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500174"/>
            <a:ext cx="6357982" cy="485778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Єдине прагнення кожного – </a:t>
            </a:r>
            <a:r>
              <a:rPr lang="uk-UA" sz="3200" b="1" dirty="0" smtClean="0">
                <a:solidFill>
                  <a:srgbClr val="FF0000"/>
                </a:solidFill>
              </a:rPr>
              <a:t>особисте щастя!</a:t>
            </a:r>
          </a:p>
          <a:p>
            <a:r>
              <a:rPr lang="uk-UA" sz="3200" dirty="0" smtClean="0"/>
              <a:t>Суспільство – можливість реалізувати особисте щастя</a:t>
            </a:r>
          </a:p>
          <a:p>
            <a:endParaRPr lang="uk-UA" dirty="0" smtClean="0"/>
          </a:p>
          <a:p>
            <a:r>
              <a:rPr lang="uk-UA" dirty="0" smtClean="0"/>
              <a:t>                            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Епікур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uk-UA" dirty="0" smtClean="0"/>
              <a:t>Соціальний атомізм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Соціальний універсалізм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7356" y="1714488"/>
            <a:ext cx="5786478" cy="45259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Суспільство – цілісна, самостійна реальність</a:t>
            </a:r>
          </a:p>
          <a:p>
            <a:r>
              <a:rPr lang="uk-UA" sz="3200" dirty="0" err="1" smtClean="0"/>
              <a:t>“держава</a:t>
            </a:r>
            <a:r>
              <a:rPr lang="uk-UA" sz="3200" dirty="0" smtClean="0"/>
              <a:t> богів і </a:t>
            </a:r>
            <a:r>
              <a:rPr lang="uk-UA" sz="3200" dirty="0" err="1" smtClean="0"/>
              <a:t>людей”</a:t>
            </a:r>
            <a:endParaRPr lang="uk-UA" sz="3200" dirty="0" smtClean="0"/>
          </a:p>
          <a:p>
            <a:endParaRPr lang="uk-UA" dirty="0" smtClean="0"/>
          </a:p>
          <a:p>
            <a:pPr lvl="8"/>
            <a:r>
              <a:rPr lang="uk-UA" sz="3600" b="1" i="1" dirty="0" smtClean="0">
                <a:solidFill>
                  <a:srgbClr val="FF0000"/>
                </a:solidFill>
              </a:rPr>
              <a:t>Стоїки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СОЦІАЛЬНА ФІЛОСОФІЯ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основні проблеми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7901014" cy="395935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3200" dirty="0" smtClean="0">
                <a:latin typeface="Bookman Old Style" pitchFamily="18" charset="0"/>
              </a:rPr>
              <a:t>Суспільство</a:t>
            </a:r>
          </a:p>
          <a:p>
            <a:r>
              <a:rPr lang="uk-UA" sz="3200" dirty="0" smtClean="0">
                <a:latin typeface="Bookman Old Style" pitchFamily="18" charset="0"/>
              </a:rPr>
              <a:t>Суспільство – індивід</a:t>
            </a:r>
          </a:p>
          <a:p>
            <a:r>
              <a:rPr lang="uk-UA" sz="3200" dirty="0" smtClean="0">
                <a:latin typeface="Bookman Old Style" pitchFamily="18" charset="0"/>
              </a:rPr>
              <a:t>Суспільний устрій</a:t>
            </a:r>
          </a:p>
          <a:p>
            <a:r>
              <a:rPr lang="uk-UA" sz="3200" dirty="0" smtClean="0">
                <a:latin typeface="Bookman Old Style" pitchFamily="18" charset="0"/>
              </a:rPr>
              <a:t>Свобода, справедливість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співвідношення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59936" cy="4881578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Загальне</a:t>
            </a:r>
            <a:r>
              <a:rPr lang="uk-UA" dirty="0" smtClean="0"/>
              <a:t> - суспільство  </a:t>
            </a:r>
          </a:p>
          <a:p>
            <a:r>
              <a:rPr lang="uk-UA" b="1" u="sng" dirty="0" smtClean="0">
                <a:solidFill>
                  <a:srgbClr val="FFFF00"/>
                </a:solidFill>
              </a:rPr>
              <a:t>Матеріальне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b="1" u="sng" dirty="0" smtClean="0"/>
              <a:t>(</a:t>
            </a:r>
            <a:r>
              <a:rPr lang="uk-UA" dirty="0" smtClean="0"/>
              <a:t>К.Маркс)</a:t>
            </a:r>
          </a:p>
          <a:p>
            <a:r>
              <a:rPr lang="uk-UA" b="1" u="sng" dirty="0" smtClean="0">
                <a:solidFill>
                  <a:srgbClr val="FFFF00"/>
                </a:solidFill>
              </a:rPr>
              <a:t>Рівність</a:t>
            </a:r>
            <a:r>
              <a:rPr lang="uk-UA" b="1" u="sng" dirty="0" smtClean="0"/>
              <a:t>  </a:t>
            </a:r>
            <a:r>
              <a:rPr lang="uk-UA" dirty="0" smtClean="0"/>
              <a:t> - до чого мають прагнути </a:t>
            </a:r>
          </a:p>
          <a:p>
            <a:r>
              <a:rPr lang="uk-UA" b="1" u="sng" dirty="0" smtClean="0">
                <a:solidFill>
                  <a:srgbClr val="FFFF00"/>
                </a:solidFill>
              </a:rPr>
              <a:t>Свобода -</a:t>
            </a:r>
            <a:r>
              <a:rPr lang="uk-UA" b="1" dirty="0" smtClean="0">
                <a:solidFill>
                  <a:srgbClr val="FFFF00"/>
                </a:solidFill>
              </a:rPr>
              <a:t>            </a:t>
            </a:r>
            <a:r>
              <a:rPr lang="uk-UA" sz="2600" i="1" dirty="0" err="1" smtClean="0"/>
              <a:t>“Вільна</a:t>
            </a:r>
            <a:r>
              <a:rPr lang="uk-UA" sz="2600" i="1" dirty="0" smtClean="0"/>
              <a:t> людина та, котрій ніхто не заважає чинити те, що вона бажає </a:t>
            </a:r>
            <a:r>
              <a:rPr lang="uk-UA" sz="2600" i="1" dirty="0" err="1" smtClean="0"/>
              <a:t>зробити”</a:t>
            </a:r>
            <a:r>
              <a:rPr lang="uk-UA" sz="2600" i="1" dirty="0" smtClean="0"/>
              <a:t> (Т. Гоббс)</a:t>
            </a:r>
            <a:endParaRPr lang="ru-RU" sz="2600" i="1" dirty="0" smtClean="0"/>
          </a:p>
          <a:p>
            <a:r>
              <a:rPr lang="uk-UA" b="1" u="sng" dirty="0" smtClean="0">
                <a:solidFill>
                  <a:srgbClr val="FFFF00"/>
                </a:solidFill>
              </a:rPr>
              <a:t>Детермінованість – </a:t>
            </a:r>
            <a:r>
              <a:rPr lang="uk-UA" dirty="0" smtClean="0"/>
              <a:t>визначений розвиток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59936" cy="4881578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Одиничне</a:t>
            </a:r>
            <a:r>
              <a:rPr lang="uk-UA" dirty="0" smtClean="0"/>
              <a:t> – індивід  </a:t>
            </a:r>
          </a:p>
          <a:p>
            <a:r>
              <a:rPr lang="uk-UA" b="1" u="sng" dirty="0" smtClean="0">
                <a:solidFill>
                  <a:srgbClr val="FFFF00"/>
                </a:solidFill>
              </a:rPr>
              <a:t>Духовне</a:t>
            </a:r>
            <a:r>
              <a:rPr lang="uk-UA" dirty="0" smtClean="0"/>
              <a:t> (С. Франк)</a:t>
            </a:r>
          </a:p>
          <a:p>
            <a:r>
              <a:rPr lang="uk-UA" b="1" u="sng" dirty="0" smtClean="0">
                <a:solidFill>
                  <a:srgbClr val="FFFF00"/>
                </a:solidFill>
              </a:rPr>
              <a:t>Нерівність</a:t>
            </a:r>
            <a:r>
              <a:rPr lang="uk-UA" dirty="0" smtClean="0"/>
              <a:t>  - як основа будь-якого устрою</a:t>
            </a:r>
          </a:p>
          <a:p>
            <a:r>
              <a:rPr lang="uk-UA" b="1" u="sng" dirty="0" smtClean="0">
                <a:solidFill>
                  <a:srgbClr val="FFFF00"/>
                </a:solidFill>
              </a:rPr>
              <a:t>Необхідність   </a:t>
            </a:r>
            <a:r>
              <a:rPr lang="uk-UA" dirty="0" smtClean="0"/>
              <a:t>-             те, що дає людям змогу порозумітися</a:t>
            </a:r>
          </a:p>
          <a:p>
            <a:endParaRPr lang="uk-UA" dirty="0" smtClean="0"/>
          </a:p>
          <a:p>
            <a:r>
              <a:rPr lang="uk-UA" b="1" u="sng" dirty="0" err="1" smtClean="0">
                <a:solidFill>
                  <a:srgbClr val="FFFF00"/>
                </a:solidFill>
              </a:rPr>
              <a:t>Індетермінованість</a:t>
            </a:r>
            <a:r>
              <a:rPr lang="uk-UA" b="1" u="sng" dirty="0" smtClean="0">
                <a:solidFill>
                  <a:srgbClr val="FFFF00"/>
                </a:solidFill>
              </a:rPr>
              <a:t> – </a:t>
            </a:r>
            <a:r>
              <a:rPr lang="uk-UA" dirty="0" smtClean="0"/>
              <a:t>хаотичний, непередбачуваний розвиток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Античність: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3186106" cy="639762"/>
          </a:xfrm>
        </p:spPr>
        <p:txBody>
          <a:bodyPr/>
          <a:lstStyle/>
          <a:p>
            <a:pPr algn="ctr"/>
            <a:r>
              <a:rPr lang="uk-UA" dirty="0" smtClean="0"/>
              <a:t>ЛЮДИНА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428993" y="1809750"/>
            <a:ext cx="2786082" cy="639762"/>
          </a:xfrm>
        </p:spPr>
        <p:txBody>
          <a:bodyPr/>
          <a:lstStyle/>
          <a:p>
            <a:pPr algn="ctr"/>
            <a:r>
              <a:rPr lang="uk-UA" dirty="0" smtClean="0"/>
              <a:t>СУСПІЛЬСТВО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5972188" cy="3959352"/>
          </a:xfrm>
        </p:spPr>
        <p:txBody>
          <a:bodyPr/>
          <a:lstStyle/>
          <a:p>
            <a:r>
              <a:rPr lang="uk-UA" dirty="0" smtClean="0"/>
              <a:t>ГАРМОНІЯ (пропорційність)</a:t>
            </a:r>
          </a:p>
          <a:p>
            <a:r>
              <a:rPr lang="uk-UA" dirty="0" smtClean="0"/>
              <a:t>Справедливість життя всіх громадян</a:t>
            </a:r>
          </a:p>
          <a:p>
            <a:r>
              <a:rPr lang="uk-UA" dirty="0" smtClean="0"/>
              <a:t>АВТОРИТЕТ – знаряддя управління  (правляча еліта – стриманість, інтелект, </a:t>
            </a:r>
            <a:r>
              <a:rPr lang="uk-UA" sz="4000" b="1" dirty="0" smtClean="0">
                <a:solidFill>
                  <a:srgbClr val="FF0000"/>
                </a:solidFill>
              </a:rPr>
              <a:t>знання</a:t>
            </a:r>
            <a:r>
              <a:rPr lang="uk-UA" dirty="0" smtClean="0"/>
              <a:t>) – лікар, а не знахар! </a:t>
            </a:r>
          </a:p>
          <a:p>
            <a:r>
              <a:rPr lang="uk-UA" dirty="0" smtClean="0"/>
              <a:t>                                                                         </a:t>
            </a:r>
            <a:endParaRPr lang="uk-UA" i="1" dirty="0" smtClean="0"/>
          </a:p>
          <a:p>
            <a:r>
              <a:rPr lang="uk-UA" dirty="0" smtClean="0"/>
              <a:t>ЛЮДИНА                        СУСПІЛЬСТВО 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     </a:t>
            </a:r>
            <a:r>
              <a:rPr lang="uk-UA" sz="3600" b="1" i="1" dirty="0" smtClean="0">
                <a:solidFill>
                  <a:srgbClr val="FF0000"/>
                </a:solidFill>
              </a:rPr>
              <a:t>Платон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71736" y="5286388"/>
            <a:ext cx="928694" cy="35719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857488" y="2000240"/>
            <a:ext cx="928694" cy="28575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71480"/>
            <a:ext cx="2740814" cy="32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585</TotalTime>
  <Words>654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Суспільство як   соціальна система</vt:lpstr>
      <vt:lpstr>Проблема пізнання суспільства:</vt:lpstr>
      <vt:lpstr>Суспільство:</vt:lpstr>
      <vt:lpstr>Суспільство – сукупність людей:</vt:lpstr>
      <vt:lpstr>Соціальний атомізм</vt:lpstr>
      <vt:lpstr>Соціальний універсалізм</vt:lpstr>
      <vt:lpstr>СОЦІАЛЬНА ФІЛОСОФІЯ</vt:lpstr>
      <vt:lpstr>співвідношення</vt:lpstr>
      <vt:lpstr>Античність:</vt:lpstr>
      <vt:lpstr>Античність:</vt:lpstr>
      <vt:lpstr>Слайд 11</vt:lpstr>
      <vt:lpstr>Середньовіччя:  мілітарний тип держави  “Всяка влада від Бога”</vt:lpstr>
      <vt:lpstr>Новий час:  Томас Гоббс (1588-1679)</vt:lpstr>
      <vt:lpstr>Джон Локк (1632-1704)</vt:lpstr>
      <vt:lpstr>Георг Гегель (1770-1831) </vt:lpstr>
      <vt:lpstr>Герберт Спенсер (1820-1903)</vt:lpstr>
      <vt:lpstr>Концепція соціальної дії:  Макс Вебер (1864-1920),  Толкотт Парсонс (1902-1979)</vt:lpstr>
      <vt:lpstr>Слайд 18</vt:lpstr>
      <vt:lpstr>ПРОБЛЕМА  СОЦАЛЬНОЇ  СПРАВЕДЛИВОСТІ</vt:lpstr>
      <vt:lpstr>Проблема нерівності</vt:lpstr>
      <vt:lpstr>Слайд 21</vt:lpstr>
      <vt:lpstr>Свобода і необхідність</vt:lpstr>
      <vt:lpstr>Свобода і необхідність</vt:lpstr>
      <vt:lpstr>       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 ФІЛОСОФІЯ ТА   ФІЛОСОФІЯ ІСТОРІЇ</dc:title>
  <dc:creator>ENERA</dc:creator>
  <cp:lastModifiedBy>d.sepety</cp:lastModifiedBy>
  <cp:revision>102</cp:revision>
  <dcterms:created xsi:type="dcterms:W3CDTF">2011-11-27T18:51:41Z</dcterms:created>
  <dcterms:modified xsi:type="dcterms:W3CDTF">2016-10-06T12:07:06Z</dcterms:modified>
</cp:coreProperties>
</file>