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4082" r:id="rId2"/>
    <p:sldMasterId id="2147484106" r:id="rId3"/>
    <p:sldMasterId id="2147484118" r:id="rId4"/>
  </p:sldMasterIdLst>
  <p:sldIdLst>
    <p:sldId id="256" r:id="rId5"/>
    <p:sldId id="262" r:id="rId6"/>
    <p:sldId id="277" r:id="rId7"/>
    <p:sldId id="278" r:id="rId8"/>
    <p:sldId id="279" r:id="rId9"/>
    <p:sldId id="273" r:id="rId10"/>
    <p:sldId id="274" r:id="rId11"/>
    <p:sldId id="275" r:id="rId12"/>
    <p:sldId id="280" r:id="rId13"/>
    <p:sldId id="276" r:id="rId14"/>
    <p:sldId id="266" r:id="rId15"/>
    <p:sldId id="281" r:id="rId16"/>
    <p:sldId id="270" r:id="rId17"/>
    <p:sldId id="271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2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9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6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0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4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59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71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93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83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538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63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805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30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71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29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19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698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79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43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79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23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54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45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35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1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06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48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59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9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29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75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056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73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36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4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04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4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1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5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7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1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2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2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3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B045E2-7A02-4BFE-9699-BD84AE1A435A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43F1-9162-4729-BFF8-E75291DDF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6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543" y="566057"/>
            <a:ext cx="8055428" cy="123371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Ознаки 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сталості, </a:t>
            </a:r>
            <a:r>
              <a:rPr lang="uk-UA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uk-UA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</a:br>
            <a:r>
              <a:rPr lang="uk-UA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зростання </a:t>
            </a:r>
            <a:r>
              <a:rPr lang="uk-UA" sz="4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та спадання </a:t>
            </a:r>
            <a:r>
              <a:rPr lang="uk-UA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функції</a:t>
            </a:r>
            <a:endParaRPr lang="uk-UA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3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800668" y="188174"/>
            <a:ext cx="68966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70C0"/>
                </a:solidFill>
                <a:latin typeface="Arial Narrow" pitchFamily="34" charset="0"/>
              </a:rPr>
              <a:t>Алгоритм дослідження функції на </a:t>
            </a:r>
            <a:r>
              <a:rPr lang="uk-UA" sz="3200" b="1" dirty="0" smtClean="0">
                <a:solidFill>
                  <a:srgbClr val="0070C0"/>
                </a:solidFill>
                <a:latin typeface="Arial Narrow" pitchFamily="34" charset="0"/>
              </a:rPr>
              <a:t>монотонність</a:t>
            </a:r>
            <a:endParaRPr lang="uk-UA" sz="3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82058" y="1455032"/>
                <a:ext cx="7300685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Знайти область визначення заданої функції </a:t>
                </a:r>
                <a:r>
                  <a:rPr lang="uk-UA" sz="24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 = f(x).</a:t>
                </a:r>
                <a:endParaRPr lang="uk-UA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Знайти похідну </a:t>
                </a:r>
                <a:r>
                  <a:rPr lang="uk-UA" sz="24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 '(x).</a:t>
                </a:r>
                <a:endParaRPr lang="uk-UA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 Знайти критичні точки.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 Відмітити знайдені точки на області визначення, визначити знак похідної на кожному проміжку.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5. Указати проміжки зростання (</a:t>
                </a:r>
                <a:r>
                  <a:rPr lang="uk-UA" sz="24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 '(x)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0) та спадання функції (</a:t>
                </a:r>
                <a:r>
                  <a:rPr lang="uk-UA" sz="24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 '(x)</a:t>
                </a:r>
                <a:r>
                  <a:rPr lang="uk-UA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0).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058" y="1455032"/>
                <a:ext cx="7300685" cy="3970318"/>
              </a:xfrm>
              <a:prstGeom prst="rect">
                <a:avLst/>
              </a:prstGeom>
              <a:blipFill>
                <a:blip r:embed="rId3"/>
                <a:stretch>
                  <a:fillRect l="-1337" r="-1253" b="-1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0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11086" y="-29252"/>
            <a:ext cx="7271657" cy="100965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Times New Roman" pitchFamily="16" charset="0"/>
              </a:rPr>
              <a:t>Приклад 3</a:t>
            </a:r>
            <a:endParaRPr lang="en-US" sz="3200" b="1" dirty="0">
              <a:solidFill>
                <a:srgbClr val="0070C0"/>
              </a:solidFill>
              <a:latin typeface="Arial Narrow" pitchFamily="34" charset="0"/>
              <a:ea typeface="+mn-ea"/>
              <a:cs typeface="Times New Roman" pitchFamily="1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0658" y="694134"/>
            <a:ext cx="7115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Знайдіть проміжки монотонності функції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х.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44"/>
          <a:stretch/>
        </p:blipFill>
        <p:spPr bwMode="auto">
          <a:xfrm>
            <a:off x="3574591" y="3837467"/>
            <a:ext cx="2383064" cy="594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28659" y="1119286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Narrow" pitchFamily="34" charset="0"/>
                <a:cs typeface="Times New Roman" pitchFamily="16" charset="0"/>
              </a:rPr>
              <a:t>Розв’язання</a:t>
            </a:r>
            <a:endParaRPr lang="ru-RU" sz="3200" b="1" dirty="0">
              <a:solidFill>
                <a:srgbClr val="0070C0"/>
              </a:solidFill>
              <a:latin typeface="Arial Narrow" pitchFamily="34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0658" y="1491537"/>
            <a:ext cx="6955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у' = 3х</a:t>
            </a:r>
            <a:r>
              <a:rPr lang="ru-RU" sz="24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Знаходимо критичні точки: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 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або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Наносимо на координатну пряму нулі похідної і ви­значаємо знаки похідної на кожному проміжку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10658" y="4586119"/>
            <a:ext cx="72716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у' 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&gt;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проміжках (-∞;-3) і (3;+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∞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),  функція </a:t>
            </a:r>
            <a:r>
              <a:rPr lang="uk-UA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↑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'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проміжках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(-3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3), функція </a:t>
            </a:r>
            <a:r>
              <a:rPr lang="uk-UA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↓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Враховуємо, що в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точках -3 і 3 функція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неперервна.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Відповідь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зростає на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(-∞;-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dirty="0" smtClean="0"/>
              <a:t>];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3;+∞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спадає на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724733" y="4216787"/>
                <a:ext cx="388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↗</m:t>
                      </m:r>
                    </m:oMath>
                  </m:oMathPara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733" y="4216787"/>
                <a:ext cx="38824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154397" y="4194629"/>
                <a:ext cx="3320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↗</m:t>
                      </m:r>
                    </m:oMath>
                  </m:oMathPara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97" y="4194629"/>
                <a:ext cx="3320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4433354" y="4216792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↘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203" y="206358"/>
            <a:ext cx="382829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>
                <a:solidFill>
                  <a:srgbClr val="0099FF"/>
                </a:solidFill>
                <a:latin typeface="Arial Narrow" panose="020B0606020202030204" pitchFamily="34" charset="0"/>
                <a:ea typeface="+mj-ea"/>
                <a:cs typeface="+mj-cs"/>
              </a:rPr>
              <a:t>Виконання вправ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3"/>
          <a:srcRect b="66299"/>
          <a:stretch/>
        </p:blipFill>
        <p:spPr>
          <a:xfrm>
            <a:off x="2015203" y="1272222"/>
            <a:ext cx="6649826" cy="122849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t="67335"/>
          <a:stretch/>
        </p:blipFill>
        <p:spPr>
          <a:xfrm>
            <a:off x="1964403" y="2985296"/>
            <a:ext cx="6751426" cy="119017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b="6683"/>
          <a:stretch/>
        </p:blipFill>
        <p:spPr>
          <a:xfrm>
            <a:off x="2187114" y="4620530"/>
            <a:ext cx="6247947" cy="1823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7781" y="877296"/>
            <a:ext cx="72571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№1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7259" y="2541487"/>
            <a:ext cx="72571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№2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8230" y="4133336"/>
            <a:ext cx="72571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№3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71048" y="493488"/>
            <a:ext cx="6896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 eaLnBrk="1" hangingPunct="1"/>
            <a:r>
              <a:rPr lang="uk-UA" altLang="uk-UA" sz="4000" b="1" dirty="0" smtClean="0">
                <a:solidFill>
                  <a:srgbClr val="0099FF"/>
                </a:solidFill>
                <a:latin typeface="Arial Narrow" panose="020B0606020202030204" pitchFamily="34" charset="0"/>
                <a:ea typeface="+mj-ea"/>
                <a:cs typeface="+mj-cs"/>
              </a:rPr>
              <a:t>Додатково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1955550" y="4134331"/>
            <a:ext cx="6493556" cy="1844902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t="47711"/>
          <a:stretch/>
        </p:blipFill>
        <p:spPr>
          <a:xfrm>
            <a:off x="2137001" y="2123566"/>
            <a:ext cx="6312105" cy="1088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8605" y="1554046"/>
            <a:ext cx="72571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№1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8605" y="3296844"/>
            <a:ext cx="72571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№2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99140" y="301549"/>
            <a:ext cx="6896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 eaLnBrk="1" hangingPunct="1"/>
            <a:r>
              <a:rPr lang="uk-UA" altLang="uk-UA" sz="4000" b="1" dirty="0">
                <a:solidFill>
                  <a:srgbClr val="0099FF"/>
                </a:solidFill>
                <a:latin typeface="Arial Narrow" panose="020B0606020202030204" pitchFamily="34" charset="0"/>
                <a:ea typeface="+mj-ea"/>
                <a:cs typeface="+mj-cs"/>
              </a:rPr>
              <a:t>Підготовка до ЗНО	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205" b="76459"/>
          <a:stretch/>
        </p:blipFill>
        <p:spPr bwMode="auto">
          <a:xfrm>
            <a:off x="2610339" y="1225335"/>
            <a:ext cx="5884863" cy="1238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1205" t="22782" b="55471"/>
          <a:stretch/>
        </p:blipFill>
        <p:spPr bwMode="auto">
          <a:xfrm>
            <a:off x="2610339" y="3022599"/>
            <a:ext cx="5884863" cy="127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1205" t="79974" b="2771"/>
          <a:stretch/>
        </p:blipFill>
        <p:spPr bwMode="auto">
          <a:xfrm>
            <a:off x="2610339" y="4851399"/>
            <a:ext cx="5884863" cy="106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52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203" y="360796"/>
            <a:ext cx="128592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99FF"/>
                </a:solidFill>
                <a:latin typeface="Arial Narrow" panose="020B0606020202030204" pitchFamily="34" charset="0"/>
                <a:ea typeface="+mj-ea"/>
                <a:cs typeface="+mj-cs"/>
              </a:rPr>
              <a:t>Дома</a:t>
            </a:r>
            <a:endParaRPr lang="uk-UA" sz="4000" b="1" dirty="0">
              <a:solidFill>
                <a:srgbClr val="0099FF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/>
          <a:srcRect t="32646" b="33478"/>
          <a:stretch/>
        </p:blipFill>
        <p:spPr>
          <a:xfrm>
            <a:off x="2015203" y="1112225"/>
            <a:ext cx="6475654" cy="1016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2325686" y="2676004"/>
            <a:ext cx="6368369" cy="196856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5"/>
          <a:srcRect b="52289"/>
          <a:stretch/>
        </p:blipFill>
        <p:spPr>
          <a:xfrm>
            <a:off x="2325686" y="5192351"/>
            <a:ext cx="6165171" cy="8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1873238" y="652176"/>
            <a:ext cx="676439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Функція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/>
              <a:t>називається </a:t>
            </a:r>
            <a:r>
              <a:rPr lang="uk-UA" sz="3000" b="1" dirty="0"/>
              <a:t>зростаючою</a:t>
            </a:r>
            <a:r>
              <a:rPr lang="uk-UA" sz="2800" dirty="0"/>
              <a:t> на деякому проміжку, </a:t>
            </a:r>
            <a:r>
              <a:rPr lang="ru-RU" sz="2800" dirty="0" err="1"/>
              <a:t>якщо</a:t>
            </a:r>
            <a:r>
              <a:rPr lang="ru-RU" sz="2800" dirty="0"/>
              <a:t> для будь-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/>
              <a:t> і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належать проміжку,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 smtClean="0"/>
              <a:t>умови</a:t>
            </a:r>
            <a:endParaRPr lang="ru-RU" sz="2800" dirty="0" smtClean="0"/>
          </a:p>
          <a:p>
            <a:pPr algn="just"/>
            <a:r>
              <a:rPr lang="ru-RU" sz="2800" b="1" dirty="0" smtClean="0"/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/>
              <a:t> </a:t>
            </a:r>
            <a:r>
              <a:rPr lang="ru-RU" sz="2800" dirty="0" err="1"/>
              <a:t>випливає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873237" y="129465"/>
            <a:ext cx="6896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 eaLnBrk="1" hangingPunct="1"/>
            <a:r>
              <a:rPr lang="uk-UA" sz="3200" b="1" dirty="0" smtClean="0">
                <a:ln w="0"/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Зростаюча функція</a:t>
            </a:r>
            <a:r>
              <a:rPr lang="uk-UA" altLang="uk-UA" sz="2800" b="1" dirty="0">
                <a:ln w="0"/>
                <a:solidFill>
                  <a:schemeClr val="bg2">
                    <a:lumMod val="25000"/>
                  </a:schemeClr>
                </a:solidFill>
                <a:latin typeface="+mn-lt"/>
              </a:rPr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160" y="2786743"/>
            <a:ext cx="5191840" cy="362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005502" y="927942"/>
            <a:ext cx="663213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Функція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/>
              <a:t>називається </a:t>
            </a:r>
            <a:r>
              <a:rPr lang="uk-UA" sz="3200" b="1" dirty="0" smtClean="0"/>
              <a:t>спадною</a:t>
            </a:r>
            <a:r>
              <a:rPr lang="uk-UA" sz="2800" dirty="0" smtClean="0"/>
              <a:t> </a:t>
            </a:r>
            <a:r>
              <a:rPr lang="uk-UA" sz="2800" dirty="0"/>
              <a:t>на деякому проміжку, </a:t>
            </a:r>
            <a:r>
              <a:rPr lang="ru-RU" sz="2800" dirty="0" err="1"/>
              <a:t>якщо</a:t>
            </a:r>
            <a:r>
              <a:rPr lang="ru-RU" sz="2800" dirty="0"/>
              <a:t> для будь-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/>
              <a:t> і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належать проміжку,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 smtClean="0"/>
              <a:t>умови</a:t>
            </a:r>
            <a:endParaRPr lang="ru-RU" sz="2800" dirty="0" smtClean="0"/>
          </a:p>
          <a:p>
            <a:pPr algn="just"/>
            <a:r>
              <a:rPr lang="ru-RU" sz="2800" b="1" dirty="0" smtClean="0"/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/>
              <a:t> </a:t>
            </a:r>
            <a:r>
              <a:rPr lang="ru-RU" sz="2800" dirty="0" err="1"/>
              <a:t>випливає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873237" y="129465"/>
            <a:ext cx="6896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 eaLnBrk="1" hangingPunct="1"/>
            <a:r>
              <a:rPr lang="uk-UA" sz="3200" b="1" dirty="0" smtClean="0">
                <a:ln w="0"/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Спадна функція</a:t>
            </a:r>
            <a:r>
              <a:rPr lang="uk-UA" altLang="uk-UA" sz="2800" b="1" dirty="0">
                <a:ln w="0"/>
                <a:solidFill>
                  <a:schemeClr val="bg2">
                    <a:lumMod val="25000"/>
                  </a:schemeClr>
                </a:solidFill>
                <a:latin typeface="+mn-lt"/>
              </a:rPr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943" y="3206393"/>
            <a:ext cx="4076019" cy="279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846" y="503690"/>
            <a:ext cx="2679925" cy="2053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05429" y="2998895"/>
            <a:ext cx="6869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ea typeface="Times New Roman" panose="02020603050405020304" pitchFamily="18" charset="0"/>
              </a:rPr>
              <a:t>Дотична в кожній точці графіка зростаючої функції, утворює з додатним напрямом осі ОХ </a:t>
            </a:r>
            <a:r>
              <a:rPr lang="uk-UA" sz="2400" b="1" dirty="0" smtClean="0">
                <a:ea typeface="Times New Roman" panose="02020603050405020304" pitchFamily="18" charset="0"/>
              </a:rPr>
              <a:t>або гострий кут</a:t>
            </a:r>
            <a:r>
              <a:rPr lang="uk-UA" sz="2400" dirty="0" smtClean="0">
                <a:ea typeface="Times New Roman" panose="02020603050405020304" pitchFamily="18" charset="0"/>
              </a:rPr>
              <a:t>, або кут, що дорівнює нулю</a:t>
            </a:r>
            <a:r>
              <a:rPr lang="en-US" sz="2400" dirty="0" smtClean="0">
                <a:ea typeface="Times New Roman" panose="02020603050405020304" pitchFamily="18" charset="0"/>
              </a:rPr>
              <a:t>.</a:t>
            </a:r>
            <a:r>
              <a:rPr lang="uk-UA" sz="2400" dirty="0" smtClean="0">
                <a:ea typeface="Times New Roman" panose="02020603050405020304" pitchFamily="18" charset="0"/>
              </a:rPr>
              <a:t> 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5429" y="4322712"/>
            <a:ext cx="708559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ea typeface="Times New Roman" panose="02020603050405020304" pitchFamily="18" charset="0"/>
              </a:rPr>
              <a:t>Висновок </a:t>
            </a:r>
          </a:p>
          <a:p>
            <a:r>
              <a:rPr lang="uk-UA" sz="3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Похідна в кожній точці проміжку невід’ємна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201" y="5612265"/>
            <a:ext cx="1895475" cy="77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04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5429" y="2742879"/>
            <a:ext cx="68690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 smtClean="0">
                <a:ea typeface="Times New Roman" panose="02020603050405020304" pitchFamily="18" charset="0"/>
              </a:rPr>
              <a:t>Дотична в кожній точці графіка спадної функції, утворює з додатним напрямом осі ОХ </a:t>
            </a:r>
            <a:r>
              <a:rPr lang="uk-UA" sz="2400" b="1" dirty="0" smtClean="0">
                <a:ea typeface="Times New Roman" panose="02020603050405020304" pitchFamily="18" charset="0"/>
              </a:rPr>
              <a:t>або тупий кут</a:t>
            </a:r>
            <a:r>
              <a:rPr lang="uk-UA" sz="2400" dirty="0" smtClean="0">
                <a:ea typeface="Times New Roman" panose="02020603050405020304" pitchFamily="18" charset="0"/>
              </a:rPr>
              <a:t>, або кут, що дорівнює нулю</a:t>
            </a:r>
            <a:r>
              <a:rPr lang="en-US" sz="2400" dirty="0" smtClean="0">
                <a:ea typeface="Times New Roman" panose="02020603050405020304" pitchFamily="18" charset="0"/>
              </a:rPr>
              <a:t>.</a:t>
            </a:r>
            <a:r>
              <a:rPr lang="uk-UA" sz="2400" dirty="0" smtClean="0">
                <a:ea typeface="Times New Roman" panose="02020603050405020304" pitchFamily="18" charset="0"/>
              </a:rPr>
              <a:t> 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5429" y="4714964"/>
            <a:ext cx="731963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ea typeface="Times New Roman" panose="02020603050405020304" pitchFamily="18" charset="0"/>
              </a:rPr>
              <a:t>Висновок </a:t>
            </a:r>
          </a:p>
          <a:p>
            <a:r>
              <a:rPr lang="uk-UA" sz="3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Похідна в кожній точці проміжку </a:t>
            </a:r>
            <a:r>
              <a:rPr lang="uk-UA" sz="3000" b="1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недодатня</a:t>
            </a:r>
            <a:r>
              <a:rPr lang="uk-UA" sz="3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endParaRPr lang="uk-UA" sz="3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7"/>
          <a:stretch/>
        </p:blipFill>
        <p:spPr bwMode="auto">
          <a:xfrm>
            <a:off x="3996848" y="619398"/>
            <a:ext cx="2286182" cy="1804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183" y="5977844"/>
            <a:ext cx="1323975" cy="504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47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757126" y="245713"/>
            <a:ext cx="6896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 eaLnBrk="1" hangingPunct="1"/>
            <a:r>
              <a:rPr lang="uk-UA" sz="3200" b="1" dirty="0" smtClean="0">
                <a:ln w="0"/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Ознаки зростання (спадання) функ­ції</a:t>
            </a:r>
            <a:endParaRPr lang="uk-UA" altLang="uk-UA" sz="2800" b="1" dirty="0">
              <a:ln w="0"/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873238" y="993645"/>
                <a:ext cx="6740990" cy="954107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smtClean="0">
                    <a:effectLst>
                      <a:glow rad="101600">
                        <a:srgbClr val="FF0000">
                          <a:alpha val="60000"/>
                        </a:srgb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uk-UA" sz="2800" b="1" i="1" dirty="0">
                    <a:effectLst>
                      <a:glow rad="101600">
                        <a:srgbClr val="FF0000">
                          <a:alpha val="60000"/>
                        </a:srgb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´(</a:t>
                </a:r>
                <a:r>
                  <a:rPr lang="en-US" sz="2800" b="1" i="1" dirty="0">
                    <a:effectLst>
                      <a:glow rad="101600">
                        <a:srgbClr val="FF0000">
                          <a:alpha val="60000"/>
                        </a:srgb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800" b="1" i="1" dirty="0">
                    <a:effectLst>
                      <a:glow rad="101600">
                        <a:srgbClr val="FF0000">
                          <a:alpha val="60000"/>
                        </a:srgb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800" b="1" dirty="0">
                    <a:effectLst>
                      <a:glow rad="101600">
                        <a:srgbClr val="FF0000">
                          <a:alpha val="60000"/>
                        </a:srgb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>
                        <a:effectLst>
                          <a:glow rad="101600">
                            <a:srgbClr val="FF0000">
                              <a:alpha val="60000"/>
                            </a:srgbClr>
                          </a:glo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ru-RU" sz="2800" b="1" dirty="0">
                    <a:effectLst>
                      <a:glow rad="101600">
                        <a:srgbClr val="FF0000">
                          <a:alpha val="60000"/>
                        </a:srgb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проміжку, то функція </a:t>
                </a:r>
                <a:r>
                  <a:rPr lang="en-US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b="1" dirty="0">
                    <a:effectLst>
                      <a:glow rad="101600">
                        <a:srgbClr val="FF0000">
                          <a:alpha val="60000"/>
                        </a:srgb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зростає</a:t>
                </a:r>
                <a:r>
                  <a:rPr lang="ru-RU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цьому проміжку. 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38" y="993645"/>
                <a:ext cx="674099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73238" y="2423302"/>
                <a:ext cx="6740990" cy="954107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ru-RU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smtClean="0">
                    <a:effectLst>
                      <a:glow rad="101600">
                        <a:srgbClr val="FF0000">
                          <a:alpha val="60000"/>
                        </a:srgb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uk-UA" sz="2800" b="1" i="1" dirty="0">
                    <a:effectLst>
                      <a:glow rad="101600">
                        <a:srgbClr val="FF0000">
                          <a:alpha val="60000"/>
                        </a:srgb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´(</a:t>
                </a:r>
                <a:r>
                  <a:rPr lang="en-US" sz="2800" b="1" i="1" dirty="0">
                    <a:effectLst>
                      <a:glow rad="101600">
                        <a:srgbClr val="FF0000">
                          <a:alpha val="60000"/>
                        </a:srgb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800" b="1" i="1" dirty="0">
                    <a:effectLst>
                      <a:glow rad="101600">
                        <a:srgbClr val="FF0000">
                          <a:alpha val="60000"/>
                        </a:srgb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800" b="1" dirty="0">
                    <a:effectLst>
                      <a:glow rad="101600">
                        <a:srgbClr val="FF0000">
                          <a:alpha val="60000"/>
                        </a:srgb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glow rad="101600">
                            <a:srgbClr val="FF0000">
                              <a:alpha val="60000"/>
                            </a:srgbClr>
                          </a:glow>
                        </a:effectLst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ru-RU" sz="2800" b="1" dirty="0" smtClean="0">
                    <a:effectLst>
                      <a:glow rad="101600">
                        <a:srgbClr val="FF0000">
                          <a:alpha val="60000"/>
                        </a:srgb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b="1" dirty="0">
                    <a:effectLst>
                      <a:glow rad="101600">
                        <a:srgbClr val="FF0000">
                          <a:alpha val="60000"/>
                        </a:srgb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проміжку, то функція </a:t>
                </a:r>
                <a:r>
                  <a:rPr lang="en-US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b="1" dirty="0" smtClean="0">
                    <a:effectLst>
                      <a:glow rad="101600">
                        <a:srgbClr val="FF0000">
                          <a:alpha val="60000"/>
                        </a:srgb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спадає</a:t>
                </a:r>
                <a:r>
                  <a:rPr lang="ru-RU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цьому проміжку. 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38" y="2423302"/>
                <a:ext cx="6740990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57126" y="3931770"/>
            <a:ext cx="6896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 eaLnBrk="1" hangingPunct="1"/>
            <a:r>
              <a:rPr lang="uk-UA" sz="3200" b="1" dirty="0" smtClean="0">
                <a:ln w="0"/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Ознаки сталості функ­ції</a:t>
            </a:r>
            <a:endParaRPr lang="uk-UA" altLang="uk-UA" sz="2800" b="1" dirty="0">
              <a:ln w="0"/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2798" y="4795618"/>
            <a:ext cx="6740990" cy="954107"/>
          </a:xfrm>
          <a:prstGeom prst="rect">
            <a:avLst/>
          </a:prstGeom>
          <a:solidFill>
            <a:srgbClr val="008080"/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´(</a:t>
            </a:r>
            <a:r>
              <a:rPr lang="en-US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8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усіх точках проміжку,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функція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стала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цьому проміжку.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873238" y="245713"/>
            <a:ext cx="6896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70C0"/>
                </a:solidFill>
                <a:latin typeface="Arial Narrow" pitchFamily="34" charset="0"/>
              </a:rPr>
              <a:t>Приклад </a:t>
            </a:r>
            <a:r>
              <a:rPr lang="uk-UA" sz="3200" b="1" dirty="0" smtClean="0">
                <a:solidFill>
                  <a:srgbClr val="0070C0"/>
                </a:solidFill>
                <a:latin typeface="Arial Narrow" pitchFamily="34" charset="0"/>
              </a:rPr>
              <a:t>1</a:t>
            </a:r>
            <a:endParaRPr lang="uk-UA" sz="3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79" y="830488"/>
            <a:ext cx="70782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174625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проміжки зростання і спадання функції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у=3х</a:t>
            </a:r>
            <a:r>
              <a:rPr lang="uk-UA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-12х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alt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uk-UA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873238" y="2158067"/>
                <a:ext cx="66756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 =</a:t>
                </a:r>
                <a:r>
                  <a:rPr lang="uk-UA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6х-12</a:t>
                </a:r>
              </a:p>
              <a:p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Розв’яжемо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нерівність </a:t>
                </a:r>
                <a:r>
                  <a:rPr lang="uk-U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6х-12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uk-U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х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uk-U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кінцях проміжку зростання або спадання функція неперервна, то їх можна приєднати до цього проміжку.  </a:t>
                </a:r>
                <a:endPara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Отже, </a:t>
                </a:r>
                <a:r>
                  <a:rPr lang="uk-UA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uk-UA" sz="24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функція зростає.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Розв’яжемо нерівність </a:t>
                </a:r>
                <a:r>
                  <a:rPr lang="uk-U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6х-12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uk-U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uk-U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х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uk-U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endParaRPr lang="uk-UA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uk-UA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uk-UA" sz="24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;2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функція спадає.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uk-U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↘</a:t>
                </a:r>
              </a:p>
              <a:p>
                <a:pPr algn="ctr"/>
                <a:r>
                  <a:rPr lang="uk-UA" sz="24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= 2 – критична точка</a:t>
                </a:r>
                <a:endPara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38" y="2158067"/>
                <a:ext cx="6675676" cy="4154984"/>
              </a:xfrm>
              <a:prstGeom prst="rect">
                <a:avLst/>
              </a:prstGeom>
              <a:blipFill>
                <a:blip r:embed="rId3"/>
                <a:stretch>
                  <a:fillRect l="-1370" t="-1173" r="-1461" b="-2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4203314" y="1573292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Narrow" pitchFamily="34" charset="0"/>
                <a:cs typeface="Times New Roman" pitchFamily="16" charset="0"/>
              </a:rPr>
              <a:t>Розв’язання</a:t>
            </a:r>
            <a:endParaRPr lang="ru-RU" sz="3200" b="1" dirty="0">
              <a:solidFill>
                <a:srgbClr val="0070C0"/>
              </a:solidFill>
              <a:latin typeface="Arial Narrow" pitchFamily="34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873238" y="245713"/>
            <a:ext cx="6896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70C0"/>
                </a:solidFill>
                <a:latin typeface="Arial Narrow" pitchFamily="34" charset="0"/>
              </a:rPr>
              <a:t>Поняття критичної </a:t>
            </a:r>
            <a:r>
              <a:rPr lang="uk-UA" sz="3200" b="1" dirty="0" smtClean="0">
                <a:solidFill>
                  <a:srgbClr val="0070C0"/>
                </a:solidFill>
                <a:latin typeface="Arial Narrow" pitchFamily="34" charset="0"/>
              </a:rPr>
              <a:t>точки</a:t>
            </a:r>
            <a:endParaRPr lang="uk-UA" sz="3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20016" y="3271281"/>
            <a:ext cx="660310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 області визначення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точки, що належать області визначення разом з деяким своїм околом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4217" y="961906"/>
            <a:ext cx="6087385" cy="181588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Критичними точками функції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 внутрішні точки її області визначення, в яких похідна функції дорівнює нулю, або не існує.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1074" y="5052188"/>
            <a:ext cx="6740990" cy="954107"/>
          </a:xfrm>
          <a:prstGeom prst="rect">
            <a:avLst/>
          </a:prstGeom>
          <a:solidFill>
            <a:srgbClr val="008080"/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знайти критичні точки функції, треба розв’язати рівняння: </a:t>
            </a:r>
            <a:r>
              <a:rPr lang="uk-UA" sz="2800" i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 '(х) = 0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873238" y="245713"/>
            <a:ext cx="6896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70C0"/>
                </a:solidFill>
                <a:latin typeface="Arial Narrow" pitchFamily="34" charset="0"/>
              </a:rPr>
              <a:t>Приклад </a:t>
            </a:r>
            <a:r>
              <a:rPr lang="uk-UA" sz="3200" b="1" dirty="0" smtClean="0">
                <a:solidFill>
                  <a:srgbClr val="0070C0"/>
                </a:solidFill>
                <a:latin typeface="Arial Narrow" pitchFamily="34" charset="0"/>
              </a:rPr>
              <a:t>2</a:t>
            </a:r>
            <a:endParaRPr lang="uk-UA" sz="3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1965" y="927743"/>
            <a:ext cx="707822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критичні точки 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)=3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7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7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0588" y="2680582"/>
            <a:ext cx="50065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'(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)=6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7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7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=0; </a:t>
            </a:r>
            <a:endParaRPr lang="ru-RU" sz="27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(2-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 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uk-UA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7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 х</a:t>
            </a:r>
            <a:r>
              <a:rPr lang="uk-UA" sz="27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uk-UA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2820" y="1742607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Arial Narrow" pitchFamily="34" charset="0"/>
                <a:cs typeface="Times New Roman" pitchFamily="16" charset="0"/>
              </a:rPr>
              <a:t>Розв’язання</a:t>
            </a:r>
            <a:endParaRPr lang="ru-RU" sz="3200" b="1" dirty="0">
              <a:solidFill>
                <a:srgbClr val="0070C0"/>
              </a:solidFill>
              <a:latin typeface="Arial Narrow" pitchFamily="34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TM02900743[[fn=Природа]]</Template>
  <TotalTime>1068</TotalTime>
  <Words>682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Cambria Math</vt:lpstr>
      <vt:lpstr>Times New Roman</vt:lpstr>
      <vt:lpstr>Wingdings 2</vt:lpstr>
      <vt:lpstr>HDOfficeLightV0</vt:lpstr>
      <vt:lpstr>1_HDOfficeLightV0</vt:lpstr>
      <vt:lpstr>2_HDOfficeLightV0</vt:lpstr>
      <vt:lpstr>3_HDOfficeLightV0</vt:lpstr>
      <vt:lpstr>Ознаки сталості,  зростання та спадання функції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 3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Коваленко О.І</dc:creator>
  <cp:lastModifiedBy>1</cp:lastModifiedBy>
  <cp:revision>58</cp:revision>
  <dcterms:created xsi:type="dcterms:W3CDTF">2017-03-10T17:29:26Z</dcterms:created>
  <dcterms:modified xsi:type="dcterms:W3CDTF">2020-08-28T10:53:13Z</dcterms:modified>
</cp:coreProperties>
</file>