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09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62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460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CB392-56D5-4E2F-B7D9-287D9C6067C0}" type="datetimeFigureOut">
              <a:rPr lang="ru-RU"/>
              <a:pPr>
                <a:defRPr/>
              </a:pPr>
              <a:t>11.10.2021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382CB-3781-4310-9FB3-13F60495A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962884"/>
      </p:ext>
    </p:extLst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99D9-52F6-4C07-B0C1-1ECAF2AECE28}" type="datetimeFigureOut">
              <a:rPr lang="ru-RU"/>
              <a:pPr>
                <a:defRPr/>
              </a:pPr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C4351-2C73-4F93-BABE-509F08127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117842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59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86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2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55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13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71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05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19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5B925-E60E-4C5E-84AD-474638E84FB6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1F916-760A-4032-BD5D-C389A31B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46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google.com.ua/imgres?imgurl=http://upload.wikimedia.org/wikipedia/commons/4/4a/PS2_Ports_ATX.jpg&amp;imgrefurl=http://commons.wikimedia.org/wiki/Image:PS2_Ports_ATX.jpg&amp;h=518&amp;w=300&amp;sz=51&amp;hl=ru&amp;start=2&amp;um=1&amp;usg=__HiZcDh0yvHhojg4UQFrcJYggge0=&amp;tbnid=ZTzAO_oUcRMvAM:&amp;tbnh=131&amp;tbnw=76&amp;prev=/images%3Fq%3DPS/2%26um%3D1%26hl%3Dr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ru/b/b5/Firewire_4%2C6%2C9pin.pn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ru/b/b5/Firewire_4%2C6%2C9pin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answers.com/main/Record2?a=NR&amp;url=http%3A%2F%2Fcommons.wikimedia.org%2Fwiki%2FImage%3AParallel%2520computer%2520printer%2520port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hyperlink" Target="http://www.watware.com/esale/ParallelPrinterCableCentronics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answers.com/main/Record2?a=NR&amp;url=http%3A%2F%2Fcommons.wikimedia.org%2Fwiki%2FImage%3AParallel%2520computer%2520printer%2520port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www.watware.com/esale/ParallelPrinterCableCentronics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Rectangle 2"/>
          <p:cNvSpPr>
            <a:spLocks noChangeArrowheads="1"/>
          </p:cNvSpPr>
          <p:nvPr/>
        </p:nvSpPr>
        <p:spPr bwMode="auto">
          <a:xfrm>
            <a:off x="0" y="0"/>
            <a:ext cx="899885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14388" eaLnBrk="1" hangingPunct="1">
              <a:defRPr/>
            </a:pPr>
            <a:r>
              <a:rPr lang="uk-UA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Порти </a:t>
            </a:r>
            <a:r>
              <a:rPr lang="uk-UA" sz="36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Ports</a:t>
            </a:r>
          </a:p>
        </p:txBody>
      </p:sp>
      <p:sp>
        <p:nvSpPr>
          <p:cNvPr id="168993" name="Rectangle 5"/>
          <p:cNvSpPr>
            <a:spLocks noChangeArrowheads="1"/>
          </p:cNvSpPr>
          <p:nvPr/>
        </p:nvSpPr>
        <p:spPr bwMode="auto">
          <a:xfrm>
            <a:off x="0" y="1414463"/>
            <a:ext cx="92662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2800">
                <a:effectLst>
                  <a:outerShdw blurRad="38100" dist="38100" dir="2700000" algn="tl">
                    <a:srgbClr val="010199"/>
                  </a:outerShdw>
                </a:effectLst>
              </a:rPr>
              <a:t>Порти введення-виводу на комп'ютері використовуються для підключення периферійних пристроїв, таких як принтери, сканери і портативні диски.</a:t>
            </a:r>
            <a:endParaRPr lang="uk-UA" sz="280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lang="uk-UA" sz="280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uk-UA" b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en-US" b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endParaRPr lang="en-US" sz="2800" b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28004" name="Picture 43" descr="9_pin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2700" y="4826000"/>
            <a:ext cx="2327275" cy="1230313"/>
          </a:xfrm>
        </p:spPr>
      </p:pic>
      <p:pic>
        <p:nvPicPr>
          <p:cNvPr id="128005" name="Picture 38" descr="13900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4113" y="4292600"/>
            <a:ext cx="3770312" cy="2347913"/>
          </a:xfrm>
        </p:spPr>
      </p:pic>
      <p:pic>
        <p:nvPicPr>
          <p:cNvPr id="128006" name="Picture 46" descr="DB25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2638" y="5138738"/>
            <a:ext cx="3622675" cy="1400175"/>
          </a:xfrm>
        </p:spPr>
      </p:pic>
    </p:spTree>
    <p:extLst>
      <p:ext uri="{BB962C8B-B14F-4D97-AF65-F5344CB8AC3E}">
        <p14:creationId xmlns:p14="http://schemas.microsoft.com/office/powerpoint/2010/main" val="403933171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2" name="Rectangle 2"/>
          <p:cNvSpPr>
            <a:spLocks noChangeArrowheads="1"/>
          </p:cNvSpPr>
          <p:nvPr/>
        </p:nvSpPr>
        <p:spPr bwMode="auto">
          <a:xfrm>
            <a:off x="0" y="0"/>
            <a:ext cx="8756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14388" eaLnBrk="1" hangingPunct="1">
              <a:defRPr/>
            </a:pP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Порти </a:t>
            </a:r>
            <a:r>
              <a:rPr lang="ru-RU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і </a:t>
            </a:r>
            <a:r>
              <a:rPr lang="ru-RU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SCSI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232453" name="Rectangle 5"/>
          <p:cNvSpPr>
            <a:spLocks noChangeArrowheads="1"/>
          </p:cNvSpPr>
          <p:nvPr/>
        </p:nvSpPr>
        <p:spPr bwMode="auto">
          <a:xfrm>
            <a:off x="0" y="1049338"/>
            <a:ext cx="9266238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На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бути SCSI-порт один з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трьох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типів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: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	-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D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B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-25,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	- 50-контактне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високої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щільності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	- 68-контактне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високої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щільності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37220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2798763"/>
            <a:ext cx="2082800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722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4279900"/>
            <a:ext cx="240982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7222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50" y="5319713"/>
            <a:ext cx="2895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343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6" name="Text Box 2"/>
          <p:cNvSpPr txBox="1">
            <a:spLocks noChangeArrowheads="1"/>
          </p:cNvSpPr>
          <p:nvPr/>
        </p:nvSpPr>
        <p:spPr bwMode="auto">
          <a:xfrm>
            <a:off x="296863" y="0"/>
            <a:ext cx="76088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0000"/>
              </a:lnSpc>
              <a:defRPr/>
            </a:pP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SCSI Controllers</a:t>
            </a:r>
          </a:p>
          <a:p>
            <a:pPr algn="l">
              <a:lnSpc>
                <a:spcPct val="100000"/>
              </a:lnSpc>
              <a:defRPr/>
            </a:pP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Small Computer System Interface</a:t>
            </a:r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674688" y="1344613"/>
            <a:ext cx="785495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3363" indent="-23336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30000"/>
              </a:lnSpc>
              <a:spcBef>
                <a:spcPct val="50000"/>
              </a:spcBef>
              <a:buClr>
                <a:srgbClr val="3E8DC5"/>
              </a:buClr>
              <a:buFont typeface="Wingdings" pitchFamily="2" charset="2"/>
              <a:buChar char="§"/>
            </a:pPr>
            <a:r>
              <a:rPr lang="ru-RU" altLang="ru-RU" sz="2300">
                <a:cs typeface="Arial" charset="0"/>
              </a:rPr>
              <a:t>Подібно до EIDE, пристрої SCSI мають контролери,що управляють кожним пристроєм</a:t>
            </a:r>
            <a:r>
              <a:rPr lang="en-US" altLang="ru-RU" sz="2300">
                <a:cs typeface="Arial" charset="0"/>
              </a:rPr>
              <a:t>. </a:t>
            </a:r>
          </a:p>
          <a:p>
            <a:pPr algn="l">
              <a:lnSpc>
                <a:spcPct val="130000"/>
              </a:lnSpc>
              <a:spcBef>
                <a:spcPct val="50000"/>
              </a:spcBef>
              <a:buClr>
                <a:srgbClr val="3E8DC5"/>
              </a:buClr>
              <a:buFont typeface="Wingdings" pitchFamily="2" charset="2"/>
              <a:buChar char="§"/>
            </a:pPr>
            <a:r>
              <a:rPr lang="en-US" altLang="ru-RU" sz="2300">
                <a:cs typeface="Arial" charset="0"/>
              </a:rPr>
              <a:t>Стандартний інтерфейс SCSI дозвол</a:t>
            </a:r>
            <a:r>
              <a:rPr lang="uk-UA" altLang="ru-RU" sz="2300">
                <a:cs typeface="Arial" charset="0"/>
              </a:rPr>
              <a:t>яє</a:t>
            </a:r>
            <a:r>
              <a:rPr lang="en-US" altLang="ru-RU" sz="2300">
                <a:cs typeface="Arial" charset="0"/>
              </a:rPr>
              <a:t> </a:t>
            </a:r>
            <a:r>
              <a:rPr lang="uk-UA" altLang="ru-RU" sz="2300">
                <a:cs typeface="Arial" charset="0"/>
              </a:rPr>
              <a:t>під</a:t>
            </a:r>
            <a:r>
              <a:rPr lang="en-US" altLang="ru-RU" sz="2300">
                <a:cs typeface="Arial" charset="0"/>
              </a:rPr>
              <a:t>’</a:t>
            </a:r>
            <a:r>
              <a:rPr lang="uk-UA" altLang="ru-RU" sz="2300">
                <a:cs typeface="Arial" charset="0"/>
              </a:rPr>
              <a:t>єднати</a:t>
            </a:r>
            <a:r>
              <a:rPr lang="en-US" altLang="ru-RU" sz="2300">
                <a:cs typeface="Arial" charset="0"/>
              </a:rPr>
              <a:t> до 7 пристроїв, які сполучені з одним адаптером SCSI або </a:t>
            </a:r>
            <a:r>
              <a:rPr lang="ru-RU" altLang="ru-RU" sz="2300">
                <a:cs typeface="Arial" charset="0"/>
              </a:rPr>
              <a:t>контролером</a:t>
            </a:r>
            <a:r>
              <a:rPr lang="en-US" altLang="ru-RU" sz="2300">
                <a:cs typeface="Arial" charset="0"/>
              </a:rPr>
              <a:t>.</a:t>
            </a:r>
          </a:p>
          <a:p>
            <a:pPr algn="l">
              <a:lnSpc>
                <a:spcPct val="130000"/>
              </a:lnSpc>
              <a:spcBef>
                <a:spcPct val="50000"/>
              </a:spcBef>
              <a:buClr>
                <a:srgbClr val="3E8DC5"/>
              </a:buClr>
              <a:buFont typeface="Wingdings" pitchFamily="2" charset="2"/>
              <a:buChar char="§"/>
            </a:pPr>
            <a:r>
              <a:rPr lang="ru-RU" altLang="ru-RU" sz="2300">
                <a:cs typeface="Arial" charset="0"/>
              </a:rPr>
              <a:t>Зовнішні </a:t>
            </a:r>
            <a:r>
              <a:rPr lang="uk-UA" altLang="ru-RU" sz="2300">
                <a:cs typeface="Arial" charset="0"/>
              </a:rPr>
              <a:t>пристрої</a:t>
            </a:r>
            <a:r>
              <a:rPr lang="en-US" altLang="ru-RU" sz="2300">
                <a:cs typeface="Arial" charset="0"/>
              </a:rPr>
              <a:t> </a:t>
            </a:r>
            <a:r>
              <a:rPr lang="uk-UA" altLang="ru-RU" sz="2300">
                <a:cs typeface="Arial" charset="0"/>
              </a:rPr>
              <a:t>- </a:t>
            </a:r>
            <a:r>
              <a:rPr lang="en-US" altLang="ru-RU" sz="2300">
                <a:cs typeface="Arial" charset="0"/>
              </a:rPr>
              <a:t>жорсткі диски</a:t>
            </a:r>
            <a:r>
              <a:rPr lang="uk-UA" altLang="ru-RU" sz="2300">
                <a:cs typeface="Arial" charset="0"/>
              </a:rPr>
              <a:t>,</a:t>
            </a:r>
            <a:r>
              <a:rPr lang="en-US" altLang="ru-RU" sz="2300">
                <a:cs typeface="Arial" charset="0"/>
              </a:rPr>
              <a:t> CD-ROM, </a:t>
            </a:r>
            <a:r>
              <a:rPr lang="uk-UA" altLang="ru-RU" sz="2300">
                <a:cs typeface="Arial" charset="0"/>
              </a:rPr>
              <a:t>стримери</a:t>
            </a:r>
            <a:r>
              <a:rPr lang="en-US" altLang="ru-RU" sz="2300">
                <a:cs typeface="Arial" charset="0"/>
              </a:rPr>
              <a:t>, </a:t>
            </a:r>
            <a:r>
              <a:rPr lang="uk-UA" altLang="ru-RU" sz="2300">
                <a:cs typeface="Arial" charset="0"/>
              </a:rPr>
              <a:t>сканери та змінні пристрої</a:t>
            </a:r>
            <a:r>
              <a:rPr lang="en-US" altLang="ru-RU" sz="2300">
                <a:cs typeface="Arial" charset="0"/>
              </a:rPr>
              <a:t>. </a:t>
            </a:r>
          </a:p>
          <a:p>
            <a:pPr algn="l">
              <a:lnSpc>
                <a:spcPct val="130000"/>
              </a:lnSpc>
              <a:spcBef>
                <a:spcPct val="50000"/>
              </a:spcBef>
              <a:buClr>
                <a:srgbClr val="3E8DC5"/>
              </a:buClr>
              <a:buFont typeface="Wingdings" pitchFamily="2" charset="2"/>
              <a:buChar char="§"/>
            </a:pPr>
            <a:r>
              <a:rPr lang="ru-RU" altLang="ru-RU" sz="2300">
                <a:cs typeface="Arial" charset="0"/>
              </a:rPr>
              <a:t>Кожен пристрій SCSI в ланцюзі, у тому числі SCSI карта контролера отримує ID номер SCSI з 0 до 7; #0 для первинного boot пристрою (жорсткий диск), і #7, для SCSI карти контролера</a:t>
            </a:r>
            <a:r>
              <a:rPr lang="en-US" altLang="ru-RU" sz="2300"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9443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0" name="Rectangle 2"/>
          <p:cNvSpPr>
            <a:spLocks noChangeArrowheads="1"/>
          </p:cNvSpPr>
          <p:nvPr/>
        </p:nvSpPr>
        <p:spPr bwMode="auto">
          <a:xfrm>
            <a:off x="198438" y="171450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SCSI </a:t>
            </a:r>
            <a:r>
              <a:rPr lang="uk-UA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продовження</a:t>
            </a: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. . .</a:t>
            </a:r>
          </a:p>
        </p:txBody>
      </p:sp>
      <p:pic>
        <p:nvPicPr>
          <p:cNvPr id="139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7" t="19020" r="40871" b="21373"/>
          <a:stretch>
            <a:fillRect/>
          </a:stretch>
        </p:blipFill>
        <p:spPr bwMode="auto">
          <a:xfrm>
            <a:off x="457200" y="1320800"/>
            <a:ext cx="8447088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574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2"/>
          <p:cNvSpPr>
            <a:spLocks noChangeArrowheads="1"/>
          </p:cNvSpPr>
          <p:nvPr/>
        </p:nvSpPr>
        <p:spPr bwMode="auto">
          <a:xfrm>
            <a:off x="0" y="0"/>
            <a:ext cx="9013371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Мережеві</a:t>
            </a: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 порти і </a:t>
            </a:r>
            <a:r>
              <a:rPr lang="ru-RU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85349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608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Мережевий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порт,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також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відомий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як порт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-45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використовується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мережі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ru-RU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Ethernet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швидкість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передачі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10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Мбіт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/с,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Fast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Ethernet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на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швидкості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100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Мбіт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/с, а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Gigabit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Ethernet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швидкість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передачі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1000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Мбіт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/с.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Максимальна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b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мережевого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складає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b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100 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(328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футів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</a:t>
            </a: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0292" name="Picture 8" descr="rj45_connector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29300" y="4672013"/>
            <a:ext cx="3314700" cy="3209925"/>
          </a:xfrm>
        </p:spPr>
      </p:pic>
    </p:spTree>
    <p:extLst>
      <p:ext uri="{BB962C8B-B14F-4D97-AF65-F5344CB8AC3E}">
        <p14:creationId xmlns:p14="http://schemas.microsoft.com/office/powerpoint/2010/main" val="342950792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7" name="Rectangle 2"/>
          <p:cNvSpPr>
            <a:spLocks noChangeArrowheads="1"/>
          </p:cNvSpPr>
          <p:nvPr/>
        </p:nvSpPr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Порти P</a:t>
            </a:r>
            <a:r>
              <a:rPr 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S</a:t>
            </a:r>
            <a:r>
              <a:rPr lang="ru-RU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  <a:endParaRPr lang="en-US" sz="3200" b="0" dirty="0">
              <a:solidFill>
                <a:schemeClr val="bg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87398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3200" b="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П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орт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/2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під'єднує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клавіатуру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мишу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Портом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/2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є 6-контактне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mini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-DIN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ru-RU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клавіатури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миші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частенько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позначають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різними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кольорами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Якщо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на портах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немає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колірного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кодування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то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поряд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з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кожним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з них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має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бути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зображення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миші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клавіатури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1316" name="Picture 9" descr="PS2_Ports_ATX">
            <a:hlinkClick r:id="rId2"/>
          </p:cNvPr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94050" y="4937125"/>
            <a:ext cx="3013075" cy="1749425"/>
          </a:xfrm>
        </p:spPr>
      </p:pic>
    </p:spTree>
    <p:extLst>
      <p:ext uri="{BB962C8B-B14F-4D97-AF65-F5344CB8AC3E}">
        <p14:creationId xmlns:p14="http://schemas.microsoft.com/office/powerpoint/2010/main" val="363336370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6" name="Rectangle 2"/>
          <p:cNvSpPr>
            <a:spLocks noChangeArrowheads="1"/>
          </p:cNvSpPr>
          <p:nvPr/>
        </p:nvSpPr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defTabSz="814388" eaLnBrk="1" hangingPunct="1">
              <a:defRPr/>
            </a:pPr>
            <a:r>
              <a:rPr lang="ru-RU" sz="40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36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Послідовні</a:t>
            </a:r>
            <a:r>
              <a:rPr lang="ru-RU" sz="36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порти і </a:t>
            </a:r>
            <a:r>
              <a:rPr lang="ru-RU" sz="36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0" y="1489075"/>
            <a:ext cx="9266238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Послідовний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порт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бути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штекер D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B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-9,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штекер D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B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-25.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порти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передають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 одному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біту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даних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пристрою, такого як модем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принтер,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необхідно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використовувати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кабель. Максимальна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складає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15,2 м (50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футів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</a:t>
            </a:r>
            <a:endParaRPr lang="uk-UA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uk-UA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en-US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4229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344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uk-UA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USB-порт</a:t>
            </a:r>
            <a:r>
              <a:rPr lang="ru-RU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и</a:t>
            </a:r>
            <a:r>
              <a:rPr lang="uk-UA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кабелі</a:t>
            </a:r>
            <a:r>
              <a:rPr lang="uk-UA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Універсальна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послідовна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шина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(USB)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—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це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стандартний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для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периферійних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пристроїв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Спочатку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він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призначався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для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заміни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послідовних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паралельних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з'єднань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Usb-пр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и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строї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можна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замінювати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в "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гарячому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режимі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".</a:t>
            </a:r>
            <a:endParaRPr lang="ru-RU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30052" name="Picture 10" descr="11089-23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1838" y="4464050"/>
            <a:ext cx="4789487" cy="1720850"/>
          </a:xfrm>
        </p:spPr>
      </p:pic>
      <p:sp>
        <p:nvSpPr>
          <p:cNvPr id="130053" name="Line 12"/>
          <p:cNvSpPr>
            <a:spLocks noChangeShapeType="1"/>
          </p:cNvSpPr>
          <p:nvPr/>
        </p:nvSpPr>
        <p:spPr bwMode="auto">
          <a:xfrm>
            <a:off x="1111250" y="4916488"/>
            <a:ext cx="2509838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124" tIns="41061" rIns="82124" bIns="41061"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6712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Rectangle 2"/>
          <p:cNvSpPr>
            <a:spLocks noChangeArrowheads="1"/>
          </p:cNvSpPr>
          <p:nvPr/>
        </p:nvSpPr>
        <p:spPr bwMode="auto">
          <a:xfrm>
            <a:off x="0" y="0"/>
            <a:ext cx="8563429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14388" eaLnBrk="1" hangingPunct="1">
              <a:defRPr/>
            </a:pP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</a:t>
            </a:r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USB 1.1</a:t>
            </a:r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29381" name="Rectangle 5"/>
          <p:cNvSpPr>
            <a:spLocks noChangeArrowheads="1"/>
          </p:cNvSpPr>
          <p:nvPr/>
        </p:nvSpPr>
        <p:spPr bwMode="auto">
          <a:xfrm>
            <a:off x="0" y="769938"/>
            <a:ext cx="8994775" cy="556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USB 1.1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вирішує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передачу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швидкості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12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Мбіт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/с в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повношвидкісному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режимі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1,5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Мбіт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/с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в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низькошвидкісному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режимі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USB 2.0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вирішує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передачу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швидкостях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480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Мбіт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/с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USB-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и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строї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можуть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передавати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дані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лише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максимальній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швидкості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підтримуваній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певним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портом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en-US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ru-RU" sz="32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914400" lvl="1" indent="-339725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Один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USB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-порт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підтримувати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127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окремих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пристроїв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з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використанням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декількох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USB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концентраторів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en-US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8585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8" name="Rectangle 2"/>
          <p:cNvSpPr>
            <a:spLocks noChangeArrowheads="1"/>
          </p:cNvSpPr>
          <p:nvPr/>
        </p:nvSpPr>
        <p:spPr bwMode="auto">
          <a:xfrm>
            <a:off x="0" y="0"/>
            <a:ext cx="8926286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Порти та </a:t>
            </a:r>
            <a:r>
              <a:rPr lang="ru-RU" sz="3600" b="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r>
              <a:rPr lang="ru-RU" sz="36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3600" b="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FireWire</a:t>
            </a:r>
            <a:r>
              <a:rPr lang="uk-UA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en-US" sz="32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404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Firewire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—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високошвидкісний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призначений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периферійних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пристроїв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в "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гарячому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режимі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". Один 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F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ire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W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ire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-порт в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підтримувати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63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пристроїв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Firewire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стандарт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IEEE 1394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також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відомий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назвою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i.Link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ru-RU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32100" name="Picture 9" descr="Изображение:Firewire 4,6,9pin.pn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49863" y="4700588"/>
            <a:ext cx="3894137" cy="2157412"/>
          </a:xfrm>
        </p:spPr>
      </p:pic>
      <p:pic>
        <p:nvPicPr>
          <p:cNvPr id="132101" name="Picture 12" descr="flat 4-pin box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1063" y="5532438"/>
            <a:ext cx="1868487" cy="841375"/>
          </a:xfrm>
        </p:spPr>
      </p:pic>
    </p:spTree>
    <p:extLst>
      <p:ext uri="{BB962C8B-B14F-4D97-AF65-F5344CB8AC3E}">
        <p14:creationId xmlns:p14="http://schemas.microsoft.com/office/powerpoint/2010/main" val="1862555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4" name="Rectangle 2"/>
          <p:cNvSpPr>
            <a:spLocks noChangeArrowheads="1"/>
          </p:cNvSpPr>
          <p:nvPr/>
        </p:nvSpPr>
        <p:spPr bwMode="auto">
          <a:xfrm>
            <a:off x="0" y="0"/>
            <a:ext cx="43211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 defTabSz="814388" eaLnBrk="1" hangingPunct="1">
              <a:defRPr/>
            </a:pPr>
            <a:r>
              <a:rPr lang="ru-RU" sz="36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0405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404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IEEE 1394a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швидкість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передачі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даних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400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Мбіт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/с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до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4,5 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(15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футів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цього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стандарту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використовується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6-контактний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-контактний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рознім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IEEE 1394b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підтримує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швидкість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передачі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даних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понад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800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Мбіт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/с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en-US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використовує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-контактний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рознім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</a:p>
        </p:txBody>
      </p:sp>
      <p:pic>
        <p:nvPicPr>
          <p:cNvPr id="133124" name="Picture 6" descr="Изображение:Firewire 4,6,9pin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400" y="4902200"/>
            <a:ext cx="3530600" cy="195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25" name="Picture 7" descr="flat 4-pin bo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5532438"/>
            <a:ext cx="1868487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31999" y="261257"/>
            <a:ext cx="5646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IEEE</a:t>
            </a:r>
            <a:endParaRPr lang="en-US" sz="3200" b="0" dirty="0">
              <a:solidFill>
                <a:schemeClr val="bg1"/>
              </a:solidFill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3695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Rectangle 2"/>
          <p:cNvSpPr>
            <a:spLocks noChangeArrowheads="1"/>
          </p:cNvSpPr>
          <p:nvPr/>
        </p:nvSpPr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b="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Паралельні</a:t>
            </a:r>
            <a:r>
              <a:rPr lang="ru-RU" sz="36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порти і </a:t>
            </a:r>
            <a:r>
              <a:rPr lang="ru-RU" sz="3600" b="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endParaRPr lang="en-US" sz="32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Паралельним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портом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є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стандартне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-25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типа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Параллельний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роз'ємом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принтера є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стандартний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36-контактний роз</a:t>
            </a:r>
            <a:r>
              <a:rPr lang="uk-UA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ні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м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Centronics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типа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деяких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нових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принтерах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використовується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36-контактний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роз'єм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високої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щільності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типа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ru-RU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34148" name="Picture 8" descr="A DB-25 parallel printer port on the back of a laptop.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2475" y="4483100"/>
            <a:ext cx="3175000" cy="2374900"/>
          </a:xfrm>
        </p:spPr>
      </p:pic>
      <p:pic>
        <p:nvPicPr>
          <p:cNvPr id="134149" name="Picture 11" descr="ParallelPrinterCableCentronics">
            <a:hlinkClick r:id="rId4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49863" y="4095750"/>
            <a:ext cx="3894137" cy="2921000"/>
          </a:xfrm>
        </p:spPr>
      </p:pic>
    </p:spTree>
    <p:extLst>
      <p:ext uri="{BB962C8B-B14F-4D97-AF65-F5344CB8AC3E}">
        <p14:creationId xmlns:p14="http://schemas.microsoft.com/office/powerpoint/2010/main" val="1178556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8" name="Rectangle 2"/>
          <p:cNvSpPr>
            <a:spLocks noChangeArrowheads="1"/>
          </p:cNvSpPr>
          <p:nvPr/>
        </p:nvSpPr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3600" b="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Паралельні</a:t>
            </a:r>
            <a:r>
              <a:rPr lang="ru-RU" sz="36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порти і </a:t>
            </a:r>
            <a:r>
              <a:rPr lang="ru-RU" sz="3600" b="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endParaRPr lang="en-US" sz="32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Паралельні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порти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можуть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передавати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одночасно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8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біт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даних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використовують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стандарт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IEEE 1284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Максимальна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паралельного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складає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4,5 м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(15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футів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35172" name="Picture 6" descr="A DB-25 parallel printer port on the back of a laptop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3" y="3922713"/>
            <a:ext cx="317500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5173" name="Picture 7" descr="ParallelPrinterCableCentronic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3937000"/>
            <a:ext cx="3894137" cy="292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2551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Rectangle 2"/>
          <p:cNvSpPr>
            <a:spLocks noChangeArrowheads="1"/>
          </p:cNvSpPr>
          <p:nvPr/>
        </p:nvSpPr>
        <p:spPr bwMode="auto">
          <a:xfrm>
            <a:off x="0" y="0"/>
            <a:ext cx="90424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Порти і </a:t>
            </a:r>
            <a:r>
              <a:rPr lang="ru-RU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кабелі</a:t>
            </a: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SCSI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2277" name="Rectangle 5"/>
          <p:cNvSpPr>
            <a:spLocks noChangeArrowheads="1"/>
          </p:cNvSpPr>
          <p:nvPr/>
        </p:nvSpPr>
        <p:spPr bwMode="auto">
          <a:xfrm>
            <a:off x="0" y="769938"/>
            <a:ext cx="9266238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Порт 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SCSI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здійснювати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даних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на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швидкості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понад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320 </a:t>
            </a:r>
            <a:r>
              <a:rPr lang="ru-RU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Мбіт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/с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Якщо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SCSI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-порту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один SCSI-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пристрій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то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складати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24,4 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(80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футів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Якщо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SCSI-порту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декілька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SCSI-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пристроїв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то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може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складати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12,2 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(40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футів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36196" name="Picture 1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775" y="5661025"/>
            <a:ext cx="2082800" cy="1196975"/>
          </a:xfrm>
          <a:noFill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197" name="Picture 10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7975" y="5845175"/>
            <a:ext cx="2409825" cy="876300"/>
          </a:xfrm>
          <a:noFill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198" name="Picture 9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2600" y="5824538"/>
            <a:ext cx="2895600" cy="857250"/>
          </a:xfrm>
          <a:noFill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413317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Computer</dc:creator>
  <cp:lastModifiedBy>Computer</cp:lastModifiedBy>
  <cp:revision>1</cp:revision>
  <dcterms:created xsi:type="dcterms:W3CDTF">2021-10-11T18:51:35Z</dcterms:created>
  <dcterms:modified xsi:type="dcterms:W3CDTF">2021-10-11T18:51:58Z</dcterms:modified>
</cp:coreProperties>
</file>