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BE154B5-2CC6-4D75-A346-68398A982BB1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BA5477C-88AC-4ABF-B290-0D78F3DB12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54B5-2CC6-4D75-A346-68398A982BB1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477C-88AC-4ABF-B290-0D78F3DB12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54B5-2CC6-4D75-A346-68398A982BB1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477C-88AC-4ABF-B290-0D78F3DB12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54B5-2CC6-4D75-A346-68398A982BB1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477C-88AC-4ABF-B290-0D78F3DB12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54B5-2CC6-4D75-A346-68398A982BB1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477C-88AC-4ABF-B290-0D78F3DB12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54B5-2CC6-4D75-A346-68398A982BB1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477C-88AC-4ABF-B290-0D78F3DB125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54B5-2CC6-4D75-A346-68398A982BB1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477C-88AC-4ABF-B290-0D78F3DB125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54B5-2CC6-4D75-A346-68398A982BB1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477C-88AC-4ABF-B290-0D78F3DB12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54B5-2CC6-4D75-A346-68398A982BB1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477C-88AC-4ABF-B290-0D78F3DB12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BE154B5-2CC6-4D75-A346-68398A982BB1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BA5477C-88AC-4ABF-B290-0D78F3DB12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BE154B5-2CC6-4D75-A346-68398A982BB1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BA5477C-88AC-4ABF-B290-0D78F3DB12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BE154B5-2CC6-4D75-A346-68398A982BB1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BA5477C-88AC-4ABF-B290-0D78F3DB12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binet.sfs.gov.ua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kmu.gov.ua/servicesfilter" TargetMode="External"/><Relationship Id="rId4" Type="http://schemas.openxmlformats.org/officeDocument/2006/relationships/hyperlink" Target="https://usr.minjust.gov.ua/content/hom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 smtClean="0"/>
              <a:t>ЕЛЕКТРОННИЙ ДОКУМЕНТООБІГ В УКРАЇНІ: ЯК ВІН ПРАЦЮЄ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933056"/>
            <a:ext cx="49530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ОСОБЛИВОСТІ ОБМІНУ ДОКУМЕНТАМИ З КОНТРАГЕНТАМИ І ДЕРЖАВОЮ</a:t>
            </a:r>
            <a:endParaRPr lang="ru-RU" dirty="0"/>
          </a:p>
        </p:txBody>
      </p:sp>
      <p:pic>
        <p:nvPicPr>
          <p:cNvPr id="5" name="Содержимое 4" descr="details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60000">
            <a:off x="4854575" y="1923209"/>
            <a:ext cx="3021013" cy="3081433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електронними</a:t>
            </a:r>
            <a:r>
              <a:rPr lang="ru-RU" dirty="0" smtClean="0"/>
              <a:t> документами </a:t>
            </a:r>
            <a:r>
              <a:rPr lang="ru-RU" dirty="0" err="1" smtClean="0"/>
              <a:t>між</a:t>
            </a:r>
            <a:r>
              <a:rPr lang="ru-RU" dirty="0" smtClean="0"/>
              <a:t> контрагентами </a:t>
            </a:r>
            <a:r>
              <a:rPr lang="ru-RU" dirty="0" err="1" smtClean="0"/>
              <a:t>і</a:t>
            </a:r>
            <a:r>
              <a:rPr lang="ru-RU" dirty="0" smtClean="0"/>
              <a:t> партнерами </a:t>
            </a:r>
            <a:r>
              <a:rPr lang="ru-RU" dirty="0" err="1" smtClean="0"/>
              <a:t>можливий</a:t>
            </a:r>
            <a:r>
              <a:rPr lang="ru-RU" dirty="0" smtClean="0"/>
              <a:t> </a:t>
            </a:r>
            <a:r>
              <a:rPr lang="ru-RU" dirty="0" err="1" smtClean="0"/>
              <a:t>виключно</a:t>
            </a:r>
            <a:r>
              <a:rPr lang="ru-RU" dirty="0" smtClean="0"/>
              <a:t> за умов </a:t>
            </a:r>
            <a:r>
              <a:rPr lang="ru-RU" dirty="0" err="1" smtClean="0"/>
              <a:t>технічної</a:t>
            </a:r>
            <a:r>
              <a:rPr lang="ru-RU" dirty="0" smtClean="0"/>
              <a:t> </a:t>
            </a:r>
            <a:r>
              <a:rPr lang="ru-RU" dirty="0" err="1" smtClean="0"/>
              <a:t>сумісності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, </a:t>
            </a:r>
            <a:r>
              <a:rPr lang="ru-RU" dirty="0" err="1" smtClean="0"/>
              <a:t>іншими</a:t>
            </a:r>
            <a:r>
              <a:rPr lang="ru-RU" dirty="0" smtClean="0"/>
              <a:t> словами за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однакового</a:t>
            </a:r>
            <a:r>
              <a:rPr lang="ru-RU" dirty="0" smtClean="0"/>
              <a:t> </a:t>
            </a:r>
            <a:r>
              <a:rPr lang="ru-RU" dirty="0" err="1" smtClean="0"/>
              <a:t>сервісу</a:t>
            </a:r>
            <a:r>
              <a:rPr lang="ru-RU" dirty="0" smtClean="0"/>
              <a:t> </a:t>
            </a:r>
            <a:r>
              <a:rPr lang="ru-RU" dirty="0" err="1" smtClean="0"/>
              <a:t>документообігу</a:t>
            </a:r>
            <a:r>
              <a:rPr lang="ru-RU" dirty="0" smtClean="0"/>
              <a:t>. 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створено </a:t>
            </a:r>
            <a:r>
              <a:rPr lang="ru-RU" dirty="0" err="1" smtClean="0"/>
              <a:t>спеціальну</a:t>
            </a:r>
            <a:r>
              <a:rPr lang="ru-RU" dirty="0" smtClean="0"/>
              <a:t> </a:t>
            </a:r>
            <a:r>
              <a:rPr lang="ru-RU" dirty="0" err="1" smtClean="0"/>
              <a:t>стандартизовану</a:t>
            </a:r>
            <a:r>
              <a:rPr lang="ru-RU" dirty="0" smtClean="0"/>
              <a:t> платформу для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електронними</a:t>
            </a:r>
            <a:r>
              <a:rPr lang="ru-RU" dirty="0" smtClean="0"/>
              <a:t> документами ПТАХ. </a:t>
            </a:r>
            <a:r>
              <a:rPr lang="ru-RU" dirty="0" err="1" smtClean="0"/>
              <a:t>Ця</a:t>
            </a:r>
            <a:r>
              <a:rPr lang="ru-RU" dirty="0" smtClean="0"/>
              <a:t> платформа </a:t>
            </a:r>
            <a:r>
              <a:rPr lang="ru-RU" dirty="0" err="1" smtClean="0"/>
              <a:t>відкрита</a:t>
            </a:r>
            <a:r>
              <a:rPr lang="ru-RU" dirty="0" smtClean="0"/>
              <a:t> для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розробників</a:t>
            </a:r>
            <a:r>
              <a:rPr lang="ru-RU" dirty="0" smtClean="0"/>
              <a:t> та </a:t>
            </a:r>
            <a:r>
              <a:rPr lang="ru-RU" dirty="0" err="1" smtClean="0"/>
              <a:t>користувачів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інтегрувати</a:t>
            </a:r>
            <a:r>
              <a:rPr lang="ru-RU" dirty="0" smtClean="0"/>
              <a:t> </a:t>
            </a:r>
            <a:r>
              <a:rPr lang="ru-RU" dirty="0" err="1" smtClean="0"/>
              <a:t>надіслані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в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компаній</a:t>
            </a:r>
            <a:r>
              <a:rPr lang="ru-RU" dirty="0" smtClean="0"/>
              <a:t> за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підключення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платформи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Тим не </a:t>
            </a:r>
            <a:r>
              <a:rPr lang="ru-RU" dirty="0" err="1" smtClean="0"/>
              <a:t>менш</a:t>
            </a:r>
            <a:r>
              <a:rPr lang="ru-RU" dirty="0" smtClean="0"/>
              <a:t>, для </a:t>
            </a:r>
            <a:r>
              <a:rPr lang="ru-RU" dirty="0" err="1" smtClean="0"/>
              <a:t>більшої</a:t>
            </a:r>
            <a:r>
              <a:rPr lang="ru-RU" dirty="0" smtClean="0"/>
              <a:t> </a:t>
            </a:r>
            <a:r>
              <a:rPr lang="ru-RU" dirty="0" err="1" smtClean="0"/>
              <a:t>зручності</a:t>
            </a:r>
            <a:r>
              <a:rPr lang="ru-RU" dirty="0" smtClean="0"/>
              <a:t>, перед </a:t>
            </a:r>
            <a:r>
              <a:rPr lang="ru-RU" dirty="0" err="1" smtClean="0"/>
              <a:t>впровадженням</a:t>
            </a:r>
            <a:r>
              <a:rPr lang="ru-RU" dirty="0" smtClean="0"/>
              <a:t> </a:t>
            </a:r>
            <a:r>
              <a:rPr lang="ru-RU" dirty="0" err="1" smtClean="0"/>
              <a:t>електронного</a:t>
            </a:r>
            <a:r>
              <a:rPr lang="ru-RU" dirty="0" smtClean="0"/>
              <a:t> </a:t>
            </a:r>
            <a:r>
              <a:rPr lang="ru-RU" dirty="0" err="1" smtClean="0"/>
              <a:t>документообігу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запитати</a:t>
            </a:r>
            <a:r>
              <a:rPr lang="ru-RU" dirty="0" smtClean="0"/>
              <a:t> </a:t>
            </a:r>
            <a:r>
              <a:rPr lang="ru-RU" dirty="0" err="1" smtClean="0"/>
              <a:t>контрагентів</a:t>
            </a:r>
            <a:r>
              <a:rPr lang="ru-RU" dirty="0" smtClean="0"/>
              <a:t> </a:t>
            </a:r>
            <a:r>
              <a:rPr lang="ru-RU" dirty="0" err="1" smtClean="0"/>
              <a:t>чим</a:t>
            </a:r>
            <a:r>
              <a:rPr lang="ru-RU" dirty="0" smtClean="0"/>
              <a:t> вони </a:t>
            </a:r>
            <a:r>
              <a:rPr lang="ru-RU" dirty="0" err="1" smtClean="0"/>
              <a:t>користуються</a:t>
            </a:r>
            <a:r>
              <a:rPr lang="ru-RU" dirty="0" smtClean="0"/>
              <a:t> та обрати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популярний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них </a:t>
            </a:r>
            <a:r>
              <a:rPr lang="ru-RU" dirty="0" err="1" smtClean="0"/>
              <a:t>сервіс</a:t>
            </a:r>
            <a:r>
              <a:rPr lang="ru-RU" dirty="0" smtClean="0"/>
              <a:t>. Для </a:t>
            </a:r>
            <a:r>
              <a:rPr lang="ru-RU" dirty="0" err="1" smtClean="0"/>
              <a:t>решти</a:t>
            </a:r>
            <a:r>
              <a:rPr lang="ru-RU" dirty="0" smtClean="0"/>
              <a:t> ж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ПТАХ.</a:t>
            </a:r>
          </a:p>
          <a:p>
            <a:r>
              <a:rPr lang="ru-RU" dirty="0" err="1" smtClean="0"/>
              <a:t>Обмінюватись</a:t>
            </a:r>
            <a:r>
              <a:rPr lang="ru-RU" dirty="0" smtClean="0"/>
              <a:t> документами </a:t>
            </a:r>
            <a:r>
              <a:rPr lang="ru-RU" dirty="0" err="1" smtClean="0"/>
              <a:t>з</a:t>
            </a:r>
            <a:r>
              <a:rPr lang="ru-RU" dirty="0" smtClean="0"/>
              <a:t> державою </a:t>
            </a:r>
            <a:r>
              <a:rPr lang="ru-RU" dirty="0" err="1" smtClean="0"/>
              <a:t>технічно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простіше</a:t>
            </a:r>
            <a:r>
              <a:rPr lang="ru-RU" dirty="0" smtClean="0"/>
              <a:t>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сервісів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відправити</a:t>
            </a:r>
            <a:r>
              <a:rPr lang="ru-RU" dirty="0" smtClean="0"/>
              <a:t> </a:t>
            </a:r>
            <a:r>
              <a:rPr lang="ru-RU" dirty="0" err="1" smtClean="0"/>
              <a:t>звіт</a:t>
            </a:r>
            <a:r>
              <a:rPr lang="ru-RU" dirty="0" smtClean="0"/>
              <a:t> до </a:t>
            </a:r>
            <a:r>
              <a:rPr lang="ru-RU" dirty="0" err="1" smtClean="0"/>
              <a:t>податкової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. А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такої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у </a:t>
            </a:r>
            <a:r>
              <a:rPr lang="ru-RU" dirty="0" err="1" smtClean="0"/>
              <a:t>вашому</a:t>
            </a:r>
            <a:r>
              <a:rPr lang="ru-RU" dirty="0" smtClean="0"/>
              <a:t> </a:t>
            </a:r>
            <a:r>
              <a:rPr lang="ru-RU" dirty="0" err="1" smtClean="0"/>
              <a:t>сервісі</a:t>
            </a:r>
            <a:r>
              <a:rPr lang="ru-RU" dirty="0" smtClean="0"/>
              <a:t> не </a:t>
            </a:r>
            <a:r>
              <a:rPr lang="ru-RU" dirty="0" err="1" smtClean="0"/>
              <a:t>передбачено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 </a:t>
            </a:r>
            <a:r>
              <a:rPr lang="ru-RU" dirty="0" err="1" smtClean="0">
                <a:hlinkClick r:id="rId3"/>
              </a:rPr>
              <a:t>cabinet.sfs.gov.ua</a:t>
            </a:r>
            <a:r>
              <a:rPr lang="ru-RU" dirty="0" smtClean="0"/>
              <a:t>, </a:t>
            </a:r>
            <a:r>
              <a:rPr lang="ru-RU" dirty="0" err="1" smtClean="0"/>
              <a:t>маючи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ЕЦП. На сайтах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установ</a:t>
            </a:r>
            <a:r>
              <a:rPr lang="ru-RU" dirty="0" smtClean="0"/>
              <a:t>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замовити</a:t>
            </a:r>
            <a:r>
              <a:rPr lang="ru-RU" dirty="0" smtClean="0"/>
              <a:t> </a:t>
            </a:r>
            <a:r>
              <a:rPr lang="ru-RU" dirty="0" err="1" smtClean="0"/>
              <a:t>електронний</a:t>
            </a:r>
            <a:r>
              <a:rPr lang="ru-RU" dirty="0" smtClean="0"/>
              <a:t> документ. </a:t>
            </a:r>
            <a:r>
              <a:rPr lang="ru-RU" dirty="0" err="1" smtClean="0"/>
              <a:t>Наприклад</a:t>
            </a:r>
            <a:r>
              <a:rPr lang="ru-RU" dirty="0" smtClean="0"/>
              <a:t>, запит до ЄДР </a:t>
            </a:r>
            <a:r>
              <a:rPr lang="ru-RU" dirty="0" err="1" smtClean="0"/>
              <a:t>здійснюється</a:t>
            </a:r>
            <a:r>
              <a:rPr lang="ru-RU" dirty="0" smtClean="0"/>
              <a:t> на </a:t>
            </a:r>
            <a:r>
              <a:rPr lang="ru-RU" dirty="0" err="1" smtClean="0"/>
              <a:t>порталі</a:t>
            </a:r>
            <a:r>
              <a:rPr lang="ru-RU" dirty="0" smtClean="0"/>
              <a:t> </a:t>
            </a:r>
            <a:r>
              <a:rPr lang="ru-RU" dirty="0" err="1" smtClean="0">
                <a:hlinkClick r:id="rId4"/>
              </a:rPr>
              <a:t>minjust.gov.ua</a:t>
            </a:r>
            <a:r>
              <a:rPr lang="ru-RU" dirty="0" smtClean="0"/>
              <a:t>, а до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 </a:t>
            </a:r>
            <a:r>
              <a:rPr lang="ru-RU" dirty="0" err="1" smtClean="0">
                <a:hlinkClick r:id="rId5"/>
              </a:rPr>
              <a:t>kmu.gov.ua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208912" cy="1506091"/>
          </a:xfrm>
        </p:spPr>
        <p:txBody>
          <a:bodyPr/>
          <a:lstStyle/>
          <a:p>
            <a:pPr algn="ctr"/>
            <a:r>
              <a:rPr lang="uk-UA" sz="5400" dirty="0" smtClean="0"/>
              <a:t>ДЯКУЮ ЗА УВАГУ!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 descr="depositphotos_218376224-stock-illustration-technology-digital-era-man-lap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420888"/>
            <a:ext cx="3816424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60840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36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692696"/>
            <a:ext cx="6196405" cy="5112568"/>
          </a:xfrm>
        </p:spPr>
        <p:txBody>
          <a:bodyPr>
            <a:noAutofit/>
          </a:bodyPr>
          <a:lstStyle/>
          <a:p>
            <a:r>
              <a:rPr lang="ru-RU" sz="1400" dirty="0" err="1" smtClean="0"/>
              <a:t>Питання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електронного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документообігу</a:t>
            </a:r>
            <a:r>
              <a:rPr lang="ru-RU" sz="1400" dirty="0" smtClean="0"/>
              <a:t> та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впровадження</a:t>
            </a:r>
            <a:r>
              <a:rPr lang="ru-RU" sz="1400" dirty="0" smtClean="0"/>
              <a:t> на </a:t>
            </a:r>
            <a:r>
              <a:rPr lang="ru-RU" sz="1400" dirty="0" err="1" smtClean="0"/>
              <a:t>підприємствах</a:t>
            </a:r>
            <a:r>
              <a:rPr lang="ru-RU" sz="1400" dirty="0" smtClean="0"/>
              <a:t> та </a:t>
            </a:r>
            <a:r>
              <a:rPr lang="ru-RU" sz="1400" dirty="0" err="1" smtClean="0"/>
              <a:t>установах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України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назвати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питанням</a:t>
            </a:r>
            <a:r>
              <a:rPr lang="ru-RU" sz="1400" dirty="0" smtClean="0"/>
              <a:t> </a:t>
            </a:r>
            <a:r>
              <a:rPr lang="ru-RU" sz="1400" dirty="0" err="1" smtClean="0"/>
              <a:t>загальнодержавного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значення</a:t>
            </a:r>
            <a:r>
              <a:rPr lang="ru-RU" sz="1400" dirty="0" smtClean="0"/>
              <a:t>. </a:t>
            </a:r>
            <a:r>
              <a:rPr lang="ru-RU" sz="1400" dirty="0" err="1" smtClean="0"/>
              <a:t>Важливість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електронного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документообігу</a:t>
            </a:r>
            <a:r>
              <a:rPr lang="ru-RU" sz="1400" dirty="0" smtClean="0"/>
              <a:t> в </a:t>
            </a:r>
            <a:r>
              <a:rPr lang="ru-RU" sz="1400" dirty="0" err="1" smtClean="0"/>
              <a:t>Україні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підкреслено</a:t>
            </a:r>
            <a:r>
              <a:rPr lang="ru-RU" sz="1400" dirty="0" smtClean="0"/>
              <a:t> на </a:t>
            </a:r>
            <a:r>
              <a:rPr lang="ru-RU" sz="1400" dirty="0" err="1" smtClean="0"/>
              <a:t>законодавчому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рівні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2003 року Законом «Про </a:t>
            </a:r>
            <a:r>
              <a:rPr lang="ru-RU" sz="1400" dirty="0" err="1" smtClean="0"/>
              <a:t>електронні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документи</a:t>
            </a:r>
            <a:r>
              <a:rPr lang="ru-RU" sz="1400" dirty="0" smtClean="0"/>
              <a:t> та </a:t>
            </a:r>
            <a:r>
              <a:rPr lang="ru-RU" sz="1400" dirty="0" err="1" smtClean="0"/>
              <a:t>електронний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документообіг</a:t>
            </a:r>
            <a:r>
              <a:rPr lang="ru-RU" sz="1400" dirty="0" smtClean="0"/>
              <a:t>». </a:t>
            </a:r>
          </a:p>
          <a:p>
            <a:r>
              <a:rPr lang="ru-RU" sz="1400" dirty="0" err="1" smtClean="0"/>
              <a:t>Згодом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впроваджено</a:t>
            </a:r>
            <a:r>
              <a:rPr lang="ru-RU" sz="1400" dirty="0" smtClean="0"/>
              <a:t> </a:t>
            </a:r>
            <a:r>
              <a:rPr lang="ru-RU" sz="1400" dirty="0" err="1" smtClean="0"/>
              <a:t>ще</a:t>
            </a:r>
            <a:r>
              <a:rPr lang="ru-RU" sz="1400" dirty="0" smtClean="0"/>
              <a:t> низку </a:t>
            </a:r>
            <a:r>
              <a:rPr lang="ru-RU" sz="1400" dirty="0" err="1" smtClean="0"/>
              <a:t>правових</a:t>
            </a:r>
            <a:r>
              <a:rPr lang="ru-RU" sz="1400" dirty="0" smtClean="0"/>
              <a:t> засад. </a:t>
            </a:r>
            <a:r>
              <a:rPr lang="ru-RU" sz="1400" dirty="0" err="1" smtClean="0"/>
              <a:t>Зокрема</a:t>
            </a:r>
            <a:r>
              <a:rPr lang="ru-RU" sz="1400" dirty="0" smtClean="0"/>
              <a:t>, Закон </a:t>
            </a:r>
            <a:r>
              <a:rPr lang="ru-RU" sz="1400" dirty="0" err="1" smtClean="0"/>
              <a:t>України</a:t>
            </a:r>
            <a:r>
              <a:rPr lang="ru-RU" sz="1400" dirty="0" smtClean="0"/>
              <a:t> «Про </a:t>
            </a:r>
            <a:r>
              <a:rPr lang="ru-RU" sz="1400" dirty="0" err="1" smtClean="0"/>
              <a:t>електронні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довірчі</a:t>
            </a:r>
            <a:r>
              <a:rPr lang="ru-RU" sz="1400" dirty="0" smtClean="0"/>
              <a:t> </a:t>
            </a:r>
            <a:r>
              <a:rPr lang="ru-RU" sz="1400" dirty="0" err="1" smtClean="0"/>
              <a:t>послуги</a:t>
            </a:r>
            <a:r>
              <a:rPr lang="ru-RU" sz="1400" dirty="0" smtClean="0"/>
              <a:t>» </a:t>
            </a:r>
            <a:r>
              <a:rPr lang="ru-RU" sz="1400" dirty="0" err="1" smtClean="0"/>
              <a:t>закріпив</a:t>
            </a:r>
            <a:r>
              <a:rPr lang="ru-RU" sz="1400" dirty="0" smtClean="0"/>
              <a:t> </a:t>
            </a:r>
            <a:r>
              <a:rPr lang="ru-RU" sz="1400" dirty="0" err="1" smtClean="0"/>
              <a:t>юридичну</a:t>
            </a:r>
            <a:r>
              <a:rPr lang="ru-RU" sz="1400" dirty="0" smtClean="0"/>
              <a:t> силу </a:t>
            </a:r>
            <a:r>
              <a:rPr lang="ru-RU" sz="1400" dirty="0" err="1" smtClean="0"/>
              <a:t>електронного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документообігу</a:t>
            </a:r>
            <a:r>
              <a:rPr lang="ru-RU" sz="1400" dirty="0" smtClean="0"/>
              <a:t>, а постанова </a:t>
            </a:r>
            <a:r>
              <a:rPr lang="ru-RU" sz="1400" dirty="0" err="1" smtClean="0"/>
              <a:t>Кабінету</a:t>
            </a:r>
            <a:r>
              <a:rPr lang="ru-RU" sz="1400" dirty="0" smtClean="0"/>
              <a:t> </a:t>
            </a:r>
            <a:r>
              <a:rPr lang="ru-RU" sz="1400" dirty="0" err="1" smtClean="0"/>
              <a:t>Міністрів</a:t>
            </a:r>
            <a:r>
              <a:rPr lang="ru-RU" sz="1400" dirty="0" smtClean="0"/>
              <a:t> </a:t>
            </a:r>
            <a:r>
              <a:rPr lang="ru-RU" sz="1400" dirty="0" err="1" smtClean="0"/>
              <a:t>від</a:t>
            </a:r>
            <a:r>
              <a:rPr lang="ru-RU" sz="1400" dirty="0" smtClean="0"/>
              <a:t> 17 </a:t>
            </a:r>
            <a:r>
              <a:rPr lang="ru-RU" sz="1400" dirty="0" err="1" smtClean="0"/>
              <a:t>січня</a:t>
            </a:r>
            <a:r>
              <a:rPr lang="ru-RU" sz="1400" dirty="0" smtClean="0"/>
              <a:t> 2018 р. № 55  </a:t>
            </a:r>
            <a:r>
              <a:rPr lang="ru-RU" sz="1400" dirty="0" err="1" smtClean="0"/>
              <a:t>під</a:t>
            </a:r>
            <a:r>
              <a:rPr lang="ru-RU" sz="1400" dirty="0" smtClean="0"/>
              <a:t> </a:t>
            </a:r>
            <a:r>
              <a:rPr lang="ru-RU" sz="1400" dirty="0" err="1" smtClean="0"/>
              <a:t>назвою</a:t>
            </a:r>
            <a:r>
              <a:rPr lang="ru-RU" sz="1400" dirty="0" smtClean="0"/>
              <a:t> «</a:t>
            </a:r>
            <a:r>
              <a:rPr lang="ru-RU" sz="1400" dirty="0" err="1" smtClean="0"/>
              <a:t>Деякі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питання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документування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управлінської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діяльності</a:t>
            </a:r>
            <a:r>
              <a:rPr lang="ru-RU" sz="1400" dirty="0" smtClean="0"/>
              <a:t>» </a:t>
            </a:r>
            <a:r>
              <a:rPr lang="ru-RU" sz="1400" dirty="0" err="1" smtClean="0"/>
              <a:t>рекомендувала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виконавчій</a:t>
            </a:r>
            <a:r>
              <a:rPr lang="ru-RU" sz="1400" dirty="0" smtClean="0"/>
              <a:t> </a:t>
            </a:r>
            <a:r>
              <a:rPr lang="ru-RU" sz="1400" dirty="0" err="1" smtClean="0"/>
              <a:t>владі</a:t>
            </a:r>
            <a:r>
              <a:rPr lang="ru-RU" sz="1400" dirty="0" smtClean="0"/>
              <a:t> перейти на </a:t>
            </a:r>
            <a:r>
              <a:rPr lang="ru-RU" sz="1400" dirty="0" err="1" smtClean="0"/>
              <a:t>електронний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документообіг</a:t>
            </a:r>
            <a:r>
              <a:rPr lang="ru-RU" sz="1400" dirty="0" smtClean="0"/>
              <a:t> та </a:t>
            </a:r>
            <a:r>
              <a:rPr lang="ru-RU" sz="1400" dirty="0" err="1" smtClean="0"/>
              <a:t>зафіксувала</a:t>
            </a:r>
            <a:r>
              <a:rPr lang="ru-RU" sz="1400" dirty="0" smtClean="0"/>
              <a:t> формат </a:t>
            </a:r>
            <a:r>
              <a:rPr lang="ru-RU" sz="1400" dirty="0" err="1" smtClean="0"/>
              <a:t>електронного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документообігу</a:t>
            </a:r>
            <a:r>
              <a:rPr lang="ru-RU" sz="1400" dirty="0" smtClean="0"/>
              <a:t> для </a:t>
            </a:r>
            <a:r>
              <a:rPr lang="ru-RU" sz="1400" dirty="0" err="1" smtClean="0"/>
              <a:t>державних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установ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Паралельно</a:t>
            </a:r>
            <a:r>
              <a:rPr lang="ru-RU" sz="1400" dirty="0" smtClean="0"/>
              <a:t> держава </a:t>
            </a:r>
            <a:r>
              <a:rPr lang="ru-RU" sz="1400" dirty="0" err="1" smtClean="0"/>
              <a:t>привчала</a:t>
            </a:r>
            <a:r>
              <a:rPr lang="ru-RU" sz="1400" dirty="0" smtClean="0"/>
              <a:t> до </a:t>
            </a:r>
            <a:r>
              <a:rPr lang="ru-RU" sz="1400" dirty="0" err="1" smtClean="0"/>
              <a:t>електронного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документообігу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приватний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бізнес</a:t>
            </a:r>
            <a:r>
              <a:rPr lang="ru-RU" sz="1400" dirty="0" smtClean="0"/>
              <a:t>. </a:t>
            </a:r>
            <a:r>
              <a:rPr lang="ru-RU" sz="1400" dirty="0" err="1" smtClean="0"/>
              <a:t>Зокрема</a:t>
            </a:r>
            <a:r>
              <a:rPr lang="ru-RU" sz="1400" dirty="0" smtClean="0"/>
              <a:t>, </a:t>
            </a:r>
            <a:r>
              <a:rPr lang="ru-RU" sz="1400" dirty="0" err="1" smtClean="0"/>
              <a:t>необхідністю</a:t>
            </a:r>
            <a:r>
              <a:rPr lang="ru-RU" sz="1400" dirty="0" smtClean="0"/>
              <a:t> </a:t>
            </a:r>
            <a:r>
              <a:rPr lang="ru-RU" sz="1400" dirty="0" err="1" smtClean="0"/>
              <a:t>подавати</a:t>
            </a:r>
            <a:r>
              <a:rPr lang="ru-RU" sz="1400" dirty="0" smtClean="0"/>
              <a:t> до </a:t>
            </a:r>
            <a:r>
              <a:rPr lang="ru-RU" sz="1400" dirty="0" err="1" smtClean="0"/>
              <a:t>податкових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органів</a:t>
            </a:r>
            <a:r>
              <a:rPr lang="ru-RU" sz="1400" dirty="0" smtClean="0"/>
              <a:t> </a:t>
            </a:r>
            <a:r>
              <a:rPr lang="ru-RU" sz="1400" dirty="0" err="1" smtClean="0"/>
              <a:t>електронні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звіти</a:t>
            </a:r>
            <a:r>
              <a:rPr lang="ru-RU" sz="1400" dirty="0" smtClean="0"/>
              <a:t>. В </a:t>
            </a:r>
            <a:r>
              <a:rPr lang="ru-RU" sz="1400" dirty="0" err="1" smtClean="0"/>
              <a:t>більшості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випадків</a:t>
            </a:r>
            <a:r>
              <a:rPr lang="ru-RU" sz="1400" dirty="0" smtClean="0"/>
              <a:t> </a:t>
            </a:r>
            <a:r>
              <a:rPr lang="ru-RU" sz="1400" dirty="0" err="1" smtClean="0"/>
              <a:t>цим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підприємства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обмежувались</a:t>
            </a:r>
            <a:r>
              <a:rPr lang="ru-RU" sz="1400" dirty="0" smtClean="0"/>
              <a:t> аж до початку </a:t>
            </a:r>
            <a:r>
              <a:rPr lang="ru-RU" sz="1400" dirty="0" err="1" smtClean="0"/>
              <a:t>пандемії</a:t>
            </a:r>
            <a:r>
              <a:rPr lang="ru-RU" sz="1400" dirty="0" smtClean="0"/>
              <a:t> </a:t>
            </a:r>
            <a:r>
              <a:rPr lang="ru-RU" sz="1400" dirty="0" err="1" smtClean="0"/>
              <a:t>коронавірусу</a:t>
            </a:r>
            <a:r>
              <a:rPr lang="ru-RU" sz="1400" dirty="0" smtClean="0"/>
              <a:t>. Карантин </a:t>
            </a:r>
            <a:r>
              <a:rPr lang="ru-RU" sz="1400" dirty="0" err="1" smtClean="0"/>
              <a:t>значно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прискорив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розвиток</a:t>
            </a:r>
            <a:r>
              <a:rPr lang="ru-RU" sz="1400" dirty="0" smtClean="0"/>
              <a:t> </a:t>
            </a:r>
            <a:r>
              <a:rPr lang="ru-RU" sz="1400" dirty="0" err="1" smtClean="0"/>
              <a:t>електронного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документообігу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тепер</a:t>
            </a:r>
            <a:r>
              <a:rPr lang="ru-RU" sz="1400" dirty="0" smtClean="0"/>
              <a:t> все </a:t>
            </a:r>
            <a:r>
              <a:rPr lang="ru-RU" sz="1400" dirty="0" err="1" smtClean="0"/>
              <a:t>більше</a:t>
            </a:r>
            <a:r>
              <a:rPr lang="ru-RU" sz="1400" dirty="0" smtClean="0"/>
              <a:t> </a:t>
            </a:r>
            <a:r>
              <a:rPr lang="ru-RU" sz="1400" dirty="0" err="1" smtClean="0"/>
              <a:t>компаній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обмінюються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первинними</a:t>
            </a:r>
            <a:r>
              <a:rPr lang="ru-RU" sz="1400" dirty="0" smtClean="0"/>
              <a:t> документами в </a:t>
            </a:r>
            <a:r>
              <a:rPr lang="ru-RU" sz="1400" dirty="0" err="1" smtClean="0"/>
              <a:t>електронній</a:t>
            </a:r>
            <a:r>
              <a:rPr lang="ru-RU" sz="1400" dirty="0" smtClean="0"/>
              <a:t> </a:t>
            </a:r>
            <a:r>
              <a:rPr lang="ru-RU" sz="1400" dirty="0" err="1" smtClean="0"/>
              <a:t>формі</a:t>
            </a:r>
            <a:r>
              <a:rPr lang="ru-RU" sz="1400" dirty="0" smtClean="0"/>
              <a:t> </a:t>
            </a:r>
            <a:r>
              <a:rPr lang="ru-RU" sz="1400" dirty="0" err="1" smtClean="0"/>
              <a:t>між</a:t>
            </a:r>
            <a:r>
              <a:rPr lang="ru-RU" sz="1400" dirty="0" smtClean="0"/>
              <a:t> собою. </a:t>
            </a:r>
          </a:p>
          <a:p>
            <a:r>
              <a:rPr lang="ru-RU" sz="1400" dirty="0" err="1" smtClean="0"/>
              <a:t>Тож</a:t>
            </a:r>
            <a:r>
              <a:rPr lang="ru-RU" sz="1400" dirty="0" smtClean="0"/>
              <a:t>, давайте </a:t>
            </a:r>
            <a:r>
              <a:rPr lang="ru-RU" sz="1400" dirty="0" err="1" smtClean="0"/>
              <a:t>визначимо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ми,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таке</a:t>
            </a:r>
            <a:r>
              <a:rPr lang="ru-RU" sz="1400" dirty="0" smtClean="0"/>
              <a:t> </a:t>
            </a:r>
            <a:r>
              <a:rPr lang="ru-RU" sz="1400" dirty="0" err="1" smtClean="0"/>
              <a:t>електронний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документообіг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має</a:t>
            </a:r>
            <a:r>
              <a:rPr lang="ru-RU" sz="1400" dirty="0" smtClean="0"/>
              <a:t> </a:t>
            </a:r>
            <a:r>
              <a:rPr lang="ru-RU" sz="1400" dirty="0" err="1" smtClean="0"/>
              <a:t>ознаки</a:t>
            </a:r>
            <a:r>
              <a:rPr lang="ru-RU" sz="1400" dirty="0" smtClean="0"/>
              <a:t> та </a:t>
            </a:r>
            <a:r>
              <a:rPr lang="ru-RU" sz="1400" dirty="0" err="1" smtClean="0"/>
              <a:t>чим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кращий</a:t>
            </a:r>
            <a:r>
              <a:rPr lang="ru-RU" sz="1400" dirty="0" smtClean="0"/>
              <a:t> за </a:t>
            </a:r>
            <a:r>
              <a:rPr lang="ru-RU" sz="1400" dirty="0" err="1" smtClean="0"/>
              <a:t>традиційний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обмін</a:t>
            </a:r>
            <a:r>
              <a:rPr lang="ru-RU" sz="1400" dirty="0" smtClean="0"/>
              <a:t> документами.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ЩО ТАКЕ ЕЛЕКТРОНИЙ ДОКУМЕНТООБІГ</a:t>
            </a:r>
            <a:endParaRPr lang="ru-RU" sz="3200" dirty="0"/>
          </a:p>
        </p:txBody>
      </p:sp>
      <p:pic>
        <p:nvPicPr>
          <p:cNvPr id="5" name="Содержимое 4" descr="4645455-700x429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96952"/>
            <a:ext cx="4038600" cy="2753059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яка </a:t>
            </a:r>
            <a:r>
              <a:rPr lang="ru-RU" dirty="0" err="1" smtClean="0"/>
              <a:t>створюється</a:t>
            </a:r>
            <a:r>
              <a:rPr lang="ru-RU" dirty="0" smtClean="0"/>
              <a:t> та </a:t>
            </a:r>
            <a:r>
              <a:rPr lang="ru-RU" dirty="0" err="1" smtClean="0"/>
              <a:t>циркулює</a:t>
            </a:r>
            <a:r>
              <a:rPr lang="ru-RU" dirty="0" smtClean="0"/>
              <a:t> на </a:t>
            </a:r>
            <a:r>
              <a:rPr lang="ru-RU" dirty="0" err="1" smtClean="0"/>
              <a:t>підприємстві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поступає</a:t>
            </a:r>
            <a:r>
              <a:rPr lang="ru-RU" dirty="0" smtClean="0"/>
              <a:t> </a:t>
            </a:r>
            <a:r>
              <a:rPr lang="ru-RU" dirty="0" err="1" smtClean="0"/>
              <a:t>ззовні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створюється</a:t>
            </a:r>
            <a:r>
              <a:rPr lang="ru-RU" dirty="0" smtClean="0"/>
              <a:t> для </a:t>
            </a:r>
            <a:r>
              <a:rPr lang="ru-RU" dirty="0" err="1" smtClean="0"/>
              <a:t>надання</a:t>
            </a:r>
            <a:r>
              <a:rPr lang="ru-RU" dirty="0" smtClean="0"/>
              <a:t> за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. </a:t>
            </a:r>
          </a:p>
          <a:p>
            <a:r>
              <a:rPr lang="ru-RU" dirty="0" err="1" smtClean="0"/>
              <a:t>Етапи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електронним</a:t>
            </a:r>
            <a:r>
              <a:rPr lang="ru-RU" dirty="0" smtClean="0"/>
              <a:t> </a:t>
            </a:r>
            <a:r>
              <a:rPr lang="ru-RU" dirty="0" err="1" smtClean="0"/>
              <a:t>документообігом</a:t>
            </a:r>
            <a:r>
              <a:rPr lang="ru-RU" dirty="0" smtClean="0"/>
              <a:t> </a:t>
            </a:r>
            <a:r>
              <a:rPr lang="ru-RU" dirty="0" err="1" smtClean="0"/>
              <a:t>передбачають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документами:</a:t>
            </a:r>
          </a:p>
          <a:p>
            <a:r>
              <a:rPr lang="ru-RU" i="1" dirty="0" err="1" smtClean="0"/>
              <a:t>створення</a:t>
            </a:r>
            <a:r>
              <a:rPr lang="ru-RU" i="1" dirty="0" smtClean="0"/>
              <a:t>;</a:t>
            </a:r>
          </a:p>
          <a:p>
            <a:r>
              <a:rPr lang="ru-RU" i="1" dirty="0" err="1" smtClean="0"/>
              <a:t>оброблення</a:t>
            </a:r>
            <a:r>
              <a:rPr lang="ru-RU" i="1" dirty="0" smtClean="0"/>
              <a:t>;</a:t>
            </a:r>
          </a:p>
          <a:p>
            <a:r>
              <a:rPr lang="ru-RU" i="1" dirty="0" err="1" smtClean="0"/>
              <a:t>відправлення</a:t>
            </a:r>
            <a:r>
              <a:rPr lang="ru-RU" i="1" dirty="0" smtClean="0"/>
              <a:t> / </a:t>
            </a:r>
            <a:r>
              <a:rPr lang="ru-RU" i="1" dirty="0" err="1" smtClean="0"/>
              <a:t>передавання</a:t>
            </a:r>
            <a:r>
              <a:rPr lang="ru-RU" i="1" dirty="0" smtClean="0"/>
              <a:t>;</a:t>
            </a:r>
          </a:p>
          <a:p>
            <a:r>
              <a:rPr lang="ru-RU" i="1" dirty="0" err="1" smtClean="0"/>
              <a:t>одержання</a:t>
            </a:r>
            <a:r>
              <a:rPr lang="ru-RU" i="1" dirty="0" smtClean="0"/>
              <a:t> /</a:t>
            </a:r>
            <a:r>
              <a:rPr lang="ru-RU" i="1" dirty="0" err="1" smtClean="0"/>
              <a:t>підтвердження</a:t>
            </a:r>
            <a:r>
              <a:rPr lang="ru-RU" i="1" dirty="0" smtClean="0"/>
              <a:t> факту </a:t>
            </a:r>
            <a:r>
              <a:rPr lang="ru-RU" i="1" dirty="0" err="1" smtClean="0"/>
              <a:t>одержання</a:t>
            </a:r>
            <a:r>
              <a:rPr lang="ru-RU" i="1" dirty="0" smtClean="0"/>
              <a:t> (при </a:t>
            </a:r>
            <a:r>
              <a:rPr lang="ru-RU" i="1" dirty="0" err="1" smtClean="0"/>
              <a:t>потребі</a:t>
            </a:r>
            <a:r>
              <a:rPr lang="ru-RU" i="1" dirty="0" smtClean="0"/>
              <a:t>);</a:t>
            </a:r>
          </a:p>
          <a:p>
            <a:r>
              <a:rPr lang="ru-RU" i="1" dirty="0" err="1" smtClean="0"/>
              <a:t>використання</a:t>
            </a:r>
            <a:r>
              <a:rPr lang="ru-RU" i="1" dirty="0" smtClean="0"/>
              <a:t>;</a:t>
            </a:r>
          </a:p>
          <a:p>
            <a:r>
              <a:rPr lang="ru-RU" i="1" dirty="0" err="1" smtClean="0"/>
              <a:t>зберігання</a:t>
            </a:r>
            <a:r>
              <a:rPr lang="ru-RU" i="1" dirty="0" smtClean="0"/>
              <a:t>;</a:t>
            </a:r>
          </a:p>
          <a:p>
            <a:r>
              <a:rPr lang="ru-RU" i="1" dirty="0" err="1" smtClean="0"/>
              <a:t>знищення</a:t>
            </a:r>
            <a:r>
              <a:rPr lang="ru-RU" i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ТА НЕДОЛІКИ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ПЕРЕВАГИ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НЕДОЛІКИ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250000"/>
              </a:lnSpc>
            </a:pPr>
            <a:r>
              <a:rPr lang="ru-RU" dirty="0" err="1" smtClean="0"/>
              <a:t>Економить</a:t>
            </a:r>
            <a:r>
              <a:rPr lang="ru-RU" dirty="0" smtClean="0"/>
              <a:t> час та </a:t>
            </a:r>
            <a:r>
              <a:rPr lang="ru-RU" dirty="0" err="1" smtClean="0"/>
              <a:t>ресурси</a:t>
            </a:r>
            <a:endParaRPr lang="ru-RU" dirty="0" smtClean="0"/>
          </a:p>
          <a:p>
            <a:pPr>
              <a:lnSpc>
                <a:spcPct val="250000"/>
              </a:lnSpc>
            </a:pPr>
            <a:r>
              <a:rPr lang="ru-RU" dirty="0" err="1" smtClean="0"/>
              <a:t>Об’єднує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інформаційні</a:t>
            </a:r>
            <a:r>
              <a:rPr lang="ru-RU" dirty="0" smtClean="0"/>
              <a:t> потоки </a:t>
            </a:r>
            <a:r>
              <a:rPr lang="ru-RU" dirty="0" err="1" smtClean="0"/>
              <a:t>підприємства</a:t>
            </a:r>
            <a:r>
              <a:rPr lang="ru-RU" dirty="0" smtClean="0"/>
              <a:t>: </a:t>
            </a:r>
            <a:r>
              <a:rPr lang="ru-RU" dirty="0" err="1" smtClean="0"/>
              <a:t>внутрішні</a:t>
            </a:r>
            <a:r>
              <a:rPr lang="ru-RU" dirty="0" smtClean="0"/>
              <a:t>, </a:t>
            </a:r>
            <a:r>
              <a:rPr lang="ru-RU" dirty="0" err="1" smtClean="0"/>
              <a:t>зовнішні</a:t>
            </a:r>
            <a:r>
              <a:rPr lang="ru-RU" dirty="0" smtClean="0"/>
              <a:t>, </a:t>
            </a:r>
            <a:r>
              <a:rPr lang="ru-RU" dirty="0" err="1" smtClean="0"/>
              <a:t>змішані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endParaRPr lang="ru-RU" dirty="0" smtClean="0"/>
          </a:p>
          <a:p>
            <a:pPr>
              <a:lnSpc>
                <a:spcPct val="250000"/>
              </a:lnSpc>
            </a:pPr>
            <a:r>
              <a:rPr lang="ru-RU" dirty="0" err="1" smtClean="0"/>
              <a:t>Спрощує</a:t>
            </a:r>
            <a:r>
              <a:rPr lang="ru-RU" dirty="0" smtClean="0"/>
              <a:t> менеджмент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100" dirty="0" err="1" smtClean="0"/>
              <a:t>Небажання</a:t>
            </a:r>
            <a:r>
              <a:rPr lang="ru-RU" sz="2100" dirty="0" smtClean="0"/>
              <a:t> </a:t>
            </a:r>
            <a:r>
              <a:rPr lang="ru-RU" sz="2100" dirty="0" err="1" smtClean="0"/>
              <a:t>співробітників</a:t>
            </a:r>
            <a:r>
              <a:rPr lang="ru-RU" sz="2100" dirty="0" smtClean="0"/>
              <a:t> </a:t>
            </a:r>
            <a:r>
              <a:rPr lang="ru-RU" sz="2100" dirty="0" err="1" smtClean="0"/>
              <a:t>переходити</a:t>
            </a:r>
            <a:r>
              <a:rPr lang="ru-RU" sz="2100" dirty="0" smtClean="0"/>
              <a:t> на </a:t>
            </a:r>
            <a:r>
              <a:rPr lang="ru-RU" sz="2100" dirty="0" err="1" smtClean="0"/>
              <a:t>нові</a:t>
            </a:r>
            <a:r>
              <a:rPr lang="ru-RU" sz="2100" dirty="0" smtClean="0"/>
              <a:t> </a:t>
            </a:r>
            <a:r>
              <a:rPr lang="ru-RU" sz="2100" dirty="0" err="1" smtClean="0"/>
              <a:t>технології</a:t>
            </a:r>
            <a:r>
              <a:rPr lang="ru-RU" sz="2100" dirty="0" smtClean="0"/>
              <a:t>; </a:t>
            </a:r>
          </a:p>
          <a:p>
            <a:pPr>
              <a:lnSpc>
                <a:spcPct val="120000"/>
              </a:lnSpc>
            </a:pPr>
            <a:r>
              <a:rPr lang="ru-RU" sz="2100" dirty="0" err="1" smtClean="0"/>
              <a:t>Додаткові</a:t>
            </a:r>
            <a:r>
              <a:rPr lang="ru-RU" sz="2100" dirty="0" smtClean="0"/>
              <a:t> </a:t>
            </a:r>
            <a:r>
              <a:rPr lang="ru-RU" sz="2100" dirty="0" err="1" smtClean="0"/>
              <a:t>фінансові</a:t>
            </a:r>
            <a:r>
              <a:rPr lang="ru-RU" sz="2100" dirty="0" smtClean="0"/>
              <a:t> </a:t>
            </a:r>
            <a:r>
              <a:rPr lang="ru-RU" sz="2100" dirty="0" err="1" smtClean="0"/>
              <a:t>витрати</a:t>
            </a:r>
            <a:r>
              <a:rPr lang="ru-RU" sz="2100" dirty="0" smtClean="0"/>
              <a:t>, </a:t>
            </a:r>
            <a:r>
              <a:rPr lang="ru-RU" sz="2100" dirty="0" err="1" smtClean="0"/>
              <a:t>витрати</a:t>
            </a:r>
            <a:r>
              <a:rPr lang="ru-RU" sz="2100" dirty="0" smtClean="0"/>
              <a:t> часу на </a:t>
            </a:r>
            <a:r>
              <a:rPr lang="ru-RU" sz="2100" dirty="0" err="1" smtClean="0"/>
              <a:t>впровадження</a:t>
            </a:r>
            <a:r>
              <a:rPr lang="ru-RU" sz="2100" dirty="0" smtClean="0"/>
              <a:t> та </a:t>
            </a:r>
            <a:r>
              <a:rPr lang="ru-RU" sz="2100" dirty="0" err="1" smtClean="0"/>
              <a:t>адаптацію</a:t>
            </a:r>
            <a:r>
              <a:rPr lang="ru-RU" sz="2100" dirty="0" smtClean="0"/>
              <a:t>; </a:t>
            </a:r>
          </a:p>
          <a:p>
            <a:pPr>
              <a:lnSpc>
                <a:spcPct val="120000"/>
              </a:lnSpc>
            </a:pPr>
            <a:r>
              <a:rPr lang="ru-RU" sz="2100" dirty="0" err="1" smtClean="0"/>
              <a:t>Питання</a:t>
            </a:r>
            <a:r>
              <a:rPr lang="ru-RU" sz="2100" dirty="0" smtClean="0"/>
              <a:t> </a:t>
            </a:r>
            <a:r>
              <a:rPr lang="ru-RU" sz="2100" dirty="0" err="1" smtClean="0"/>
              <a:t>безпеки</a:t>
            </a:r>
            <a:r>
              <a:rPr lang="ru-RU" sz="2100" dirty="0" smtClean="0"/>
              <a:t> (</a:t>
            </a:r>
            <a:r>
              <a:rPr lang="ru-RU" sz="2100" dirty="0" err="1" smtClean="0"/>
              <a:t>віруси</a:t>
            </a:r>
            <a:r>
              <a:rPr lang="ru-RU" sz="2100" dirty="0" smtClean="0"/>
              <a:t> </a:t>
            </a:r>
            <a:r>
              <a:rPr lang="ru-RU" sz="2100" dirty="0" err="1" smtClean="0"/>
              <a:t>тощо</a:t>
            </a:r>
            <a:r>
              <a:rPr lang="ru-RU" sz="2100" dirty="0" smtClean="0"/>
              <a:t>); </a:t>
            </a:r>
          </a:p>
          <a:p>
            <a:pPr>
              <a:lnSpc>
                <a:spcPct val="120000"/>
              </a:lnSpc>
            </a:pPr>
            <a:r>
              <a:rPr lang="ru-RU" sz="2100" dirty="0" err="1" smtClean="0"/>
              <a:t>Неможливість</a:t>
            </a:r>
            <a:r>
              <a:rPr lang="ru-RU" sz="2100" dirty="0" smtClean="0"/>
              <a:t> </a:t>
            </a:r>
            <a:r>
              <a:rPr lang="ru-RU" sz="2100" dirty="0" err="1" smtClean="0"/>
              <a:t>працювати</a:t>
            </a:r>
            <a:r>
              <a:rPr lang="ru-RU" sz="2100" dirty="0" smtClean="0"/>
              <a:t> </a:t>
            </a:r>
            <a:r>
              <a:rPr lang="ru-RU" sz="2100" dirty="0" err="1" smtClean="0"/>
              <a:t>з</a:t>
            </a:r>
            <a:r>
              <a:rPr lang="ru-RU" sz="2100" dirty="0" smtClean="0"/>
              <a:t> </a:t>
            </a:r>
            <a:r>
              <a:rPr lang="ru-RU" sz="2100" dirty="0" err="1" smtClean="0"/>
              <a:t>усіма</a:t>
            </a:r>
            <a:r>
              <a:rPr lang="ru-RU" sz="2100" dirty="0" smtClean="0"/>
              <a:t> контрагентами в </a:t>
            </a:r>
            <a:r>
              <a:rPr lang="ru-RU" sz="2100" dirty="0" err="1" smtClean="0"/>
              <a:t>електронному</a:t>
            </a:r>
            <a:r>
              <a:rPr lang="ru-RU" sz="2100" dirty="0" smtClean="0"/>
              <a:t> </a:t>
            </a:r>
            <a:r>
              <a:rPr lang="ru-RU" sz="2100" dirty="0" err="1" smtClean="0"/>
              <a:t>середовищі</a:t>
            </a:r>
            <a:r>
              <a:rPr lang="ru-RU" sz="2100" dirty="0" smtClean="0"/>
              <a:t> через те, </a:t>
            </a:r>
            <a:r>
              <a:rPr lang="ru-RU" sz="2100" dirty="0" err="1" smtClean="0"/>
              <a:t>що</a:t>
            </a:r>
            <a:r>
              <a:rPr lang="ru-RU" sz="2100" dirty="0" smtClean="0"/>
              <a:t> вони </a:t>
            </a:r>
            <a:r>
              <a:rPr lang="ru-RU" sz="2100" dirty="0" err="1" smtClean="0"/>
              <a:t>ще</a:t>
            </a:r>
            <a:r>
              <a:rPr lang="ru-RU" sz="2100" dirty="0" smtClean="0"/>
              <a:t> не </a:t>
            </a:r>
            <a:r>
              <a:rPr lang="ru-RU" sz="2100" dirty="0" err="1" smtClean="0"/>
              <a:t>перейшли</a:t>
            </a:r>
            <a:r>
              <a:rPr lang="ru-RU" sz="2100" dirty="0" smtClean="0"/>
              <a:t> на </a:t>
            </a:r>
            <a:r>
              <a:rPr lang="ru-RU" sz="2100" dirty="0" err="1" smtClean="0"/>
              <a:t>електронний</a:t>
            </a:r>
            <a:r>
              <a:rPr lang="ru-RU" sz="2100" dirty="0" smtClean="0"/>
              <a:t> </a:t>
            </a:r>
            <a:r>
              <a:rPr lang="ru-RU" sz="2100" dirty="0" err="1" smtClean="0"/>
              <a:t>документообіг</a:t>
            </a:r>
            <a:r>
              <a:rPr lang="ru-RU" sz="21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ЯК ПЕРЕЙТИ НА ДОКУМЕНТООБІГ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100" b="1" dirty="0" err="1" smtClean="0"/>
              <a:t>Щоб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почати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користуватися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електронним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документообігом</a:t>
            </a:r>
            <a:r>
              <a:rPr lang="ru-RU" sz="1100" b="1" dirty="0" smtClean="0"/>
              <a:t>, </a:t>
            </a:r>
            <a:r>
              <a:rPr lang="ru-RU" sz="1100" b="1" dirty="0" err="1" smtClean="0"/>
              <a:t>необхідно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зробити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п’ять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дій</a:t>
            </a:r>
            <a:r>
              <a:rPr lang="ru-RU" sz="1100" b="1" dirty="0" smtClean="0"/>
              <a:t>:</a:t>
            </a:r>
          </a:p>
          <a:p>
            <a:r>
              <a:rPr lang="ru-RU" sz="1100" dirty="0" err="1" smtClean="0"/>
              <a:t>по-перше</a:t>
            </a:r>
            <a:r>
              <a:rPr lang="ru-RU" sz="1100" dirty="0" smtClean="0"/>
              <a:t>, </a:t>
            </a:r>
            <a:r>
              <a:rPr lang="ru-RU" sz="1100" dirty="0" err="1" smtClean="0"/>
              <a:t>розробити</a:t>
            </a:r>
            <a:r>
              <a:rPr lang="ru-RU" sz="1100" dirty="0" smtClean="0"/>
              <a:t> та ввести в </a:t>
            </a:r>
            <a:r>
              <a:rPr lang="ru-RU" sz="1100" dirty="0" err="1" smtClean="0"/>
              <a:t>дію</a:t>
            </a:r>
            <a:r>
              <a:rPr lang="ru-RU" sz="1100" dirty="0" smtClean="0"/>
              <a:t> </a:t>
            </a:r>
            <a:r>
              <a:rPr lang="ru-RU" sz="1100" dirty="0" err="1" smtClean="0"/>
              <a:t>спеціальний</a:t>
            </a:r>
            <a:r>
              <a:rPr lang="ru-RU" sz="1100" dirty="0" smtClean="0"/>
              <a:t> документ на </a:t>
            </a:r>
            <a:r>
              <a:rPr lang="ru-RU" sz="1100" dirty="0" err="1" smtClean="0"/>
              <a:t>підприємстві</a:t>
            </a:r>
            <a:r>
              <a:rPr lang="ru-RU" sz="1100" dirty="0" smtClean="0"/>
              <a:t> – </a:t>
            </a:r>
            <a:r>
              <a:rPr lang="ru-RU" sz="1100" dirty="0" err="1" smtClean="0"/>
              <a:t>інструкцію</a:t>
            </a:r>
            <a:r>
              <a:rPr lang="ru-RU" sz="1100" dirty="0" smtClean="0"/>
              <a:t> про </a:t>
            </a:r>
            <a:r>
              <a:rPr lang="ru-RU" sz="1100" dirty="0" err="1" smtClean="0"/>
              <a:t>електронні</a:t>
            </a:r>
            <a:r>
              <a:rPr lang="ru-RU" sz="1100" dirty="0" smtClean="0"/>
              <a:t> </a:t>
            </a:r>
            <a:r>
              <a:rPr lang="ru-RU" sz="1100" dirty="0" err="1" smtClean="0"/>
              <a:t>документи</a:t>
            </a:r>
            <a:r>
              <a:rPr lang="ru-RU" sz="1100" dirty="0" smtClean="0"/>
              <a:t> та </a:t>
            </a:r>
            <a:r>
              <a:rPr lang="ru-RU" sz="1100" dirty="0" err="1" smtClean="0"/>
              <a:t>електронне</a:t>
            </a:r>
            <a:r>
              <a:rPr lang="ru-RU" sz="1100" dirty="0" smtClean="0"/>
              <a:t> </a:t>
            </a:r>
            <a:r>
              <a:rPr lang="ru-RU" sz="1100" dirty="0" err="1" smtClean="0"/>
              <a:t>діловодство</a:t>
            </a:r>
            <a:r>
              <a:rPr lang="ru-RU" sz="1100" dirty="0" smtClean="0"/>
              <a:t>. В </a:t>
            </a:r>
            <a:r>
              <a:rPr lang="ru-RU" sz="1100" dirty="0" err="1" smtClean="0"/>
              <a:t>ньому</a:t>
            </a:r>
            <a:r>
              <a:rPr lang="ru-RU" sz="1100" dirty="0" smtClean="0"/>
              <a:t> </a:t>
            </a:r>
            <a:r>
              <a:rPr lang="ru-RU" sz="1100" dirty="0" err="1" smtClean="0"/>
              <a:t>обов’язково</a:t>
            </a:r>
            <a:r>
              <a:rPr lang="ru-RU" sz="1100" dirty="0" smtClean="0"/>
              <a:t> </a:t>
            </a:r>
            <a:r>
              <a:rPr lang="ru-RU" sz="1100" dirty="0" err="1" smtClean="0"/>
              <a:t>зафіксувати</a:t>
            </a:r>
            <a:r>
              <a:rPr lang="ru-RU" sz="1100" dirty="0" smtClean="0"/>
              <a:t> </a:t>
            </a:r>
            <a:r>
              <a:rPr lang="ru-RU" sz="1100" dirty="0" err="1" smtClean="0"/>
              <a:t>найменування</a:t>
            </a:r>
            <a:r>
              <a:rPr lang="ru-RU" sz="1100" dirty="0" smtClean="0"/>
              <a:t> </a:t>
            </a:r>
            <a:r>
              <a:rPr lang="ru-RU" sz="1100" dirty="0" err="1" smtClean="0"/>
              <a:t>електронних</a:t>
            </a:r>
            <a:r>
              <a:rPr lang="ru-RU" sz="1100" dirty="0" smtClean="0"/>
              <a:t> </a:t>
            </a:r>
            <a:r>
              <a:rPr lang="ru-RU" sz="1100" dirty="0" err="1" smtClean="0"/>
              <a:t>документів</a:t>
            </a:r>
            <a:r>
              <a:rPr lang="ru-RU" sz="1100" dirty="0" smtClean="0"/>
              <a:t>, </a:t>
            </a:r>
            <a:r>
              <a:rPr lang="ru-RU" sz="1100" dirty="0" err="1" smtClean="0"/>
              <a:t>електронних</a:t>
            </a:r>
            <a:r>
              <a:rPr lang="ru-RU" sz="1100" dirty="0" smtClean="0"/>
              <a:t> </a:t>
            </a:r>
            <a:r>
              <a:rPr lang="ru-RU" sz="1100" dirty="0" err="1" smtClean="0"/>
              <a:t>облікових</a:t>
            </a:r>
            <a:r>
              <a:rPr lang="ru-RU" sz="1100" dirty="0" smtClean="0"/>
              <a:t> </a:t>
            </a:r>
            <a:r>
              <a:rPr lang="ru-RU" sz="1100" dirty="0" err="1" smtClean="0"/>
              <a:t>документів</a:t>
            </a:r>
            <a:r>
              <a:rPr lang="ru-RU" sz="1100" dirty="0" smtClean="0"/>
              <a:t>, </a:t>
            </a:r>
            <a:r>
              <a:rPr lang="ru-RU" sz="1100" dirty="0" err="1" smtClean="0"/>
              <a:t>архівних</a:t>
            </a:r>
            <a:r>
              <a:rPr lang="ru-RU" sz="1100" dirty="0" smtClean="0"/>
              <a:t> </a:t>
            </a:r>
            <a:r>
              <a:rPr lang="ru-RU" sz="1100" dirty="0" err="1" smtClean="0"/>
              <a:t>електронних</a:t>
            </a:r>
            <a:r>
              <a:rPr lang="ru-RU" sz="1100" dirty="0" smtClean="0"/>
              <a:t> </a:t>
            </a:r>
            <a:r>
              <a:rPr lang="ru-RU" sz="1100" dirty="0" err="1" smtClean="0"/>
              <a:t>документів</a:t>
            </a:r>
            <a:r>
              <a:rPr lang="ru-RU" sz="1100" dirty="0" smtClean="0"/>
              <a:t>;</a:t>
            </a:r>
          </a:p>
          <a:p>
            <a:r>
              <a:rPr lang="ru-RU" sz="1100" dirty="0" err="1" smtClean="0"/>
              <a:t>по-друге</a:t>
            </a:r>
            <a:r>
              <a:rPr lang="ru-RU" sz="1100" dirty="0" smtClean="0"/>
              <a:t>, </a:t>
            </a:r>
            <a:r>
              <a:rPr lang="ru-RU" sz="1100" dirty="0" err="1" smtClean="0"/>
              <a:t>необхідно</a:t>
            </a:r>
            <a:r>
              <a:rPr lang="ru-RU" sz="1100" dirty="0" smtClean="0"/>
              <a:t> </a:t>
            </a:r>
            <a:r>
              <a:rPr lang="ru-RU" sz="1100" dirty="0" err="1" smtClean="0"/>
              <a:t>отримати</a:t>
            </a:r>
            <a:r>
              <a:rPr lang="ru-RU" sz="1100" dirty="0" smtClean="0"/>
              <a:t> </a:t>
            </a:r>
            <a:r>
              <a:rPr lang="ru-RU" sz="1100" dirty="0" err="1" smtClean="0"/>
              <a:t>кваліфікований</a:t>
            </a:r>
            <a:r>
              <a:rPr lang="ru-RU" sz="1100" dirty="0" smtClean="0"/>
              <a:t> </a:t>
            </a:r>
            <a:r>
              <a:rPr lang="ru-RU" sz="1100" dirty="0" err="1" smtClean="0"/>
              <a:t>електронний</a:t>
            </a:r>
            <a:r>
              <a:rPr lang="ru-RU" sz="1100" dirty="0" smtClean="0"/>
              <a:t> </a:t>
            </a:r>
            <a:r>
              <a:rPr lang="ru-RU" sz="1100" dirty="0" err="1" smtClean="0"/>
              <a:t>підпис</a:t>
            </a:r>
            <a:r>
              <a:rPr lang="ru-RU" sz="1100" dirty="0" smtClean="0"/>
              <a:t>, </a:t>
            </a:r>
            <a:r>
              <a:rPr lang="ru-RU" sz="1100" dirty="0" err="1" smtClean="0"/>
              <a:t>який</a:t>
            </a:r>
            <a:r>
              <a:rPr lang="ru-RU" sz="1100" dirty="0" smtClean="0"/>
              <a:t> </a:t>
            </a:r>
            <a:r>
              <a:rPr lang="ru-RU" sz="1100" dirty="0" err="1" smtClean="0"/>
              <a:t>надає</a:t>
            </a:r>
            <a:r>
              <a:rPr lang="ru-RU" sz="1100" dirty="0" smtClean="0"/>
              <a:t> </a:t>
            </a:r>
            <a:r>
              <a:rPr lang="ru-RU" sz="1100" dirty="0" err="1" smtClean="0"/>
              <a:t>юридичної</a:t>
            </a:r>
            <a:r>
              <a:rPr lang="ru-RU" sz="1100" dirty="0" smtClean="0"/>
              <a:t> </a:t>
            </a:r>
            <a:r>
              <a:rPr lang="ru-RU" sz="1100" dirty="0" err="1" smtClean="0"/>
              <a:t>сили</a:t>
            </a:r>
            <a:r>
              <a:rPr lang="ru-RU" sz="1100" dirty="0" smtClean="0"/>
              <a:t> </a:t>
            </a:r>
            <a:r>
              <a:rPr lang="ru-RU" sz="1100" dirty="0" err="1" smtClean="0"/>
              <a:t>електронним</a:t>
            </a:r>
            <a:r>
              <a:rPr lang="ru-RU" sz="1100" dirty="0" smtClean="0"/>
              <a:t> документам. </a:t>
            </a:r>
            <a:r>
              <a:rPr lang="ru-RU" sz="1100" dirty="0" err="1" smtClean="0"/>
              <a:t>Зроблений</a:t>
            </a:r>
            <a:r>
              <a:rPr lang="ru-RU" sz="1100" dirty="0" smtClean="0"/>
              <a:t> в </a:t>
            </a:r>
            <a:r>
              <a:rPr lang="ru-RU" sz="1100" dirty="0" err="1" smtClean="0"/>
              <a:t>Акредитованому</a:t>
            </a:r>
            <a:r>
              <a:rPr lang="ru-RU" sz="1100" dirty="0" smtClean="0"/>
              <a:t> </a:t>
            </a:r>
            <a:r>
              <a:rPr lang="ru-RU" sz="1100" dirty="0" err="1" smtClean="0"/>
              <a:t>центрі</a:t>
            </a:r>
            <a:r>
              <a:rPr lang="ru-RU" sz="1100" dirty="0" smtClean="0"/>
              <a:t> </a:t>
            </a:r>
            <a:r>
              <a:rPr lang="ru-RU" sz="1100" dirty="0" err="1" smtClean="0"/>
              <a:t>сертифікації</a:t>
            </a:r>
            <a:r>
              <a:rPr lang="ru-RU" sz="1100" dirty="0" smtClean="0"/>
              <a:t> </a:t>
            </a:r>
            <a:r>
              <a:rPr lang="ru-RU" sz="1100" dirty="0" err="1" smtClean="0"/>
              <a:t>ключів</a:t>
            </a:r>
            <a:r>
              <a:rPr lang="ru-RU" sz="1100" dirty="0" smtClean="0"/>
              <a:t> ЕЦП </a:t>
            </a:r>
            <a:r>
              <a:rPr lang="ru-RU" sz="1100" dirty="0" err="1" smtClean="0"/>
              <a:t>є</a:t>
            </a:r>
            <a:r>
              <a:rPr lang="ru-RU" sz="1100" dirty="0" smtClean="0"/>
              <a:t> </a:t>
            </a:r>
            <a:r>
              <a:rPr lang="ru-RU" sz="1100" dirty="0" err="1" smtClean="0"/>
              <a:t>універсальним</a:t>
            </a:r>
            <a:r>
              <a:rPr lang="ru-RU" sz="1100" dirty="0" smtClean="0"/>
              <a:t> </a:t>
            </a:r>
            <a:r>
              <a:rPr lang="ru-RU" sz="1100" dirty="0" err="1" smtClean="0"/>
              <a:t>інструментом</a:t>
            </a:r>
            <a:r>
              <a:rPr lang="ru-RU" sz="1100" dirty="0" smtClean="0"/>
              <a:t> та </a:t>
            </a:r>
            <a:r>
              <a:rPr lang="ru-RU" sz="1100" dirty="0" err="1" smtClean="0"/>
              <a:t>може</a:t>
            </a:r>
            <a:r>
              <a:rPr lang="ru-RU" sz="1100" dirty="0" smtClean="0"/>
              <a:t> </a:t>
            </a:r>
            <a:r>
              <a:rPr lang="ru-RU" sz="1100" dirty="0" err="1" smtClean="0"/>
              <a:t>використовуватись</a:t>
            </a:r>
            <a:r>
              <a:rPr lang="ru-RU" sz="1100" dirty="0" smtClean="0"/>
              <a:t> для </a:t>
            </a:r>
            <a:r>
              <a:rPr lang="ru-RU" sz="1100" dirty="0" err="1" smtClean="0"/>
              <a:t>підпису</a:t>
            </a:r>
            <a:r>
              <a:rPr lang="ru-RU" sz="1100" dirty="0" smtClean="0"/>
              <a:t> </a:t>
            </a:r>
            <a:r>
              <a:rPr lang="ru-RU" sz="1100" dirty="0" err="1" smtClean="0"/>
              <a:t>документів</a:t>
            </a:r>
            <a:r>
              <a:rPr lang="ru-RU" sz="1100" dirty="0" smtClean="0"/>
              <a:t> у </a:t>
            </a:r>
            <a:r>
              <a:rPr lang="ru-RU" sz="1100" dirty="0" err="1" smtClean="0"/>
              <a:t>будь-якому</a:t>
            </a:r>
            <a:r>
              <a:rPr lang="ru-RU" sz="1100" dirty="0" smtClean="0"/>
              <a:t> </a:t>
            </a:r>
            <a:r>
              <a:rPr lang="ru-RU" sz="1100" dirty="0" err="1" smtClean="0"/>
              <a:t>сервісі</a:t>
            </a:r>
            <a:r>
              <a:rPr lang="ru-RU" sz="1100" dirty="0" smtClean="0"/>
              <a:t> </a:t>
            </a:r>
            <a:r>
              <a:rPr lang="ru-RU" sz="1100" dirty="0" err="1" smtClean="0"/>
              <a:t>документообігу</a:t>
            </a:r>
            <a:r>
              <a:rPr lang="ru-RU" sz="1100" dirty="0" smtClean="0"/>
              <a:t>. </a:t>
            </a:r>
            <a:r>
              <a:rPr lang="ru-RU" sz="1100" dirty="0" err="1" smtClean="0"/>
              <a:t>Такий</a:t>
            </a:r>
            <a:r>
              <a:rPr lang="ru-RU" sz="1100" dirty="0" smtClean="0"/>
              <a:t> </a:t>
            </a:r>
            <a:r>
              <a:rPr lang="ru-RU" sz="1100" dirty="0" err="1" smtClean="0"/>
              <a:t>цифровий</a:t>
            </a:r>
            <a:r>
              <a:rPr lang="ru-RU" sz="1100" dirty="0" smtClean="0"/>
              <a:t> </a:t>
            </a:r>
            <a:r>
              <a:rPr lang="ru-RU" sz="1100" dirty="0" err="1" smtClean="0"/>
              <a:t>підпис</a:t>
            </a:r>
            <a:r>
              <a:rPr lang="ru-RU" sz="1100" dirty="0" smtClean="0"/>
              <a:t> </a:t>
            </a:r>
            <a:r>
              <a:rPr lang="ru-RU" sz="1100" dirty="0" err="1" smtClean="0"/>
              <a:t>ви</a:t>
            </a:r>
            <a:r>
              <a:rPr lang="ru-RU" sz="1100" dirty="0" smtClean="0"/>
              <a:t> можете </a:t>
            </a:r>
            <a:r>
              <a:rPr lang="ru-RU" sz="1100" dirty="0" err="1" smtClean="0"/>
              <a:t>отримати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в </a:t>
            </a:r>
            <a:r>
              <a:rPr lang="ru-RU" sz="1100" dirty="0" err="1" smtClean="0"/>
              <a:t>Ощадбанку</a:t>
            </a:r>
            <a:r>
              <a:rPr lang="ru-RU" sz="1100" dirty="0" smtClean="0"/>
              <a:t>, а </a:t>
            </a:r>
            <a:r>
              <a:rPr lang="ru-RU" sz="1100" dirty="0" err="1" smtClean="0"/>
              <a:t>повний</a:t>
            </a:r>
            <a:r>
              <a:rPr lang="ru-RU" sz="1100" dirty="0" smtClean="0"/>
              <a:t> </a:t>
            </a:r>
            <a:r>
              <a:rPr lang="ru-RU" sz="1100" dirty="0" err="1" smtClean="0"/>
              <a:t>перелік</a:t>
            </a:r>
            <a:r>
              <a:rPr lang="ru-RU" sz="1100" dirty="0" smtClean="0"/>
              <a:t> </a:t>
            </a:r>
            <a:r>
              <a:rPr lang="ru-RU" sz="1100" dirty="0" err="1" smtClean="0"/>
              <a:t>акредитованих</a:t>
            </a:r>
            <a:r>
              <a:rPr lang="ru-RU" sz="1100" dirty="0" smtClean="0"/>
              <a:t> </a:t>
            </a:r>
            <a:r>
              <a:rPr lang="ru-RU" sz="1100" dirty="0" err="1" smtClean="0"/>
              <a:t>центрів</a:t>
            </a:r>
            <a:r>
              <a:rPr lang="ru-RU" sz="1100" dirty="0" smtClean="0"/>
              <a:t> за </a:t>
            </a:r>
            <a:r>
              <a:rPr lang="ru-RU" sz="1100" dirty="0" err="1" smtClean="0"/>
              <a:t>посиланням</a:t>
            </a:r>
            <a:r>
              <a:rPr lang="ru-RU" sz="1100" dirty="0" smtClean="0"/>
              <a:t>;</a:t>
            </a:r>
          </a:p>
          <a:p>
            <a:r>
              <a:rPr lang="ru-RU" sz="1100" dirty="0" err="1" smtClean="0"/>
              <a:t>по-третє</a:t>
            </a:r>
            <a:r>
              <a:rPr lang="ru-RU" sz="1100" dirty="0" smtClean="0"/>
              <a:t>, обрати та </a:t>
            </a:r>
            <a:r>
              <a:rPr lang="ru-RU" sz="1100" dirty="0" err="1" smtClean="0"/>
              <a:t>впровадити</a:t>
            </a:r>
            <a:r>
              <a:rPr lang="ru-RU" sz="1100" dirty="0" smtClean="0"/>
              <a:t> </a:t>
            </a:r>
            <a:r>
              <a:rPr lang="ru-RU" sz="1100" dirty="0" err="1" smtClean="0"/>
              <a:t>сервіс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dirty="0" err="1" smtClean="0"/>
              <a:t>електронного</a:t>
            </a:r>
            <a:r>
              <a:rPr lang="ru-RU" sz="1100" dirty="0" smtClean="0"/>
              <a:t> </a:t>
            </a:r>
            <a:r>
              <a:rPr lang="ru-RU" sz="1100" dirty="0" err="1" smtClean="0"/>
              <a:t>документообігу</a:t>
            </a:r>
            <a:r>
              <a:rPr lang="ru-RU" sz="1100" dirty="0" smtClean="0"/>
              <a:t>. Провести </a:t>
            </a:r>
            <a:r>
              <a:rPr lang="ru-RU" sz="1100" dirty="0" err="1" smtClean="0"/>
              <a:t>навчання</a:t>
            </a:r>
            <a:r>
              <a:rPr lang="ru-RU" sz="1100" dirty="0" smtClean="0"/>
              <a:t> </a:t>
            </a:r>
            <a:r>
              <a:rPr lang="ru-RU" sz="1100" dirty="0" err="1" smtClean="0"/>
              <a:t>співробітників</a:t>
            </a:r>
            <a:r>
              <a:rPr lang="ru-RU" sz="1100" dirty="0" smtClean="0"/>
              <a:t>;</a:t>
            </a:r>
          </a:p>
          <a:p>
            <a:r>
              <a:rPr lang="ru-RU" sz="1100" dirty="0" err="1" smtClean="0"/>
              <a:t>в-четвертих</a:t>
            </a:r>
            <a:r>
              <a:rPr lang="ru-RU" sz="1100" dirty="0" smtClean="0"/>
              <a:t>, </a:t>
            </a:r>
            <a:r>
              <a:rPr lang="ru-RU" sz="1100" dirty="0" err="1" smtClean="0"/>
              <a:t>повідомити</a:t>
            </a:r>
            <a:r>
              <a:rPr lang="ru-RU" sz="1100" dirty="0" smtClean="0"/>
              <a:t> </a:t>
            </a:r>
            <a:r>
              <a:rPr lang="ru-RU" sz="1100" dirty="0" err="1" smtClean="0"/>
              <a:t>контрагентів</a:t>
            </a:r>
            <a:r>
              <a:rPr lang="ru-RU" sz="1100" dirty="0" smtClean="0"/>
              <a:t> та </a:t>
            </a:r>
            <a:r>
              <a:rPr lang="ru-RU" sz="1100" dirty="0" err="1" smtClean="0"/>
              <a:t>партнерів</a:t>
            </a:r>
            <a:r>
              <a:rPr lang="ru-RU" sz="1100" dirty="0" smtClean="0"/>
              <a:t> про </a:t>
            </a:r>
            <a:r>
              <a:rPr lang="ru-RU" sz="1100" dirty="0" err="1" smtClean="0"/>
              <a:t>перехід</a:t>
            </a:r>
            <a:r>
              <a:rPr lang="ru-RU" sz="1100" dirty="0" smtClean="0"/>
              <a:t> на </a:t>
            </a:r>
            <a:r>
              <a:rPr lang="ru-RU" sz="1100" dirty="0" err="1" smtClean="0"/>
              <a:t>електронний</a:t>
            </a:r>
            <a:r>
              <a:rPr lang="ru-RU" sz="1100" dirty="0" smtClean="0"/>
              <a:t> </a:t>
            </a:r>
            <a:r>
              <a:rPr lang="ru-RU" sz="1100" dirty="0" err="1" smtClean="0"/>
              <a:t>документообіг</a:t>
            </a:r>
            <a:r>
              <a:rPr lang="ru-RU" sz="1100" dirty="0" smtClean="0"/>
              <a:t>, </a:t>
            </a:r>
            <a:r>
              <a:rPr lang="ru-RU" sz="1100" dirty="0" err="1" smtClean="0"/>
              <a:t>укласти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ними договори про </a:t>
            </a:r>
            <a:r>
              <a:rPr lang="ru-RU" sz="1100" dirty="0" err="1" smtClean="0"/>
              <a:t>згоду</a:t>
            </a:r>
            <a:r>
              <a:rPr lang="ru-RU" sz="1100" dirty="0" smtClean="0"/>
              <a:t> </a:t>
            </a:r>
            <a:r>
              <a:rPr lang="ru-RU" sz="1100" dirty="0" err="1" smtClean="0"/>
              <a:t>щодо</a:t>
            </a:r>
            <a:r>
              <a:rPr lang="ru-RU" sz="1100" dirty="0" smtClean="0"/>
              <a:t> </a:t>
            </a:r>
            <a:r>
              <a:rPr lang="ru-RU" sz="1100" dirty="0" err="1" smtClean="0"/>
              <a:t>електронних</a:t>
            </a:r>
            <a:r>
              <a:rPr lang="ru-RU" sz="1100" dirty="0" smtClean="0"/>
              <a:t> </a:t>
            </a:r>
            <a:r>
              <a:rPr lang="ru-RU" sz="1100" dirty="0" err="1" smtClean="0"/>
              <a:t>договорів</a:t>
            </a:r>
            <a:r>
              <a:rPr lang="ru-RU" sz="1100" dirty="0" smtClean="0"/>
              <a:t> та </a:t>
            </a:r>
            <a:r>
              <a:rPr lang="ru-RU" sz="1100" dirty="0" err="1" smtClean="0"/>
              <a:t>інших</a:t>
            </a:r>
            <a:r>
              <a:rPr lang="ru-RU" sz="1100" dirty="0" smtClean="0"/>
              <a:t> </a:t>
            </a:r>
            <a:r>
              <a:rPr lang="ru-RU" sz="1100" dirty="0" err="1" smtClean="0"/>
              <a:t>документів</a:t>
            </a:r>
            <a:r>
              <a:rPr lang="ru-RU" sz="1100" dirty="0" smtClean="0"/>
              <a:t> </a:t>
            </a:r>
            <a:r>
              <a:rPr lang="ru-RU" sz="1100" dirty="0" err="1" smtClean="0"/>
              <a:t>та</a:t>
            </a:r>
            <a:r>
              <a:rPr lang="ru-RU" sz="1100" dirty="0" smtClean="0"/>
              <a:t> </a:t>
            </a:r>
            <a:r>
              <a:rPr lang="ru-RU" sz="1100" dirty="0" err="1" smtClean="0"/>
              <a:t>використання</a:t>
            </a:r>
            <a:r>
              <a:rPr lang="ru-RU" sz="1100" dirty="0" smtClean="0"/>
              <a:t> </a:t>
            </a:r>
            <a:r>
              <a:rPr lang="ru-RU" sz="1100" dirty="0" err="1" smtClean="0"/>
              <a:t>електронного</a:t>
            </a:r>
            <a:r>
              <a:rPr lang="ru-RU" sz="1100" dirty="0" smtClean="0"/>
              <a:t> </a:t>
            </a:r>
            <a:r>
              <a:rPr lang="ru-RU" sz="1100" dirty="0" err="1" smtClean="0"/>
              <a:t>підпису</a:t>
            </a:r>
            <a:r>
              <a:rPr lang="ru-RU" sz="1100" dirty="0" smtClean="0"/>
              <a:t>;</a:t>
            </a:r>
          </a:p>
          <a:p>
            <a:r>
              <a:rPr lang="ru-RU" sz="1100" dirty="0" err="1" smtClean="0"/>
              <a:t>і</a:t>
            </a:r>
            <a:r>
              <a:rPr lang="ru-RU" sz="1100" dirty="0" smtClean="0"/>
              <a:t>, </a:t>
            </a:r>
            <a:r>
              <a:rPr lang="ru-RU" sz="1100" dirty="0" err="1" smtClean="0"/>
              <a:t>в-п’ятих</a:t>
            </a:r>
            <a:r>
              <a:rPr lang="ru-RU" sz="1100" dirty="0" smtClean="0"/>
              <a:t>, </a:t>
            </a:r>
            <a:r>
              <a:rPr lang="ru-RU" sz="1100" dirty="0" err="1" smtClean="0"/>
              <a:t>закріпити</a:t>
            </a:r>
            <a:r>
              <a:rPr lang="ru-RU" sz="1100" dirty="0" smtClean="0"/>
              <a:t> </a:t>
            </a:r>
            <a:r>
              <a:rPr lang="ru-RU" sz="1100" dirty="0" err="1" smtClean="0"/>
              <a:t>перехід</a:t>
            </a:r>
            <a:r>
              <a:rPr lang="ru-RU" sz="1100" dirty="0" smtClean="0"/>
              <a:t> на </a:t>
            </a:r>
            <a:r>
              <a:rPr lang="ru-RU" sz="1100" dirty="0" err="1" smtClean="0"/>
              <a:t>електронний</a:t>
            </a:r>
            <a:r>
              <a:rPr lang="ru-RU" sz="1100" dirty="0" smtClean="0"/>
              <a:t> </a:t>
            </a:r>
            <a:r>
              <a:rPr lang="ru-RU" sz="1100" dirty="0" err="1" smtClean="0"/>
              <a:t>документообіг</a:t>
            </a:r>
            <a:r>
              <a:rPr lang="ru-RU" sz="1100" dirty="0" smtClean="0"/>
              <a:t> наказом по </a:t>
            </a:r>
            <a:r>
              <a:rPr lang="ru-RU" sz="1100" dirty="0" err="1" smtClean="0"/>
              <a:t>підприємству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dirty="0" err="1" smtClean="0"/>
              <a:t>певної</a:t>
            </a:r>
            <a:r>
              <a:rPr lang="ru-RU" sz="1100" dirty="0" smtClean="0"/>
              <a:t> </a:t>
            </a:r>
            <a:r>
              <a:rPr lang="ru-RU" sz="1100" dirty="0" err="1" smtClean="0"/>
              <a:t>дати</a:t>
            </a:r>
            <a:r>
              <a:rPr lang="ru-RU" sz="1100" dirty="0" smtClean="0"/>
              <a:t>.</a:t>
            </a:r>
          </a:p>
          <a:p>
            <a:r>
              <a:rPr lang="ru-RU" sz="1100" b="1" dirty="0" err="1" smtClean="0"/>
              <a:t>Отже</a:t>
            </a:r>
            <a:r>
              <a:rPr lang="ru-RU" sz="1100" b="1" dirty="0" smtClean="0"/>
              <a:t>, </a:t>
            </a:r>
            <a:r>
              <a:rPr lang="ru-RU" sz="1100" b="1" dirty="0" err="1" smtClean="0"/>
              <a:t>процес</a:t>
            </a:r>
            <a:r>
              <a:rPr lang="ru-RU" sz="1100" b="1" dirty="0" smtClean="0"/>
              <a:t> запущено. </a:t>
            </a:r>
            <a:r>
              <a:rPr lang="ru-RU" sz="1100" b="1" dirty="0" err="1" smtClean="0"/>
              <a:t>Рутинний</a:t>
            </a:r>
            <a:r>
              <a:rPr lang="ru-RU" sz="1100" b="1" dirty="0" smtClean="0"/>
              <a:t> порядок </a:t>
            </a:r>
            <a:r>
              <a:rPr lang="ru-RU" sz="1100" b="1" dirty="0" err="1" smtClean="0"/>
              <a:t>роботи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з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електронним</a:t>
            </a:r>
            <a:r>
              <a:rPr lang="ru-RU" sz="1100" b="1" dirty="0" smtClean="0"/>
              <a:t> документам (</a:t>
            </a:r>
            <a:r>
              <a:rPr lang="ru-RU" sz="1100" b="1" dirty="0" err="1" smtClean="0"/>
              <a:t>наприклад</a:t>
            </a:r>
            <a:r>
              <a:rPr lang="ru-RU" sz="1100" b="1" dirty="0" smtClean="0"/>
              <a:t>, договором) </a:t>
            </a:r>
            <a:r>
              <a:rPr lang="ru-RU" sz="1100" b="1" dirty="0" err="1" smtClean="0"/>
              <a:t>передбачає</a:t>
            </a:r>
            <a:r>
              <a:rPr lang="ru-RU" sz="1100" b="1" dirty="0" smtClean="0"/>
              <a:t>:</a:t>
            </a:r>
          </a:p>
          <a:p>
            <a:r>
              <a:rPr lang="ru-RU" sz="1100" dirty="0" err="1" smtClean="0"/>
              <a:t>створення</a:t>
            </a:r>
            <a:r>
              <a:rPr lang="ru-RU" sz="1100" dirty="0" smtClean="0"/>
              <a:t> </a:t>
            </a:r>
            <a:r>
              <a:rPr lang="ru-RU" sz="1100" dirty="0" err="1" smtClean="0"/>
              <a:t>електронного</a:t>
            </a:r>
            <a:r>
              <a:rPr lang="ru-RU" sz="1100" dirty="0" smtClean="0"/>
              <a:t> документу (</a:t>
            </a:r>
            <a:r>
              <a:rPr lang="ru-RU" sz="1100" dirty="0" err="1" smtClean="0"/>
              <a:t>найчастіше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dirty="0" err="1" smtClean="0"/>
              <a:t>використанням</a:t>
            </a:r>
            <a:r>
              <a:rPr lang="ru-RU" sz="1100" dirty="0" smtClean="0"/>
              <a:t> шаблону, </a:t>
            </a:r>
            <a:r>
              <a:rPr lang="ru-RU" sz="1100" dirty="0" err="1" smtClean="0"/>
              <a:t>певного</a:t>
            </a:r>
            <a:r>
              <a:rPr lang="ru-RU" sz="1100" dirty="0" smtClean="0"/>
              <a:t> формату, </a:t>
            </a:r>
            <a:r>
              <a:rPr lang="ru-RU" sz="1100" dirty="0" err="1" smtClean="0"/>
              <a:t>що</a:t>
            </a:r>
            <a:r>
              <a:rPr lang="ru-RU" sz="1100" dirty="0" smtClean="0"/>
              <a:t> </a:t>
            </a:r>
            <a:r>
              <a:rPr lang="ru-RU" sz="1100" dirty="0" err="1" smtClean="0"/>
              <a:t>значно</a:t>
            </a:r>
            <a:r>
              <a:rPr lang="ru-RU" sz="1100" dirty="0" smtClean="0"/>
              <a:t> </a:t>
            </a:r>
            <a:r>
              <a:rPr lang="ru-RU" sz="1100" dirty="0" err="1" smtClean="0"/>
              <a:t>економить</a:t>
            </a:r>
            <a:r>
              <a:rPr lang="ru-RU" sz="1100" dirty="0" smtClean="0"/>
              <a:t> час);</a:t>
            </a:r>
          </a:p>
          <a:p>
            <a:r>
              <a:rPr lang="ru-RU" sz="1100" dirty="0" err="1" smtClean="0"/>
              <a:t>підпис</a:t>
            </a:r>
            <a:r>
              <a:rPr lang="ru-RU" sz="1100" dirty="0" smtClean="0"/>
              <a:t> </a:t>
            </a:r>
            <a:r>
              <a:rPr lang="ru-RU" sz="1100" dirty="0" err="1" smtClean="0"/>
              <a:t>електронного</a:t>
            </a:r>
            <a:r>
              <a:rPr lang="ru-RU" sz="1100" dirty="0" smtClean="0"/>
              <a:t> документа за </a:t>
            </a:r>
            <a:r>
              <a:rPr lang="ru-RU" sz="1100" dirty="0" err="1" smtClean="0"/>
              <a:t>допомогою</a:t>
            </a:r>
            <a:r>
              <a:rPr lang="ru-RU" sz="1100" dirty="0" smtClean="0"/>
              <a:t> </a:t>
            </a:r>
            <a:r>
              <a:rPr lang="ru-RU" sz="1100" dirty="0" err="1" smtClean="0"/>
              <a:t>обраного</a:t>
            </a:r>
            <a:r>
              <a:rPr lang="ru-RU" sz="1100" dirty="0" smtClean="0"/>
              <a:t> </a:t>
            </a:r>
            <a:r>
              <a:rPr lang="ru-RU" sz="1100" dirty="0" err="1" smtClean="0"/>
              <a:t>сервісу</a:t>
            </a:r>
            <a:r>
              <a:rPr lang="ru-RU" sz="1100" dirty="0" smtClean="0"/>
              <a:t> (в </a:t>
            </a:r>
            <a:r>
              <a:rPr lang="ru-RU" sz="1100" dirty="0" err="1" smtClean="0"/>
              <a:t>режимі</a:t>
            </a:r>
            <a:r>
              <a:rPr lang="ru-RU" sz="1100" dirty="0" smtClean="0"/>
              <a:t> </a:t>
            </a:r>
            <a:r>
              <a:rPr lang="ru-RU" sz="1100" dirty="0" err="1" smtClean="0"/>
              <a:t>онлайн</a:t>
            </a:r>
            <a:r>
              <a:rPr lang="ru-RU" sz="1100" dirty="0" smtClean="0"/>
              <a:t> за </a:t>
            </a:r>
            <a:r>
              <a:rPr lang="ru-RU" sz="1100" dirty="0" err="1" smtClean="0"/>
              <a:t>допомогою</a:t>
            </a:r>
            <a:r>
              <a:rPr lang="ru-RU" sz="1100" dirty="0" smtClean="0"/>
              <a:t> </a:t>
            </a:r>
            <a:r>
              <a:rPr lang="ru-RU" sz="1100" dirty="0" err="1" smtClean="0"/>
              <a:t>спеціального</a:t>
            </a:r>
            <a:r>
              <a:rPr lang="ru-RU" sz="1100" dirty="0" smtClean="0"/>
              <a:t> ключа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dirty="0" err="1" smtClean="0"/>
              <a:t>відміткою</a:t>
            </a:r>
            <a:r>
              <a:rPr lang="ru-RU" sz="1100" dirty="0" smtClean="0"/>
              <a:t> часу);</a:t>
            </a:r>
          </a:p>
          <a:p>
            <a:r>
              <a:rPr lang="ru-RU" sz="1100" dirty="0" err="1" smtClean="0"/>
              <a:t>відсилка</a:t>
            </a:r>
            <a:r>
              <a:rPr lang="ru-RU" sz="1100" dirty="0" smtClean="0"/>
              <a:t> </a:t>
            </a:r>
            <a:r>
              <a:rPr lang="ru-RU" sz="1100" dirty="0" err="1" smtClean="0"/>
              <a:t>електронного</a:t>
            </a:r>
            <a:r>
              <a:rPr lang="ru-RU" sz="1100" dirty="0" smtClean="0"/>
              <a:t> документа контрагенту (в </a:t>
            </a:r>
            <a:r>
              <a:rPr lang="ru-RU" sz="1100" dirty="0" err="1" smtClean="0"/>
              <a:t>відміткою</a:t>
            </a:r>
            <a:r>
              <a:rPr lang="ru-RU" sz="1100" dirty="0" smtClean="0"/>
              <a:t> про </a:t>
            </a:r>
            <a:r>
              <a:rPr lang="ru-RU" sz="1100" dirty="0" err="1" smtClean="0"/>
              <a:t>відправлення</a:t>
            </a:r>
            <a:r>
              <a:rPr lang="ru-RU" sz="1100" dirty="0" smtClean="0"/>
              <a:t>);</a:t>
            </a:r>
          </a:p>
          <a:p>
            <a:r>
              <a:rPr lang="ru-RU" sz="1100" dirty="0" err="1" smtClean="0"/>
              <a:t>отримання</a:t>
            </a:r>
            <a:r>
              <a:rPr lang="ru-RU" sz="1100" dirty="0" smtClean="0"/>
              <a:t> документа </a:t>
            </a:r>
            <a:r>
              <a:rPr lang="ru-RU" sz="1100" dirty="0" err="1" smtClean="0"/>
              <a:t>від</a:t>
            </a:r>
            <a:r>
              <a:rPr lang="ru-RU" sz="1100" dirty="0" smtClean="0"/>
              <a:t> контрагента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dirty="0" err="1" smtClean="0"/>
              <a:t>підписом</a:t>
            </a:r>
            <a:r>
              <a:rPr lang="ru-RU" sz="1100" dirty="0" smtClean="0"/>
              <a:t>.</a:t>
            </a:r>
          </a:p>
          <a:p>
            <a:endParaRPr lang="ru-RU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32847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413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СЕРВІСИ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600" b="1" dirty="0" err="1" smtClean="0"/>
              <a:t>Сервіс</a:t>
            </a:r>
            <a:r>
              <a:rPr lang="ru-RU" sz="1600" b="1" dirty="0" smtClean="0"/>
              <a:t> ВЧАСНО</a:t>
            </a:r>
            <a:r>
              <a:rPr lang="ru-RU" sz="1600" dirty="0" smtClean="0"/>
              <a:t>:</a:t>
            </a:r>
          </a:p>
          <a:p>
            <a:r>
              <a:rPr lang="ru-RU" sz="1600" i="1" dirty="0" smtClean="0"/>
              <a:t>ВЧАСНО </a:t>
            </a:r>
            <a:r>
              <a:rPr lang="ru-RU" sz="1600" i="1" dirty="0" err="1" smtClean="0"/>
              <a:t>пропонує</a:t>
            </a:r>
            <a:r>
              <a:rPr lang="ru-RU" sz="1600" i="1" dirty="0" smtClean="0"/>
              <a:t> перевести в </a:t>
            </a:r>
            <a:r>
              <a:rPr lang="ru-RU" sz="1600" i="1" dirty="0" err="1" smtClean="0"/>
              <a:t>електронний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вигляд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наступні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документи</a:t>
            </a:r>
            <a:r>
              <a:rPr lang="ru-RU" sz="1600" i="1" dirty="0" smtClean="0"/>
              <a:t>:</a:t>
            </a:r>
          </a:p>
          <a:p>
            <a:r>
              <a:rPr lang="ru-RU" sz="1600" i="1" dirty="0" smtClean="0"/>
              <a:t>договори, </a:t>
            </a:r>
            <a:r>
              <a:rPr lang="ru-RU" sz="1600" i="1" dirty="0" err="1" smtClean="0"/>
              <a:t>додаткові</a:t>
            </a:r>
            <a:r>
              <a:rPr lang="ru-RU" sz="1600" i="1" dirty="0" smtClean="0"/>
              <a:t> угоди;</a:t>
            </a:r>
          </a:p>
          <a:p>
            <a:r>
              <a:rPr lang="ru-RU" sz="1600" i="1" dirty="0" err="1" smtClean="0"/>
              <a:t>рахунки</a:t>
            </a:r>
            <a:r>
              <a:rPr lang="ru-RU" sz="1600" i="1" dirty="0" smtClean="0"/>
              <a:t> та </a:t>
            </a:r>
            <a:r>
              <a:rPr lang="ru-RU" sz="1600" i="1" dirty="0" err="1" smtClean="0"/>
              <a:t>акти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наданих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послуг</a:t>
            </a:r>
            <a:r>
              <a:rPr lang="ru-RU" sz="1600" i="1" dirty="0" smtClean="0"/>
              <a:t>;</a:t>
            </a:r>
          </a:p>
          <a:p>
            <a:r>
              <a:rPr lang="ru-RU" sz="1600" i="1" dirty="0" err="1" smtClean="0"/>
              <a:t>видаткові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накладні</a:t>
            </a:r>
            <a:r>
              <a:rPr lang="ru-RU" sz="1600" i="1" dirty="0" smtClean="0"/>
              <a:t>;</a:t>
            </a:r>
          </a:p>
          <a:p>
            <a:r>
              <a:rPr lang="ru-RU" sz="1600" i="1" dirty="0" err="1" smtClean="0"/>
              <a:t>товарно-транспортні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накладні</a:t>
            </a:r>
            <a:r>
              <a:rPr lang="ru-RU" sz="1600" i="1" dirty="0" smtClean="0"/>
              <a:t>;</a:t>
            </a:r>
          </a:p>
          <a:p>
            <a:r>
              <a:rPr lang="ru-RU" sz="1600" i="1" dirty="0" err="1" smtClean="0"/>
              <a:t>довіреності</a:t>
            </a:r>
            <a:r>
              <a:rPr lang="ru-RU" sz="1600" i="1" dirty="0" smtClean="0"/>
              <a:t>;</a:t>
            </a:r>
          </a:p>
          <a:p>
            <a:r>
              <a:rPr lang="ru-RU" sz="1600" i="1" dirty="0" err="1" smtClean="0"/>
              <a:t>офіційні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листи</a:t>
            </a:r>
            <a:r>
              <a:rPr lang="ru-RU" sz="1600" i="1" dirty="0" smtClean="0"/>
              <a:t>;</a:t>
            </a:r>
          </a:p>
          <a:p>
            <a:r>
              <a:rPr lang="ru-RU" sz="1600" i="1" dirty="0" err="1" smtClean="0"/>
              <a:t>документи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внутрішнього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документообігу</a:t>
            </a:r>
            <a:r>
              <a:rPr lang="ru-RU" sz="1600" i="1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загружено.pn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140968"/>
            <a:ext cx="4038600" cy="107696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СЕРВІСИ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err="1" smtClean="0"/>
              <a:t>Сервіс</a:t>
            </a:r>
            <a:r>
              <a:rPr lang="ru-RU" b="1" dirty="0" smtClean="0"/>
              <a:t> </a:t>
            </a:r>
            <a:r>
              <a:rPr lang="en-US" b="1" dirty="0" err="1" smtClean="0"/>
              <a:t>Document.Online</a:t>
            </a:r>
            <a:r>
              <a:rPr lang="uk-UA" b="1" dirty="0" smtClean="0"/>
              <a:t>:</a:t>
            </a:r>
          </a:p>
          <a:p>
            <a:r>
              <a:rPr lang="en-US" i="1" dirty="0" err="1" smtClean="0"/>
              <a:t>Document.Online</a:t>
            </a:r>
            <a:r>
              <a:rPr lang="en-US" i="1" dirty="0" smtClean="0"/>
              <a:t> </a:t>
            </a:r>
            <a:r>
              <a:rPr lang="ru-RU" i="1" dirty="0" err="1" smtClean="0"/>
              <a:t>пропонує</a:t>
            </a:r>
            <a:r>
              <a:rPr lang="ru-RU" i="1" dirty="0" smtClean="0"/>
              <a:t> 6 </a:t>
            </a:r>
            <a:r>
              <a:rPr lang="ru-RU" i="1" dirty="0" err="1" smtClean="0"/>
              <a:t>тарифів</a:t>
            </a:r>
            <a:r>
              <a:rPr lang="ru-RU" i="1" dirty="0" smtClean="0"/>
              <a:t> </a:t>
            </a:r>
            <a:r>
              <a:rPr lang="ru-RU" i="1" dirty="0" err="1" smtClean="0"/>
              <a:t>різної</a:t>
            </a:r>
            <a:r>
              <a:rPr lang="ru-RU" i="1" dirty="0" smtClean="0"/>
              <a:t> </a:t>
            </a:r>
            <a:r>
              <a:rPr lang="ru-RU" i="1" dirty="0" err="1" smtClean="0"/>
              <a:t>вартості</a:t>
            </a:r>
            <a:r>
              <a:rPr lang="ru-RU" i="1" dirty="0" smtClean="0"/>
              <a:t> в </a:t>
            </a:r>
            <a:r>
              <a:rPr lang="ru-RU" i="1" dirty="0" err="1" smtClean="0"/>
              <a:t>залежності</a:t>
            </a:r>
            <a:r>
              <a:rPr lang="ru-RU" i="1" dirty="0" smtClean="0"/>
              <a:t> 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об’ємів</a:t>
            </a:r>
            <a:r>
              <a:rPr lang="ru-RU" i="1" dirty="0" smtClean="0"/>
              <a:t> </a:t>
            </a:r>
            <a:r>
              <a:rPr lang="ru-RU" i="1" dirty="0" err="1" smtClean="0"/>
              <a:t>документообігу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До 10 </a:t>
            </a:r>
            <a:r>
              <a:rPr lang="ru-RU" i="1" dirty="0" err="1" smtClean="0"/>
              <a:t>документів</a:t>
            </a:r>
            <a:r>
              <a:rPr lang="ru-RU" i="1" dirty="0" smtClean="0"/>
              <a:t> – </a:t>
            </a:r>
            <a:r>
              <a:rPr lang="ru-RU" i="1" dirty="0" err="1" smtClean="0"/>
              <a:t>безкоштовно</a:t>
            </a:r>
            <a:r>
              <a:rPr lang="ru-RU" i="1" dirty="0" smtClean="0"/>
              <a:t>. </a:t>
            </a:r>
          </a:p>
          <a:p>
            <a:r>
              <a:rPr lang="ru-RU" i="1" dirty="0" smtClean="0"/>
              <a:t>100 </a:t>
            </a:r>
            <a:r>
              <a:rPr lang="ru-RU" i="1" dirty="0" err="1" smtClean="0"/>
              <a:t>документів</a:t>
            </a:r>
            <a:r>
              <a:rPr lang="ru-RU" i="1" dirty="0" smtClean="0"/>
              <a:t> </a:t>
            </a:r>
            <a:r>
              <a:rPr lang="ru-RU" i="1" dirty="0" err="1" smtClean="0"/>
              <a:t>коштуватимуть</a:t>
            </a:r>
            <a:r>
              <a:rPr lang="ru-RU" i="1" dirty="0" smtClean="0"/>
              <a:t> 150 </a:t>
            </a:r>
            <a:r>
              <a:rPr lang="ru-RU" i="1" dirty="0" err="1" smtClean="0"/>
              <a:t>грн</a:t>
            </a:r>
            <a:r>
              <a:rPr lang="ru-RU" i="1" dirty="0" smtClean="0"/>
              <a:t>/</a:t>
            </a:r>
            <a:r>
              <a:rPr lang="ru-RU" i="1" dirty="0" err="1" smtClean="0"/>
              <a:t>рік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500 </a:t>
            </a:r>
            <a:r>
              <a:rPr lang="ru-RU" i="1" dirty="0" err="1" smtClean="0"/>
              <a:t>документів</a:t>
            </a:r>
            <a:r>
              <a:rPr lang="ru-RU" i="1" dirty="0" smtClean="0"/>
              <a:t> – 650 </a:t>
            </a:r>
            <a:r>
              <a:rPr lang="ru-RU" i="1" dirty="0" err="1" smtClean="0"/>
              <a:t>грн</a:t>
            </a:r>
            <a:r>
              <a:rPr lang="ru-RU" i="1" dirty="0" smtClean="0"/>
              <a:t>/</a:t>
            </a:r>
            <a:r>
              <a:rPr lang="ru-RU" i="1" dirty="0" err="1" smtClean="0"/>
              <a:t>рік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1000 </a:t>
            </a:r>
            <a:r>
              <a:rPr lang="ru-RU" i="1" dirty="0" err="1" smtClean="0"/>
              <a:t>документів</a:t>
            </a:r>
            <a:r>
              <a:rPr lang="ru-RU" i="1" dirty="0" smtClean="0"/>
              <a:t> – 1200 </a:t>
            </a:r>
            <a:r>
              <a:rPr lang="ru-RU" i="1" dirty="0" err="1" smtClean="0"/>
              <a:t>грн</a:t>
            </a:r>
            <a:r>
              <a:rPr lang="ru-RU" i="1" dirty="0" smtClean="0"/>
              <a:t>/</a:t>
            </a:r>
            <a:r>
              <a:rPr lang="ru-RU" i="1" dirty="0" err="1" smtClean="0"/>
              <a:t>рік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10 000 </a:t>
            </a:r>
            <a:r>
              <a:rPr lang="ru-RU" i="1" dirty="0" err="1" smtClean="0"/>
              <a:t>документів</a:t>
            </a:r>
            <a:r>
              <a:rPr lang="ru-RU" i="1" dirty="0" smtClean="0"/>
              <a:t> – 9 000 </a:t>
            </a:r>
            <a:r>
              <a:rPr lang="ru-RU" i="1" dirty="0" err="1" smtClean="0"/>
              <a:t>грн</a:t>
            </a:r>
            <a:r>
              <a:rPr lang="ru-RU" i="1" dirty="0" smtClean="0"/>
              <a:t>/</a:t>
            </a:r>
            <a:r>
              <a:rPr lang="ru-RU" i="1" dirty="0" err="1" smtClean="0"/>
              <a:t>рік</a:t>
            </a:r>
            <a:r>
              <a:rPr lang="ru-RU" i="1" dirty="0" smtClean="0"/>
              <a:t>. </a:t>
            </a:r>
          </a:p>
          <a:p>
            <a:r>
              <a:rPr lang="ru-RU" i="1" dirty="0" err="1" smtClean="0"/>
              <a:t>Якщо</a:t>
            </a:r>
            <a:r>
              <a:rPr lang="ru-RU" i="1" dirty="0" smtClean="0"/>
              <a:t> </a:t>
            </a:r>
            <a:r>
              <a:rPr lang="ru-RU" i="1" dirty="0" err="1" smtClean="0"/>
              <a:t>документів</a:t>
            </a:r>
            <a:r>
              <a:rPr lang="ru-RU" i="1" dirty="0" smtClean="0"/>
              <a:t> </a:t>
            </a:r>
            <a:r>
              <a:rPr lang="ru-RU" i="1" dirty="0" err="1" smtClean="0"/>
              <a:t>більше</a:t>
            </a:r>
            <a:r>
              <a:rPr lang="ru-RU" i="1" dirty="0" smtClean="0"/>
              <a:t> 10 000, </a:t>
            </a:r>
            <a:r>
              <a:rPr lang="ru-RU" i="1" dirty="0" err="1" smtClean="0"/>
              <a:t>компанія</a:t>
            </a:r>
            <a:r>
              <a:rPr lang="ru-RU" i="1" dirty="0" smtClean="0"/>
              <a:t> </a:t>
            </a:r>
            <a:r>
              <a:rPr lang="ru-RU" i="1" dirty="0" err="1" smtClean="0"/>
              <a:t>пропонує</a:t>
            </a:r>
            <a:r>
              <a:rPr lang="ru-RU" i="1" dirty="0" smtClean="0"/>
              <a:t> </a:t>
            </a:r>
            <a:r>
              <a:rPr lang="ru-RU" i="1" dirty="0" err="1" smtClean="0"/>
              <a:t>індивідуальний</a:t>
            </a:r>
            <a:r>
              <a:rPr lang="ru-RU" i="1" dirty="0" smtClean="0"/>
              <a:t> тариф.</a:t>
            </a:r>
          </a:p>
          <a:p>
            <a:pPr>
              <a:buNone/>
            </a:pPr>
            <a:endParaRPr lang="en-US" b="1" dirty="0" smtClean="0"/>
          </a:p>
          <a:p>
            <a:endParaRPr lang="ru-RU" dirty="0"/>
          </a:p>
        </p:txBody>
      </p:sp>
      <p:pic>
        <p:nvPicPr>
          <p:cNvPr id="5" name="Содержимое 4" descr="загружено.jfif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3635896" y="3212976"/>
            <a:ext cx="4968552" cy="84062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</TotalTime>
  <Words>282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ЕЛЕКТРОННИЙ ДОКУМЕНТООБІГ В УКРАЇНІ: ЯК ВІН ПРАЦЮЄ</vt:lpstr>
      <vt:lpstr>Презентация PowerPoint</vt:lpstr>
      <vt:lpstr>Презентация PowerPoint</vt:lpstr>
      <vt:lpstr>ЩО ТАКЕ ЕЛЕКТРОНИЙ ДОКУМЕНТООБІГ</vt:lpstr>
      <vt:lpstr>ПЕРЕВАГИ ТА НЕДОЛІКИ</vt:lpstr>
      <vt:lpstr>ЯК ПЕРЕЙТИ НА ДОКУМЕНТООБІГ</vt:lpstr>
      <vt:lpstr>Презентация PowerPoint</vt:lpstr>
      <vt:lpstr>СЕРВІСИ</vt:lpstr>
      <vt:lpstr>СЕРВІСИ</vt:lpstr>
      <vt:lpstr>ОСОБЛИВОСТІ ОБМІНУ ДОКУМЕНТАМИ З КОНТРАГЕНТАМИ І ДЕРЖАВОЮ</vt:lpstr>
      <vt:lpstr>ДЯКУЮ ЗА УВАГУ!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ЕЛЕКТРОННИЙ ДОКУМЕНТООБІГ В УКРАЇНІ: ЯК ВІН ПРАЦЮЄ</dc:title>
  <dc:creator>Духи</dc:creator>
  <cp:lastModifiedBy>RePack by Diakov</cp:lastModifiedBy>
  <cp:revision>6</cp:revision>
  <dcterms:created xsi:type="dcterms:W3CDTF">2022-01-31T18:19:45Z</dcterms:created>
  <dcterms:modified xsi:type="dcterms:W3CDTF">2023-05-27T13:12:40Z</dcterms:modified>
</cp:coreProperties>
</file>