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63" r:id="rId1"/>
    <p:sldMasterId id="2147483666" r:id="rId2"/>
  </p:sldMasterIdLst>
  <p:notesMasterIdLst>
    <p:notesMasterId r:id="rId29"/>
  </p:notesMasterIdLst>
  <p:handoutMasterIdLst>
    <p:handoutMasterId r:id="rId30"/>
  </p:handoutMasterIdLst>
  <p:sldIdLst>
    <p:sldId id="318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31"/>
      <p:bold r:id="rId32"/>
      <p:italic r:id="rId33"/>
      <p:boldItalic r:id="rId34"/>
    </p:embeddedFont>
  </p:embeddedFont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ub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 autoAdjust="0"/>
    <p:restoredTop sz="86321" autoAdjust="0"/>
  </p:normalViewPr>
  <p:slideViewPr>
    <p:cSldViewPr snapToObjects="1">
      <p:cViewPr varScale="1">
        <p:scale>
          <a:sx n="59" d="100"/>
          <a:sy n="59" d="100"/>
        </p:scale>
        <p:origin x="117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7" d="100"/>
          <a:sy n="57" d="100"/>
        </p:scale>
        <p:origin x="-2386" y="-77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font" Target="fonts/font4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font" Target="fonts/font3.fntdata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font" Target="fonts/font2.fntdata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handoutMaster" Target="handoutMasters/handoutMaster1.xml"/><Relationship Id="rId35" Type="http://schemas.openxmlformats.org/officeDocument/2006/relationships/commentAuthors" Target="commentAuthor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399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399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399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D87BDD-8E88-402C-9F19-DA4EDFDC17E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4306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15D7CF3-D4BF-4FC9-9D6C-97FDD219E8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12206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BA4CEB-114B-4155-9E1B-13FA649FA6EA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41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dirty="0" smtClean="0"/>
              <a:t>На</a:t>
            </a:r>
            <a:r>
              <a:rPr lang="ru-RU" altLang="ru-RU" baseline="0" dirty="0" smtClean="0"/>
              <a:t> </a:t>
            </a:r>
            <a:r>
              <a:rPr lang="ru-RU" altLang="ru-RU" baseline="0" dirty="0" err="1" smtClean="0"/>
              <a:t>прикладі</a:t>
            </a:r>
            <a:r>
              <a:rPr lang="ru-RU" altLang="ru-RU" baseline="0" dirty="0" smtClean="0"/>
              <a:t> </a:t>
            </a:r>
            <a:r>
              <a:rPr lang="ru-RU" altLang="ru-RU" baseline="0" dirty="0" err="1" smtClean="0"/>
              <a:t>призматичної</a:t>
            </a:r>
            <a:r>
              <a:rPr lang="ru-RU" altLang="ru-RU" baseline="0" dirty="0" smtClean="0"/>
              <a:t> заготовки </a:t>
            </a:r>
            <a:r>
              <a:rPr lang="ru-RU" altLang="ru-RU" baseline="0" dirty="0" err="1" smtClean="0"/>
              <a:t>проведемо</a:t>
            </a:r>
            <a:r>
              <a:rPr lang="ru-RU" altLang="ru-RU" baseline="0" dirty="0" smtClean="0"/>
              <a:t> </a:t>
            </a:r>
            <a:r>
              <a:rPr lang="ru-RU" altLang="ru-RU" baseline="0" dirty="0" err="1" smtClean="0"/>
              <a:t>закріплення</a:t>
            </a:r>
            <a:r>
              <a:rPr lang="ru-RU" altLang="ru-RU" baseline="0" dirty="0" smtClean="0"/>
              <a:t>: три точки </a:t>
            </a:r>
            <a:r>
              <a:rPr lang="ru-RU" altLang="ru-RU" baseline="0" dirty="0" err="1" smtClean="0"/>
              <a:t>визначають</a:t>
            </a:r>
            <a:r>
              <a:rPr lang="ru-RU" altLang="ru-RU" baseline="0" dirty="0" smtClean="0"/>
              <a:t> </a:t>
            </a:r>
            <a:r>
              <a:rPr lang="ru-RU" altLang="ru-RU" baseline="0" dirty="0" err="1" smtClean="0"/>
              <a:t>положення</a:t>
            </a:r>
            <a:r>
              <a:rPr lang="ru-RU" altLang="ru-RU" baseline="0" dirty="0" smtClean="0"/>
              <a:t> заготовки </a:t>
            </a:r>
            <a:r>
              <a:rPr lang="ru-RU" altLang="ru-RU" baseline="0" dirty="0" err="1" smtClean="0"/>
              <a:t>щодо</a:t>
            </a:r>
            <a:r>
              <a:rPr lang="ru-RU" altLang="ru-RU" baseline="0" dirty="0" smtClean="0"/>
              <a:t> </a:t>
            </a:r>
            <a:r>
              <a:rPr lang="ru-RU" altLang="ru-RU" baseline="0" dirty="0" err="1" smtClean="0"/>
              <a:t>площини</a:t>
            </a:r>
            <a:r>
              <a:rPr lang="ru-RU" altLang="ru-RU" baseline="0" dirty="0" smtClean="0"/>
              <a:t> </a:t>
            </a:r>
            <a:r>
              <a:rPr lang="en-US" altLang="ru-RU" baseline="0" dirty="0" smtClean="0"/>
              <a:t>XOY</a:t>
            </a:r>
            <a:r>
              <a:rPr lang="uk-UA" altLang="ru-RU" baseline="0" dirty="0" smtClean="0"/>
              <a:t>, прикладаючи закріплюючу силу </a:t>
            </a:r>
            <a:r>
              <a:rPr lang="en-US" altLang="ru-RU" baseline="0" dirty="0" smtClean="0"/>
              <a:t>Q1</a:t>
            </a:r>
            <a:r>
              <a:rPr lang="uk-UA" altLang="ru-RU" baseline="0" dirty="0" smtClean="0"/>
              <a:t> позбавляємо заготовку переміщення вздовж осі </a:t>
            </a:r>
            <a:r>
              <a:rPr lang="en-US" altLang="ru-RU" baseline="0" dirty="0" smtClean="0"/>
              <a:t>Z</a:t>
            </a:r>
            <a:r>
              <a:rPr lang="uk-UA" altLang="ru-RU" baseline="0" dirty="0" smtClean="0"/>
              <a:t> та обертання навколо осей </a:t>
            </a:r>
            <a:r>
              <a:rPr lang="en-US" altLang="ru-RU" baseline="0" dirty="0" smtClean="0"/>
              <a:t>Y</a:t>
            </a:r>
            <a:r>
              <a:rPr lang="uk-UA" altLang="ru-RU" baseline="0" dirty="0" smtClean="0"/>
              <a:t> та </a:t>
            </a:r>
            <a:r>
              <a:rPr lang="en-US" altLang="ru-RU" baseline="0" dirty="0" smtClean="0"/>
              <a:t>X</a:t>
            </a:r>
            <a:r>
              <a:rPr lang="uk-UA" altLang="ru-RU" baseline="0" dirty="0" smtClean="0"/>
              <a:t>; закріплюючи ще дві точки та прикладаючи закріплюючу силу </a:t>
            </a:r>
            <a:r>
              <a:rPr lang="en-US" altLang="ru-RU" baseline="0" dirty="0" smtClean="0"/>
              <a:t>Q2</a:t>
            </a:r>
            <a:r>
              <a:rPr lang="uk-UA" altLang="ru-RU" baseline="0" dirty="0" smtClean="0"/>
              <a:t>, позбавляємо заготовку можливості переміщення вздовж осі </a:t>
            </a:r>
            <a:r>
              <a:rPr lang="en-US" altLang="ru-RU" baseline="0" dirty="0" smtClean="0"/>
              <a:t>X</a:t>
            </a:r>
            <a:r>
              <a:rPr lang="uk-UA" altLang="ru-RU" baseline="0" dirty="0" smtClean="0"/>
              <a:t> та обертання навколо осі; закріплюючи ще одну точку та прикладаючи закріплюючу силу </a:t>
            </a:r>
            <a:r>
              <a:rPr lang="en-US" altLang="ru-RU" baseline="0" dirty="0" smtClean="0"/>
              <a:t>Q3</a:t>
            </a:r>
            <a:r>
              <a:rPr lang="uk-UA" altLang="ru-RU" baseline="0" dirty="0" smtClean="0"/>
              <a:t>, позбавляємо можливості переміщення вздовж осі </a:t>
            </a:r>
            <a:r>
              <a:rPr lang="en-US" altLang="ru-RU" baseline="0" dirty="0" smtClean="0"/>
              <a:t>Y</a:t>
            </a:r>
            <a:r>
              <a:rPr lang="ru-RU" altLang="ru-RU" dirty="0" smtClean="0"/>
              <a:t>. 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0A7CC7-84C6-444B-A2FF-3222154F15A1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46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dirty="0" smtClean="0"/>
              <a:t>Приклад</a:t>
            </a:r>
            <a:r>
              <a:rPr lang="uk-UA" altLang="ru-RU" baseline="0" dirty="0" smtClean="0"/>
              <a:t> визначення похибки базування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4CA7B6-487E-416F-A7E8-07CB3B6DC992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dirty="0" smtClean="0"/>
              <a:t>Приклад</a:t>
            </a:r>
            <a:r>
              <a:rPr lang="uk-UA" altLang="ru-RU" baseline="0" dirty="0" smtClean="0"/>
              <a:t> визначення похибки базування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D3A0E4-3591-4F78-907F-D7784520E19B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470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dirty="0" smtClean="0"/>
              <a:t>Приклад</a:t>
            </a:r>
            <a:r>
              <a:rPr lang="uk-UA" altLang="ru-RU" baseline="0" dirty="0" smtClean="0"/>
              <a:t> визначення похибки базування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F0136C-767C-4724-96DE-7768C77C625B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471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dirty="0" smtClean="0"/>
              <a:t>Приклад</a:t>
            </a:r>
            <a:r>
              <a:rPr lang="uk-UA" altLang="ru-RU" baseline="0" dirty="0" smtClean="0"/>
              <a:t> визначення похибки базування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885336-D7B3-4A5F-A13B-E22B99C71D15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47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dirty="0" smtClean="0"/>
              <a:t>Приклад</a:t>
            </a:r>
            <a:r>
              <a:rPr lang="uk-UA" altLang="ru-RU" baseline="0" dirty="0" smtClean="0"/>
              <a:t> визначення похибки базування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0EADD0-DD29-4222-AE93-3E4BC47088C0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dirty="0" smtClean="0"/>
              <a:t>Висновки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8625B8-B590-4D49-A570-8FFB445D7CAD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436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dirty="0" smtClean="0"/>
              <a:t>Правило</a:t>
            </a:r>
            <a:r>
              <a:rPr lang="uk-UA" altLang="ru-RU" baseline="0" dirty="0" smtClean="0"/>
              <a:t> сталості баз не належить до чорнових баз, повторне використання яких недопустимо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D0C771-0FBE-4407-B187-0D16A469AB72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47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4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sz="900" dirty="0" smtClean="0"/>
              <a:t>Приклад</a:t>
            </a:r>
            <a:endParaRPr lang="ru-RU" altLang="ru-RU" sz="900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53D987-092C-41C9-8A6E-CA31DF42DD05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sz="900" dirty="0" smtClean="0"/>
              <a:t>Приклад</a:t>
            </a:r>
            <a:endParaRPr lang="ru-RU" altLang="ru-RU" sz="900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D1684A-BE4B-4A1A-A4F2-23A002E70E2A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476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sz="900" dirty="0" smtClean="0"/>
              <a:t>Приклад</a:t>
            </a:r>
            <a:endParaRPr lang="ru-RU" altLang="ru-RU" sz="9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2E2C73-C5B7-49A2-85F6-4508D73DF266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41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900"/>
              <a:t>Классификация технологических баз в зависимости от числа задействованых опорных точек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A647AE-A2A3-4338-B772-11AD25F8641D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47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900"/>
              <a:t>Пример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526B80-3DE0-4DD0-A1E2-45792AB282E5}" type="slidenum">
              <a:rPr lang="ru-RU" altLang="ru-RU"/>
              <a:pPr/>
              <a:t>25</a:t>
            </a:fld>
            <a:endParaRPr lang="ru-RU" altLang="ru-RU"/>
          </a:p>
        </p:txBody>
      </p:sp>
      <p:sp>
        <p:nvSpPr>
          <p:cNvPr id="47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sz="900" dirty="0" smtClean="0"/>
              <a:t>Приклад</a:t>
            </a:r>
            <a:endParaRPr lang="ru-RU" altLang="ru-RU" sz="900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4F22A9-B41B-41EF-8838-E43BA28F24EB}" type="slidenum">
              <a:rPr lang="ru-RU" altLang="ru-RU"/>
              <a:pPr/>
              <a:t>26</a:t>
            </a:fld>
            <a:endParaRPr lang="ru-RU" altLang="ru-RU"/>
          </a:p>
        </p:txBody>
      </p:sp>
      <p:sp>
        <p:nvSpPr>
          <p:cNvPr id="479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sz="900" dirty="0" smtClean="0"/>
              <a:t>Приклад</a:t>
            </a:r>
            <a:endParaRPr lang="ru-RU" altLang="ru-RU" sz="9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CBE79C-3AE5-447D-9004-FDA712242308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41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sz="900" dirty="0" smtClean="0"/>
              <a:t>Умовні</a:t>
            </a:r>
            <a:r>
              <a:rPr lang="uk-UA" altLang="ru-RU" sz="900" baseline="0" dirty="0" smtClean="0"/>
              <a:t> позначення ідеальних опорних точок</a:t>
            </a:r>
            <a:endParaRPr lang="ru-RU" altLang="ru-RU" sz="9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476023-705F-425C-AC9B-3C7D71A12DFC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41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Достаточно трех опорных точек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E8D754-DD92-45FB-998B-2577C7CDB60D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419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Достаточно пяти опорных точек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775B37-9566-4F87-BDBF-9444769516B1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425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dirty="0" err="1" smtClean="0"/>
              <a:t>Під</a:t>
            </a:r>
            <a:r>
              <a:rPr lang="ru-RU" altLang="ru-RU" baseline="0" dirty="0" smtClean="0"/>
              <a:t> </a:t>
            </a:r>
            <a:r>
              <a:rPr lang="ru-RU" altLang="ru-RU" baseline="0" dirty="0" err="1" smtClean="0"/>
              <a:t>дією</a:t>
            </a:r>
            <a:r>
              <a:rPr lang="ru-RU" altLang="ru-RU" baseline="0" dirty="0" smtClean="0"/>
              <a:t> </a:t>
            </a:r>
            <a:r>
              <a:rPr lang="ru-RU" altLang="ru-RU" baseline="0" dirty="0" err="1" smtClean="0"/>
              <a:t>затискної</a:t>
            </a:r>
            <a:r>
              <a:rPr lang="ru-RU" altLang="ru-RU" baseline="0" dirty="0" smtClean="0"/>
              <a:t> </a:t>
            </a:r>
            <a:r>
              <a:rPr lang="ru-RU" altLang="ru-RU" baseline="0" dirty="0" err="1" smtClean="0"/>
              <a:t>сили</a:t>
            </a:r>
            <a:r>
              <a:rPr lang="ru-RU" altLang="ru-RU" baseline="0" dirty="0" smtClean="0"/>
              <a:t> заготовка </a:t>
            </a:r>
            <a:r>
              <a:rPr lang="ru-RU" altLang="ru-RU" baseline="0" dirty="0" err="1" smtClean="0"/>
              <a:t>деформується</a:t>
            </a:r>
            <a:r>
              <a:rPr lang="ru-RU" altLang="ru-RU" baseline="0" dirty="0" smtClean="0"/>
              <a:t>, </a:t>
            </a:r>
            <a:r>
              <a:rPr lang="ru-RU" altLang="ru-RU" baseline="0" dirty="0" err="1" smtClean="0"/>
              <a:t>що</a:t>
            </a:r>
            <a:r>
              <a:rPr lang="ru-RU" altLang="ru-RU" baseline="0" dirty="0" smtClean="0"/>
              <a:t> </a:t>
            </a:r>
            <a:r>
              <a:rPr lang="ru-RU" altLang="ru-RU" baseline="0" dirty="0" err="1" smtClean="0"/>
              <a:t>призводить</a:t>
            </a:r>
            <a:r>
              <a:rPr lang="ru-RU" altLang="ru-RU" baseline="0" dirty="0" smtClean="0"/>
              <a:t> до </a:t>
            </a:r>
            <a:r>
              <a:rPr lang="ru-RU" altLang="ru-RU" baseline="0" dirty="0" err="1" smtClean="0"/>
              <a:t>зниження</a:t>
            </a:r>
            <a:r>
              <a:rPr lang="ru-RU" altLang="ru-RU" baseline="0" dirty="0" smtClean="0"/>
              <a:t> </a:t>
            </a:r>
            <a:r>
              <a:rPr lang="ru-RU" altLang="ru-RU" baseline="0" dirty="0" err="1" smtClean="0"/>
              <a:t>точності</a:t>
            </a:r>
            <a:r>
              <a:rPr lang="ru-RU" altLang="ru-RU" baseline="0" dirty="0" smtClean="0"/>
              <a:t> </a:t>
            </a:r>
            <a:r>
              <a:rPr lang="ru-RU" altLang="ru-RU" baseline="0" dirty="0" err="1" smtClean="0"/>
              <a:t>обробки</a:t>
            </a:r>
            <a:r>
              <a:rPr lang="ru-RU" altLang="ru-RU" dirty="0" smtClean="0"/>
              <a:t>. 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8331E1-4D6A-40A4-AB6D-4FC1B1196282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42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dirty="0" smtClean="0"/>
              <a:t>При</a:t>
            </a:r>
            <a:r>
              <a:rPr lang="uk-UA" altLang="ru-RU" baseline="0" dirty="0" smtClean="0"/>
              <a:t> конструювання деталі конструктор проставляє розміри від конструкторських баз, оскільки конструкторські бази є поверхнями, що сполучаються, які визначають положення деталі у </a:t>
            </a:r>
            <a:r>
              <a:rPr lang="uk-UA" altLang="ru-RU" baseline="0" dirty="0" err="1" smtClean="0"/>
              <a:t>вузлі</a:t>
            </a:r>
            <a:r>
              <a:rPr lang="uk-UA" altLang="ru-RU" baseline="0" dirty="0" smtClean="0"/>
              <a:t>. Це дозволяє забезпечити необхідне взаємне розташування(зазори, натяги) </a:t>
            </a:r>
            <a:r>
              <a:rPr lang="uk-UA" altLang="ru-RU" baseline="0" dirty="0" err="1" smtClean="0"/>
              <a:t>деталейй</a:t>
            </a:r>
            <a:r>
              <a:rPr lang="uk-UA" altLang="ru-RU" baseline="0" dirty="0" smtClean="0"/>
              <a:t> у </a:t>
            </a:r>
            <a:r>
              <a:rPr lang="uk-UA" altLang="ru-RU" baseline="0" dirty="0" err="1" smtClean="0"/>
              <a:t>вузлі</a:t>
            </a:r>
            <a:r>
              <a:rPr lang="uk-UA" altLang="ru-RU" baseline="0" dirty="0" smtClean="0"/>
              <a:t>. Але виготовлення якоїсь деталі така </a:t>
            </a:r>
            <a:r>
              <a:rPr lang="uk-UA" altLang="ru-RU" baseline="0" dirty="0" err="1" smtClean="0"/>
              <a:t>простановка</a:t>
            </a:r>
            <a:r>
              <a:rPr lang="uk-UA" altLang="ru-RU" baseline="0" dirty="0" smtClean="0"/>
              <a:t> розмірів може бути незручною( тобто призводити до появи похибки базування)</a:t>
            </a:r>
            <a:endParaRPr lang="ru-RU" altLang="ru-RU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E71DDD-5253-46CC-9C83-C8D70C2FEA15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sz="1300" dirty="0" err="1" smtClean="0">
                <a:solidFill>
                  <a:schemeClr val="hlink"/>
                </a:solidFill>
              </a:rPr>
              <a:t>Якщо</a:t>
            </a:r>
            <a:r>
              <a:rPr lang="ru-RU" altLang="ru-RU" sz="1300" baseline="0" dirty="0" smtClean="0">
                <a:solidFill>
                  <a:schemeClr val="hlink"/>
                </a:solidFill>
              </a:rPr>
              <a:t> ж </a:t>
            </a:r>
            <a:r>
              <a:rPr lang="ru-RU" altLang="ru-RU" sz="1300" baseline="0" dirty="0" err="1" smtClean="0">
                <a:solidFill>
                  <a:schemeClr val="hlink"/>
                </a:solidFill>
              </a:rPr>
              <a:t>бази</a:t>
            </a:r>
            <a:r>
              <a:rPr lang="ru-RU" altLang="ru-RU" sz="1300" baseline="0" dirty="0" smtClean="0">
                <a:solidFill>
                  <a:schemeClr val="hlink"/>
                </a:solidFill>
              </a:rPr>
              <a:t> не </a:t>
            </a:r>
            <a:r>
              <a:rPr lang="ru-RU" altLang="ru-RU" sz="1300" baseline="0" dirty="0" err="1" smtClean="0">
                <a:solidFill>
                  <a:schemeClr val="hlink"/>
                </a:solidFill>
              </a:rPr>
              <a:t>збігаються</a:t>
            </a:r>
            <a:r>
              <a:rPr lang="ru-RU" altLang="ru-RU" sz="1300" baseline="0" dirty="0" smtClean="0">
                <a:solidFill>
                  <a:schemeClr val="hlink"/>
                </a:solidFill>
              </a:rPr>
              <a:t>, </a:t>
            </a:r>
            <a:r>
              <a:rPr lang="ru-RU" altLang="ru-RU" sz="1300" baseline="0" dirty="0" err="1" smtClean="0">
                <a:solidFill>
                  <a:schemeClr val="hlink"/>
                </a:solidFill>
              </a:rPr>
              <a:t>існують</a:t>
            </a:r>
            <a:r>
              <a:rPr lang="ru-RU" altLang="ru-RU" sz="1300" baseline="0" dirty="0" smtClean="0">
                <a:solidFill>
                  <a:schemeClr val="hlink"/>
                </a:solidFill>
              </a:rPr>
              <a:t> </a:t>
            </a:r>
            <a:r>
              <a:rPr lang="ru-RU" altLang="ru-RU" sz="1300" baseline="0" dirty="0" err="1" smtClean="0">
                <a:solidFill>
                  <a:schemeClr val="hlink"/>
                </a:solidFill>
              </a:rPr>
              <a:t>кілька</a:t>
            </a:r>
            <a:r>
              <a:rPr lang="ru-RU" altLang="ru-RU" sz="1300" baseline="0" dirty="0" smtClean="0">
                <a:solidFill>
                  <a:schemeClr val="hlink"/>
                </a:solidFill>
              </a:rPr>
              <a:t> </a:t>
            </a:r>
            <a:r>
              <a:rPr lang="ru-RU" altLang="ru-RU" sz="1300" baseline="0" dirty="0" err="1" smtClean="0">
                <a:solidFill>
                  <a:schemeClr val="hlink"/>
                </a:solidFill>
              </a:rPr>
              <a:t>способів</a:t>
            </a:r>
            <a:r>
              <a:rPr lang="ru-RU" altLang="ru-RU" sz="1300" baseline="0" dirty="0" smtClean="0">
                <a:solidFill>
                  <a:schemeClr val="hlink"/>
                </a:solidFill>
              </a:rPr>
              <a:t> </a:t>
            </a:r>
            <a:r>
              <a:rPr lang="ru-RU" altLang="ru-RU" sz="1300" baseline="0" dirty="0" err="1" smtClean="0">
                <a:solidFill>
                  <a:schemeClr val="hlink"/>
                </a:solidFill>
              </a:rPr>
              <a:t>забезпечити</a:t>
            </a:r>
            <a:r>
              <a:rPr lang="ru-RU" altLang="ru-RU" sz="1300" baseline="0" dirty="0" smtClean="0">
                <a:solidFill>
                  <a:schemeClr val="hlink"/>
                </a:solidFill>
              </a:rPr>
              <a:t> </a:t>
            </a:r>
            <a:r>
              <a:rPr lang="ru-RU" altLang="ru-RU" sz="1300" baseline="0" dirty="0" err="1" smtClean="0">
                <a:solidFill>
                  <a:schemeClr val="hlink"/>
                </a:solidFill>
              </a:rPr>
              <a:t>точність</a:t>
            </a:r>
            <a:r>
              <a:rPr lang="ru-RU" altLang="ru-RU" sz="1300" baseline="0" dirty="0" smtClean="0">
                <a:solidFill>
                  <a:schemeClr val="hlink"/>
                </a:solidFill>
              </a:rPr>
              <a:t> </a:t>
            </a:r>
            <a:r>
              <a:rPr lang="ru-RU" altLang="ru-RU" sz="1300" baseline="0" dirty="0" err="1" smtClean="0">
                <a:solidFill>
                  <a:schemeClr val="hlink"/>
                </a:solidFill>
              </a:rPr>
              <a:t>обробки</a:t>
            </a:r>
            <a:r>
              <a:rPr lang="ru-RU" altLang="ru-RU" sz="1300" dirty="0" smtClean="0">
                <a:solidFill>
                  <a:schemeClr val="hlink"/>
                </a:solidFill>
              </a:rPr>
              <a:t>.</a:t>
            </a:r>
            <a:endParaRPr lang="ru-RU" altLang="ru-RU" sz="1300" dirty="0">
              <a:solidFill>
                <a:schemeClr val="hlink"/>
              </a:solidFill>
            </a:endParaRPr>
          </a:p>
          <a:p>
            <a:endParaRPr lang="ru-RU" altLang="ru-RU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4F15E0-44CA-435C-8806-CF9A0EC8A725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46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 dirty="0" smtClean="0"/>
              <a:t>Приклад</a:t>
            </a:r>
            <a:r>
              <a:rPr lang="uk-UA" altLang="ru-RU" baseline="0" dirty="0" smtClean="0"/>
              <a:t> визначення похибки базування</a:t>
            </a:r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0BBC3FD-F202-464A-8C16-101FF9A23354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9DDEC-6A0F-42EB-B2E0-0D6BDC368B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1700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DB5AF7-8361-4AA1-82F4-C11DB3316715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29B43-9437-4502-8CB6-BAB8BB4EAD3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39024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B5F2C0-90A1-4B2B-92E8-90B7A4F90AB9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EF6636-8684-4558-B0E5-DBCD0339B9F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431771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DD7ED56-AD5E-4B4B-A219-58CDBBEE1529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6CE94C4-15D0-4227-B0E7-28A1D1C8356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042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altLang="ru-RU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04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6EAE04-A24D-4B7F-998D-6A4C40E7CE36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6C0DB0-4DFA-4983-8820-6DF6725215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9285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3D4ED-EF94-4F8F-A63C-29F937B26063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9E0CF-00EF-49FF-936E-9F9D33319D8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68182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F7B332-91EA-40D2-A101-B782308603E1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FD2511-4AE0-4253-97A4-CED4D60B9E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70935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E26730-05F8-42F7-B3D6-CB5DE9D08CC3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EF62D-8CED-42E3-95E4-952A7FB0CA2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1638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EA2C5B-4DA0-4069-8220-A91FD424A030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6E28AB-9617-4CF9-BAC3-B6345B0AC2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670632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5965D3-CF6F-466D-B9C5-B3FDB4CEE239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6F464-2060-491F-9BB9-1B4E5720902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65735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04F7F5-89D0-4D57-9897-B4A83D2B2EB1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FC7ED-51C2-4598-AD1E-F11C073EFD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051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4B5541-9FC8-408E-BA72-5C6DE86678C5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8EC62-3CD8-4A9B-B8B8-4189F0D838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81537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CCBD02-6A7B-4C38-8C94-0B261BFFABCB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FBEF7E-D29C-42BB-BF0A-D12C93B23B6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858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75F9CA-BE47-4D7B-98A4-6E1FFC866C39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5B846-4447-4158-9E31-DE2296C033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147016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6FEC0C-2BBA-4F86-8327-7A15C12D3764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DC8997-C577-4F87-B382-028D92CB4E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7763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A6801AE3-E1C2-4E26-9402-4F271BCCF8C8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A028159C-D2C6-4E19-96B3-9FCAD9ADEC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85051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C1C3387D-B60D-402C-8EFD-6354C480A6CF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3DF500A3-9730-4FE4-A925-70BAB27416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14647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80010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66738" y="3962400"/>
            <a:ext cx="80010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D78F764F-89CC-4830-845D-168CFC933A75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fld id="{77910D39-40C1-4233-BB45-8EE3536EC4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1976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DB3341-7BCB-4CF0-AED1-780FD2BB37CB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33CED3-9353-4215-909D-818E45B051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392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6101DA-490A-4EA9-835E-E6C0E094BAE5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4E18D-FF44-4BC5-ADA9-CED14833A4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65614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D62D10-A49C-4B61-9281-ACD7568FC45C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6922D-54B0-467A-AC34-C3F38073130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6008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DF00DA3-DC03-436A-B979-772145C3BD65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42059-85AB-4D95-A630-A7E3280159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81128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5E642D-DF68-452E-906F-33BBCBC56D5E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B56F6D-C93B-47DC-B214-4A9BD09837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1802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2798F8-C8D1-42E6-87F7-EEDF74090FFA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EB1D3-6A2A-4CF0-A796-0DEE36A9E1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4083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634ABC-F959-41D2-8D84-94C2DAF0A14A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26102A-A8D1-4484-B826-11BB2C03B0F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2152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5AED65E-1425-41C4-B9D2-70E94C6F22E7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80761A3-11C3-4DCD-8B2B-66BA083C67A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 altLang="ru-RU" sz="2400">
              <a:latin typeface="Times New Roman" pitchFamily="18" charset="0"/>
            </a:endParaRPr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3D600622-C594-4BCF-8A60-7E48261C493B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594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E5E38144-3C8E-4E3A-86DD-DD8381CFAD6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3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3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3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3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93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6377" y="914400"/>
            <a:ext cx="7772400" cy="1371600"/>
          </a:xfrm>
        </p:spPr>
        <p:txBody>
          <a:bodyPr/>
          <a:lstStyle/>
          <a:p>
            <a:pPr algn="ctr"/>
            <a:r>
              <a:rPr lang="ru-RU" dirty="0" smtClean="0"/>
              <a:t>Тема 4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базування</a:t>
            </a:r>
            <a:r>
              <a:rPr lang="ru-RU" dirty="0" smtClean="0"/>
              <a:t> деталей і заготовок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 </a:t>
            </a:r>
            <a:r>
              <a:rPr lang="uk-UA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5274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11A71-AB93-48B1-860F-CC2B76E24D13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52D84-CD45-4244-B63F-2B1EDCB349DD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400" dirty="0" err="1" smtClean="0"/>
              <a:t>Висновок</a:t>
            </a:r>
            <a:r>
              <a:rPr lang="ru-RU" altLang="ru-RU" sz="3400" dirty="0" smtClean="0"/>
              <a:t> </a:t>
            </a:r>
            <a:r>
              <a:rPr lang="ru-RU" altLang="ru-RU" sz="3400" dirty="0" err="1" smtClean="0"/>
              <a:t>із</a:t>
            </a:r>
            <a:r>
              <a:rPr lang="ru-RU" altLang="ru-RU" sz="3400" dirty="0" smtClean="0"/>
              <a:t> правила 6 </a:t>
            </a:r>
            <a:r>
              <a:rPr lang="ru-RU" altLang="ru-RU" sz="3400" dirty="0" err="1" smtClean="0"/>
              <a:t>точок</a:t>
            </a:r>
            <a:r>
              <a:rPr lang="ru-RU" altLang="ru-RU" sz="3400" dirty="0" smtClean="0"/>
              <a:t>:</a:t>
            </a:r>
            <a:endParaRPr lang="ru-RU" altLang="ru-RU" sz="3400" dirty="0"/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dirty="0" smtClean="0"/>
              <a:t>При </a:t>
            </a:r>
            <a:r>
              <a:rPr lang="ru-RU" altLang="ru-RU" dirty="0" err="1" smtClean="0"/>
              <a:t>збільшенні</a:t>
            </a:r>
            <a:r>
              <a:rPr lang="ru-RU" altLang="ru-RU" dirty="0" smtClean="0"/>
              <a:t> числа </a:t>
            </a:r>
            <a:r>
              <a:rPr lang="ru-RU" altLang="ru-RU" dirty="0" err="1" smtClean="0"/>
              <a:t>опорних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точок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понад</a:t>
            </a:r>
            <a:r>
              <a:rPr lang="ru-RU" altLang="ru-RU" dirty="0" smtClean="0"/>
              <a:t> </a:t>
            </a:r>
            <a:r>
              <a:rPr lang="ru-RU" altLang="ru-RU" dirty="0" err="1" smtClean="0"/>
              <a:t>шість</a:t>
            </a:r>
            <a:r>
              <a:rPr lang="ru-RU" altLang="ru-RU" dirty="0" smtClean="0"/>
              <a:t>,</a:t>
            </a:r>
          </a:p>
          <a:p>
            <a:r>
              <a:rPr lang="uk-UA" altLang="ru-RU" dirty="0" smtClean="0"/>
              <a:t>Умови базування погіршуються через наявність похибок форми базових поверхонь</a:t>
            </a: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EB288-A1A1-43AB-BBDE-EAA7E58568E5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EC6FC-053F-4D7C-A6E3-45C6CBC1F100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dirty="0" smtClean="0"/>
              <a:t>Правило суміщення баз</a:t>
            </a:r>
            <a:endParaRPr lang="ru-RU" altLang="ru-RU" dirty="0"/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600" dirty="0" smtClean="0"/>
              <a:t>Як </a:t>
            </a:r>
            <a:r>
              <a:rPr lang="ru-RU" altLang="ru-RU" sz="2600" dirty="0" err="1" smtClean="0"/>
              <a:t>технологічни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бази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слід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приймати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поверхні</a:t>
            </a:r>
            <a:r>
              <a:rPr lang="ru-RU" altLang="ru-RU" sz="2600" dirty="0" smtClean="0"/>
              <a:t>, </a:t>
            </a:r>
            <a:r>
              <a:rPr lang="ru-RU" altLang="ru-RU" sz="2600" dirty="0" err="1" smtClean="0"/>
              <a:t>які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одночасно</a:t>
            </a:r>
            <a:r>
              <a:rPr lang="ru-RU" altLang="ru-RU" sz="2600" dirty="0" smtClean="0"/>
              <a:t> є </a:t>
            </a:r>
            <a:r>
              <a:rPr lang="ru-RU" altLang="ru-RU" sz="2600" dirty="0" err="1" smtClean="0"/>
              <a:t>вимірювальними</a:t>
            </a:r>
            <a:r>
              <a:rPr lang="ru-RU" altLang="ru-RU" sz="2600" dirty="0" smtClean="0"/>
              <a:t> базами.</a:t>
            </a:r>
            <a:endParaRPr lang="ru-RU" altLang="ru-RU" sz="2600" dirty="0"/>
          </a:p>
          <a:p>
            <a:r>
              <a:rPr lang="ru-RU" altLang="ru-RU" sz="2600" dirty="0" smtClean="0"/>
              <a:t>В </a:t>
            </a:r>
            <a:r>
              <a:rPr lang="ru-RU" altLang="ru-RU" sz="2600" dirty="0" err="1" smtClean="0"/>
              <a:t>іншому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випадку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виникає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похибка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базуваня</a:t>
            </a:r>
            <a:r>
              <a:rPr lang="ru-RU" altLang="ru-RU" sz="2600" dirty="0" smtClean="0"/>
              <a:t>.</a:t>
            </a:r>
            <a:endParaRPr lang="ru-RU" altLang="ru-RU" sz="2600" dirty="0"/>
          </a:p>
          <a:p>
            <a:r>
              <a:rPr lang="ru-RU" altLang="ru-RU" sz="2600" dirty="0" err="1" smtClean="0"/>
              <a:t>Оптимальним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випадком</a:t>
            </a:r>
            <a:r>
              <a:rPr lang="ru-RU" altLang="ru-RU" sz="2600" dirty="0" smtClean="0"/>
              <a:t> є </a:t>
            </a:r>
            <a:r>
              <a:rPr lang="ru-RU" altLang="ru-RU" sz="2600" dirty="0" err="1" smtClean="0"/>
              <a:t>збіг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технологічних</a:t>
            </a:r>
            <a:r>
              <a:rPr lang="ru-RU" altLang="ru-RU" sz="2600" dirty="0" smtClean="0"/>
              <a:t>, </a:t>
            </a:r>
            <a:r>
              <a:rPr lang="ru-RU" altLang="ru-RU" sz="2600" dirty="0" err="1" smtClean="0"/>
              <a:t>вимірювальних</a:t>
            </a:r>
            <a:r>
              <a:rPr lang="ru-RU" altLang="ru-RU" sz="2600" dirty="0" smtClean="0"/>
              <a:t> та </a:t>
            </a:r>
            <a:r>
              <a:rPr lang="ru-RU" altLang="ru-RU" sz="2600" dirty="0" err="1" smtClean="0"/>
              <a:t>конструкторських</a:t>
            </a:r>
            <a:r>
              <a:rPr lang="ru-RU" altLang="ru-RU" sz="2600" dirty="0" smtClean="0"/>
              <a:t> баз.</a:t>
            </a:r>
            <a:endParaRPr lang="ru-RU" alt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18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E967D-360B-4BEC-88FE-90B599B5783B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A5E81-518D-4B5E-AB89-DCEE492663FF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400" dirty="0" smtClean="0"/>
              <a:t>Визначення похибки базування</a:t>
            </a:r>
            <a:endParaRPr lang="ru-RU" altLang="ru-RU" sz="3400" dirty="0"/>
          </a:p>
        </p:txBody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uk-UA" altLang="ru-RU" sz="2400" dirty="0" smtClean="0"/>
              <a:t>Похибкою базування називається різниця відстаней від вимірювальної бази заготовки до настроєного на розмір інструменту</a:t>
            </a:r>
            <a:endParaRPr lang="ru-RU" altLang="ru-RU" sz="2400" dirty="0"/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uk-UA" altLang="ru-RU" sz="2400" dirty="0" smtClean="0">
                <a:solidFill>
                  <a:schemeClr val="hlink"/>
                </a:solidFill>
              </a:rPr>
              <a:t>Коментар 1: Мається на увазі, що метод досягнення точності – обробка на налаштованих верстатах</a:t>
            </a:r>
            <a:endParaRPr lang="ru-RU" altLang="ru-RU" sz="2400" dirty="0" smtClean="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ru-RU" altLang="ru-RU" sz="2400" dirty="0" err="1" smtClean="0">
                <a:solidFill>
                  <a:schemeClr val="hlink"/>
                </a:solidFill>
              </a:rPr>
              <a:t>Коментар</a:t>
            </a:r>
            <a:r>
              <a:rPr lang="ru-RU" altLang="ru-RU" sz="2400" dirty="0" smtClean="0">
                <a:solidFill>
                  <a:schemeClr val="hlink"/>
                </a:solidFill>
              </a:rPr>
              <a:t> 2: У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разі</a:t>
            </a:r>
            <a:r>
              <a:rPr lang="ru-RU" altLang="ru-RU" sz="2400" dirty="0" smtClean="0">
                <a:solidFill>
                  <a:schemeClr val="hlink"/>
                </a:solidFill>
              </a:rPr>
              <a:t> коли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збігаються</a:t>
            </a:r>
            <a:r>
              <a:rPr lang="ru-RU" altLang="ru-RU" sz="2400" dirty="0" smtClean="0">
                <a:solidFill>
                  <a:schemeClr val="hlink"/>
                </a:solidFill>
              </a:rPr>
              <a:t>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технологічні</a:t>
            </a:r>
            <a:r>
              <a:rPr lang="ru-RU" altLang="ru-RU" sz="2400" dirty="0" smtClean="0">
                <a:solidFill>
                  <a:schemeClr val="hlink"/>
                </a:solidFill>
              </a:rPr>
              <a:t> та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вимірювальні</a:t>
            </a:r>
            <a:r>
              <a:rPr lang="ru-RU" altLang="ru-RU" sz="2400" dirty="0" smtClean="0">
                <a:solidFill>
                  <a:schemeClr val="hlink"/>
                </a:solidFill>
              </a:rPr>
              <a:t>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бази</a:t>
            </a:r>
            <a:r>
              <a:rPr lang="ru-RU" altLang="ru-RU" sz="2400" dirty="0" smtClean="0">
                <a:solidFill>
                  <a:schemeClr val="hlink"/>
                </a:solidFill>
              </a:rPr>
              <a:t>,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обробка</a:t>
            </a:r>
            <a:r>
              <a:rPr lang="ru-RU" altLang="ru-RU" sz="2400" dirty="0" smtClean="0">
                <a:solidFill>
                  <a:schemeClr val="hlink"/>
                </a:solidFill>
              </a:rPr>
              <a:t> заготовок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здійснюється</a:t>
            </a:r>
            <a:r>
              <a:rPr lang="ru-RU" altLang="ru-RU" sz="2400" dirty="0" smtClean="0">
                <a:solidFill>
                  <a:schemeClr val="hlink"/>
                </a:solidFill>
              </a:rPr>
              <a:t> за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розмірами</a:t>
            </a:r>
            <a:r>
              <a:rPr lang="ru-RU" altLang="ru-RU" sz="2400" dirty="0" smtClean="0">
                <a:solidFill>
                  <a:schemeClr val="hlink"/>
                </a:solidFill>
              </a:rPr>
              <a:t>,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проставленими</a:t>
            </a:r>
            <a:r>
              <a:rPr lang="ru-RU" altLang="ru-RU" sz="2400" dirty="0" smtClean="0">
                <a:solidFill>
                  <a:schemeClr val="hlink"/>
                </a:solidFill>
              </a:rPr>
              <a:t> конструктором на </a:t>
            </a:r>
            <a:r>
              <a:rPr lang="ru-RU" altLang="ru-RU" sz="2400" dirty="0" err="1" smtClean="0">
                <a:solidFill>
                  <a:schemeClr val="hlink"/>
                </a:solidFill>
              </a:rPr>
              <a:t>кресленнях</a:t>
            </a:r>
            <a:r>
              <a:rPr lang="ru-RU" altLang="ru-RU" sz="2400" dirty="0" smtClean="0">
                <a:solidFill>
                  <a:schemeClr val="hlink"/>
                </a:solidFill>
              </a:rPr>
              <a:t>.</a:t>
            </a:r>
            <a:r>
              <a:rPr lang="ru-RU" altLang="ru-RU" sz="2200" dirty="0" smtClean="0">
                <a:solidFill>
                  <a:schemeClr val="hlink"/>
                </a:solidFill>
              </a:rPr>
              <a:t> </a:t>
            </a:r>
            <a:endParaRPr lang="ru-RU" altLang="ru-RU" sz="22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9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B8D93-D2F7-48AD-B67D-2FB1F279973A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231E9-3436-4BC8-BC56-3994845E72D5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427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4800"/>
            <a:ext cx="8001000" cy="1216025"/>
          </a:xfrm>
        </p:spPr>
        <p:txBody>
          <a:bodyPr/>
          <a:lstStyle/>
          <a:p>
            <a:r>
              <a:rPr lang="uk-UA" altLang="ru-RU" sz="3400" dirty="0" smtClean="0"/>
              <a:t>Приклад визначення похибки базування</a:t>
            </a:r>
            <a:endParaRPr lang="ru-RU" altLang="ru-RU" sz="3400" dirty="0"/>
          </a:p>
        </p:txBody>
      </p:sp>
      <p:pic>
        <p:nvPicPr>
          <p:cNvPr id="427013" name="Picture 5" descr="tm3-12-1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1600" y="2147888"/>
            <a:ext cx="3857625" cy="2562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61497-E90B-496C-8249-5AE2041E45BA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4189-C13C-43CB-9C25-EEC9B9CE1035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uk-UA" altLang="ru-RU" sz="3400" dirty="0" smtClean="0"/>
              <a:t>Приклад визначення похибки базування</a:t>
            </a:r>
            <a:endParaRPr lang="ru-RU" altLang="ru-RU" sz="3400" dirty="0"/>
          </a:p>
        </p:txBody>
      </p:sp>
      <p:pic>
        <p:nvPicPr>
          <p:cNvPr id="429061" name="Picture 5" descr="tm3-12-2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3188" y="2147888"/>
            <a:ext cx="3857625" cy="2562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5BC8-5C38-44FE-BF7D-478DD68060CC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FD8DFF-8D0F-4CEC-A4E3-052761978262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uk-UA" altLang="ru-RU" sz="3400" dirty="0" smtClean="0"/>
              <a:t>Приклад визначення похибки базування</a:t>
            </a:r>
            <a:endParaRPr lang="ru-RU" altLang="ru-RU" sz="3400" dirty="0"/>
          </a:p>
        </p:txBody>
      </p:sp>
      <p:pic>
        <p:nvPicPr>
          <p:cNvPr id="430085" name="Picture 5" descr="tm3-12-3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3188" y="2147888"/>
            <a:ext cx="3857625" cy="2562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53C5-32ED-478B-AF16-A1D3100827D2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79549-8757-462A-945D-91DB79804F89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431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41350" y="304800"/>
            <a:ext cx="8001000" cy="1216025"/>
          </a:xfrm>
        </p:spPr>
        <p:txBody>
          <a:bodyPr/>
          <a:lstStyle/>
          <a:p>
            <a:r>
              <a:rPr lang="uk-UA" altLang="ru-RU" sz="3400" dirty="0" smtClean="0"/>
              <a:t>Приклад визначення похибки базування</a:t>
            </a:r>
            <a:endParaRPr lang="ru-RU" altLang="ru-RU" sz="3400" dirty="0"/>
          </a:p>
        </p:txBody>
      </p:sp>
      <p:pic>
        <p:nvPicPr>
          <p:cNvPr id="431109" name="Picture 5" descr="tm3-12-4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1600" y="2147888"/>
            <a:ext cx="3857625" cy="2562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EFA9A-AF6B-4C65-BA22-3F4630D7EF9A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6BACC-6999-4D82-B318-75B0F3961814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uk-UA" altLang="ru-RU" sz="3400" dirty="0" smtClean="0"/>
              <a:t>Приклад визначення похибки базування</a:t>
            </a:r>
            <a:endParaRPr lang="ru-RU" altLang="ru-RU" sz="3400" dirty="0"/>
          </a:p>
        </p:txBody>
      </p:sp>
      <p:pic>
        <p:nvPicPr>
          <p:cNvPr id="432133" name="Picture 5" descr="tm3-12-5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1600" y="2147888"/>
            <a:ext cx="3857625" cy="2562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32134" name="Text Box 6"/>
          <p:cNvSpPr txBox="1">
            <a:spLocks noChangeArrowheads="1"/>
          </p:cNvSpPr>
          <p:nvPr/>
        </p:nvSpPr>
        <p:spPr bwMode="auto">
          <a:xfrm>
            <a:off x="746125" y="4845050"/>
            <a:ext cx="675163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i="1" dirty="0" smtClean="0">
                <a:cs typeface="Arial" pitchFamily="34" charset="0"/>
              </a:rPr>
              <a:t>На кресленні поставлено розмір </a:t>
            </a:r>
            <a:r>
              <a:rPr lang="en-US" altLang="ru-RU" i="1" dirty="0" smtClean="0">
                <a:cs typeface="Arial" pitchFamily="34" charset="0"/>
              </a:rPr>
              <a:t>h</a:t>
            </a:r>
            <a:r>
              <a:rPr lang="uk-UA" altLang="ru-RU" i="1" dirty="0" smtClean="0">
                <a:cs typeface="Arial" pitchFamily="34" charset="0"/>
              </a:rPr>
              <a:t>.</a:t>
            </a:r>
          </a:p>
          <a:p>
            <a:r>
              <a:rPr lang="uk-UA" altLang="ru-RU" i="1" dirty="0" smtClean="0">
                <a:cs typeface="Arial" pitchFamily="34" charset="0"/>
              </a:rPr>
              <a:t>А – технологічна база</a:t>
            </a:r>
          </a:p>
          <a:p>
            <a:r>
              <a:rPr lang="uk-UA" altLang="ru-RU" i="1" dirty="0" smtClean="0">
                <a:cs typeface="Arial" pitchFamily="34" charset="0"/>
              </a:rPr>
              <a:t>Б – вимірювальна база</a:t>
            </a:r>
          </a:p>
          <a:p>
            <a:r>
              <a:rPr lang="uk-UA" altLang="ru-RU" i="1" dirty="0" smtClean="0">
                <a:cs typeface="Arial" pitchFamily="34" charset="0"/>
              </a:rPr>
              <a:t>Похибка базування </a:t>
            </a:r>
            <a:r>
              <a:rPr lang="el-GR" altLang="ru-RU" i="1" dirty="0" smtClean="0">
                <a:cs typeface="Arial" pitchFamily="34" charset="0"/>
              </a:rPr>
              <a:t>ε</a:t>
            </a:r>
            <a:r>
              <a:rPr lang="ru-RU" altLang="ru-RU" baseline="-25000" dirty="0">
                <a:cs typeface="Arial" pitchFamily="34" charset="0"/>
              </a:rPr>
              <a:t>баз</a:t>
            </a:r>
            <a:r>
              <a:rPr lang="ru-RU" altLang="ru-RU" dirty="0">
                <a:cs typeface="Arial" pitchFamily="34" charset="0"/>
              </a:rPr>
              <a:t>=</a:t>
            </a:r>
            <a:r>
              <a:rPr lang="en-US" altLang="ru-RU" i="1" dirty="0">
                <a:cs typeface="Arial" pitchFamily="34" charset="0"/>
              </a:rPr>
              <a:t>Ta</a:t>
            </a:r>
            <a:endParaRPr lang="el-GR" altLang="ru-RU" i="1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213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A4324-F964-4A15-9595-80549DDC9E8D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7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A0C49-DF2D-47A9-901A-F742837616BD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4331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uk-UA" altLang="ru-RU" sz="3400" dirty="0" smtClean="0"/>
              <a:t>Приклад визначення похибки базування</a:t>
            </a:r>
            <a:endParaRPr lang="ru-RU" altLang="ru-RU" sz="3400" dirty="0"/>
          </a:p>
        </p:txBody>
      </p:sp>
      <p:pic>
        <p:nvPicPr>
          <p:cNvPr id="433159" name="Picture 7" descr="tm3-12-6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41600" y="2147888"/>
            <a:ext cx="3857625" cy="2562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33160" name="Line 8"/>
          <p:cNvSpPr>
            <a:spLocks noChangeShapeType="1"/>
          </p:cNvSpPr>
          <p:nvPr/>
        </p:nvSpPr>
        <p:spPr bwMode="auto">
          <a:xfrm flipV="1">
            <a:off x="4572000" y="2843213"/>
            <a:ext cx="495300" cy="3603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33161" name="Text Box 9"/>
          <p:cNvSpPr txBox="1">
            <a:spLocks noChangeArrowheads="1"/>
          </p:cNvSpPr>
          <p:nvPr/>
        </p:nvSpPr>
        <p:spPr bwMode="auto">
          <a:xfrm>
            <a:off x="746125" y="4845050"/>
            <a:ext cx="675163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i="1" dirty="0" smtClean="0">
                <a:cs typeface="Arial" pitchFamily="34" charset="0"/>
              </a:rPr>
              <a:t>На кресленні поставлено розмір </a:t>
            </a:r>
            <a:r>
              <a:rPr lang="en-US" altLang="ru-RU" i="1" dirty="0" smtClean="0">
                <a:cs typeface="Arial" pitchFamily="34" charset="0"/>
              </a:rPr>
              <a:t>h1</a:t>
            </a:r>
            <a:endParaRPr lang="uk-UA" altLang="ru-RU" i="1" dirty="0" smtClean="0">
              <a:cs typeface="Arial" pitchFamily="34" charset="0"/>
            </a:endParaRPr>
          </a:p>
          <a:p>
            <a:r>
              <a:rPr lang="uk-UA" altLang="ru-RU" i="1" dirty="0" smtClean="0">
                <a:cs typeface="Arial" pitchFamily="34" charset="0"/>
              </a:rPr>
              <a:t>А – технологічна база</a:t>
            </a:r>
          </a:p>
          <a:p>
            <a:r>
              <a:rPr lang="uk-UA" altLang="ru-RU" i="1" dirty="0" smtClean="0">
                <a:cs typeface="Arial" pitchFamily="34" charset="0"/>
              </a:rPr>
              <a:t>А – вимірювальна база</a:t>
            </a:r>
          </a:p>
          <a:p>
            <a:r>
              <a:rPr lang="uk-UA" altLang="ru-RU" i="1" dirty="0" smtClean="0">
                <a:cs typeface="Arial" pitchFamily="34" charset="0"/>
              </a:rPr>
              <a:t>Похибка базування </a:t>
            </a:r>
            <a:r>
              <a:rPr lang="el-GR" altLang="ru-RU" i="1" dirty="0" smtClean="0">
                <a:cs typeface="Arial" pitchFamily="34" charset="0"/>
              </a:rPr>
              <a:t>ε</a:t>
            </a:r>
            <a:r>
              <a:rPr lang="ru-RU" altLang="ru-RU" baseline="-25000" dirty="0">
                <a:cs typeface="Arial" pitchFamily="34" charset="0"/>
              </a:rPr>
              <a:t>баз</a:t>
            </a:r>
            <a:r>
              <a:rPr lang="ru-RU" altLang="ru-RU" dirty="0">
                <a:cs typeface="Arial" pitchFamily="34" charset="0"/>
              </a:rPr>
              <a:t>=</a:t>
            </a:r>
            <a:r>
              <a:rPr lang="ru-RU" altLang="ru-RU" i="1" dirty="0">
                <a:cs typeface="Arial" pitchFamily="34" charset="0"/>
              </a:rPr>
              <a:t>0</a:t>
            </a:r>
            <a:endParaRPr lang="el-GR" altLang="ru-RU" i="1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60" grpId="0" animBg="1"/>
      <p:bldP spid="43316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53489-6E93-45DC-BA89-BD718F08C021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B4DD3-4735-4732-8277-5A88B0DAC8B9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dirty="0" err="1" smtClean="0"/>
              <a:t>Висновки</a:t>
            </a:r>
            <a:r>
              <a:rPr lang="ru-RU" altLang="ru-RU" dirty="0" smtClean="0"/>
              <a:t>:</a:t>
            </a:r>
            <a:endParaRPr lang="ru-RU" altLang="ru-RU" dirty="0"/>
          </a:p>
        </p:txBody>
      </p:sp>
      <p:sp>
        <p:nvSpPr>
          <p:cNvPr id="434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600" dirty="0" smtClean="0"/>
              <a:t>Для того </a:t>
            </a:r>
            <a:r>
              <a:rPr lang="ru-RU" altLang="ru-RU" sz="2600" dirty="0" err="1" smtClean="0"/>
              <a:t>щоб</a:t>
            </a:r>
            <a:r>
              <a:rPr lang="ru-RU" altLang="ru-RU" sz="2600" dirty="0" smtClean="0"/>
              <a:t> при </a:t>
            </a:r>
            <a:r>
              <a:rPr lang="ru-RU" altLang="ru-RU" sz="2600" dirty="0" err="1" smtClean="0"/>
              <a:t>виготовлені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деталі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уникнути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появи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похибки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базування</a:t>
            </a:r>
            <a:r>
              <a:rPr lang="ru-RU" altLang="ru-RU" sz="2600" dirty="0" smtClean="0"/>
              <a:t>, конструктору </a:t>
            </a:r>
            <a:r>
              <a:rPr lang="ru-RU" altLang="ru-RU" sz="2600" dirty="0" err="1" smtClean="0"/>
              <a:t>необхідно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розміри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проставляти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від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технологічних</a:t>
            </a:r>
            <a:r>
              <a:rPr lang="ru-RU" altLang="ru-RU" sz="2600" dirty="0" smtClean="0"/>
              <a:t> баз.</a:t>
            </a:r>
            <a:endParaRPr lang="ru-RU" altLang="ru-RU" sz="2600" dirty="0"/>
          </a:p>
          <a:p>
            <a:pPr>
              <a:lnSpc>
                <a:spcPct val="90000"/>
              </a:lnSpc>
            </a:pPr>
            <a:r>
              <a:rPr lang="ru-RU" altLang="ru-RU" sz="2600" dirty="0" err="1" smtClean="0"/>
              <a:t>Якщо</a:t>
            </a:r>
            <a:r>
              <a:rPr lang="ru-RU" altLang="ru-RU" sz="2600" dirty="0" smtClean="0"/>
              <a:t> на </a:t>
            </a:r>
            <a:r>
              <a:rPr lang="ru-RU" altLang="ru-RU" sz="2600" dirty="0" err="1" smtClean="0"/>
              <a:t>робочому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кресленні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деталі</a:t>
            </a:r>
            <a:r>
              <a:rPr lang="ru-RU" altLang="ru-RU" sz="2600" dirty="0" smtClean="0"/>
              <a:t> не </a:t>
            </a:r>
            <a:r>
              <a:rPr lang="ru-RU" altLang="ru-RU" sz="2600" dirty="0" err="1" smtClean="0"/>
              <a:t>збігаються</a:t>
            </a:r>
            <a:r>
              <a:rPr lang="ru-RU" altLang="ru-RU" sz="2600" dirty="0" smtClean="0"/>
              <a:t> з </a:t>
            </a:r>
            <a:r>
              <a:rPr lang="ru-RU" altLang="ru-RU" sz="2600" dirty="0" err="1" smtClean="0"/>
              <a:t>вимірювальними</a:t>
            </a:r>
            <a:r>
              <a:rPr lang="ru-RU" altLang="ru-RU" sz="2600" dirty="0" smtClean="0"/>
              <a:t> базами, технологу доводиться </a:t>
            </a:r>
            <a:r>
              <a:rPr lang="ru-RU" altLang="ru-RU" sz="2600" dirty="0" err="1" smtClean="0"/>
              <a:t>вводити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проміжні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технологічні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розміри</a:t>
            </a:r>
            <a:r>
              <a:rPr lang="ru-RU" altLang="ru-RU" sz="2600" dirty="0" smtClean="0"/>
              <a:t>. </a:t>
            </a:r>
            <a:r>
              <a:rPr lang="ru-RU" altLang="ru-RU" sz="2600" dirty="0" err="1" smtClean="0"/>
              <a:t>Це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ускладнює</a:t>
            </a:r>
            <a:r>
              <a:rPr lang="ru-RU" altLang="ru-RU" sz="2600" dirty="0" smtClean="0"/>
              <a:t> та </a:t>
            </a:r>
            <a:r>
              <a:rPr lang="ru-RU" altLang="ru-RU" sz="2600" dirty="0" err="1" smtClean="0"/>
              <a:t>подорожчає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обробку</a:t>
            </a:r>
            <a:r>
              <a:rPr lang="ru-RU" altLang="ru-RU" sz="2600" dirty="0" smtClean="0"/>
              <a:t>. </a:t>
            </a:r>
            <a:endParaRPr lang="ru-RU" alt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7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405BD-F55D-4232-BE34-5BE019736877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A8E1F-19A4-48F9-B75B-506FB837F5EA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600" dirty="0" smtClean="0"/>
              <a:t>Правила базування</a:t>
            </a:r>
            <a:endParaRPr lang="ru-RU" altLang="ru-RU" dirty="0"/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ru-RU" altLang="ru-RU" dirty="0"/>
              <a:t>   </a:t>
            </a:r>
            <a:r>
              <a:rPr lang="ru-RU" altLang="ru-RU" dirty="0" err="1" smtClean="0"/>
              <a:t>Існує</a:t>
            </a:r>
            <a:r>
              <a:rPr lang="ru-RU" altLang="ru-RU" dirty="0" smtClean="0"/>
              <a:t> три правила </a:t>
            </a:r>
            <a:r>
              <a:rPr lang="ru-RU" altLang="ru-RU" dirty="0" err="1" smtClean="0"/>
              <a:t>базування</a:t>
            </a:r>
            <a:r>
              <a:rPr lang="ru-RU" altLang="ru-RU" dirty="0" smtClean="0"/>
              <a:t>:</a:t>
            </a:r>
            <a:endParaRPr lang="ru-RU" altLang="ru-RU" dirty="0"/>
          </a:p>
          <a:p>
            <a:r>
              <a:rPr lang="ru-RU" altLang="ru-RU" dirty="0" smtClean="0"/>
              <a:t>Правило шести </a:t>
            </a:r>
            <a:r>
              <a:rPr lang="ru-RU" altLang="ru-RU" dirty="0" err="1" smtClean="0"/>
              <a:t>точок</a:t>
            </a:r>
            <a:r>
              <a:rPr lang="ru-RU" altLang="ru-RU" dirty="0" smtClean="0"/>
              <a:t>;</a:t>
            </a:r>
            <a:endParaRPr lang="ru-RU" altLang="ru-RU" dirty="0"/>
          </a:p>
          <a:p>
            <a:r>
              <a:rPr lang="ru-RU" altLang="ru-RU" dirty="0" smtClean="0"/>
              <a:t>Правило </a:t>
            </a:r>
            <a:r>
              <a:rPr lang="ru-RU" altLang="ru-RU" dirty="0" err="1" smtClean="0"/>
              <a:t>суміщення</a:t>
            </a:r>
            <a:r>
              <a:rPr lang="ru-RU" altLang="ru-RU" dirty="0" smtClean="0"/>
              <a:t> баз; </a:t>
            </a:r>
            <a:endParaRPr lang="ru-RU" altLang="ru-RU" dirty="0"/>
          </a:p>
          <a:p>
            <a:r>
              <a:rPr lang="ru-RU" altLang="ru-RU" dirty="0" smtClean="0"/>
              <a:t>Правило </a:t>
            </a:r>
            <a:r>
              <a:rPr lang="ru-RU" altLang="ru-RU" dirty="0" err="1" smtClean="0"/>
              <a:t>сталості</a:t>
            </a:r>
            <a:r>
              <a:rPr lang="ru-RU" altLang="ru-RU" dirty="0" smtClean="0"/>
              <a:t> баз.</a:t>
            </a: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5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0DD7-06FB-4F5A-AD28-221FD2674EB1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37CAA-A780-4162-A3B6-070616F371D0}" type="slidenum">
              <a:rPr lang="ru-RU" altLang="ru-RU"/>
              <a:pPr/>
              <a:t>20</a:t>
            </a:fld>
            <a:endParaRPr lang="ru-RU" altLang="ru-RU"/>
          </a:p>
        </p:txBody>
      </p:sp>
      <p:sp>
        <p:nvSpPr>
          <p:cNvPr id="435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9125" y="311150"/>
            <a:ext cx="8001000" cy="1216025"/>
          </a:xfrm>
        </p:spPr>
        <p:txBody>
          <a:bodyPr/>
          <a:lstStyle/>
          <a:p>
            <a:r>
              <a:rPr lang="uk-UA" altLang="ru-RU" dirty="0" smtClean="0"/>
              <a:t>Правило сталості баз</a:t>
            </a:r>
            <a:endParaRPr lang="ru-RU" altLang="ru-RU" dirty="0"/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600" dirty="0" smtClean="0"/>
              <a:t>При </a:t>
            </a:r>
            <a:r>
              <a:rPr lang="ru-RU" altLang="ru-RU" sz="2600" dirty="0" err="1" smtClean="0"/>
              <a:t>обробці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необхідно</a:t>
            </a:r>
            <a:r>
              <a:rPr lang="ru-RU" altLang="ru-RU" sz="2600" dirty="0" smtClean="0"/>
              <a:t> по </a:t>
            </a:r>
            <a:r>
              <a:rPr lang="ru-RU" altLang="ru-RU" sz="2600" dirty="0" err="1" smtClean="0"/>
              <a:t>можливості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користуватися</a:t>
            </a:r>
            <a:r>
              <a:rPr lang="ru-RU" altLang="ru-RU" sz="2600" dirty="0" smtClean="0"/>
              <a:t> одним комплектом </a:t>
            </a:r>
            <a:r>
              <a:rPr lang="ru-RU" altLang="ru-RU" sz="2600" dirty="0" err="1" smtClean="0"/>
              <a:t>технологічних</a:t>
            </a:r>
            <a:r>
              <a:rPr lang="ru-RU" altLang="ru-RU" sz="2600" dirty="0" smtClean="0"/>
              <a:t> баз. </a:t>
            </a:r>
            <a:endParaRPr lang="ru-RU" altLang="ru-RU" sz="2600" dirty="0"/>
          </a:p>
          <a:p>
            <a:r>
              <a:rPr lang="ru-RU" altLang="ru-RU" sz="2600" dirty="0" smtClean="0"/>
              <a:t>Не </a:t>
            </a:r>
            <a:r>
              <a:rPr lang="ru-RU" altLang="ru-RU" sz="2600" dirty="0" err="1" smtClean="0"/>
              <a:t>рекомендується</a:t>
            </a:r>
            <a:r>
              <a:rPr lang="ru-RU" altLang="ru-RU" sz="2600" dirty="0" smtClean="0"/>
              <a:t> без </a:t>
            </a:r>
            <a:r>
              <a:rPr lang="ru-RU" altLang="ru-RU" sz="2600" dirty="0" err="1" smtClean="0"/>
              <a:t>необхідності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змінювати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бази</a:t>
            </a:r>
            <a:r>
              <a:rPr lang="ru-RU" altLang="ru-RU" sz="2600" dirty="0" smtClean="0"/>
              <a:t>, </a:t>
            </a:r>
            <a:r>
              <a:rPr lang="ru-RU" altLang="ru-RU" sz="2600" dirty="0" err="1" smtClean="0"/>
              <a:t>оскільки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кожна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зміна</a:t>
            </a:r>
            <a:r>
              <a:rPr lang="ru-RU" altLang="ru-RU" sz="2600" dirty="0" smtClean="0"/>
              <a:t> баз вносить </a:t>
            </a:r>
            <a:r>
              <a:rPr lang="ru-RU" altLang="ru-RU" sz="2600" dirty="0" err="1" smtClean="0"/>
              <a:t>похибки</a:t>
            </a:r>
            <a:r>
              <a:rPr lang="ru-RU" altLang="ru-RU" sz="2600" dirty="0" smtClean="0"/>
              <a:t>, </a:t>
            </a:r>
            <a:r>
              <a:rPr lang="ru-RU" altLang="ru-RU" sz="2600" dirty="0" err="1" smtClean="0"/>
              <a:t>що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залежать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від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неточності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взаємного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розташування</a:t>
            </a:r>
            <a:r>
              <a:rPr lang="ru-RU" altLang="ru-RU" sz="2600" dirty="0" smtClean="0"/>
              <a:t> баз.</a:t>
            </a:r>
            <a:endParaRPr lang="ru-RU" altLang="ru-RU" sz="2600" dirty="0"/>
          </a:p>
          <a:p>
            <a:r>
              <a:rPr lang="ru-RU" altLang="ru-RU" sz="2600" dirty="0" err="1" smtClean="0"/>
              <a:t>Якщо</a:t>
            </a:r>
            <a:r>
              <a:rPr lang="ru-RU" altLang="ru-RU" sz="2600" dirty="0" smtClean="0"/>
              <a:t> ж </a:t>
            </a:r>
            <a:r>
              <a:rPr lang="ru-RU" altLang="ru-RU" sz="2600" dirty="0" err="1" smtClean="0"/>
              <a:t>міняти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бази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необхідно</a:t>
            </a:r>
            <a:r>
              <a:rPr lang="ru-RU" altLang="ru-RU" sz="2600" dirty="0" smtClean="0"/>
              <a:t>, то </a:t>
            </a:r>
            <a:r>
              <a:rPr lang="ru-RU" altLang="ru-RU" sz="2600" dirty="0" err="1" smtClean="0"/>
              <a:t>кожна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наступна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має</a:t>
            </a:r>
            <a:r>
              <a:rPr lang="ru-RU" altLang="ru-RU" sz="2600" dirty="0" smtClean="0"/>
              <a:t> бути </a:t>
            </a:r>
            <a:r>
              <a:rPr lang="ru-RU" altLang="ru-RU" sz="2600" dirty="0" err="1" smtClean="0"/>
              <a:t>оброблена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точніше</a:t>
            </a:r>
            <a:r>
              <a:rPr lang="ru-RU" altLang="ru-RU" sz="2600" dirty="0" smtClean="0"/>
              <a:t> за </a:t>
            </a:r>
            <a:r>
              <a:rPr lang="ru-RU" altLang="ru-RU" sz="2600" dirty="0" err="1" smtClean="0"/>
              <a:t>попередню</a:t>
            </a:r>
            <a:r>
              <a:rPr lang="ru-RU" altLang="ru-RU" sz="2600" dirty="0" smtClean="0"/>
              <a:t>.</a:t>
            </a:r>
            <a:endParaRPr lang="ru-RU" alt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B132-2D14-499D-9849-1ADF7FC810C3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8CFC-B991-4641-831F-7572DF3CD296}" type="slidenum">
              <a:rPr lang="ru-RU" altLang="ru-RU"/>
              <a:pPr/>
              <a:t>21</a:t>
            </a:fld>
            <a:endParaRPr lang="ru-RU" altLang="ru-RU"/>
          </a:p>
        </p:txBody>
      </p:sp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2800" dirty="0" smtClean="0"/>
              <a:t>Приклад: фрагмент технологічного процесу механічної обробки</a:t>
            </a:r>
            <a:endParaRPr lang="ru-RU" altLang="ru-RU" sz="2800" dirty="0"/>
          </a:p>
        </p:txBody>
      </p:sp>
      <p:pic>
        <p:nvPicPr>
          <p:cNvPr id="437255" name="Picture 7" descr="tm3-13-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84400" y="1901825"/>
            <a:ext cx="4775200" cy="3244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37256" name="Text Box 8"/>
          <p:cNvSpPr txBox="1">
            <a:spLocks noChangeArrowheads="1"/>
          </p:cNvSpPr>
          <p:nvPr/>
        </p:nvSpPr>
        <p:spPr bwMode="auto">
          <a:xfrm>
            <a:off x="701675" y="5295900"/>
            <a:ext cx="7874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dirty="0" smtClean="0"/>
              <a:t>Вихідні дані: фрагмент креслення деталі «Фланець» із найбільш важливими розмірами</a:t>
            </a: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75B-6F00-4432-ABC3-F548F5143682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A9202D-6ABC-4A93-9290-5E3412B5795F}" type="slidenum">
              <a:rPr lang="ru-RU" altLang="ru-RU"/>
              <a:pPr/>
              <a:t>22</a:t>
            </a:fld>
            <a:endParaRPr lang="ru-RU" altLang="ru-RU"/>
          </a:p>
        </p:txBody>
      </p:sp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46112"/>
            <a:ext cx="8001000" cy="1216025"/>
          </a:xfrm>
        </p:spPr>
        <p:txBody>
          <a:bodyPr/>
          <a:lstStyle/>
          <a:p>
            <a:r>
              <a:rPr lang="uk-UA" altLang="ru-RU" sz="2800" dirty="0" smtClean="0"/>
              <a:t>Приклад: фрагмент технологічного процесу механічної обробки</a:t>
            </a:r>
            <a:endParaRPr lang="ru-RU" altLang="ru-RU" sz="2800" dirty="0"/>
          </a:p>
        </p:txBody>
      </p:sp>
      <p:sp>
        <p:nvSpPr>
          <p:cNvPr id="440324" name="Text Box 4"/>
          <p:cNvSpPr txBox="1">
            <a:spLocks noChangeArrowheads="1"/>
          </p:cNvSpPr>
          <p:nvPr/>
        </p:nvSpPr>
        <p:spPr bwMode="auto">
          <a:xfrm>
            <a:off x="701675" y="5295900"/>
            <a:ext cx="787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dirty="0" smtClean="0"/>
              <a:t>Ескіз заготовки з листового прокату</a:t>
            </a:r>
            <a:endParaRPr lang="ru-RU" altLang="ru-RU" dirty="0"/>
          </a:p>
        </p:txBody>
      </p:sp>
      <p:pic>
        <p:nvPicPr>
          <p:cNvPr id="440326" name="Picture 6" descr="tm3-13-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84400" y="1806575"/>
            <a:ext cx="4775200" cy="3244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E3ADF-5003-4A70-B8E7-134AC8815962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smtClean="0"/>
              <a:t>Лекция 3                                                  Коккарева Е.С.</a:t>
            </a:r>
            <a:endParaRPr lang="ru-RU" alt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2983F-5E87-4795-8852-D9C3C4764E44}" type="slidenum">
              <a:rPr lang="ru-RU" altLang="ru-RU"/>
              <a:pPr/>
              <a:t>23</a:t>
            </a:fld>
            <a:endParaRPr lang="ru-RU" altLang="ru-RU"/>
          </a:p>
        </p:txBody>
      </p:sp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2800" dirty="0" smtClean="0"/>
              <a:t>Фрагменти операційних ескізів механічної обробки деталі «Фланець»</a:t>
            </a:r>
            <a:endParaRPr lang="ru-RU" altLang="ru-RU" sz="2800" dirty="0"/>
          </a:p>
        </p:txBody>
      </p:sp>
      <p:sp>
        <p:nvSpPr>
          <p:cNvPr id="441348" name="Text Box 4"/>
          <p:cNvSpPr txBox="1">
            <a:spLocks noChangeArrowheads="1"/>
          </p:cNvSpPr>
          <p:nvPr/>
        </p:nvSpPr>
        <p:spPr bwMode="auto">
          <a:xfrm>
            <a:off x="701675" y="5295900"/>
            <a:ext cx="78740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dirty="0" smtClean="0"/>
              <a:t>Токарно-гвинторізна операція із встановленням заготовки на пристосуванні у вигляді косинця</a:t>
            </a:r>
            <a:endParaRPr lang="ru-RU" altLang="ru-RU" dirty="0"/>
          </a:p>
        </p:txBody>
      </p:sp>
      <p:pic>
        <p:nvPicPr>
          <p:cNvPr id="441350" name="Picture 6" descr="tm3-13-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84400" y="1806575"/>
            <a:ext cx="4775200" cy="3244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68FAD-0971-4FE9-AC46-F6859CBF3A16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224C7-F743-42E8-A19C-9D28F142A81D}" type="slidenum">
              <a:rPr lang="ru-RU" altLang="ru-RU"/>
              <a:pPr/>
              <a:t>24</a:t>
            </a:fld>
            <a:endParaRPr lang="ru-RU" altLang="ru-RU"/>
          </a:p>
        </p:txBody>
      </p:sp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38175" y="304800"/>
            <a:ext cx="8001000" cy="1216025"/>
          </a:xfrm>
        </p:spPr>
        <p:txBody>
          <a:bodyPr/>
          <a:lstStyle/>
          <a:p>
            <a:r>
              <a:rPr lang="uk-UA" altLang="ru-RU" sz="2800" dirty="0" smtClean="0"/>
              <a:t>Фрагменти операційних ескізів механічної обробки деталі «Фланець»</a:t>
            </a:r>
            <a:endParaRPr lang="ru-RU" altLang="ru-RU" sz="2800" dirty="0"/>
          </a:p>
        </p:txBody>
      </p:sp>
      <p:sp>
        <p:nvSpPr>
          <p:cNvPr id="442371" name="Text Box 3"/>
          <p:cNvSpPr txBox="1">
            <a:spLocks noChangeArrowheads="1"/>
          </p:cNvSpPr>
          <p:nvPr/>
        </p:nvSpPr>
        <p:spPr bwMode="auto">
          <a:xfrm>
            <a:off x="701675" y="5295900"/>
            <a:ext cx="787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dirty="0" smtClean="0"/>
              <a:t>Радіально-свердлильна операція із застосуванням кондуктора</a:t>
            </a:r>
            <a:endParaRPr lang="ru-RU" altLang="ru-RU" dirty="0"/>
          </a:p>
        </p:txBody>
      </p:sp>
      <p:pic>
        <p:nvPicPr>
          <p:cNvPr id="442374" name="Picture 6" descr="tm3-13-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84400" y="1806575"/>
            <a:ext cx="4775200" cy="3244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06691-E81B-4F53-A79D-3609DA77738B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F6095-9798-4CB0-B6E6-15CFD9E3B603}" type="slidenum">
              <a:rPr lang="ru-RU" altLang="ru-RU"/>
              <a:pPr/>
              <a:t>25</a:t>
            </a:fld>
            <a:endParaRPr lang="ru-RU" altLang="ru-RU"/>
          </a:p>
        </p:txBody>
      </p:sp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2800" dirty="0" smtClean="0"/>
              <a:t>Схема розмірних зв</a:t>
            </a:r>
            <a:r>
              <a:rPr lang="en-US" altLang="ru-RU" sz="2800" dirty="0" smtClean="0"/>
              <a:t>`</a:t>
            </a:r>
            <a:r>
              <a:rPr lang="uk-UA" altLang="ru-RU" sz="2800" dirty="0" err="1" smtClean="0"/>
              <a:t>язків</a:t>
            </a:r>
            <a:r>
              <a:rPr lang="uk-UA" altLang="ru-RU" sz="2800" dirty="0" smtClean="0"/>
              <a:t> під час обробки отворів деталі «Фланець»</a:t>
            </a:r>
            <a:endParaRPr lang="ru-RU" altLang="ru-RU" sz="2800" dirty="0"/>
          </a:p>
        </p:txBody>
      </p:sp>
      <p:sp>
        <p:nvSpPr>
          <p:cNvPr id="443395" name="Text Box 3"/>
          <p:cNvSpPr txBox="1">
            <a:spLocks noChangeArrowheads="1"/>
          </p:cNvSpPr>
          <p:nvPr/>
        </p:nvSpPr>
        <p:spPr bwMode="auto">
          <a:xfrm>
            <a:off x="701675" y="5295900"/>
            <a:ext cx="787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dirty="0" smtClean="0"/>
              <a:t>У разі дотримання сталості баз</a:t>
            </a:r>
            <a:endParaRPr lang="ru-RU" altLang="ru-RU" dirty="0"/>
          </a:p>
        </p:txBody>
      </p:sp>
      <p:pic>
        <p:nvPicPr>
          <p:cNvPr id="443398" name="Picture 6" descr="tm3-13-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84400" y="1806575"/>
            <a:ext cx="4775200" cy="3244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6BC50-1742-4E39-B82E-F070244A2EA9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37480-4197-4390-8B84-D42C208DE758}" type="slidenum">
              <a:rPr lang="ru-RU" altLang="ru-RU"/>
              <a:pPr/>
              <a:t>26</a:t>
            </a:fld>
            <a:endParaRPr lang="ru-RU" altLang="ru-RU"/>
          </a:p>
        </p:txBody>
      </p:sp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2800" dirty="0" smtClean="0"/>
              <a:t>Схема розмірних зв</a:t>
            </a:r>
            <a:r>
              <a:rPr lang="en-US" altLang="ru-RU" sz="2800" dirty="0" smtClean="0"/>
              <a:t>`</a:t>
            </a:r>
            <a:r>
              <a:rPr lang="uk-UA" altLang="ru-RU" sz="2800" dirty="0" err="1" smtClean="0"/>
              <a:t>язків</a:t>
            </a:r>
            <a:r>
              <a:rPr lang="uk-UA" altLang="ru-RU" sz="2800" dirty="0" smtClean="0"/>
              <a:t> під час обробки отворів деталі «Фланець»</a:t>
            </a:r>
            <a:endParaRPr lang="ru-RU" altLang="ru-RU" sz="2800" dirty="0"/>
          </a:p>
        </p:txBody>
      </p:sp>
      <p:sp>
        <p:nvSpPr>
          <p:cNvPr id="444419" name="Text Box 3"/>
          <p:cNvSpPr txBox="1">
            <a:spLocks noChangeArrowheads="1"/>
          </p:cNvSpPr>
          <p:nvPr/>
        </p:nvSpPr>
        <p:spPr bwMode="auto">
          <a:xfrm>
            <a:off x="701675" y="5295900"/>
            <a:ext cx="787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RU" dirty="0" smtClean="0"/>
              <a:t>У разі зміни баз</a:t>
            </a:r>
            <a:endParaRPr lang="ru-RU" altLang="ru-RU" dirty="0"/>
          </a:p>
        </p:txBody>
      </p:sp>
      <p:pic>
        <p:nvPicPr>
          <p:cNvPr id="444422" name="Picture 6" descr="tm3-13-6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84400" y="1806575"/>
            <a:ext cx="4775200" cy="32448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556C4-5048-444A-B5A8-FFF8506E8CB1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4BC26-16A1-413B-B5A8-3426BFD11196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dirty="0" smtClean="0"/>
              <a:t>Правило шести </a:t>
            </a:r>
            <a:r>
              <a:rPr lang="ru-RU" altLang="ru-RU" sz="3600" dirty="0" err="1" smtClean="0"/>
              <a:t>точок</a:t>
            </a:r>
            <a:r>
              <a:rPr lang="ru-RU" altLang="ru-RU" sz="3600" dirty="0" smtClean="0"/>
              <a:t>:</a:t>
            </a:r>
            <a:endParaRPr lang="ru-RU" altLang="ru-RU" sz="3600" dirty="0"/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altLang="ru-RU" sz="2800" i="1" dirty="0" smtClean="0"/>
              <a:t>Для </a:t>
            </a:r>
            <a:r>
              <a:rPr lang="ru-RU" altLang="ru-RU" sz="2800" i="1" dirty="0" err="1" smtClean="0"/>
              <a:t>базування</a:t>
            </a:r>
            <a:r>
              <a:rPr lang="ru-RU" altLang="ru-RU" sz="2800" i="1" dirty="0" smtClean="0"/>
              <a:t> заготовки </a:t>
            </a:r>
            <a:r>
              <a:rPr lang="ru-RU" altLang="ru-RU" sz="2800" i="1" dirty="0" err="1" smtClean="0"/>
              <a:t>необхідно</a:t>
            </a:r>
            <a:r>
              <a:rPr lang="ru-RU" altLang="ru-RU" sz="2800" i="1" dirty="0" smtClean="0"/>
              <a:t> та </a:t>
            </a:r>
            <a:r>
              <a:rPr lang="ru-RU" altLang="ru-RU" sz="2800" i="1" dirty="0" err="1" smtClean="0"/>
              <a:t>достатьно</a:t>
            </a:r>
            <a:r>
              <a:rPr lang="ru-RU" altLang="ru-RU" sz="2800" i="1" dirty="0" smtClean="0"/>
              <a:t>,</a:t>
            </a:r>
            <a:endParaRPr lang="ru-RU" altLang="ru-RU" sz="2800" i="1" dirty="0"/>
          </a:p>
          <a:p>
            <a:pPr>
              <a:buFont typeface="Wingdings" pitchFamily="2" charset="2"/>
              <a:buChar char="q"/>
            </a:pPr>
            <a:r>
              <a:rPr lang="ru-RU" altLang="ru-RU" sz="2800" i="1" dirty="0" err="1" smtClean="0"/>
              <a:t>Щоб</a:t>
            </a:r>
            <a:r>
              <a:rPr lang="ru-RU" altLang="ru-RU" sz="2800" i="1" dirty="0" smtClean="0"/>
              <a:t> вона </a:t>
            </a:r>
            <a:r>
              <a:rPr lang="ru-RU" altLang="ru-RU" sz="2800" i="1" dirty="0" err="1" smtClean="0"/>
              <a:t>спиралася</a:t>
            </a:r>
            <a:r>
              <a:rPr lang="ru-RU" altLang="ru-RU" sz="2800" i="1" dirty="0" smtClean="0"/>
              <a:t> на </a:t>
            </a:r>
            <a:r>
              <a:rPr lang="ru-RU" altLang="ru-RU" sz="2800" i="1" dirty="0" err="1" smtClean="0"/>
              <a:t>шість</a:t>
            </a:r>
            <a:r>
              <a:rPr lang="ru-RU" altLang="ru-RU" sz="2800" i="1" dirty="0" smtClean="0"/>
              <a:t> </a:t>
            </a:r>
            <a:r>
              <a:rPr lang="ru-RU" altLang="ru-RU" sz="2800" i="1" dirty="0" err="1" smtClean="0"/>
              <a:t>нерухомих</a:t>
            </a:r>
            <a:r>
              <a:rPr lang="ru-RU" altLang="ru-RU" sz="2800" i="1" dirty="0" smtClean="0"/>
              <a:t> </a:t>
            </a:r>
            <a:r>
              <a:rPr lang="ru-RU" altLang="ru-RU" sz="2800" i="1" dirty="0" err="1" smtClean="0"/>
              <a:t>точок</a:t>
            </a:r>
            <a:r>
              <a:rPr lang="ru-RU" altLang="ru-RU" sz="2800" dirty="0" smtClean="0"/>
              <a:t>.</a:t>
            </a: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44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F45A4-EAA6-466E-9F9A-3A889D8DEE20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2FE66-DEA0-49CB-ACA4-7D932633A77E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3600" dirty="0" err="1" smtClean="0"/>
              <a:t>Обгрунтування</a:t>
            </a:r>
            <a:r>
              <a:rPr lang="uk-UA" altLang="ru-RU" sz="3600" dirty="0" smtClean="0"/>
              <a:t> правила</a:t>
            </a:r>
            <a:endParaRPr lang="ru-RU" altLang="ru-RU" sz="3600" dirty="0"/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 dirty="0"/>
              <a:t>     </a:t>
            </a:r>
            <a:r>
              <a:rPr lang="ru-RU" altLang="ru-RU" sz="2400" dirty="0" err="1" smtClean="0"/>
              <a:t>Тверде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/>
              <a:t>тіло</a:t>
            </a:r>
            <a:r>
              <a:rPr lang="ru-RU" altLang="ru-RU" sz="2400" dirty="0" smtClean="0"/>
              <a:t> у </a:t>
            </a:r>
            <a:r>
              <a:rPr lang="ru-RU" altLang="ru-RU" sz="2400" dirty="0" err="1" smtClean="0"/>
              <a:t>прострорі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/>
              <a:t>має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/>
              <a:t>шість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/>
              <a:t>ступенів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/>
              <a:t>свободи</a:t>
            </a:r>
            <a:r>
              <a:rPr lang="ru-RU" altLang="ru-RU" sz="2400" dirty="0" smtClean="0"/>
              <a:t>:</a:t>
            </a:r>
            <a:endParaRPr lang="ru-RU" altLang="ru-RU" sz="2400" dirty="0"/>
          </a:p>
          <a:p>
            <a:pPr>
              <a:lnSpc>
                <a:spcPct val="80000"/>
              </a:lnSpc>
            </a:pPr>
            <a:r>
              <a:rPr lang="ru-RU" altLang="ru-RU" sz="2400" dirty="0" smtClean="0"/>
              <a:t>Три </a:t>
            </a:r>
            <a:r>
              <a:rPr lang="ru-RU" altLang="ru-RU" sz="2400" dirty="0" err="1" smtClean="0"/>
              <a:t>поступальні</a:t>
            </a:r>
            <a:r>
              <a:rPr lang="ru-RU" altLang="ru-RU" sz="2400" dirty="0" smtClean="0"/>
              <a:t>;</a:t>
            </a:r>
            <a:endParaRPr lang="ru-RU" altLang="ru-RU" sz="2400" dirty="0"/>
          </a:p>
          <a:p>
            <a:pPr>
              <a:lnSpc>
                <a:spcPct val="80000"/>
              </a:lnSpc>
            </a:pPr>
            <a:r>
              <a:rPr lang="ru-RU" altLang="ru-RU" sz="2400" dirty="0" smtClean="0"/>
              <a:t>Три </a:t>
            </a:r>
            <a:r>
              <a:rPr lang="ru-RU" altLang="ru-RU" sz="2400" dirty="0" err="1" smtClean="0"/>
              <a:t>обертальні</a:t>
            </a:r>
            <a:r>
              <a:rPr lang="ru-RU" altLang="ru-RU" sz="2400" dirty="0" smtClean="0"/>
              <a:t>.</a:t>
            </a:r>
            <a:endParaRPr lang="ru-RU" altLang="ru-RU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 dirty="0"/>
              <a:t>     </a:t>
            </a:r>
            <a:r>
              <a:rPr lang="ru-RU" altLang="ru-RU" sz="2400" dirty="0" smtClean="0"/>
              <a:t>Для </a:t>
            </a:r>
            <a:r>
              <a:rPr lang="ru-RU" altLang="ru-RU" sz="2400" dirty="0" err="1" smtClean="0"/>
              <a:t>закріплення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/>
              <a:t>тіла</a:t>
            </a:r>
            <a:r>
              <a:rPr lang="ru-RU" altLang="ru-RU" sz="2400" dirty="0" smtClean="0"/>
              <a:t> на </a:t>
            </a:r>
            <a:r>
              <a:rPr lang="ru-RU" altLang="ru-RU" sz="2400" dirty="0" err="1" smtClean="0"/>
              <a:t>нього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/>
              <a:t>накладають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/>
              <a:t>зв</a:t>
            </a:r>
            <a:r>
              <a:rPr lang="en-US" altLang="ru-RU" sz="2400" dirty="0" smtClean="0"/>
              <a:t>`</a:t>
            </a:r>
            <a:r>
              <a:rPr lang="uk-UA" altLang="ru-RU" sz="2400" dirty="0" err="1" smtClean="0"/>
              <a:t>язки</a:t>
            </a:r>
            <a:r>
              <a:rPr lang="ru-RU" altLang="ru-RU" sz="2400" dirty="0" smtClean="0"/>
              <a:t>:</a:t>
            </a:r>
            <a:endParaRPr lang="ru-RU" altLang="ru-RU" sz="2400" dirty="0"/>
          </a:p>
          <a:p>
            <a:pPr>
              <a:lnSpc>
                <a:spcPct val="80000"/>
              </a:lnSpc>
            </a:pPr>
            <a:r>
              <a:rPr lang="ru-RU" altLang="ru-RU" sz="2400" dirty="0" err="1"/>
              <a:t>Д</a:t>
            </a:r>
            <a:r>
              <a:rPr lang="ru-RU" altLang="ru-RU" sz="2400" dirty="0" err="1" smtClean="0"/>
              <a:t>восторонні</a:t>
            </a:r>
            <a:r>
              <a:rPr lang="ru-RU" altLang="ru-RU" sz="2400" dirty="0" smtClean="0"/>
              <a:t>;</a:t>
            </a:r>
            <a:endParaRPr lang="ru-RU" altLang="ru-RU" sz="2400" dirty="0"/>
          </a:p>
          <a:p>
            <a:pPr>
              <a:lnSpc>
                <a:spcPct val="80000"/>
              </a:lnSpc>
            </a:pPr>
            <a:r>
              <a:rPr lang="ru-RU" altLang="ru-RU" sz="2400" dirty="0" err="1" smtClean="0"/>
              <a:t>Односторонні</a:t>
            </a:r>
            <a:r>
              <a:rPr lang="ru-RU" altLang="ru-RU" sz="2400" dirty="0" smtClean="0"/>
              <a:t>.</a:t>
            </a:r>
            <a:endParaRPr lang="ru-RU" altLang="ru-RU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 dirty="0"/>
              <a:t>   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/>
              <a:t>Двосторонні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/>
              <a:t>зв</a:t>
            </a:r>
            <a:r>
              <a:rPr lang="en-US" altLang="ru-RU" sz="2400" dirty="0" smtClean="0"/>
              <a:t>`</a:t>
            </a:r>
            <a:r>
              <a:rPr lang="uk-UA" altLang="ru-RU" sz="2400" dirty="0" err="1" smtClean="0"/>
              <a:t>язки</a:t>
            </a:r>
            <a:r>
              <a:rPr lang="uk-UA" altLang="ru-RU" sz="2400" dirty="0" smtClean="0"/>
              <a:t> перешкоджають переміщенню у двох протилежних напрямках</a:t>
            </a:r>
            <a:r>
              <a:rPr lang="ru-RU" altLang="ru-RU" sz="2400" dirty="0" smtClean="0"/>
              <a:t>. </a:t>
            </a:r>
            <a:endParaRPr lang="ru-RU" altLang="ru-RU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 dirty="0"/>
              <a:t>    </a:t>
            </a:r>
            <a:r>
              <a:rPr lang="ru-RU" altLang="ru-RU" sz="2400" dirty="0" err="1" smtClean="0"/>
              <a:t>Односторонні</a:t>
            </a:r>
            <a:r>
              <a:rPr lang="ru-RU" altLang="ru-RU" sz="2400" dirty="0" smtClean="0"/>
              <a:t> </a:t>
            </a:r>
            <a:r>
              <a:rPr lang="ru-RU" altLang="ru-RU" sz="2400" dirty="0" err="1" smtClean="0"/>
              <a:t>зв</a:t>
            </a:r>
            <a:r>
              <a:rPr lang="en-US" altLang="ru-RU" sz="2400" dirty="0" smtClean="0"/>
              <a:t>`</a:t>
            </a:r>
            <a:r>
              <a:rPr lang="uk-UA" altLang="ru-RU" sz="2400" dirty="0" err="1" smtClean="0"/>
              <a:t>язки</a:t>
            </a:r>
            <a:r>
              <a:rPr lang="uk-UA" altLang="ru-RU" sz="2400" dirty="0" smtClean="0"/>
              <a:t> перешкоджають переміщенню в одному напрямку</a:t>
            </a:r>
            <a:r>
              <a:rPr lang="ru-RU" altLang="ru-RU" sz="2400" dirty="0" smtClean="0"/>
              <a:t>.</a:t>
            </a:r>
            <a:endParaRPr lang="ru-RU" alt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0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20610-2B7A-4AA9-83EA-2850E310E379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6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7FBD5-E1AE-4408-9387-D4C5F7E9A73E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4085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01675" y="304800"/>
            <a:ext cx="8001000" cy="1216025"/>
          </a:xfrm>
        </p:spPr>
        <p:txBody>
          <a:bodyPr/>
          <a:lstStyle/>
          <a:p>
            <a:r>
              <a:rPr lang="uk-UA" altLang="ru-RU" sz="3400" dirty="0" err="1" smtClean="0"/>
              <a:t>Обгрунтування</a:t>
            </a:r>
            <a:r>
              <a:rPr lang="uk-UA" altLang="ru-RU" sz="3400" dirty="0" smtClean="0"/>
              <a:t> правила шести точок</a:t>
            </a:r>
            <a:endParaRPr lang="ru-RU" altLang="ru-RU" sz="3400" dirty="0"/>
          </a:p>
        </p:txBody>
      </p:sp>
      <p:sp>
        <p:nvSpPr>
          <p:cNvPr id="408580" name="Line 4"/>
          <p:cNvSpPr>
            <a:spLocks noChangeShapeType="1"/>
          </p:cNvSpPr>
          <p:nvPr/>
        </p:nvSpPr>
        <p:spPr bwMode="auto">
          <a:xfrm flipV="1">
            <a:off x="4572000" y="1808163"/>
            <a:ext cx="0" cy="23415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581" name="Line 5"/>
          <p:cNvSpPr>
            <a:spLocks noChangeShapeType="1"/>
          </p:cNvSpPr>
          <p:nvPr/>
        </p:nvSpPr>
        <p:spPr bwMode="auto">
          <a:xfrm flipV="1">
            <a:off x="4572000" y="4149725"/>
            <a:ext cx="3556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582" name="Line 6"/>
          <p:cNvSpPr>
            <a:spLocks noChangeShapeType="1"/>
          </p:cNvSpPr>
          <p:nvPr/>
        </p:nvSpPr>
        <p:spPr bwMode="auto">
          <a:xfrm flipH="1">
            <a:off x="2546350" y="4149725"/>
            <a:ext cx="2025650" cy="18891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584" name="Rectangle 8"/>
          <p:cNvSpPr>
            <a:spLocks noChangeArrowheads="1"/>
          </p:cNvSpPr>
          <p:nvPr/>
        </p:nvSpPr>
        <p:spPr bwMode="auto">
          <a:xfrm>
            <a:off x="5173663" y="3429000"/>
            <a:ext cx="719137" cy="450850"/>
          </a:xfrm>
          <a:prstGeom prst="rect">
            <a:avLst/>
          </a:prstGeom>
          <a:noFill/>
          <a:ln w="38100" algn="ctr">
            <a:solidFill>
              <a:srgbClr val="0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8586" name="Line 10"/>
          <p:cNvSpPr>
            <a:spLocks noChangeShapeType="1"/>
          </p:cNvSpPr>
          <p:nvPr/>
        </p:nvSpPr>
        <p:spPr bwMode="auto">
          <a:xfrm flipV="1">
            <a:off x="5173663" y="2439988"/>
            <a:ext cx="898525" cy="989012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587" name="Line 11"/>
          <p:cNvSpPr>
            <a:spLocks noChangeShapeType="1"/>
          </p:cNvSpPr>
          <p:nvPr/>
        </p:nvSpPr>
        <p:spPr bwMode="auto">
          <a:xfrm flipV="1">
            <a:off x="5189538" y="2890838"/>
            <a:ext cx="898525" cy="989012"/>
          </a:xfrm>
          <a:prstGeom prst="line">
            <a:avLst/>
          </a:prstGeom>
          <a:noFill/>
          <a:ln w="38100">
            <a:solidFill>
              <a:srgbClr val="008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588" name="Line 12"/>
          <p:cNvSpPr>
            <a:spLocks noChangeShapeType="1"/>
          </p:cNvSpPr>
          <p:nvPr/>
        </p:nvSpPr>
        <p:spPr bwMode="auto">
          <a:xfrm flipV="1">
            <a:off x="5892800" y="2439988"/>
            <a:ext cx="898525" cy="989012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589" name="Line 13"/>
          <p:cNvSpPr>
            <a:spLocks noChangeShapeType="1"/>
          </p:cNvSpPr>
          <p:nvPr/>
        </p:nvSpPr>
        <p:spPr bwMode="auto">
          <a:xfrm flipV="1">
            <a:off x="5892800" y="2890838"/>
            <a:ext cx="898525" cy="989012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08598" name="Group 22"/>
          <p:cNvGrpSpPr>
            <a:grpSpLocks/>
          </p:cNvGrpSpPr>
          <p:nvPr/>
        </p:nvGrpSpPr>
        <p:grpSpPr bwMode="auto">
          <a:xfrm>
            <a:off x="5157788" y="4508500"/>
            <a:ext cx="1601787" cy="989013"/>
            <a:chOff x="3099" y="3039"/>
            <a:chExt cx="1009" cy="623"/>
          </a:xfrm>
        </p:grpSpPr>
        <p:sp>
          <p:nvSpPr>
            <p:cNvPr id="408592" name="Line 16"/>
            <p:cNvSpPr>
              <a:spLocks noChangeShapeType="1"/>
            </p:cNvSpPr>
            <p:nvPr/>
          </p:nvSpPr>
          <p:spPr bwMode="auto">
            <a:xfrm flipV="1">
              <a:off x="3099" y="3039"/>
              <a:ext cx="566" cy="62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8593" name="Line 17"/>
            <p:cNvSpPr>
              <a:spLocks noChangeShapeType="1"/>
            </p:cNvSpPr>
            <p:nvPr/>
          </p:nvSpPr>
          <p:spPr bwMode="auto">
            <a:xfrm flipV="1">
              <a:off x="3542" y="3039"/>
              <a:ext cx="566" cy="62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8594" name="Line 18"/>
            <p:cNvSpPr>
              <a:spLocks noChangeShapeType="1"/>
            </p:cNvSpPr>
            <p:nvPr/>
          </p:nvSpPr>
          <p:spPr bwMode="auto">
            <a:xfrm>
              <a:off x="3099" y="3662"/>
              <a:ext cx="44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8595" name="Line 19"/>
            <p:cNvSpPr>
              <a:spLocks noChangeShapeType="1"/>
            </p:cNvSpPr>
            <p:nvPr/>
          </p:nvSpPr>
          <p:spPr bwMode="auto">
            <a:xfrm>
              <a:off x="3665" y="3039"/>
              <a:ext cx="44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08596" name="Rectangle 20"/>
          <p:cNvSpPr>
            <a:spLocks noChangeArrowheads="1"/>
          </p:cNvSpPr>
          <p:nvPr/>
        </p:nvSpPr>
        <p:spPr bwMode="auto">
          <a:xfrm>
            <a:off x="6732588" y="1717675"/>
            <a:ext cx="719137" cy="450850"/>
          </a:xfrm>
          <a:prstGeom prst="rect">
            <a:avLst/>
          </a:prstGeom>
          <a:noFill/>
          <a:ln w="254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8612" name="Line 36"/>
          <p:cNvSpPr>
            <a:spLocks noChangeShapeType="1"/>
          </p:cNvSpPr>
          <p:nvPr/>
        </p:nvSpPr>
        <p:spPr bwMode="auto">
          <a:xfrm>
            <a:off x="5478463" y="3719513"/>
            <a:ext cx="0" cy="1576387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oval" w="lg" len="lg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13" name="Line 37"/>
          <p:cNvSpPr>
            <a:spLocks noChangeShapeType="1"/>
          </p:cNvSpPr>
          <p:nvPr/>
        </p:nvSpPr>
        <p:spPr bwMode="auto">
          <a:xfrm>
            <a:off x="5735638" y="3719513"/>
            <a:ext cx="0" cy="1576387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oval" w="lg" len="lg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14" name="Line 38"/>
          <p:cNvSpPr>
            <a:spLocks noChangeShapeType="1"/>
          </p:cNvSpPr>
          <p:nvPr/>
        </p:nvSpPr>
        <p:spPr bwMode="auto">
          <a:xfrm>
            <a:off x="6327775" y="3071813"/>
            <a:ext cx="0" cy="1576387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oval" w="lg" len="lg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15" name="Line 39"/>
          <p:cNvSpPr>
            <a:spLocks noChangeShapeType="1"/>
          </p:cNvSpPr>
          <p:nvPr/>
        </p:nvSpPr>
        <p:spPr bwMode="auto">
          <a:xfrm flipH="1">
            <a:off x="6416675" y="1943100"/>
            <a:ext cx="676275" cy="765175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oval" w="lg" len="lg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08662" name="Group 86"/>
          <p:cNvGrpSpPr>
            <a:grpSpLocks/>
          </p:cNvGrpSpPr>
          <p:nvPr/>
        </p:nvGrpSpPr>
        <p:grpSpPr bwMode="auto">
          <a:xfrm>
            <a:off x="3251200" y="2439988"/>
            <a:ext cx="914400" cy="1454150"/>
            <a:chOff x="2048" y="1537"/>
            <a:chExt cx="576" cy="916"/>
          </a:xfrm>
        </p:grpSpPr>
        <p:sp>
          <p:nvSpPr>
            <p:cNvPr id="408616" name="Line 40"/>
            <p:cNvSpPr>
              <a:spLocks noChangeShapeType="1"/>
            </p:cNvSpPr>
            <p:nvPr/>
          </p:nvSpPr>
          <p:spPr bwMode="auto">
            <a:xfrm flipV="1">
              <a:off x="2048" y="1537"/>
              <a:ext cx="566" cy="62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8617" name="Line 41"/>
            <p:cNvSpPr>
              <a:spLocks noChangeShapeType="1"/>
            </p:cNvSpPr>
            <p:nvPr/>
          </p:nvSpPr>
          <p:spPr bwMode="auto">
            <a:xfrm flipV="1">
              <a:off x="2058" y="1821"/>
              <a:ext cx="566" cy="62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8619" name="Line 43"/>
            <p:cNvSpPr>
              <a:spLocks noChangeShapeType="1"/>
            </p:cNvSpPr>
            <p:nvPr/>
          </p:nvSpPr>
          <p:spPr bwMode="auto">
            <a:xfrm>
              <a:off x="2058" y="2160"/>
              <a:ext cx="0" cy="29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8620" name="Line 44"/>
            <p:cNvSpPr>
              <a:spLocks noChangeShapeType="1"/>
            </p:cNvSpPr>
            <p:nvPr/>
          </p:nvSpPr>
          <p:spPr bwMode="auto">
            <a:xfrm>
              <a:off x="2612" y="1555"/>
              <a:ext cx="0" cy="29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08621" name="Line 45"/>
          <p:cNvSpPr>
            <a:spLocks noChangeShapeType="1"/>
          </p:cNvSpPr>
          <p:nvPr/>
        </p:nvSpPr>
        <p:spPr bwMode="auto">
          <a:xfrm flipV="1">
            <a:off x="3941763" y="2890838"/>
            <a:ext cx="1919287" cy="39687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oval" w="lg" len="lg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22" name="Line 46"/>
          <p:cNvSpPr>
            <a:spLocks noChangeShapeType="1"/>
          </p:cNvSpPr>
          <p:nvPr/>
        </p:nvSpPr>
        <p:spPr bwMode="auto">
          <a:xfrm flipV="1">
            <a:off x="3559175" y="3294063"/>
            <a:ext cx="1919288" cy="39687"/>
          </a:xfrm>
          <a:prstGeom prst="line">
            <a:avLst/>
          </a:prstGeom>
          <a:noFill/>
          <a:ln w="19050">
            <a:solidFill>
              <a:schemeClr val="accent2"/>
            </a:solidFill>
            <a:prstDash val="dash"/>
            <a:round/>
            <a:headEnd type="oval" w="lg" len="lg"/>
            <a:tailEnd type="oval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23" name="Text Box 47"/>
          <p:cNvSpPr txBox="1">
            <a:spLocks noChangeArrowheads="1"/>
          </p:cNvSpPr>
          <p:nvPr/>
        </p:nvSpPr>
        <p:spPr bwMode="auto">
          <a:xfrm>
            <a:off x="7626350" y="4191000"/>
            <a:ext cx="319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ru-RU" sz="2400" i="1">
                <a:latin typeface="Times New Roman" pitchFamily="18" charset="0"/>
              </a:rPr>
              <a:t>x</a:t>
            </a:r>
            <a:endParaRPr lang="ru-RU" altLang="ru-RU" sz="2400" i="1">
              <a:latin typeface="Times New Roman" pitchFamily="18" charset="0"/>
            </a:endParaRPr>
          </a:p>
        </p:txBody>
      </p:sp>
      <p:sp>
        <p:nvSpPr>
          <p:cNvPr id="408624" name="Text Box 48"/>
          <p:cNvSpPr txBox="1">
            <a:spLocks noChangeArrowheads="1"/>
          </p:cNvSpPr>
          <p:nvPr/>
        </p:nvSpPr>
        <p:spPr bwMode="auto">
          <a:xfrm>
            <a:off x="2932113" y="5581650"/>
            <a:ext cx="319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ru-RU" sz="2400" i="1">
                <a:latin typeface="Times New Roman" pitchFamily="18" charset="0"/>
              </a:rPr>
              <a:t>y</a:t>
            </a:r>
            <a:endParaRPr lang="ru-RU" altLang="ru-RU" sz="2400" i="1">
              <a:latin typeface="Times New Roman" pitchFamily="18" charset="0"/>
            </a:endParaRPr>
          </a:p>
        </p:txBody>
      </p:sp>
      <p:sp>
        <p:nvSpPr>
          <p:cNvPr id="408625" name="Text Box 49"/>
          <p:cNvSpPr txBox="1">
            <a:spLocks noChangeArrowheads="1"/>
          </p:cNvSpPr>
          <p:nvPr/>
        </p:nvSpPr>
        <p:spPr bwMode="auto">
          <a:xfrm>
            <a:off x="4694238" y="1808163"/>
            <a:ext cx="3032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ru-RU" sz="2400" i="1">
                <a:latin typeface="Times New Roman" pitchFamily="18" charset="0"/>
              </a:rPr>
              <a:t>z</a:t>
            </a:r>
            <a:endParaRPr lang="ru-RU" altLang="ru-RU" sz="2400" i="1">
              <a:latin typeface="Times New Roman" pitchFamily="18" charset="0"/>
            </a:endParaRPr>
          </a:p>
        </p:txBody>
      </p:sp>
      <p:sp>
        <p:nvSpPr>
          <p:cNvPr id="408626" name="Line 50"/>
          <p:cNvSpPr>
            <a:spLocks noChangeShapeType="1"/>
          </p:cNvSpPr>
          <p:nvPr/>
        </p:nvSpPr>
        <p:spPr bwMode="auto">
          <a:xfrm flipV="1">
            <a:off x="2932113" y="5149850"/>
            <a:ext cx="334962" cy="292100"/>
          </a:xfrm>
          <a:prstGeom prst="line">
            <a:avLst/>
          </a:prstGeom>
          <a:noFill/>
          <a:ln w="31750">
            <a:solidFill>
              <a:srgbClr val="00808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27" name="Line 51"/>
          <p:cNvSpPr>
            <a:spLocks noChangeShapeType="1"/>
          </p:cNvSpPr>
          <p:nvPr/>
        </p:nvSpPr>
        <p:spPr bwMode="auto">
          <a:xfrm>
            <a:off x="7272338" y="3968750"/>
            <a:ext cx="533400" cy="0"/>
          </a:xfrm>
          <a:prstGeom prst="line">
            <a:avLst/>
          </a:prstGeom>
          <a:noFill/>
          <a:ln w="31750">
            <a:solidFill>
              <a:srgbClr val="00808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28" name="Line 52"/>
          <p:cNvSpPr>
            <a:spLocks noChangeShapeType="1"/>
          </p:cNvSpPr>
          <p:nvPr/>
        </p:nvSpPr>
        <p:spPr bwMode="auto">
          <a:xfrm flipV="1">
            <a:off x="4694238" y="2043113"/>
            <a:ext cx="0" cy="442912"/>
          </a:xfrm>
          <a:prstGeom prst="line">
            <a:avLst/>
          </a:prstGeom>
          <a:noFill/>
          <a:ln w="31750">
            <a:solidFill>
              <a:srgbClr val="008080"/>
            </a:solidFill>
            <a:round/>
            <a:headEnd type="triangle" w="med" len="lg"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408635" name="Group 59"/>
          <p:cNvGrpSpPr>
            <a:grpSpLocks/>
          </p:cNvGrpSpPr>
          <p:nvPr/>
        </p:nvGrpSpPr>
        <p:grpSpPr bwMode="auto">
          <a:xfrm rot="-1618307">
            <a:off x="3400425" y="4941888"/>
            <a:ext cx="247650" cy="285750"/>
            <a:chOff x="2242" y="3426"/>
            <a:chExt cx="156" cy="180"/>
          </a:xfrm>
        </p:grpSpPr>
        <p:sp>
          <p:nvSpPr>
            <p:cNvPr id="408633" name="AutoShape 57"/>
            <p:cNvSpPr>
              <a:spLocks noChangeArrowheads="1"/>
            </p:cNvSpPr>
            <p:nvPr/>
          </p:nvSpPr>
          <p:spPr bwMode="auto">
            <a:xfrm>
              <a:off x="2242" y="3516"/>
              <a:ext cx="156" cy="90"/>
            </a:xfrm>
            <a:prstGeom prst="curvedUpArrow">
              <a:avLst>
                <a:gd name="adj1" fmla="val 34667"/>
                <a:gd name="adj2" fmla="val 69333"/>
                <a:gd name="adj3" fmla="val 33333"/>
              </a:avLst>
            </a:prstGeom>
            <a:solidFill>
              <a:srgbClr val="0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8634" name="AutoShape 58"/>
            <p:cNvSpPr>
              <a:spLocks noChangeArrowheads="1"/>
            </p:cNvSpPr>
            <p:nvPr/>
          </p:nvSpPr>
          <p:spPr bwMode="auto">
            <a:xfrm flipV="1">
              <a:off x="2242" y="3426"/>
              <a:ext cx="156" cy="90"/>
            </a:xfrm>
            <a:prstGeom prst="curvedUpArrow">
              <a:avLst>
                <a:gd name="adj1" fmla="val 34667"/>
                <a:gd name="adj2" fmla="val 69333"/>
                <a:gd name="adj3" fmla="val 33333"/>
              </a:avLst>
            </a:prstGeom>
            <a:solidFill>
              <a:srgbClr val="0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08636" name="Group 60"/>
          <p:cNvGrpSpPr>
            <a:grpSpLocks/>
          </p:cNvGrpSpPr>
          <p:nvPr/>
        </p:nvGrpSpPr>
        <p:grpSpPr bwMode="auto">
          <a:xfrm rot="16200000">
            <a:off x="4448175" y="2565400"/>
            <a:ext cx="247650" cy="285750"/>
            <a:chOff x="2242" y="3426"/>
            <a:chExt cx="156" cy="180"/>
          </a:xfrm>
        </p:grpSpPr>
        <p:sp>
          <p:nvSpPr>
            <p:cNvPr id="408637" name="AutoShape 61"/>
            <p:cNvSpPr>
              <a:spLocks noChangeArrowheads="1"/>
            </p:cNvSpPr>
            <p:nvPr/>
          </p:nvSpPr>
          <p:spPr bwMode="auto">
            <a:xfrm>
              <a:off x="2242" y="3516"/>
              <a:ext cx="156" cy="90"/>
            </a:xfrm>
            <a:prstGeom prst="curvedUpArrow">
              <a:avLst>
                <a:gd name="adj1" fmla="val 34667"/>
                <a:gd name="adj2" fmla="val 69333"/>
                <a:gd name="adj3" fmla="val 33333"/>
              </a:avLst>
            </a:prstGeom>
            <a:solidFill>
              <a:srgbClr val="0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8638" name="AutoShape 62"/>
            <p:cNvSpPr>
              <a:spLocks noChangeArrowheads="1"/>
            </p:cNvSpPr>
            <p:nvPr/>
          </p:nvSpPr>
          <p:spPr bwMode="auto">
            <a:xfrm flipV="1">
              <a:off x="2242" y="3426"/>
              <a:ext cx="156" cy="90"/>
            </a:xfrm>
            <a:prstGeom prst="curvedUpArrow">
              <a:avLst>
                <a:gd name="adj1" fmla="val 34667"/>
                <a:gd name="adj2" fmla="val 69333"/>
                <a:gd name="adj3" fmla="val 33333"/>
              </a:avLst>
            </a:prstGeom>
            <a:solidFill>
              <a:srgbClr val="0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08639" name="Group 63"/>
          <p:cNvGrpSpPr>
            <a:grpSpLocks/>
          </p:cNvGrpSpPr>
          <p:nvPr/>
        </p:nvGrpSpPr>
        <p:grpSpPr bwMode="auto">
          <a:xfrm rot="-137132">
            <a:off x="6845300" y="4006850"/>
            <a:ext cx="247650" cy="285750"/>
            <a:chOff x="2242" y="3426"/>
            <a:chExt cx="156" cy="180"/>
          </a:xfrm>
        </p:grpSpPr>
        <p:sp>
          <p:nvSpPr>
            <p:cNvPr id="408640" name="AutoShape 64"/>
            <p:cNvSpPr>
              <a:spLocks noChangeArrowheads="1"/>
            </p:cNvSpPr>
            <p:nvPr/>
          </p:nvSpPr>
          <p:spPr bwMode="auto">
            <a:xfrm>
              <a:off x="2242" y="3516"/>
              <a:ext cx="156" cy="90"/>
            </a:xfrm>
            <a:prstGeom prst="curvedUpArrow">
              <a:avLst>
                <a:gd name="adj1" fmla="val 34667"/>
                <a:gd name="adj2" fmla="val 69333"/>
                <a:gd name="adj3" fmla="val 33333"/>
              </a:avLst>
            </a:prstGeom>
            <a:solidFill>
              <a:srgbClr val="0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08641" name="AutoShape 65"/>
            <p:cNvSpPr>
              <a:spLocks noChangeArrowheads="1"/>
            </p:cNvSpPr>
            <p:nvPr/>
          </p:nvSpPr>
          <p:spPr bwMode="auto">
            <a:xfrm flipV="1">
              <a:off x="2242" y="3426"/>
              <a:ext cx="156" cy="90"/>
            </a:xfrm>
            <a:prstGeom prst="curvedUpArrow">
              <a:avLst>
                <a:gd name="adj1" fmla="val 34667"/>
                <a:gd name="adj2" fmla="val 69333"/>
                <a:gd name="adj3" fmla="val 33333"/>
              </a:avLst>
            </a:prstGeom>
            <a:solidFill>
              <a:srgbClr val="008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17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08643" name="AutoShape 67"/>
          <p:cNvSpPr>
            <a:spLocks noChangeArrowheads="1"/>
          </p:cNvSpPr>
          <p:nvPr/>
        </p:nvSpPr>
        <p:spPr bwMode="auto">
          <a:xfrm rot="5400000">
            <a:off x="6792912" y="2605088"/>
            <a:ext cx="195263" cy="1125538"/>
          </a:xfrm>
          <a:prstGeom prst="downArrow">
            <a:avLst>
              <a:gd name="adj1" fmla="val 50000"/>
              <a:gd name="adj2" fmla="val 144105"/>
            </a:avLst>
          </a:prstGeom>
          <a:solidFill>
            <a:srgbClr val="FF0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8644" name="AutoShape 68"/>
          <p:cNvSpPr>
            <a:spLocks noChangeArrowheads="1"/>
          </p:cNvSpPr>
          <p:nvPr/>
        </p:nvSpPr>
        <p:spPr bwMode="auto">
          <a:xfrm rot="13226813">
            <a:off x="5059363" y="3522663"/>
            <a:ext cx="195262" cy="1125537"/>
          </a:xfrm>
          <a:prstGeom prst="downArrow">
            <a:avLst>
              <a:gd name="adj1" fmla="val 50000"/>
              <a:gd name="adj2" fmla="val 144106"/>
            </a:avLst>
          </a:prstGeom>
          <a:solidFill>
            <a:srgbClr val="FF0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8645" name="Line 69"/>
          <p:cNvSpPr>
            <a:spLocks noChangeShapeType="1"/>
          </p:cNvSpPr>
          <p:nvPr/>
        </p:nvSpPr>
        <p:spPr bwMode="auto">
          <a:xfrm>
            <a:off x="6791325" y="2439988"/>
            <a:ext cx="0" cy="45085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46" name="Line 70"/>
          <p:cNvSpPr>
            <a:spLocks noChangeShapeType="1"/>
          </p:cNvSpPr>
          <p:nvPr/>
        </p:nvSpPr>
        <p:spPr bwMode="auto">
          <a:xfrm>
            <a:off x="6072188" y="2439988"/>
            <a:ext cx="0" cy="450850"/>
          </a:xfrm>
          <a:prstGeom prst="line">
            <a:avLst/>
          </a:prstGeom>
          <a:noFill/>
          <a:ln w="38100">
            <a:solidFill>
              <a:srgbClr val="008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47" name="Line 71"/>
          <p:cNvSpPr>
            <a:spLocks noChangeShapeType="1"/>
          </p:cNvSpPr>
          <p:nvPr/>
        </p:nvSpPr>
        <p:spPr bwMode="auto">
          <a:xfrm>
            <a:off x="6072188" y="2439988"/>
            <a:ext cx="719137" cy="0"/>
          </a:xfrm>
          <a:prstGeom prst="line">
            <a:avLst/>
          </a:prstGeom>
          <a:noFill/>
          <a:ln w="38100">
            <a:solidFill>
              <a:srgbClr val="0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48" name="Line 72"/>
          <p:cNvSpPr>
            <a:spLocks noChangeShapeType="1"/>
          </p:cNvSpPr>
          <p:nvPr/>
        </p:nvSpPr>
        <p:spPr bwMode="auto">
          <a:xfrm>
            <a:off x="6072188" y="2890838"/>
            <a:ext cx="719137" cy="0"/>
          </a:xfrm>
          <a:prstGeom prst="line">
            <a:avLst/>
          </a:prstGeom>
          <a:noFill/>
          <a:ln w="38100">
            <a:solidFill>
              <a:srgbClr val="00808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49" name="Text Box 73"/>
          <p:cNvSpPr txBox="1">
            <a:spLocks noChangeArrowheads="1"/>
          </p:cNvSpPr>
          <p:nvPr/>
        </p:nvSpPr>
        <p:spPr bwMode="auto">
          <a:xfrm>
            <a:off x="5834063" y="1419225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ru-RU" sz="2400">
                <a:latin typeface="Times New Roman" pitchFamily="18" charset="0"/>
              </a:rPr>
              <a:t>Q</a:t>
            </a:r>
            <a:r>
              <a:rPr lang="en-US" altLang="ru-RU" sz="2400" baseline="-25000">
                <a:latin typeface="Times New Roman" pitchFamily="18" charset="0"/>
              </a:rPr>
              <a:t>1</a:t>
            </a:r>
            <a:endParaRPr lang="ru-RU" altLang="ru-RU" sz="2400" baseline="-25000">
              <a:latin typeface="Times New Roman" pitchFamily="18" charset="0"/>
            </a:endParaRPr>
          </a:p>
        </p:txBody>
      </p:sp>
      <p:sp>
        <p:nvSpPr>
          <p:cNvPr id="408650" name="Text Box 74"/>
          <p:cNvSpPr txBox="1">
            <a:spLocks noChangeArrowheads="1"/>
          </p:cNvSpPr>
          <p:nvPr/>
        </p:nvSpPr>
        <p:spPr bwMode="auto">
          <a:xfrm>
            <a:off x="7453313" y="2933700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ru-RU" sz="2400">
                <a:latin typeface="Times New Roman" pitchFamily="18" charset="0"/>
              </a:rPr>
              <a:t>Q</a:t>
            </a:r>
            <a:r>
              <a:rPr lang="en-US" altLang="ru-RU" sz="2400" baseline="-25000">
                <a:latin typeface="Times New Roman" pitchFamily="18" charset="0"/>
              </a:rPr>
              <a:t>2</a:t>
            </a:r>
            <a:endParaRPr lang="ru-RU" altLang="ru-RU" sz="2400" baseline="-25000">
              <a:latin typeface="Times New Roman" pitchFamily="18" charset="0"/>
            </a:endParaRPr>
          </a:p>
        </p:txBody>
      </p:sp>
      <p:sp>
        <p:nvSpPr>
          <p:cNvPr id="408651" name="Text Box 75"/>
          <p:cNvSpPr txBox="1">
            <a:spLocks noChangeArrowheads="1"/>
          </p:cNvSpPr>
          <p:nvPr/>
        </p:nvSpPr>
        <p:spPr bwMode="auto">
          <a:xfrm>
            <a:off x="4440238" y="4508500"/>
            <a:ext cx="5064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ru-RU" sz="2400">
                <a:latin typeface="Times New Roman" pitchFamily="18" charset="0"/>
              </a:rPr>
              <a:t>Q</a:t>
            </a:r>
            <a:r>
              <a:rPr lang="en-US" altLang="ru-RU" sz="2400" baseline="-25000">
                <a:latin typeface="Times New Roman" pitchFamily="18" charset="0"/>
              </a:rPr>
              <a:t>3</a:t>
            </a:r>
            <a:endParaRPr lang="ru-RU" altLang="ru-RU" sz="2400" baseline="-25000">
              <a:latin typeface="Times New Roman" pitchFamily="18" charset="0"/>
            </a:endParaRPr>
          </a:p>
        </p:txBody>
      </p:sp>
      <p:sp>
        <p:nvSpPr>
          <p:cNvPr id="408652" name="Text Box 76"/>
          <p:cNvSpPr txBox="1">
            <a:spLocks noChangeArrowheads="1"/>
          </p:cNvSpPr>
          <p:nvPr/>
        </p:nvSpPr>
        <p:spPr bwMode="auto">
          <a:xfrm>
            <a:off x="6174263" y="5497513"/>
            <a:ext cx="221361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uk-UA" altLang="ru-RU" dirty="0" smtClean="0"/>
              <a:t>Настановна база</a:t>
            </a:r>
            <a:endParaRPr lang="ru-RU" altLang="ru-RU" dirty="0"/>
          </a:p>
        </p:txBody>
      </p:sp>
      <p:sp>
        <p:nvSpPr>
          <p:cNvPr id="408653" name="Line 77"/>
          <p:cNvSpPr>
            <a:spLocks noChangeShapeType="1"/>
          </p:cNvSpPr>
          <p:nvPr/>
        </p:nvSpPr>
        <p:spPr bwMode="auto">
          <a:xfrm>
            <a:off x="6088063" y="5076825"/>
            <a:ext cx="1001712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54" name="Text Box 78"/>
          <p:cNvSpPr txBox="1">
            <a:spLocks noChangeArrowheads="1"/>
          </p:cNvSpPr>
          <p:nvPr/>
        </p:nvSpPr>
        <p:spPr bwMode="auto">
          <a:xfrm>
            <a:off x="1270693" y="2028825"/>
            <a:ext cx="200362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uk-UA" altLang="ru-RU" dirty="0" smtClean="0"/>
              <a:t>Напрямна база</a:t>
            </a:r>
            <a:endParaRPr lang="ru-RU" altLang="ru-RU" dirty="0"/>
          </a:p>
        </p:txBody>
      </p:sp>
      <p:sp>
        <p:nvSpPr>
          <p:cNvPr id="408655" name="Line 79"/>
          <p:cNvSpPr>
            <a:spLocks noChangeShapeType="1"/>
          </p:cNvSpPr>
          <p:nvPr/>
        </p:nvSpPr>
        <p:spPr bwMode="auto">
          <a:xfrm>
            <a:off x="2185988" y="2486025"/>
            <a:ext cx="1493837" cy="5857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56" name="Text Box 80"/>
          <p:cNvSpPr txBox="1">
            <a:spLocks noChangeArrowheads="1"/>
          </p:cNvSpPr>
          <p:nvPr/>
        </p:nvSpPr>
        <p:spPr bwMode="auto">
          <a:xfrm>
            <a:off x="7127798" y="2468563"/>
            <a:ext cx="170354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uk-UA" altLang="ru-RU" dirty="0" smtClean="0"/>
              <a:t>Опорна база</a:t>
            </a:r>
            <a:endParaRPr lang="ru-RU" altLang="ru-RU" dirty="0"/>
          </a:p>
        </p:txBody>
      </p:sp>
      <p:sp>
        <p:nvSpPr>
          <p:cNvPr id="408657" name="Line 81"/>
          <p:cNvSpPr>
            <a:spLocks noChangeShapeType="1"/>
          </p:cNvSpPr>
          <p:nvPr/>
        </p:nvSpPr>
        <p:spPr bwMode="auto">
          <a:xfrm>
            <a:off x="7304088" y="2043113"/>
            <a:ext cx="655637" cy="5048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42" name="AutoShape 66"/>
          <p:cNvSpPr>
            <a:spLocks noChangeArrowheads="1"/>
          </p:cNvSpPr>
          <p:nvPr/>
        </p:nvSpPr>
        <p:spPr bwMode="auto">
          <a:xfrm>
            <a:off x="5957888" y="1876425"/>
            <a:ext cx="195262" cy="1125538"/>
          </a:xfrm>
          <a:prstGeom prst="downArrow">
            <a:avLst>
              <a:gd name="adj1" fmla="val 50000"/>
              <a:gd name="adj2" fmla="val 144106"/>
            </a:avLst>
          </a:prstGeom>
          <a:solidFill>
            <a:srgbClr val="FF0000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8659" name="Line 83"/>
          <p:cNvSpPr>
            <a:spLocks noChangeShapeType="1"/>
          </p:cNvSpPr>
          <p:nvPr/>
        </p:nvSpPr>
        <p:spPr bwMode="auto">
          <a:xfrm flipV="1">
            <a:off x="4572000" y="2168525"/>
            <a:ext cx="225425" cy="1809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60" name="Line 84"/>
          <p:cNvSpPr>
            <a:spLocks noChangeShapeType="1"/>
          </p:cNvSpPr>
          <p:nvPr/>
        </p:nvSpPr>
        <p:spPr bwMode="auto">
          <a:xfrm>
            <a:off x="3400425" y="4967288"/>
            <a:ext cx="225425" cy="2603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61" name="Line 85"/>
          <p:cNvSpPr>
            <a:spLocks noChangeShapeType="1"/>
          </p:cNvSpPr>
          <p:nvPr/>
        </p:nvSpPr>
        <p:spPr bwMode="auto">
          <a:xfrm flipV="1">
            <a:off x="6842125" y="4006850"/>
            <a:ext cx="252413" cy="2857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63" name="Line 87"/>
          <p:cNvSpPr>
            <a:spLocks noChangeShapeType="1"/>
          </p:cNvSpPr>
          <p:nvPr/>
        </p:nvSpPr>
        <p:spPr bwMode="auto">
          <a:xfrm flipV="1">
            <a:off x="7400925" y="3878263"/>
            <a:ext cx="225425" cy="1809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64" name="Line 88"/>
          <p:cNvSpPr>
            <a:spLocks noChangeShapeType="1"/>
          </p:cNvSpPr>
          <p:nvPr/>
        </p:nvSpPr>
        <p:spPr bwMode="auto">
          <a:xfrm flipV="1">
            <a:off x="4459288" y="2617788"/>
            <a:ext cx="225425" cy="1809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8665" name="Line 89"/>
          <p:cNvSpPr>
            <a:spLocks noChangeShapeType="1"/>
          </p:cNvSpPr>
          <p:nvPr/>
        </p:nvSpPr>
        <p:spPr bwMode="auto">
          <a:xfrm>
            <a:off x="3025775" y="5181600"/>
            <a:ext cx="225425" cy="2603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08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08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08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08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4086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086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 nodeType="clickPar">
                      <p:stCondLst>
                        <p:cond delay="indefinite"/>
                      </p:stCondLst>
                      <p:childTnLst>
                        <p:par>
                          <p:cTn id="1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80" grpId="0" animBg="1"/>
      <p:bldP spid="408581" grpId="0" animBg="1"/>
      <p:bldP spid="408582" grpId="0" animBg="1"/>
      <p:bldP spid="408584" grpId="0" animBg="1"/>
      <p:bldP spid="408586" grpId="0" animBg="1"/>
      <p:bldP spid="408587" grpId="0" animBg="1"/>
      <p:bldP spid="408588" grpId="0" animBg="1"/>
      <p:bldP spid="408589" grpId="0" animBg="1"/>
      <p:bldP spid="408596" grpId="0" animBg="1"/>
      <p:bldP spid="408612" grpId="0" animBg="1"/>
      <p:bldP spid="408613" grpId="0" animBg="1"/>
      <p:bldP spid="408614" grpId="0" animBg="1"/>
      <p:bldP spid="408615" grpId="0" animBg="1"/>
      <p:bldP spid="408621" grpId="0" animBg="1"/>
      <p:bldP spid="408622" grpId="0" animBg="1"/>
      <p:bldP spid="408623" grpId="0"/>
      <p:bldP spid="408624" grpId="0"/>
      <p:bldP spid="408625" grpId="0"/>
      <p:bldP spid="408626" grpId="0" animBg="1"/>
      <p:bldP spid="408627" grpId="0" animBg="1"/>
      <p:bldP spid="408628" grpId="0" animBg="1"/>
      <p:bldP spid="408643" grpId="0" animBg="1"/>
      <p:bldP spid="408644" grpId="0" animBg="1"/>
      <p:bldP spid="408645" grpId="0" animBg="1"/>
      <p:bldP spid="408646" grpId="0" animBg="1"/>
      <p:bldP spid="408647" grpId="0" animBg="1"/>
      <p:bldP spid="408648" grpId="0" animBg="1"/>
      <p:bldP spid="408649" grpId="0"/>
      <p:bldP spid="408650" grpId="0"/>
      <p:bldP spid="408651" grpId="0"/>
      <p:bldP spid="408652" grpId="0"/>
      <p:bldP spid="408653" grpId="0" animBg="1"/>
      <p:bldP spid="408654" grpId="0"/>
      <p:bldP spid="408655" grpId="0" animBg="1"/>
      <p:bldP spid="408656" grpId="0"/>
      <p:bldP spid="408657" grpId="0" animBg="1"/>
      <p:bldP spid="408642" grpId="0" animBg="1"/>
      <p:bldP spid="408659" grpId="0" animBg="1"/>
      <p:bldP spid="408660" grpId="0" animBg="1"/>
      <p:bldP spid="408661" grpId="0" animBg="1"/>
      <p:bldP spid="408663" grpId="0" animBg="1"/>
      <p:bldP spid="408664" grpId="0" animBg="1"/>
      <p:bldP spid="40866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36D6F-D10A-483B-91F5-1C4D01FA9433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2DFFB-B48F-4616-BEE4-774D87A75756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2800" dirty="0" smtClean="0"/>
              <a:t>Класифікація технологічних баз залежно від кількості задіяних опорних точок</a:t>
            </a:r>
            <a:endParaRPr lang="ru-RU" altLang="ru-RU" sz="2800" dirty="0"/>
          </a:p>
        </p:txBody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600" dirty="0" err="1" smtClean="0"/>
              <a:t>Установча</a:t>
            </a:r>
            <a:r>
              <a:rPr lang="ru-RU" altLang="ru-RU" sz="2600" dirty="0" smtClean="0"/>
              <a:t> база – </a:t>
            </a:r>
            <a:r>
              <a:rPr lang="ru-RU" altLang="ru-RU" sz="2600" dirty="0" err="1" smtClean="0"/>
              <a:t>це</a:t>
            </a:r>
            <a:r>
              <a:rPr lang="ru-RU" altLang="ru-RU" sz="2600" dirty="0" smtClean="0"/>
              <a:t> база, </a:t>
            </a:r>
            <a:r>
              <a:rPr lang="ru-RU" altLang="ru-RU" sz="2600" dirty="0" err="1" smtClean="0"/>
              <a:t>що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позбавляє</a:t>
            </a:r>
            <a:r>
              <a:rPr lang="ru-RU" altLang="ru-RU" sz="2600" dirty="0" smtClean="0"/>
              <a:t> заготовку </a:t>
            </a:r>
            <a:r>
              <a:rPr lang="ru-RU" altLang="ru-RU" sz="2600" dirty="0" err="1" smtClean="0"/>
              <a:t>трьох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ступенів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свободи</a:t>
            </a:r>
            <a:r>
              <a:rPr lang="ru-RU" altLang="ru-RU" sz="2600" dirty="0" smtClean="0"/>
              <a:t>(</a:t>
            </a:r>
            <a:r>
              <a:rPr lang="ru-RU" altLang="ru-RU" sz="2600" dirty="0" err="1" smtClean="0"/>
              <a:t>або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використовує</a:t>
            </a:r>
            <a:r>
              <a:rPr lang="ru-RU" altLang="ru-RU" sz="2600" dirty="0" smtClean="0"/>
              <a:t> три </a:t>
            </a:r>
            <a:r>
              <a:rPr lang="ru-RU" altLang="ru-RU" sz="2600" dirty="0" err="1" smtClean="0"/>
              <a:t>опорні</a:t>
            </a:r>
            <a:r>
              <a:rPr lang="ru-RU" altLang="ru-RU" sz="2600" dirty="0" smtClean="0"/>
              <a:t> точки) .</a:t>
            </a:r>
            <a:endParaRPr lang="ru-RU" altLang="ru-RU" sz="2600" dirty="0"/>
          </a:p>
          <a:p>
            <a:r>
              <a:rPr lang="ru-RU" altLang="ru-RU" sz="2600" dirty="0" err="1" smtClean="0"/>
              <a:t>Напрямна</a:t>
            </a:r>
            <a:r>
              <a:rPr lang="ru-RU" altLang="ru-RU" sz="2600" dirty="0" smtClean="0"/>
              <a:t> база – </a:t>
            </a:r>
            <a:r>
              <a:rPr lang="ru-RU" altLang="ru-RU" sz="2600" dirty="0" err="1" smtClean="0"/>
              <a:t>цу</a:t>
            </a:r>
            <a:r>
              <a:rPr lang="ru-RU" altLang="ru-RU" sz="2600" dirty="0" smtClean="0"/>
              <a:t> база, </a:t>
            </a:r>
            <a:r>
              <a:rPr lang="ru-RU" altLang="ru-RU" sz="2600" dirty="0" err="1" smtClean="0"/>
              <a:t>що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позбавляє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двох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ступенів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свободи</a:t>
            </a:r>
            <a:r>
              <a:rPr lang="ru-RU" altLang="ru-RU" sz="2600" dirty="0" smtClean="0"/>
              <a:t>(</a:t>
            </a:r>
            <a:r>
              <a:rPr lang="ru-RU" altLang="ru-RU" sz="2600" dirty="0" err="1" smtClean="0"/>
              <a:t>або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використовує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дві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опорні</a:t>
            </a:r>
            <a:r>
              <a:rPr lang="ru-RU" altLang="ru-RU" sz="2600" dirty="0" smtClean="0"/>
              <a:t> точки) .</a:t>
            </a:r>
            <a:endParaRPr lang="ru-RU" altLang="ru-RU" sz="2600" dirty="0"/>
          </a:p>
          <a:p>
            <a:r>
              <a:rPr lang="ru-RU" altLang="ru-RU" sz="2600" dirty="0" err="1" smtClean="0"/>
              <a:t>Опорна</a:t>
            </a:r>
            <a:r>
              <a:rPr lang="ru-RU" altLang="ru-RU" sz="2600" dirty="0" smtClean="0"/>
              <a:t> база – </a:t>
            </a:r>
            <a:r>
              <a:rPr lang="ru-RU" altLang="ru-RU" sz="2600" dirty="0" err="1" smtClean="0"/>
              <a:t>це</a:t>
            </a:r>
            <a:r>
              <a:rPr lang="ru-RU" altLang="ru-RU" sz="2600" dirty="0" smtClean="0"/>
              <a:t> база, </a:t>
            </a:r>
            <a:r>
              <a:rPr lang="ru-RU" altLang="ru-RU" sz="2600" dirty="0" err="1" smtClean="0"/>
              <a:t>що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позбавляє</a:t>
            </a:r>
            <a:r>
              <a:rPr lang="ru-RU" altLang="ru-RU" sz="2600" dirty="0" smtClean="0"/>
              <a:t> заготовку одного </a:t>
            </a:r>
            <a:r>
              <a:rPr lang="ru-RU" altLang="ru-RU" sz="2600" dirty="0" err="1" smtClean="0"/>
              <a:t>ступеня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свободи</a:t>
            </a:r>
            <a:r>
              <a:rPr lang="ru-RU" altLang="ru-RU" sz="2600" dirty="0" smtClean="0"/>
              <a:t>(</a:t>
            </a:r>
            <a:r>
              <a:rPr lang="ru-RU" altLang="ru-RU" sz="2600" dirty="0" err="1" smtClean="0"/>
              <a:t>або</a:t>
            </a:r>
            <a:r>
              <a:rPr lang="ru-RU" altLang="ru-RU" sz="2600" dirty="0" smtClean="0"/>
              <a:t> </a:t>
            </a:r>
            <a:r>
              <a:rPr lang="ru-RU" altLang="ru-RU" sz="2600" dirty="0" err="1" smtClean="0"/>
              <a:t>використовує</a:t>
            </a:r>
            <a:r>
              <a:rPr lang="ru-RU" altLang="ru-RU" sz="2600" dirty="0" smtClean="0"/>
              <a:t> одну </a:t>
            </a:r>
            <a:r>
              <a:rPr lang="ru-RU" altLang="ru-RU" sz="2600" dirty="0" err="1" smtClean="0"/>
              <a:t>опорну</a:t>
            </a:r>
            <a:r>
              <a:rPr lang="ru-RU" altLang="ru-RU" sz="2600" dirty="0" smtClean="0"/>
              <a:t> точку).</a:t>
            </a:r>
            <a:endParaRPr lang="ru-RU" alt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54694-7BB6-4439-AB1A-512E4648C300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1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1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4AD1C-4833-4E70-9572-15A5E9217C3A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sz="2800" dirty="0" smtClean="0"/>
              <a:t>Умовні позначення ідеальних опорних точок</a:t>
            </a:r>
            <a:endParaRPr lang="ru-RU" altLang="ru-RU" sz="2800" dirty="0"/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7740650" cy="1676400"/>
          </a:xfrm>
        </p:spPr>
        <p:txBody>
          <a:bodyPr/>
          <a:lstStyle/>
          <a:p>
            <a:r>
              <a:rPr lang="uk-UA" altLang="ru-RU" sz="2200" dirty="0" smtClean="0"/>
              <a:t>При проектуванні технологічних операцій можуть зображуватись «теоретичні схеми базування»</a:t>
            </a:r>
            <a:endParaRPr lang="ru-RU" altLang="ru-RU" sz="2200" dirty="0" smtClean="0"/>
          </a:p>
          <a:p>
            <a:r>
              <a:rPr lang="ru-RU" altLang="ru-RU" sz="2200" dirty="0" smtClean="0"/>
              <a:t>На </a:t>
            </a:r>
            <a:r>
              <a:rPr lang="ru-RU" altLang="ru-RU" sz="2200" dirty="0" err="1" smtClean="0"/>
              <a:t>цих</a:t>
            </a:r>
            <a:r>
              <a:rPr lang="ru-RU" altLang="ru-RU" sz="2200" dirty="0" smtClean="0"/>
              <a:t> схемах </a:t>
            </a:r>
            <a:r>
              <a:rPr lang="ru-RU" altLang="ru-RU" sz="2200" dirty="0" err="1" smtClean="0"/>
              <a:t>опорні</a:t>
            </a:r>
            <a:r>
              <a:rPr lang="ru-RU" altLang="ru-RU" sz="2200" dirty="0" smtClean="0"/>
              <a:t> точки </a:t>
            </a:r>
            <a:r>
              <a:rPr lang="ru-RU" altLang="ru-RU" sz="2200" dirty="0" err="1" smtClean="0"/>
              <a:t>зображують</a:t>
            </a:r>
            <a:r>
              <a:rPr lang="ru-RU" altLang="ru-RU" sz="2200" dirty="0" smtClean="0"/>
              <a:t> символами:</a:t>
            </a:r>
            <a:endParaRPr lang="ru-RU" altLang="ru-RU" sz="2200" dirty="0"/>
          </a:p>
        </p:txBody>
      </p:sp>
      <p:graphicFrame>
        <p:nvGraphicFramePr>
          <p:cNvPr id="411682" name="Group 34"/>
          <p:cNvGraphicFramePr>
            <a:graphicFrameLocks noGrp="1"/>
          </p:cNvGraphicFramePr>
          <p:nvPr>
            <p:ph sz="half" idx="2"/>
          </p:nvPr>
        </p:nvGraphicFramePr>
        <p:xfrm>
          <a:off x="1150938" y="3608388"/>
          <a:ext cx="6751637" cy="1890713"/>
        </p:xfrm>
        <a:graphic>
          <a:graphicData uri="http://schemas.openxmlformats.org/drawingml/2006/table">
            <a:tbl>
              <a:tblPr/>
              <a:tblGrid>
                <a:gridCol w="34210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05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907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sz="26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1pPr>
                      <a:lvl2pPr marL="471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sz="22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2pPr>
                      <a:lvl3pPr marL="909638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sz="2100"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3pPr>
                      <a:lvl4pPr marL="1306513"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4pPr>
                      <a:lvl5pPr marL="1695450">
                        <a:spcBef>
                          <a:spcPct val="25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5pPr>
                      <a:lvl6pPr marL="21526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6pPr>
                      <a:lvl7pPr marL="26098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7pPr>
                      <a:lvl8pPr marL="30670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8pPr>
                      <a:lvl9pPr marL="3524250" fontAlgn="base">
                        <a:spcBef>
                          <a:spcPct val="25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Font typeface="Wingdings" pitchFamily="2" charset="2"/>
                        <a:defRPr>
                          <a:solidFill>
                            <a:schemeClr val="tx1"/>
                          </a:solidFill>
                          <a:latin typeface="Verdana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11677" name="Picture 29" descr="tm3-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975" y="3608388"/>
            <a:ext cx="165735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678" name="Picture 30" descr="tm3-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675" y="3608388"/>
            <a:ext cx="1657350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1683" name="Text Box 35"/>
          <p:cNvSpPr txBox="1">
            <a:spLocks noChangeArrowheads="1"/>
          </p:cNvSpPr>
          <p:nvPr/>
        </p:nvSpPr>
        <p:spPr bwMode="auto">
          <a:xfrm>
            <a:off x="1150938" y="5678488"/>
            <a:ext cx="3241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altLang="ru-RU" dirty="0" smtClean="0"/>
              <a:t>Вигляд з боку</a:t>
            </a:r>
            <a:endParaRPr lang="ru-RU" altLang="ru-RU" dirty="0"/>
          </a:p>
        </p:txBody>
      </p:sp>
      <p:sp>
        <p:nvSpPr>
          <p:cNvPr id="411684" name="Text Box 36"/>
          <p:cNvSpPr txBox="1">
            <a:spLocks noChangeArrowheads="1"/>
          </p:cNvSpPr>
          <p:nvPr/>
        </p:nvSpPr>
        <p:spPr bwMode="auto">
          <a:xfrm>
            <a:off x="4660900" y="5678488"/>
            <a:ext cx="3241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altLang="ru-RU" dirty="0" smtClean="0"/>
              <a:t>Вигляд з верху</a:t>
            </a:r>
            <a:endParaRPr lang="ru-RU" alt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1" grpId="0" build="p"/>
      <p:bldP spid="411683" grpId="0"/>
      <p:bldP spid="41168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1543-26EA-4B13-ADAE-5D005ED74050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92F21-C085-4359-A0A0-F7D8C4EF98CB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304800"/>
            <a:ext cx="8001000" cy="1216025"/>
          </a:xfrm>
        </p:spPr>
        <p:txBody>
          <a:bodyPr/>
          <a:lstStyle/>
          <a:p>
            <a:r>
              <a:rPr lang="uk-UA" altLang="ru-RU" sz="2800" dirty="0" smtClean="0"/>
              <a:t>Приклади розробки теоретичних схем базування</a:t>
            </a:r>
            <a:endParaRPr lang="ru-RU" altLang="ru-RU" sz="2800" dirty="0"/>
          </a:p>
        </p:txBody>
      </p:sp>
      <p:pic>
        <p:nvPicPr>
          <p:cNvPr id="413701" name="Picture 5" descr="tm3-10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79738" y="2124075"/>
            <a:ext cx="3184525" cy="3800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3C4-FE28-43C6-AFF0-DEE5040AAE45}" type="datetime1">
              <a:rPr lang="ru-RU" altLang="ru-RU" smtClean="0"/>
              <a:t>11.03.2023</a:t>
            </a:fld>
            <a:endParaRPr lang="ru-RU" alt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altLang="ru-RU" dirty="0" err="1" smtClean="0"/>
              <a:t>Лекція</a:t>
            </a:r>
            <a:r>
              <a:rPr lang="ru-RU" altLang="ru-RU" dirty="0" smtClean="0"/>
              <a:t> 3                                                  </a:t>
            </a:r>
            <a:r>
              <a:rPr lang="ru-RU" altLang="ru-RU" dirty="0" err="1" smtClean="0"/>
              <a:t>Коккарева</a:t>
            </a:r>
            <a:r>
              <a:rPr lang="ru-RU" altLang="ru-RU" dirty="0" smtClean="0"/>
              <a:t> Е.С.</a:t>
            </a:r>
            <a:endParaRPr lang="ru-RU" altLang="ru-RU" dirty="0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CE931-CACF-4CDC-A7C1-65561021208C}" type="slidenum">
              <a:rPr lang="ru-RU" altLang="ru-RU"/>
              <a:pPr/>
              <a:t>9</a:t>
            </a:fld>
            <a:endParaRPr lang="ru-RU" altLang="ru-RU"/>
          </a:p>
        </p:txBody>
      </p:sp>
      <p:pic>
        <p:nvPicPr>
          <p:cNvPr id="418821" name="Picture 5" descr="tm3-11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35250" y="1808163"/>
            <a:ext cx="3871913" cy="42433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88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71500" y="304800"/>
            <a:ext cx="8001000" cy="1216025"/>
          </a:xfrm>
        </p:spPr>
        <p:txBody>
          <a:bodyPr/>
          <a:lstStyle/>
          <a:p>
            <a:r>
              <a:rPr lang="uk-UA" altLang="ru-RU" sz="2800" dirty="0" smtClean="0"/>
              <a:t>Приклади розробки теоретичних схем базування</a:t>
            </a:r>
            <a:endParaRPr lang="ru-RU" alt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m1">
  <a:themeElements>
    <a:clrScheme name="">
      <a:dk1>
        <a:srgbClr val="000000"/>
      </a:dk1>
      <a:lt1>
        <a:srgbClr val="FFFFFF"/>
      </a:lt1>
      <a:dk2>
        <a:srgbClr val="660033"/>
      </a:dk2>
      <a:lt2>
        <a:srgbClr val="666699"/>
      </a:lt2>
      <a:accent1>
        <a:srgbClr val="95A3D1"/>
      </a:accent1>
      <a:accent2>
        <a:srgbClr val="FFFF66"/>
      </a:accent2>
      <a:accent3>
        <a:srgbClr val="FFFFFF"/>
      </a:accent3>
      <a:accent4>
        <a:srgbClr val="000000"/>
      </a:accent4>
      <a:accent5>
        <a:srgbClr val="C8CEE5"/>
      </a:accent5>
      <a:accent6>
        <a:srgbClr val="E7E75C"/>
      </a:accent6>
      <a:hlink>
        <a:srgbClr val="5A84D8"/>
      </a:hlink>
      <a:folHlink>
        <a:srgbClr val="CCCC99"/>
      </a:folHlink>
    </a:clrScheme>
    <a:fontScheme name="tm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tm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m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m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Профил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altLang="ru-R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tm1</Template>
  <TotalTime>3046</TotalTime>
  <Words>1012</Words>
  <Application>Microsoft Office PowerPoint</Application>
  <PresentationFormat>Экран (4:3)</PresentationFormat>
  <Paragraphs>203</Paragraphs>
  <Slides>26</Slides>
  <Notes>22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Wingdings</vt:lpstr>
      <vt:lpstr>Arial</vt:lpstr>
      <vt:lpstr>Verdana</vt:lpstr>
      <vt:lpstr>Times New Roman</vt:lpstr>
      <vt:lpstr>tm1</vt:lpstr>
      <vt:lpstr>Профиль</vt:lpstr>
      <vt:lpstr>Тема 4 Основи базування деталей і заготовок</vt:lpstr>
      <vt:lpstr>Правила базування</vt:lpstr>
      <vt:lpstr>Правило шести точок:</vt:lpstr>
      <vt:lpstr>Обгрунтування правила</vt:lpstr>
      <vt:lpstr>Обгрунтування правила шести точок</vt:lpstr>
      <vt:lpstr>Класифікація технологічних баз залежно від кількості задіяних опорних точок</vt:lpstr>
      <vt:lpstr>Умовні позначення ідеальних опорних точок</vt:lpstr>
      <vt:lpstr>Приклади розробки теоретичних схем базування</vt:lpstr>
      <vt:lpstr>Приклади розробки теоретичних схем базування</vt:lpstr>
      <vt:lpstr>Висновок із правила 6 точок:</vt:lpstr>
      <vt:lpstr>Правило суміщення баз</vt:lpstr>
      <vt:lpstr>Визначення похибки базування</vt:lpstr>
      <vt:lpstr>Приклад визначення похибки базування</vt:lpstr>
      <vt:lpstr>Приклад визначення похибки базування</vt:lpstr>
      <vt:lpstr>Приклад визначення похибки базування</vt:lpstr>
      <vt:lpstr>Приклад визначення похибки базування</vt:lpstr>
      <vt:lpstr>Приклад визначення похибки базування</vt:lpstr>
      <vt:lpstr>Приклад визначення похибки базування</vt:lpstr>
      <vt:lpstr>Висновки:</vt:lpstr>
      <vt:lpstr>Правило сталості баз</vt:lpstr>
      <vt:lpstr>Приклад: фрагмент технологічного процесу механічної обробки</vt:lpstr>
      <vt:lpstr>Приклад: фрагмент технологічного процесу механічної обробки</vt:lpstr>
      <vt:lpstr>Фрагменти операційних ескізів механічної обробки деталі «Фланець»</vt:lpstr>
      <vt:lpstr>Фрагменти операційних ескізів механічної обробки деталі «Фланець»</vt:lpstr>
      <vt:lpstr>Схема розмірних зв`язків під час обробки отворів деталі «Фланець»</vt:lpstr>
      <vt:lpstr>Схема розмірних зв`язків під час обробки отворів деталі «Фланець»</vt:lpstr>
    </vt:vector>
  </TitlesOfParts>
  <Company>MSHOME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теории базирования</dc:title>
  <dc:creator>shub</dc:creator>
  <cp:lastModifiedBy>Оксана</cp:lastModifiedBy>
  <cp:revision>308</cp:revision>
  <dcterms:created xsi:type="dcterms:W3CDTF">2007-09-03T20:03:18Z</dcterms:created>
  <dcterms:modified xsi:type="dcterms:W3CDTF">2023-03-11T12:16:02Z</dcterms:modified>
</cp:coreProperties>
</file>