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80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28-CA7F-4972-8158-CA5A17E58778}" type="datetimeFigureOut">
              <a:rPr lang="uk-UA" smtClean="0"/>
              <a:t>24.09.2021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782E-80E4-4991-88E5-16C2F94F3F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216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28-CA7F-4972-8158-CA5A17E58778}" type="datetimeFigureOut">
              <a:rPr lang="uk-UA" smtClean="0"/>
              <a:t>24.09.2021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782E-80E4-4991-88E5-16C2F94F3F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41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28-CA7F-4972-8158-CA5A17E58778}" type="datetimeFigureOut">
              <a:rPr lang="uk-UA" smtClean="0"/>
              <a:t>24.09.2021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782E-80E4-4991-88E5-16C2F94F3F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63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28-CA7F-4972-8158-CA5A17E58778}" type="datetimeFigureOut">
              <a:rPr lang="uk-UA" smtClean="0"/>
              <a:t>24.09.2021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782E-80E4-4991-88E5-16C2F94F3F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53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28-CA7F-4972-8158-CA5A17E58778}" type="datetimeFigureOut">
              <a:rPr lang="uk-UA" smtClean="0"/>
              <a:t>24.09.2021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782E-80E4-4991-88E5-16C2F94F3F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41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28-CA7F-4972-8158-CA5A17E58778}" type="datetimeFigureOut">
              <a:rPr lang="uk-UA" smtClean="0"/>
              <a:t>24.09.2021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782E-80E4-4991-88E5-16C2F94F3F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982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28-CA7F-4972-8158-CA5A17E58778}" type="datetimeFigureOut">
              <a:rPr lang="uk-UA" smtClean="0"/>
              <a:t>24.09.2021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782E-80E4-4991-88E5-16C2F94F3F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64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28-CA7F-4972-8158-CA5A17E58778}" type="datetimeFigureOut">
              <a:rPr lang="uk-UA" smtClean="0"/>
              <a:t>24.09.2021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782E-80E4-4991-88E5-16C2F94F3F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56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28-CA7F-4972-8158-CA5A17E58778}" type="datetimeFigureOut">
              <a:rPr lang="uk-UA" smtClean="0"/>
              <a:t>24.09.2021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782E-80E4-4991-88E5-16C2F94F3F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411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28-CA7F-4972-8158-CA5A17E58778}" type="datetimeFigureOut">
              <a:rPr lang="uk-UA" smtClean="0"/>
              <a:t>24.09.2021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782E-80E4-4991-88E5-16C2F94F3F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853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28-CA7F-4972-8158-CA5A17E58778}" type="datetimeFigureOut">
              <a:rPr lang="uk-UA" smtClean="0"/>
              <a:t>24.09.2021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782E-80E4-4991-88E5-16C2F94F3F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694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4B28-CA7F-4972-8158-CA5A17E58778}" type="datetimeFigureOut">
              <a:rPr lang="uk-UA" smtClean="0"/>
              <a:t>24.09.2021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F782E-80E4-4991-88E5-16C2F94F3F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09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970" y="651734"/>
            <a:ext cx="6675699" cy="6206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7560" y="2727959"/>
            <a:ext cx="6004560" cy="858203"/>
          </a:xfrm>
          <a:solidFill>
            <a:schemeClr val="bg1">
              <a:alpha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Ухил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конусність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" y="6030119"/>
            <a:ext cx="9144000" cy="645001"/>
          </a:xfrm>
          <a:solidFill>
            <a:schemeClr val="bg1">
              <a:alpha val="86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1800" dirty="0" smtClean="0">
                <a:latin typeface="Arial Black" panose="020B0A04020102020204" pitchFamily="34" charset="0"/>
              </a:rPr>
              <a:t>Дисципліна – Основи нарисної геометрії та інженерна графіка</a:t>
            </a:r>
          </a:p>
          <a:p>
            <a:pPr algn="just"/>
            <a:r>
              <a:rPr lang="uk-UA" sz="1800" dirty="0" smtClean="0">
                <a:latin typeface="Arial Black" panose="020B0A04020102020204" pitchFamily="34" charset="0"/>
              </a:rPr>
              <a:t>Викладач – </a:t>
            </a:r>
            <a:r>
              <a:rPr lang="uk-UA" sz="1800" dirty="0" err="1" smtClean="0">
                <a:latin typeface="Arial Black" panose="020B0A04020102020204" pitchFamily="34" charset="0"/>
              </a:rPr>
              <a:t>Трубнікова</a:t>
            </a:r>
            <a:r>
              <a:rPr lang="uk-UA" sz="1800" dirty="0" smtClean="0">
                <a:latin typeface="Arial Black" panose="020B0A04020102020204" pitchFamily="34" charset="0"/>
              </a:rPr>
              <a:t> Надія Володимирівна</a:t>
            </a:r>
            <a:endParaRPr lang="uk-UA" sz="1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8720" y="259080"/>
            <a:ext cx="1036533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Arial Black" panose="020B0A04020102020204" pitchFamily="34" charset="0"/>
              </a:rPr>
              <a:t>ВСП «Роменський фаховий коледж Сумського національного аграрного університету»</a:t>
            </a:r>
            <a:endParaRPr lang="uk-UA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2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6388"/>
            <a:ext cx="6675699" cy="6206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Багато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деталей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похилі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поверхні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нахил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відносно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інших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поверхонь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кресленнях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задають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допомогою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величину уклону. Уклони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мають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поверхні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профілів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прокату: рейки,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швелери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таврові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балки (рис. 1).</a:t>
            </a:r>
            <a:endParaRPr lang="uk-UA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2" b="20499"/>
          <a:stretch/>
        </p:blipFill>
        <p:spPr>
          <a:xfrm>
            <a:off x="8295692" y="1585674"/>
            <a:ext cx="2952909" cy="1996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50"/>
          <a:stretch/>
        </p:blipFill>
        <p:spPr>
          <a:xfrm>
            <a:off x="838200" y="2386964"/>
            <a:ext cx="4672965" cy="2825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344" y="5734201"/>
            <a:ext cx="423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Елементи технічних поверхонь з уклонами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819669" y="2772330"/>
            <a:ext cx="1935480" cy="809784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90" y="3739990"/>
            <a:ext cx="4424311" cy="29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"/>
          <a:stretch/>
        </p:blipFill>
        <p:spPr>
          <a:xfrm>
            <a:off x="0" y="655319"/>
            <a:ext cx="6675120" cy="62026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93680" cy="1325563"/>
          </a:xfrm>
        </p:spPr>
        <p:txBody>
          <a:bodyPr>
            <a:noAutofit/>
          </a:bodyPr>
          <a:lstStyle/>
          <a:p>
            <a:pPr algn="just"/>
            <a:r>
              <a:rPr lang="uk-UA" sz="3600" smtClean="0">
                <a:solidFill>
                  <a:srgbClr val="61D6FF"/>
                </a:solidFill>
                <a:latin typeface="Arial Black" panose="020B0A04020102020204" pitchFamily="34" charset="0"/>
              </a:rPr>
              <a:t>Ухилом 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називають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величину, 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характеризує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нахил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прямої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лінії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відносно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іншої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прямої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горизонтальної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вертикальної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 </a:t>
            </a:r>
            <a:endParaRPr lang="uk-UA" sz="3200" dirty="0">
              <a:solidFill>
                <a:srgbClr val="61D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12" y="1804848"/>
            <a:ext cx="5505450" cy="2752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980882"/>
            <a:ext cx="5227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Вказують</a:t>
            </a:r>
            <a:r>
              <a:rPr lang="ru-RU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кресленнях</a:t>
            </a:r>
            <a:r>
              <a:rPr lang="ru-RU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уклони у </a:t>
            </a:r>
            <a:r>
              <a:rPr lang="ru-RU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вигляді</a:t>
            </a:r>
            <a:r>
              <a:rPr lang="ru-RU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числових</a:t>
            </a:r>
            <a:r>
              <a:rPr lang="ru-RU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співвідношень</a:t>
            </a:r>
            <a:r>
              <a:rPr lang="ru-RU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(1:3; 1:5; 1:8; 1:10; 1:12 і т.д.) </a:t>
            </a:r>
            <a:r>
              <a:rPr lang="ru-RU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</a:t>
            </a:r>
            <a:r>
              <a:rPr lang="ru-RU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процентах (10%; 12%).</a:t>
            </a:r>
            <a:endParaRPr lang="uk-UA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5816" y="3181210"/>
            <a:ext cx="4826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числовим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співвідношенням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наносять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знак &lt;. 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гострий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кут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спрямовують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бік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нахилу</a:t>
            </a:r>
            <a:endParaRPr lang="uk-UA" sz="2000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1776" y="4907280"/>
            <a:ext cx="4906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Якщо </a:t>
            </a:r>
            <a:r>
              <a:rPr lang="en-US" dirty="0" smtClean="0"/>
              <a:t>CB =20, </a:t>
            </a:r>
            <a:r>
              <a:rPr lang="uk-UA" dirty="0" smtClean="0"/>
              <a:t>а </a:t>
            </a:r>
            <a:r>
              <a:rPr lang="en-US" dirty="0" smtClean="0"/>
              <a:t>AB</a:t>
            </a:r>
            <a:r>
              <a:rPr lang="uk-UA" dirty="0" smtClean="0"/>
              <a:t>=100, уклон буде </a:t>
            </a:r>
            <a:r>
              <a:rPr lang="uk-UA" dirty="0" err="1" smtClean="0"/>
              <a:t>дорівнювать</a:t>
            </a:r>
            <a:endParaRPr lang="uk-UA" dirty="0" smtClean="0"/>
          </a:p>
          <a:p>
            <a:r>
              <a:rPr lang="en-US" dirty="0" smtClean="0"/>
              <a:t>CB</a:t>
            </a:r>
            <a:r>
              <a:rPr lang="uk-UA" dirty="0" smtClean="0"/>
              <a:t>/</a:t>
            </a:r>
            <a:r>
              <a:rPr lang="en-US" dirty="0" smtClean="0"/>
              <a:t> AB</a:t>
            </a:r>
            <a:r>
              <a:rPr lang="uk-UA" dirty="0" smtClean="0"/>
              <a:t> тобто 20/100 =1:5 або 20</a:t>
            </a:r>
            <a:r>
              <a:rPr lang="en-US" dirty="0" smtClean="0"/>
              <a:t>%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443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734"/>
            <a:ext cx="6675699" cy="6206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10005"/>
            <a:ext cx="1086612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 smtClean="0">
                <a:solidFill>
                  <a:srgbClr val="61D6FF"/>
                </a:solidFill>
                <a:latin typeface="Arial Black" panose="020B0A04020102020204" pitchFamily="34" charset="0"/>
              </a:rPr>
              <a:t/>
            </a:r>
            <a:br>
              <a:rPr lang="en-US" sz="3600" b="1" dirty="0" smtClean="0">
                <a:solidFill>
                  <a:srgbClr val="61D6FF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кресленні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деталі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точно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обробленої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конічної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поверхні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вказують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конусність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Таку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поверхню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мають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центри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задньої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бабки токарного </a:t>
            </a:r>
            <a:r>
              <a:rPr lang="ru-RU" sz="2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верстата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27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хвостовики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металорізальних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інструментів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перехідних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втулок для </a:t>
            </a:r>
            <a:r>
              <a:rPr lang="ru-RU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них.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>
              <a:solidFill>
                <a:srgbClr val="61D6FF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21"/>
          <a:stretch/>
        </p:blipFill>
        <p:spPr>
          <a:xfrm>
            <a:off x="397269" y="2319653"/>
            <a:ext cx="5193983" cy="4124325"/>
          </a:xfrm>
        </p:spPr>
      </p:pic>
      <p:sp>
        <p:nvSpPr>
          <p:cNvPr id="5" name="TextBox 4"/>
          <p:cNvSpPr txBox="1"/>
          <p:nvPr/>
        </p:nvSpPr>
        <p:spPr>
          <a:xfrm>
            <a:off x="838200" y="39609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 smtClean="0">
                <a:solidFill>
                  <a:srgbClr val="61D6FF"/>
                </a:solidFill>
                <a:latin typeface="Arial Black" panose="020B0A04020102020204" pitchFamily="34" charset="0"/>
              </a:rPr>
              <a:t>Конусність</a:t>
            </a:r>
            <a:endParaRPr lang="uk-UA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92" y="2319653"/>
            <a:ext cx="5982728" cy="415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8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734"/>
            <a:ext cx="6675699" cy="6206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62" y="325658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 err="1">
                <a:solidFill>
                  <a:srgbClr val="61D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Конусністю</a:t>
            </a:r>
            <a:r>
              <a:rPr lang="uk-UA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називають відношення різниці діаметрів основ конуса до відстані між ними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 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K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= (D-d)/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endParaRPr lang="uk-UA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3" y="2054087"/>
            <a:ext cx="4724400" cy="3962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68" y="2719620"/>
            <a:ext cx="3759994" cy="3759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6946" y="1717792"/>
            <a:ext cx="6533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>
                <a:solidFill>
                  <a:srgbClr val="0070C0"/>
                </a:solidFill>
              </a:rPr>
              <a:t>Якщо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конічна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поверхня</a:t>
            </a:r>
            <a:r>
              <a:rPr lang="ru-RU" i="1" dirty="0">
                <a:solidFill>
                  <a:srgbClr val="0070C0"/>
                </a:solidFill>
              </a:rPr>
              <a:t> є </a:t>
            </a:r>
            <a:r>
              <a:rPr lang="ru-RU" i="1" dirty="0" err="1">
                <a:solidFill>
                  <a:srgbClr val="0070C0"/>
                </a:solidFill>
              </a:rPr>
              <a:t>повним</a:t>
            </a:r>
            <a:r>
              <a:rPr lang="ru-RU" i="1" dirty="0">
                <a:solidFill>
                  <a:srgbClr val="0070C0"/>
                </a:solidFill>
              </a:rPr>
              <a:t> конусом, то </a:t>
            </a:r>
            <a:r>
              <a:rPr lang="ru-RU" i="1" dirty="0" err="1">
                <a:solidFill>
                  <a:srgbClr val="0070C0"/>
                </a:solidFill>
              </a:rPr>
              <a:t>конусність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визначають</a:t>
            </a:r>
            <a:r>
              <a:rPr lang="ru-RU" i="1" dirty="0">
                <a:solidFill>
                  <a:srgbClr val="0070C0"/>
                </a:solidFill>
              </a:rPr>
              <a:t> як </a:t>
            </a:r>
            <a:r>
              <a:rPr lang="ru-RU" i="1" dirty="0" err="1">
                <a:solidFill>
                  <a:srgbClr val="0070C0"/>
                </a:solidFill>
              </a:rPr>
              <a:t>відношення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діаметра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основи</a:t>
            </a:r>
            <a:r>
              <a:rPr lang="ru-RU" i="1" dirty="0">
                <a:solidFill>
                  <a:srgbClr val="0070C0"/>
                </a:solidFill>
              </a:rPr>
              <a:t> конуса до </a:t>
            </a:r>
            <a:r>
              <a:rPr lang="ru-RU" i="1" dirty="0" err="1">
                <a:solidFill>
                  <a:srgbClr val="0070C0"/>
                </a:solidFill>
              </a:rPr>
              <a:t>його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висоти</a:t>
            </a:r>
            <a:r>
              <a:rPr lang="ru-RU" i="1" dirty="0">
                <a:solidFill>
                  <a:srgbClr val="0070C0"/>
                </a:solidFill>
              </a:rPr>
              <a:t>, </a:t>
            </a:r>
            <a:r>
              <a:rPr lang="ru-RU" i="1" dirty="0" err="1">
                <a:solidFill>
                  <a:srgbClr val="0070C0"/>
                </a:solidFill>
              </a:rPr>
              <a:t>тобто</a:t>
            </a:r>
            <a:r>
              <a:rPr lang="ru-RU" i="1" dirty="0">
                <a:solidFill>
                  <a:srgbClr val="0070C0"/>
                </a:solidFill>
              </a:rPr>
              <a:t> K = D/l.</a:t>
            </a:r>
            <a:endParaRPr lang="uk-UA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7760" y="2742625"/>
            <a:ext cx="3436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i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позначенні</a:t>
            </a:r>
            <a:r>
              <a:rPr lang="ru-RU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величини</a:t>
            </a:r>
            <a:r>
              <a:rPr lang="ru-RU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уклону на </a:t>
            </a:r>
            <a:r>
              <a:rPr lang="ru-RU" i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кресленні</a:t>
            </a:r>
            <a:r>
              <a:rPr lang="ru-RU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перед </a:t>
            </a:r>
            <a:r>
              <a:rPr lang="ru-RU" i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числовим</a:t>
            </a:r>
            <a:r>
              <a:rPr lang="ru-RU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співвідношенням</a:t>
            </a:r>
            <a:r>
              <a:rPr lang="ru-RU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наносять</a:t>
            </a:r>
            <a:r>
              <a:rPr lang="ru-RU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знак Δ у </a:t>
            </a:r>
            <a:r>
              <a:rPr lang="ru-RU" i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вигляді</a:t>
            </a:r>
            <a:r>
              <a:rPr lang="ru-RU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рівнобедреного</a:t>
            </a:r>
            <a:r>
              <a:rPr lang="ru-RU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трикутника</a:t>
            </a:r>
            <a:r>
              <a:rPr lang="ru-RU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i="1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lang="ru-RU" i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вершину </a:t>
            </a:r>
            <a:r>
              <a:rPr lang="ru-RU" i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спрямовують</a:t>
            </a:r>
            <a:r>
              <a:rPr lang="ru-RU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i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бік</a:t>
            </a:r>
            <a:r>
              <a:rPr lang="ru-RU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вершини</a:t>
            </a:r>
            <a:r>
              <a:rPr lang="ru-RU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конуса.</a:t>
            </a:r>
            <a:endParaRPr lang="uk-UA" i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7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734"/>
            <a:ext cx="6675699" cy="6206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-631665"/>
            <a:ext cx="11506200" cy="521207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 накреслити контур зображення конічної поверхні, достатньо знати величину її </a:t>
            </a:r>
            <a:r>
              <a:rPr lang="uk-UA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конусності</a:t>
            </a:r>
            <a:r>
              <a:rPr lang="uk-UA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діаметр однієї з основ конуса і довжину конічної поверхні. Діаметр другої основи конуса розраховують. </a:t>
            </a:r>
            <a:r>
              <a:rPr lang="uk-U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uk-U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20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Наприклад</a:t>
            </a:r>
            <a:r>
              <a:rPr lang="uk-UA" sz="20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якщо </a:t>
            </a:r>
            <a:r>
              <a:rPr lang="uk-UA" sz="2000" dirty="0" err="1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конусність</a:t>
            </a:r>
            <a:r>
              <a:rPr lang="uk-UA" sz="20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0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дорівнює 1:10, </a:t>
            </a:r>
            <a:r>
              <a:rPr lang="en-US" sz="2000" i="1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d=</a:t>
            </a:r>
            <a:r>
              <a:rPr lang="en-US" sz="20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</a:t>
            </a:r>
            <a:r>
              <a:rPr lang="uk-UA" sz="20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мм і </a:t>
            </a:r>
            <a:r>
              <a:rPr lang="en-US" sz="2000" i="1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0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=100 </a:t>
            </a:r>
            <a:r>
              <a:rPr lang="uk-UA" sz="20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мм, </a:t>
            </a:r>
            <a:r>
              <a:rPr lang="uk-UA" sz="20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</a:t>
            </a:r>
            <a:br>
              <a:rPr lang="uk-UA" sz="20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20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000" i="1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D=</a:t>
            </a:r>
            <a:r>
              <a:rPr lang="uk-UA" sz="2000" i="1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en-US" sz="2000" i="1" dirty="0" err="1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l+d</a:t>
            </a:r>
            <a:r>
              <a:rPr lang="en-US" sz="2000" i="1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r>
              <a:rPr lang="en-US" sz="20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100/10+20=30</a:t>
            </a:r>
            <a:r>
              <a:rPr lang="uk-UA" sz="20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мм</a:t>
            </a:r>
            <a:r>
              <a:rPr lang="uk-UA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uk-UA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uk-UA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uk-UA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99" y="2675414"/>
            <a:ext cx="4762500" cy="3810000"/>
          </a:xfrm>
        </p:spPr>
      </p:pic>
    </p:spTree>
    <p:extLst>
      <p:ext uri="{BB962C8B-B14F-4D97-AF65-F5344CB8AC3E}">
        <p14:creationId xmlns:p14="http://schemas.microsoft.com/office/powerpoint/2010/main" val="395168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734"/>
            <a:ext cx="6675699" cy="6206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Контрольні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запитання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9385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позначають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кресленнях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допомогою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уклону?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включає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позначення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уклону на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кресленні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правильно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слід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розміщати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знак уклону на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кресленні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означає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числове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співвідношення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1:8 в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позначенні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уклону на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кресленні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Яким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знаком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позначають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конусність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кресленні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 і як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слід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розміщати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позначення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конусності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кресленні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312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270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Tahoma</vt:lpstr>
      <vt:lpstr>Verdana</vt:lpstr>
      <vt:lpstr>Тема Office</vt:lpstr>
      <vt:lpstr>Ухил і конусність</vt:lpstr>
      <vt:lpstr>Багато деталей має похилі поверхні. Їх нахил відносно інших поверхонь на кресленнях задають за допомогою величину уклону. Уклони мають поверхні профілів прокату: рейки, швелери, таврові балки (рис. 1).</vt:lpstr>
      <vt:lpstr>Ухилом називають величину, що характеризує нахил прямої лінії відносно іншої прямої (горизонтальної або вертикальної). </vt:lpstr>
      <vt:lpstr> На кресленні деталі для точно обробленої конічної поверхні вказують конусність. Таку поверхню мають центри задньої бабки токарного верстата, хвостовики металорізальних інструментів, перехідних втулок для них.  </vt:lpstr>
      <vt:lpstr>Конусністю називають відношення різниці діаметрів основ конуса до відстані між ними                         K = (D-d)/l</vt:lpstr>
      <vt:lpstr>Щоб накреслити контур зображення конічної поверхні, достатньо знати величину її конусності, діаметр однієї з основ конуса і довжину конічної поверхні. Діаметр другої основи конуса розраховують.  Наприклад, якщо конусність дорівнює 1:10, d=20 мм і l=100 мм, то  D=Кl+d=100/10+20=30мм.   </vt:lpstr>
      <vt:lpstr>Контрольні запитання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Уклон і конусність</dc:title>
  <dc:creator>Nad</dc:creator>
  <cp:lastModifiedBy>Nad</cp:lastModifiedBy>
  <cp:revision>8</cp:revision>
  <dcterms:created xsi:type="dcterms:W3CDTF">2021-01-16T13:51:14Z</dcterms:created>
  <dcterms:modified xsi:type="dcterms:W3CDTF">2021-09-24T13:35:03Z</dcterms:modified>
</cp:coreProperties>
</file>