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870" y="-21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DEFC6D80-1D57-4B1D-A74D-B96722581B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xmlns="" id="{94AE71EC-BE0E-45DF-AB54-C641105265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AE07571-721F-4AE9-AFC8-FE36AA71A3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62FC-D204-4280-8A64-258DE84CB186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E2D0CD3A-4F69-455B-90F2-3730DA99CA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2F1C35C-D4AB-48F1-BDF9-5889C71FB9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9735-BA9A-4417-9792-4373002AA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592611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96EB133-0520-4770-9125-9149AAECA6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F36BC33D-8C68-4A57-8997-BBBBE3CF08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AA154901-EDCB-420F-8DFB-1BC74EC61A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62FC-D204-4280-8A64-258DE84CB186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D2076B9D-F47D-4199-A8DB-B5DAEBB5FE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60567207-03A8-47B3-B848-96A7D7BC69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9735-BA9A-4417-9792-4373002AA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9032585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xmlns="" id="{0884473C-7017-437F-B624-F93EDB335A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xmlns="" id="{0ED8E96A-AF7F-4E74-9054-48895B71264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101C9E02-A987-4B27-B81B-AF469DE41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62FC-D204-4280-8A64-258DE84CB186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C91FE5C9-B13A-4E0D-A9B5-44D960D21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D95B83C5-F5F0-4376-8007-8CEC4C964C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9735-BA9A-4417-9792-4373002AA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63511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51E99D3-FD94-4C78-99FF-412AE4E673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1A890CA0-E811-4296-80E5-0EE90838B3D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3F9F4023-472B-421F-9EF1-86E3352F790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62FC-D204-4280-8A64-258DE84CB186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59A4550-B138-41F8-9220-5199AAC025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891F069D-10D4-4ADC-B6F1-6CA93495B3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9735-BA9A-4417-9792-4373002AA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726356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C2B85BBE-0CB3-4661-BFCB-0DD9B2956B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3CF9EEA-D296-41EA-AAF3-678E965D9E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7DF0C574-F0D8-4E88-A3EA-B0B6947422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62FC-D204-4280-8A64-258DE84CB186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60448AFC-2320-4D79-A299-E8E8FB2575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2CF66314-7C1A-4F73-8D15-319B4ED82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9735-BA9A-4417-9792-4373002AA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74700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2E9715BC-8624-4D86-A307-5617EAB2B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5F20D3FD-E54A-4A68-9A22-6C357DB857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2F56E388-1D19-4EC6-9A66-D31A03FA50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A935B6A3-D961-4ECD-B45A-D074C6763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62FC-D204-4280-8A64-258DE84CB186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D29AD766-3832-46C7-862F-FA6604A9FE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30C50BFE-721B-437C-9FAF-95CB71C924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9735-BA9A-4417-9792-4373002AA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808528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AF90CC7-8376-4E69-9442-E1645A89FC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2AFE6FF1-6DCB-4A3A-AC98-1EEF5B82C4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xmlns="" id="{7DE6BBAF-B788-458D-9649-2DB65A34F9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xmlns="" id="{431BB982-8A2D-440F-8425-2EBABA43D1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xmlns="" id="{B3341C46-4347-4876-A1FD-AB9A029B930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xmlns="" id="{BB3F856F-9F1C-4307-8B2E-9B5D1B355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62FC-D204-4280-8A64-258DE84CB186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xmlns="" id="{1A031CD0-F718-4221-9790-7299B4A04F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xmlns="" id="{88C6217F-6A36-448A-AF90-3142F79862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9735-BA9A-4417-9792-4373002AA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878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84A97386-3FDA-44D7-9A95-18D8EBA123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xmlns="" id="{663F6534-2205-4ACC-AFE2-42D69CD74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62FC-D204-4280-8A64-258DE84CB186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xmlns="" id="{B7F3FB46-6FF2-4506-BE40-AFCC8ABE36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xmlns="" id="{07D0826D-B001-4739-9D0C-BDE9748D3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9735-BA9A-4417-9792-4373002AA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65427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xmlns="" id="{71110BC5-E6E6-4A87-A98B-1AD669E982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62FC-D204-4280-8A64-258DE84CB186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xmlns="" id="{481BC2B6-059A-48F4-A405-8ED0DC7226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xmlns="" id="{2BF0D4FA-93D9-4E27-AF16-BAC705EC6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9735-BA9A-4417-9792-4373002AA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7279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42D70434-0836-43E9-A744-ABB873EDD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xmlns="" id="{4F6EDB12-FC16-4F85-A39D-8A3CBE89F8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DB809083-CF11-4F02-AB9B-DB4208934C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0078D3A8-03C1-4E54-90C1-03CB5B489C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62FC-D204-4280-8A64-258DE84CB186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4A72D461-0AE1-4A8A-B843-021F5AAE52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CDD1CA0-251C-4CE9-A6BA-38A2532590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9735-BA9A-4417-9792-4373002AA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106504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E9C90160-96FE-4116-8736-DFF3E20A90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xmlns="" id="{52B2B3DB-5D3C-40F8-9507-8824BD169F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xmlns="" id="{79BAAE2D-70BF-4AF8-83D4-11CBCEEB288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xmlns="" id="{3152A320-E70A-4297-97CE-099F01C817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8F62FC-D204-4280-8A64-258DE84CB186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xmlns="" id="{52EC5857-3F7B-4D0B-8304-BFF1907DC3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xmlns="" id="{A51F1CC5-9F6B-44CD-8503-2D8E6A6D55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279735-BA9A-4417-9792-4373002AA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835461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xmlns="" id="{10A281F9-EDAF-411C-BAF0-E997C8C9F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xmlns="" id="{9ADA76EF-5AA6-475F-9491-4F6164614E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xmlns="" id="{E40A0E30-0110-45C7-8DF6-074E5B26196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8F62FC-D204-4280-8A64-258DE84CB186}" type="datetimeFigureOut">
              <a:rPr lang="ru-RU" smtClean="0"/>
              <a:t>14.02.2023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xmlns="" id="{8F6CC2C3-3AB9-4C5B-8F1C-9FC2BA40B84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xmlns="" id="{00138ACA-B902-4DD4-A0DF-917196B934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79735-BA9A-4417-9792-4373002AA0C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047050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E1FDFB53-6AB7-454D-A84D-E2A381E44C4A}"/>
              </a:ext>
            </a:extLst>
          </p:cNvPr>
          <p:cNvSpPr/>
          <p:nvPr/>
        </p:nvSpPr>
        <p:spPr>
          <a:xfrm>
            <a:off x="361950" y="477967"/>
            <a:ext cx="11430000" cy="22498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R="318135" indent="-11430" algn="ctr">
              <a:lnSpc>
                <a:spcPct val="186000"/>
              </a:lnSpc>
              <a:spcBef>
                <a:spcPts val="195"/>
              </a:spcBef>
              <a:spcAft>
                <a:spcPts val="40"/>
              </a:spcAft>
            </a:pPr>
            <a:r>
              <a:rPr lang="uk-UA" sz="4000" b="1" dirty="0" smtClean="0">
                <a:ln w="0"/>
                <a:solidFill>
                  <a:schemeClr val="tx2">
                    <a:lumMod val="75000"/>
                  </a:schemeClr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  <a:reflection blurRad="6350" stA="55000" endA="300" endPos="45500" dir="5400000" sy="-100000" algn="bl" rotWithShape="0"/>
                </a:effectLst>
                <a:latin typeface="Ink Free" panose="03080402000500000000" pitchFamily="66" charset="0"/>
                <a:ea typeface="Microsoft Sans Serif" panose="020B0604020202020204" pitchFamily="34" charset="0"/>
              </a:rPr>
              <a:t>«ІНКЛЮЗИВНЕ НАВЧАННЯ: ОСОБЛИВОСТІ РЕАЛІЗАЦІЇ У ЗАКЛАДАХ ОСВІТИ»</a:t>
            </a:r>
            <a:endParaRPr lang="ru-RU" sz="3200" b="1" dirty="0">
              <a:ln w="0"/>
              <a:solidFill>
                <a:schemeClr val="tx2">
                  <a:lumMod val="75000"/>
                </a:schemeClr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  <a:reflection blurRad="6350" stA="55000" endA="300" endPos="45500" dir="5400000" sy="-100000" algn="bl" rotWithShape="0"/>
              </a:effectLst>
              <a:latin typeface="Ink Free" panose="03080402000500000000" pitchFamily="66" charset="0"/>
              <a:ea typeface="Microsoft Sans Serif" panose="020B0604020202020204" pitchFamily="34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337764FE-179F-4D96-A71C-7DB75C87D8B3}"/>
              </a:ext>
            </a:extLst>
          </p:cNvPr>
          <p:cNvSpPr/>
          <p:nvPr/>
        </p:nvSpPr>
        <p:spPr>
          <a:xfrm>
            <a:off x="-1162049" y="-170275"/>
            <a:ext cx="7553324" cy="783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714375" marR="318135" algn="r">
              <a:lnSpc>
                <a:spcPct val="186000"/>
              </a:lnSpc>
              <a:spcBef>
                <a:spcPts val="195"/>
              </a:spcBef>
              <a:spcAft>
                <a:spcPts val="40"/>
              </a:spcAft>
              <a:tabLst>
                <a:tab pos="714375" algn="l"/>
              </a:tabLst>
            </a:pPr>
            <a:r>
              <a:rPr lang="uk-UA" sz="28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</a:rPr>
              <a:t>Тетяна ГРЕБЕНИК, к</a:t>
            </a:r>
            <a:r>
              <a:rPr lang="uk-UA" sz="28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</a:rPr>
              <a:t>п</a:t>
            </a:r>
            <a:r>
              <a:rPr lang="uk-UA" sz="2800" i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</a:rPr>
              <a:t>н, доцент</a:t>
            </a:r>
            <a:endParaRPr lang="ru-RU" sz="28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41731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3C82ED9E-0A83-4115-9E11-E9FDB4E2F545}"/>
              </a:ext>
            </a:extLst>
          </p:cNvPr>
          <p:cNvSpPr/>
          <p:nvPr/>
        </p:nvSpPr>
        <p:spPr>
          <a:xfrm>
            <a:off x="504822" y="76884"/>
            <a:ext cx="11158539" cy="6101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915" marR="62230" algn="ctr">
              <a:lnSpc>
                <a:spcPct val="150000"/>
              </a:lnSpc>
              <a:spcBef>
                <a:spcPts val="205"/>
              </a:spcBef>
              <a:spcAft>
                <a:spcPts val="0"/>
              </a:spcAft>
            </a:pP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Microsoft Sans Serif" panose="020B0604020202020204" pitchFamily="34" charset="0"/>
              </a:rPr>
              <a:t>Інклюзивна освіта </a:t>
            </a:r>
            <a:r>
              <a:rPr lang="ru-RU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Microsoft Sans Serif" panose="020B0604020202020204" pitchFamily="34" charset="0"/>
              </a:rPr>
              <a:t>– </a:t>
            </a:r>
            <a:r>
              <a:rPr lang="ru-RU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Microsoft Sans Serif" panose="020B0604020202020204" pitchFamily="34" charset="0"/>
              </a:rPr>
              <a:t>це безперервний процес, спрямований на створення інклюзивного освітнього середовища на основі принципів</a:t>
            </a: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Microsoft Sans Serif" panose="020B0604020202020204" pitchFamily="34" charset="0"/>
              </a:rPr>
              <a:t> толерантного ставлення</a:t>
            </a:r>
            <a:r>
              <a:rPr lang="ru-RU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Microsoft Sans Serif" panose="020B0604020202020204" pitchFamily="34" charset="0"/>
              </a:rPr>
              <a:t>, </a:t>
            </a: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Microsoft Sans Serif" panose="020B0604020202020204" pitchFamily="34" charset="0"/>
              </a:rPr>
              <a:t>поваги</a:t>
            </a:r>
            <a:r>
              <a:rPr lang="ru-RU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Microsoft Sans Serif" panose="020B0604020202020204" pitchFamily="34" charset="0"/>
              </a:rPr>
              <a:t> до індивідуальних особливостей дитини і </a:t>
            </a: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Microsoft Sans Serif" panose="020B0604020202020204" pitchFamily="34" charset="0"/>
              </a:rPr>
              <a:t>недопущення </a:t>
            </a:r>
            <a:r>
              <a:rPr lang="ru-RU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Microsoft Sans Serif" panose="020B0604020202020204" pitchFamily="34" charset="0"/>
              </a:rPr>
              <a:t>дискримінації</a:t>
            </a:r>
            <a:endParaRPr lang="ru-RU" sz="44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  <a:ea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485523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B28D3948-88BC-451E-A12E-E6F6B77D10B3}"/>
              </a:ext>
            </a:extLst>
          </p:cNvPr>
          <p:cNvSpPr/>
          <p:nvPr/>
        </p:nvSpPr>
        <p:spPr>
          <a:xfrm>
            <a:off x="907251" y="2072768"/>
            <a:ext cx="9801225" cy="3806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indent="-571500" algn="ctr">
              <a:lnSpc>
                <a:spcPct val="150000"/>
              </a:lnSpc>
              <a:spcAft>
                <a:spcPts val="800"/>
              </a:spcAft>
              <a:buFont typeface="Wingdings" panose="05000000000000000000" pitchFamily="2" charset="2"/>
              <a:buChar char="q"/>
            </a:pP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Загальна</a:t>
            </a:r>
            <a:r>
              <a:rPr lang="uk-UA" sz="3200" spc="-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декларація</a:t>
            </a:r>
            <a:r>
              <a:rPr lang="uk-UA" sz="3200" spc="-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прав</a:t>
            </a:r>
            <a:r>
              <a:rPr lang="uk-UA" sz="3200" spc="-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людини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 algn="ctr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Конвенція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про права </a:t>
            </a: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дитини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 algn="ctr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Саламанська </a:t>
            </a: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декларація;</a:t>
            </a:r>
            <a:r>
              <a:rPr lang="uk-UA" sz="3200" spc="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 algn="ctr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Конвенція</a:t>
            </a:r>
            <a:r>
              <a:rPr lang="uk-UA" sz="3200" spc="-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ООН</a:t>
            </a:r>
            <a:r>
              <a:rPr lang="uk-UA" sz="3200" spc="-3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про</a:t>
            </a:r>
            <a:r>
              <a:rPr lang="uk-UA" sz="3200" spc="-3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права</a:t>
            </a:r>
            <a:r>
              <a:rPr lang="uk-UA" sz="3200" spc="-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осіб</a:t>
            </a:r>
            <a:r>
              <a:rPr lang="uk-UA" sz="3200" spc="-3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з</a:t>
            </a:r>
            <a:r>
              <a:rPr lang="uk-UA" sz="3200" spc="-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інвалідністю;  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indent="-571500" algn="ctr">
              <a:lnSpc>
                <a:spcPct val="150000"/>
              </a:lnSpc>
              <a:buFont typeface="Wingdings" panose="05000000000000000000" pitchFamily="2" charset="2"/>
              <a:buChar char="q"/>
            </a:pPr>
            <a:r>
              <a:rPr lang="uk-UA" sz="3200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</a:rPr>
              <a:t> </a:t>
            </a:r>
            <a:r>
              <a:rPr lang="uk-UA" sz="3200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</a:rPr>
              <a:t>Інчхонська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</a:rPr>
              <a:t> декларація.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3C82ED9E-0A83-4115-9E11-E9FDB4E2F545}"/>
              </a:ext>
            </a:extLst>
          </p:cNvPr>
          <p:cNvSpPr/>
          <p:nvPr/>
        </p:nvSpPr>
        <p:spPr>
          <a:xfrm>
            <a:off x="907251" y="200709"/>
            <a:ext cx="11158539" cy="1595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915" marR="62230" algn="ctr">
              <a:spcBef>
                <a:spcPts val="205"/>
              </a:spcBef>
              <a:spcAft>
                <a:spcPts val="0"/>
              </a:spcAft>
            </a:pP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Microsoft Sans Serif" panose="020B0604020202020204" pitchFamily="34" charset="0"/>
              </a:rPr>
              <a:t>НОРМАТИВНО-ПРАВОВЕ  ПОЛЕ  </a:t>
            </a:r>
          </a:p>
          <a:p>
            <a:pPr marL="81915" marR="62230" algn="ctr">
              <a:spcBef>
                <a:spcPts val="205"/>
              </a:spcBef>
              <a:spcAft>
                <a:spcPts val="0"/>
              </a:spcAft>
            </a:pP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Microsoft Sans Serif" panose="020B0604020202020204" pitchFamily="34" charset="0"/>
              </a:rPr>
              <a:t>У СФЕРІ  ІНКЛЮЗІЇ: 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  <a:ea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83189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>
            <a:extLst>
              <a:ext uri="{FF2B5EF4-FFF2-40B4-BE49-F238E27FC236}">
                <a16:creationId xmlns:a16="http://schemas.microsoft.com/office/drawing/2014/main" xmlns="" id="{12FBF54A-4EF8-4DD3-8489-515AE138F3E9}"/>
              </a:ext>
            </a:extLst>
          </p:cNvPr>
          <p:cNvSpPr/>
          <p:nvPr/>
        </p:nvSpPr>
        <p:spPr>
          <a:xfrm>
            <a:off x="276225" y="1669900"/>
            <a:ext cx="1163002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sz="2800" spc="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Конституція </a:t>
            </a:r>
            <a:r>
              <a:rPr lang="uk-UA" sz="2800" spc="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України</a:t>
            </a:r>
            <a:r>
              <a:rPr lang="uk-UA" sz="2800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 України «Про освіту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»; 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 України «Про повну загальну середню освіту</a:t>
            </a:r>
            <a:r>
              <a:rPr lang="uk-UA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Закон України «Про фахову передвищу освіту</a:t>
            </a:r>
            <a:r>
              <a:rPr lang="uk-UA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»;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Постанова Кабінету Міністрів України</a:t>
            </a:r>
            <a:r>
              <a:rPr lang="uk-UA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«Про затвердження Порядку організації інклюзивного навчання в закладах фахової передвищої </a:t>
            </a:r>
            <a:r>
              <a:rPr lang="uk-UA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освіти»;</a:t>
            </a:r>
          </a:p>
          <a:p>
            <a:pPr marL="457200" lvl="0" indent="-457200" algn="just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sz="28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</a:rPr>
              <a:t>Накази </a:t>
            </a:r>
            <a:r>
              <a:rPr lang="uk-UA" sz="28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</a:rPr>
              <a:t>Міністерства освіти і науки України.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3C82ED9E-0A83-4115-9E11-E9FDB4E2F545}"/>
              </a:ext>
            </a:extLst>
          </p:cNvPr>
          <p:cNvSpPr/>
          <p:nvPr/>
        </p:nvSpPr>
        <p:spPr>
          <a:xfrm>
            <a:off x="907251" y="29259"/>
            <a:ext cx="11158539" cy="1595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915" marR="62230" algn="ctr">
              <a:spcBef>
                <a:spcPts val="205"/>
              </a:spcBef>
              <a:spcAft>
                <a:spcPts val="0"/>
              </a:spcAft>
            </a:pP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Microsoft Sans Serif" panose="020B0604020202020204" pitchFamily="34" charset="0"/>
              </a:rPr>
              <a:t>НАЦІОНАЛЬНА </a:t>
            </a:r>
          </a:p>
          <a:p>
            <a:pPr marL="81915" marR="62230" algn="ctr">
              <a:spcBef>
                <a:spcPts val="205"/>
              </a:spcBef>
              <a:spcAft>
                <a:spcPts val="0"/>
              </a:spcAft>
            </a:pP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Microsoft Sans Serif" panose="020B0604020202020204" pitchFamily="34" charset="0"/>
              </a:rPr>
              <a:t>НОРМАТИВНО-ПРАВОВА БАЗА: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  <a:ea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25445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F3EA8010-F1DA-42DF-951A-DE2116AAD590}"/>
              </a:ext>
            </a:extLst>
          </p:cNvPr>
          <p:cNvSpPr/>
          <p:nvPr/>
        </p:nvSpPr>
        <p:spPr>
          <a:xfrm>
            <a:off x="962358" y="950893"/>
            <a:ext cx="7965642" cy="148886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</a:pPr>
            <a:r>
              <a:rPr lang="uk-UA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</a:rPr>
              <a:t>ДЯКУЮ </a:t>
            </a:r>
            <a:r>
              <a:rPr lang="uk-UA" sz="6600" b="1" dirty="0" smtClean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</a:rPr>
              <a:t> ЗА  УВАГУ</a:t>
            </a:r>
            <a:r>
              <a:rPr lang="uk-UA" sz="6600" b="1" dirty="0">
                <a:solidFill>
                  <a:schemeClr val="accent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</a:rPr>
              <a:t>! </a:t>
            </a:r>
            <a:endParaRPr lang="ru-RU" sz="6600" dirty="0">
              <a:solidFill>
                <a:schemeClr val="accent2">
                  <a:lumMod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33630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3C82ED9E-0A83-4115-9E11-E9FDB4E2F545}"/>
              </a:ext>
            </a:extLst>
          </p:cNvPr>
          <p:cNvSpPr/>
          <p:nvPr/>
        </p:nvSpPr>
        <p:spPr>
          <a:xfrm>
            <a:off x="431001" y="2266950"/>
            <a:ext cx="11158539" cy="45196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61595" lvl="0" indent="-457200" algn="just">
              <a:lnSpc>
                <a:spcPct val="150000"/>
              </a:lnSpc>
              <a:spcBef>
                <a:spcPts val="205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504825" algn="l"/>
              </a:tabLst>
            </a:pP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</a:rPr>
              <a:t>Пріоритетні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</a:rPr>
              <a:t>напрямки політики </a:t>
            </a: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</a:rPr>
              <a:t>безбар’єрності;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Microsoft Sans Serif" panose="020B0604020202020204" pitchFamily="34" charset="0"/>
            </a:endParaRPr>
          </a:p>
          <a:p>
            <a:pPr marL="457200" marR="61595" lvl="0" indent="-457200" algn="just">
              <a:lnSpc>
                <a:spcPct val="150000"/>
              </a:lnSpc>
              <a:spcBef>
                <a:spcPts val="205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504825" algn="l"/>
              </a:tabLst>
            </a:pP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</a:rPr>
              <a:t>Правова основа у сфері інклюзивної </a:t>
            </a: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</a:rPr>
              <a:t>освіти;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Microsoft Sans Serif" panose="020B0604020202020204" pitchFamily="34" charset="0"/>
            </a:endParaRPr>
          </a:p>
          <a:p>
            <a:pPr marL="457200" marR="61595" lvl="0" indent="-457200" algn="just">
              <a:lnSpc>
                <a:spcPct val="150000"/>
              </a:lnSpc>
              <a:spcBef>
                <a:spcPts val="205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504825" algn="l"/>
              </a:tabLst>
            </a:pP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</a:rPr>
              <a:t>Інклюзивна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</a:rPr>
              <a:t>освіта: функції, відмінності освітнього </a:t>
            </a: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</a:rPr>
              <a:t>процесу;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Microsoft Sans Serif" panose="020B0604020202020204" pitchFamily="34" charset="0"/>
            </a:endParaRPr>
          </a:p>
          <a:p>
            <a:pPr marL="457200" marR="61595" lvl="0" indent="-457200" algn="just">
              <a:lnSpc>
                <a:spcPct val="150000"/>
              </a:lnSpc>
              <a:spcBef>
                <a:spcPts val="205"/>
              </a:spcBef>
              <a:spcAft>
                <a:spcPts val="0"/>
              </a:spcAft>
              <a:buFont typeface="Wingdings" panose="05000000000000000000" pitchFamily="2" charset="2"/>
              <a:buChar char="q"/>
              <a:tabLst>
                <a:tab pos="504825" algn="l"/>
              </a:tabLst>
            </a:pPr>
            <a:r>
              <a:rPr lang="uk-UA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Інклюзивна </a:t>
            </a:r>
            <a:r>
              <a:rPr lang="uk-UA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освіта у ЗВО та ЗФПО: виклики та перспективи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ru-RU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3C82ED9E-0A83-4115-9E11-E9FDB4E2F545}"/>
              </a:ext>
            </a:extLst>
          </p:cNvPr>
          <p:cNvSpPr/>
          <p:nvPr/>
        </p:nvSpPr>
        <p:spPr>
          <a:xfrm>
            <a:off x="516728" y="19050"/>
            <a:ext cx="11158539" cy="20390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915" marR="62230" algn="ctr">
              <a:lnSpc>
                <a:spcPct val="150000"/>
              </a:lnSpc>
              <a:spcBef>
                <a:spcPts val="205"/>
              </a:spcBef>
              <a:spcAft>
                <a:spcPts val="0"/>
              </a:spcAft>
            </a:pPr>
            <a:r>
              <a:rPr lang="uk-UA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Microsoft Sans Serif" panose="020B0604020202020204" pitchFamily="34" charset="0"/>
              </a:rPr>
              <a:t>ВІТЧИЗНЯНИЙ	 ЗАКОНОДАВЧИЙ   СУПРОВІД ІНКЛЮЗИВНОЇ 	  ОСВІТИ:  </a:t>
            </a:r>
            <a:endParaRPr lang="ru-RU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  <a:ea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30594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71D39718-2972-45CB-8D54-CB2C2436C19A}"/>
              </a:ext>
            </a:extLst>
          </p:cNvPr>
          <p:cNvSpPr/>
          <p:nvPr/>
        </p:nvSpPr>
        <p:spPr>
          <a:xfrm>
            <a:off x="719137" y="2081804"/>
            <a:ext cx="11139488" cy="249344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714375" algn="just">
              <a:lnSpc>
                <a:spcPct val="150000"/>
              </a:lnSpc>
              <a:spcAft>
                <a:spcPts val="800"/>
              </a:spcAft>
            </a:pPr>
            <a:r>
              <a:rPr lang="uk-UA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Ліквідація соціальної </a:t>
            </a:r>
            <a:r>
              <a:rPr lang="uk-UA" sz="3600" dirty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ізольованості (виключення), що є наслідком негативного ставлення до поняття </a:t>
            </a:r>
            <a:r>
              <a:rPr lang="uk-UA" sz="3600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різноманітності</a:t>
            </a: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3C82ED9E-0A83-4115-9E11-E9FDB4E2F545}"/>
              </a:ext>
            </a:extLst>
          </p:cNvPr>
          <p:cNvSpPr/>
          <p:nvPr/>
        </p:nvSpPr>
        <p:spPr>
          <a:xfrm>
            <a:off x="516726" y="295959"/>
            <a:ext cx="11158539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915" marR="62230" algn="ctr">
              <a:spcBef>
                <a:spcPts val="205"/>
              </a:spcBef>
              <a:spcAft>
                <a:spcPts val="0"/>
              </a:spcAft>
            </a:pPr>
            <a:r>
              <a:rPr lang="uk-UA" sz="44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Microsoft Sans Serif" panose="020B0604020202020204" pitchFamily="34" charset="0"/>
              </a:rPr>
              <a:t>МЕТА 	ІНКЛЮЗІЇ 	 В 	ОСВІТІ</a:t>
            </a:r>
            <a:endParaRPr lang="ru-RU" sz="44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  <a:ea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84120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0F108420-2C85-4EE7-B854-8CE6A563980E}"/>
              </a:ext>
            </a:extLst>
          </p:cNvPr>
          <p:cNvSpPr/>
          <p:nvPr/>
        </p:nvSpPr>
        <p:spPr>
          <a:xfrm>
            <a:off x="626269" y="1322686"/>
            <a:ext cx="1093946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50000"/>
              </a:lnSpc>
            </a:pPr>
            <a:r>
              <a:rPr lang="uk-UA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Процес активного включення в суспільні стосунки всіх громадян, незалежно від їхніх фізичних, інтелектуальних, культурних, мовних, національних та інших особливостей.</a:t>
            </a:r>
            <a:endParaRPr lang="ru-RU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endParaRPr lang="uk-UA" sz="20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endParaRPr lang="uk-UA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uk-UA" sz="20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Англ</a:t>
            </a:r>
            <a:r>
              <a:rPr lang="uk-UA" sz="20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inclusion – включення; </a:t>
            </a:r>
            <a:r>
              <a:rPr lang="uk-UA" sz="20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ф</a:t>
            </a:r>
            <a:r>
              <a:rPr lang="uk-UA" sz="20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ранц</a:t>
            </a:r>
            <a:r>
              <a:rPr lang="uk-UA" sz="20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іnclusif – </a:t>
            </a:r>
            <a:r>
              <a:rPr lang="uk-UA" sz="20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той</a:t>
            </a:r>
            <a:r>
              <a:rPr lang="uk-UA" sz="20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хто </a:t>
            </a:r>
            <a:endParaRPr lang="uk-UA" sz="2000" b="1" i="1" dirty="0" smtClean="0">
              <a:solidFill>
                <a:schemeClr val="accent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uk-UA" sz="20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включає </a:t>
            </a:r>
            <a:r>
              <a:rPr lang="uk-UA" sz="20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в себе; </a:t>
            </a:r>
            <a:r>
              <a:rPr lang="uk-UA" sz="20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лат</a:t>
            </a:r>
            <a:r>
              <a:rPr lang="uk-UA" sz="2000" b="1" i="1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. іnclude – заключаю, </a:t>
            </a:r>
            <a:r>
              <a:rPr lang="uk-UA" sz="2000" b="1" i="1" dirty="0" smtClean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включаю.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3C82ED9E-0A83-4115-9E11-E9FDB4E2F545}"/>
              </a:ext>
            </a:extLst>
          </p:cNvPr>
          <p:cNvSpPr/>
          <p:nvPr/>
        </p:nvSpPr>
        <p:spPr>
          <a:xfrm>
            <a:off x="516726" y="295959"/>
            <a:ext cx="11158539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915" marR="62230" algn="ctr">
              <a:spcBef>
                <a:spcPts val="205"/>
              </a:spcBef>
              <a:spcAft>
                <a:spcPts val="0"/>
              </a:spcAft>
            </a:pPr>
            <a:r>
              <a:rPr lang="uk-UA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Microsoft Sans Serif" panose="020B0604020202020204" pitchFamily="34" charset="0"/>
              </a:rPr>
              <a:t>ПОНЯТТЯ	 ІНКЛЮЗІЇ </a:t>
            </a:r>
            <a:endParaRPr lang="ru-RU" sz="4800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  <a:ea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275106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3C82ED9E-0A83-4115-9E11-E9FDB4E2F545}"/>
              </a:ext>
            </a:extLst>
          </p:cNvPr>
          <p:cNvSpPr/>
          <p:nvPr/>
        </p:nvSpPr>
        <p:spPr>
          <a:xfrm>
            <a:off x="516725" y="867459"/>
            <a:ext cx="11158539" cy="443198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915" marR="62230" algn="ctr">
              <a:lnSpc>
                <a:spcPct val="150000"/>
              </a:lnSpc>
              <a:spcBef>
                <a:spcPts val="205"/>
              </a:spcBef>
              <a:spcAft>
                <a:spcPts val="0"/>
              </a:spcAft>
            </a:pPr>
            <a:r>
              <a:rPr lang="ru-RU" sz="4800" b="1" dirty="0">
                <a:solidFill>
                  <a:srgbClr val="00B050"/>
                </a:solidFill>
                <a:latin typeface="Ink Free" panose="03080402000500000000" pitchFamily="66" charset="0"/>
                <a:ea typeface="Microsoft Sans Serif" panose="020B0604020202020204" pitchFamily="34" charset="0"/>
              </a:rPr>
              <a:t>Вперше термін </a:t>
            </a:r>
            <a:r>
              <a:rPr lang="ru-RU" sz="4800" b="1" dirty="0">
                <a:solidFill>
                  <a:srgbClr val="C00000"/>
                </a:solidFill>
                <a:latin typeface="Ink Free" panose="03080402000500000000" pitchFamily="66" charset="0"/>
                <a:ea typeface="Microsoft Sans Serif" panose="020B0604020202020204" pitchFamily="34" charset="0"/>
              </a:rPr>
              <a:t>«інклюзивна освіта» </a:t>
            </a:r>
            <a:r>
              <a:rPr lang="ru-RU" sz="4800" b="1" dirty="0">
                <a:solidFill>
                  <a:srgbClr val="00B050"/>
                </a:solidFill>
                <a:latin typeface="Ink Free" panose="03080402000500000000" pitchFamily="66" charset="0"/>
                <a:ea typeface="Microsoft Sans Serif" panose="020B0604020202020204" pitchFamily="34" charset="0"/>
              </a:rPr>
              <a:t>був використаний у </a:t>
            </a:r>
            <a:r>
              <a:rPr lang="ru-RU" sz="4800" b="1" dirty="0">
                <a:solidFill>
                  <a:srgbClr val="C00000"/>
                </a:solidFill>
                <a:latin typeface="Ink Free" panose="03080402000500000000" pitchFamily="66" charset="0"/>
                <a:ea typeface="Microsoft Sans Serif" panose="020B0604020202020204" pitchFamily="34" charset="0"/>
              </a:rPr>
              <a:t>Саламанській декларації</a:t>
            </a:r>
            <a:r>
              <a:rPr lang="ru-RU" sz="4800" b="1" dirty="0">
                <a:solidFill>
                  <a:srgbClr val="00B050"/>
                </a:solidFill>
                <a:latin typeface="Ink Free" panose="03080402000500000000" pitchFamily="66" charset="0"/>
                <a:ea typeface="Microsoft Sans Serif" panose="020B0604020202020204" pitchFamily="34" charset="0"/>
              </a:rPr>
              <a:t>, прийнятій на Всесвітній конференції у </a:t>
            </a:r>
            <a:r>
              <a:rPr lang="ru-RU" sz="4800" b="1" dirty="0">
                <a:solidFill>
                  <a:srgbClr val="C00000"/>
                </a:solidFill>
                <a:latin typeface="Ink Free" panose="03080402000500000000" pitchFamily="66" charset="0"/>
                <a:ea typeface="Microsoft Sans Serif" panose="020B0604020202020204" pitchFamily="34" charset="0"/>
              </a:rPr>
              <a:t>1994 році </a:t>
            </a:r>
            <a:r>
              <a:rPr lang="ru-RU" sz="4800" b="1" dirty="0">
                <a:solidFill>
                  <a:srgbClr val="00B050"/>
                </a:solidFill>
                <a:latin typeface="Ink Free" panose="03080402000500000000" pitchFamily="66" charset="0"/>
                <a:ea typeface="Microsoft Sans Serif" panose="020B0604020202020204" pitchFamily="34" charset="0"/>
              </a:rPr>
              <a:t>за підтримки </a:t>
            </a:r>
            <a:r>
              <a:rPr lang="ru-RU" sz="4800" b="1" dirty="0">
                <a:solidFill>
                  <a:srgbClr val="C00000"/>
                </a:solidFill>
                <a:latin typeface="Ink Free" panose="03080402000500000000" pitchFamily="66" charset="0"/>
                <a:ea typeface="Microsoft Sans Serif" panose="020B0604020202020204" pitchFamily="34" charset="0"/>
              </a:rPr>
              <a:t>ЮНЕСКО</a:t>
            </a:r>
          </a:p>
        </p:txBody>
      </p:sp>
    </p:spTree>
    <p:extLst>
      <p:ext uri="{BB962C8B-B14F-4D97-AF65-F5344CB8AC3E}">
        <p14:creationId xmlns:p14="http://schemas.microsoft.com/office/powerpoint/2010/main" val="49269732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9E3B2FA3-8215-4507-BED8-3F46F2800258}"/>
              </a:ext>
            </a:extLst>
          </p:cNvPr>
          <p:cNvSpPr/>
          <p:nvPr/>
        </p:nvSpPr>
        <p:spPr>
          <a:xfrm>
            <a:off x="171450" y="682858"/>
            <a:ext cx="11934825" cy="59093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uk-UA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«ВИКЛЮЧЕННЯ»</a:t>
            </a:r>
            <a:r>
              <a:rPr lang="uk-U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виникає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, коли учнів у будь-який спосіб, прямо чи опосередковано,</a:t>
            </a:r>
            <a:r>
              <a:rPr lang="uk-UA" sz="2800" b="1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позбавляють</a:t>
            </a:r>
            <a:r>
              <a:rPr lang="uk-UA" sz="2800" b="1" spc="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доступу</a:t>
            </a:r>
            <a:r>
              <a:rPr lang="uk-UA" sz="2800" b="1" spc="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до</a:t>
            </a:r>
            <a:r>
              <a:rPr lang="uk-UA" sz="2800" b="1" spc="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освіти</a:t>
            </a:r>
            <a:r>
              <a:rPr lang="uk-UA" sz="2800" b="1" spc="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або</a:t>
            </a:r>
            <a:r>
              <a:rPr lang="uk-UA" sz="2800" b="1" spc="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відмовляють</a:t>
            </a:r>
            <a:r>
              <a:rPr lang="uk-UA" sz="2800" b="1" spc="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у</a:t>
            </a:r>
            <a:r>
              <a:rPr lang="uk-UA" sz="2800" b="1" spc="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такому</a:t>
            </a:r>
            <a:r>
              <a:rPr lang="uk-UA" sz="2800" b="1" spc="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доступі.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«СЕГРЕГАЦІЯ»</a:t>
            </a:r>
            <a:r>
              <a:rPr lang="uk-U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це ситуація, у якій діти з ООП отримують освіту у відокремлених</a:t>
            </a:r>
            <a:r>
              <a:rPr lang="uk-UA" sz="2800" b="1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закладах (установах), пристосованих до різних або до певного виду порушень дітей, в</a:t>
            </a:r>
            <a:r>
              <a:rPr lang="uk-UA" sz="2800" b="1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ізоляції</a:t>
            </a:r>
            <a:r>
              <a:rPr lang="uk-UA" sz="2800" b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від</a:t>
            </a:r>
            <a:r>
              <a:rPr lang="uk-UA" sz="2800" b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інших</a:t>
            </a:r>
            <a:r>
              <a:rPr lang="uk-UA" sz="2800" b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дітей.</a:t>
            </a:r>
            <a:endParaRPr lang="ru-RU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228600" algn="just">
              <a:lnSpc>
                <a:spcPct val="150000"/>
              </a:lnSpc>
              <a:spcAft>
                <a:spcPts val="0"/>
              </a:spcAft>
            </a:pP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uk-UA" sz="2800" b="1" u="sng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</a:rPr>
              <a:t>«ІНТЕГРАЦІЯ»</a:t>
            </a:r>
            <a:r>
              <a:rPr lang="uk-UA" sz="2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</a:rPr>
              <a:t> </a:t>
            </a:r>
            <a:r>
              <a:rPr lang="uk-UA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</a:rPr>
              <a:t>–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</a:rPr>
              <a:t>це процес влаштування дітей з ООП до існуючих закладів освіти з</a:t>
            </a:r>
            <a:r>
              <a:rPr lang="uk-UA" sz="2800" b="1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</a:rPr>
              <a:t>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</a:rPr>
              <a:t>розумінням того, що діти з ООП зможуть пристосуватися до стандартизованих вимог</a:t>
            </a:r>
            <a:r>
              <a:rPr lang="uk-UA" sz="2800" b="1" spc="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</a:rPr>
              <a:t>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</a:rPr>
              <a:t>таких</a:t>
            </a:r>
            <a:r>
              <a:rPr lang="uk-UA" sz="2800" b="1" spc="-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</a:rPr>
              <a:t> </a:t>
            </a:r>
            <a:r>
              <a:rPr lang="uk-UA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Calibri" panose="020F0502020204030204" pitchFamily="34" charset="0"/>
              </a:rPr>
              <a:t>закладів.</a:t>
            </a:r>
            <a:endParaRPr lang="ru-RU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49552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3C82ED9E-0A83-4115-9E11-E9FDB4E2F545}"/>
              </a:ext>
            </a:extLst>
          </p:cNvPr>
          <p:cNvSpPr/>
          <p:nvPr/>
        </p:nvSpPr>
        <p:spPr>
          <a:xfrm>
            <a:off x="516723" y="210026"/>
            <a:ext cx="11158539" cy="61016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915" marR="62230" algn="ctr">
              <a:lnSpc>
                <a:spcPct val="150000"/>
              </a:lnSpc>
              <a:spcBef>
                <a:spcPts val="205"/>
              </a:spcBef>
              <a:spcAft>
                <a:spcPts val="0"/>
              </a:spcAft>
            </a:pPr>
            <a:r>
              <a:rPr lang="ru-RU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Microsoft Sans Serif" panose="020B0604020202020204" pitchFamily="34" charset="0"/>
              </a:rPr>
              <a:t>За умов інклюзивної освіти необхідно </a:t>
            </a: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Microsoft Sans Serif" panose="020B0604020202020204" pitchFamily="34" charset="0"/>
              </a:rPr>
              <a:t>не адаптувати </a:t>
            </a:r>
            <a:r>
              <a:rPr lang="ru-RU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Microsoft Sans Serif" panose="020B0604020202020204" pitchFamily="34" charset="0"/>
              </a:rPr>
              <a:t>здобувачів освіти до існуючих вимог, а </a:t>
            </a: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Microsoft Sans Serif" panose="020B0604020202020204" pitchFamily="34" charset="0"/>
              </a:rPr>
              <a:t>реформувати</a:t>
            </a:r>
            <a:r>
              <a:rPr lang="ru-RU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Microsoft Sans Serif" panose="020B0604020202020204" pitchFamily="34" charset="0"/>
              </a:rPr>
              <a:t> заклади освіти, </a:t>
            </a: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Microsoft Sans Serif" panose="020B0604020202020204" pitchFamily="34" charset="0"/>
              </a:rPr>
              <a:t>шукати</a:t>
            </a:r>
            <a:r>
              <a:rPr lang="ru-RU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Microsoft Sans Serif" panose="020B0604020202020204" pitchFamily="34" charset="0"/>
              </a:rPr>
              <a:t> інші </a:t>
            </a: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Microsoft Sans Serif" panose="020B0604020202020204" pitchFamily="34" charset="0"/>
              </a:rPr>
              <a:t>педагогічні підходи </a:t>
            </a:r>
            <a:r>
              <a:rPr lang="ru-RU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Microsoft Sans Serif" panose="020B0604020202020204" pitchFamily="34" charset="0"/>
              </a:rPr>
              <a:t>до навчання таким чином, щоб </a:t>
            </a: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Microsoft Sans Serif" panose="020B0604020202020204" pitchFamily="34" charset="0"/>
              </a:rPr>
              <a:t>враховувати</a:t>
            </a:r>
            <a:r>
              <a:rPr lang="ru-RU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Microsoft Sans Serif" panose="020B0604020202020204" pitchFamily="34" charset="0"/>
              </a:rPr>
              <a:t> </a:t>
            </a:r>
            <a:r>
              <a:rPr lang="ru-RU" sz="44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Microsoft Sans Serif" panose="020B0604020202020204" pitchFamily="34" charset="0"/>
              </a:rPr>
              <a:t>ООП</a:t>
            </a:r>
            <a:r>
              <a:rPr lang="ru-RU" sz="4400" b="1" dirty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Microsoft Sans Serif" panose="020B0604020202020204" pitchFamily="34" charset="0"/>
              </a:rPr>
              <a:t> здобувачів </a:t>
            </a:r>
            <a:r>
              <a:rPr lang="ru-RU" sz="4400" b="1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Microsoft Sans Serif" panose="020B0604020202020204" pitchFamily="34" charset="0"/>
              </a:rPr>
              <a:t>освіти</a:t>
            </a:r>
            <a:endParaRPr lang="ru-RU" sz="4400" b="1" dirty="0">
              <a:solidFill>
                <a:srgbClr val="00B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  <a:ea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731631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7C86C2D7-2C10-4884-9A21-731FA71FE949}"/>
              </a:ext>
            </a:extLst>
          </p:cNvPr>
          <p:cNvSpPr/>
          <p:nvPr/>
        </p:nvSpPr>
        <p:spPr>
          <a:xfrm>
            <a:off x="907251" y="2399019"/>
            <a:ext cx="10572750" cy="332443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71500" lvl="0" indent="-571500" algn="ctr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Правові;</a:t>
            </a: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 algn="ctr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Соціалізації;  </a:t>
            </a:r>
            <a:endParaRPr lang="ru-RU" sz="36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71500" lvl="0" indent="-571500" algn="ctr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Виховні;</a:t>
            </a:r>
          </a:p>
          <a:p>
            <a:pPr marL="571500" lvl="0" indent="-571500" algn="ctr">
              <a:lnSpc>
                <a:spcPct val="150000"/>
              </a:lnSpc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uk-UA" sz="36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Calibri" panose="020F0502020204030204" pitchFamily="34" charset="0"/>
              </a:rPr>
              <a:t>Освітні.</a:t>
            </a:r>
            <a:endParaRPr lang="ru-RU" sz="36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xmlns="" id="{3C82ED9E-0A83-4115-9E11-E9FDB4E2F545}"/>
              </a:ext>
            </a:extLst>
          </p:cNvPr>
          <p:cNvSpPr/>
          <p:nvPr/>
        </p:nvSpPr>
        <p:spPr>
          <a:xfrm>
            <a:off x="907251" y="200709"/>
            <a:ext cx="1115853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915" marR="62230" algn="ctr">
              <a:spcBef>
                <a:spcPts val="205"/>
              </a:spcBef>
              <a:spcAft>
                <a:spcPts val="0"/>
              </a:spcAft>
            </a:pP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Microsoft Sans Serif" panose="020B0604020202020204" pitchFamily="34" charset="0"/>
              </a:rPr>
              <a:t>ОСНОВНІ  НАПРЯМИ  РЕАЛІЗАЦІЇ ІНКЛЮЗИВНОЇ  ОСВІТИ: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  <a:ea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522208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xmlns="" id="{348B5CFC-7975-48D7-A958-4252F31A1CBD}"/>
              </a:ext>
            </a:extLst>
          </p:cNvPr>
          <p:cNvSpPr/>
          <p:nvPr/>
        </p:nvSpPr>
        <p:spPr>
          <a:xfrm>
            <a:off x="209550" y="1821905"/>
            <a:ext cx="11856240" cy="46993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>
              <a:lnSpc>
                <a:spcPct val="107000"/>
              </a:lnSpc>
              <a:spcBef>
                <a:spcPts val="750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Wingdings" panose="05000000000000000000" pitchFamily="2" charset="2"/>
              <a:buChar char="q"/>
              <a:tabLst>
                <a:tab pos="1528445" algn="l"/>
                <a:tab pos="1529080" algn="l"/>
              </a:tabLst>
            </a:pP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</a:t>
            </a:r>
            <a:r>
              <a:rPr lang="uk-UA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иявляє</a:t>
            </a:r>
            <a:r>
              <a:rPr lang="uk-UA" sz="2800" i="1" spc="3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виключених</a:t>
            </a:r>
            <a:r>
              <a:rPr lang="uk-UA" sz="2800" i="1" spc="3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із</a:t>
            </a:r>
            <a:r>
              <a:rPr lang="uk-UA" sz="2800" i="1" spc="3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групи</a:t>
            </a:r>
            <a:r>
              <a:rPr lang="uk-UA" sz="2800" i="1" spc="3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дітей</a:t>
            </a:r>
            <a:r>
              <a:rPr lang="uk-UA" sz="2800" i="1" spc="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і</a:t>
            </a:r>
            <a:r>
              <a:rPr lang="uk-UA" sz="2800" i="1" spc="3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долучає</a:t>
            </a:r>
            <a:r>
              <a:rPr lang="uk-UA" sz="2800" i="1" spc="3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їх</a:t>
            </a:r>
            <a:r>
              <a:rPr lang="uk-UA" sz="2800" i="1" spc="3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до</a:t>
            </a:r>
            <a:r>
              <a:rPr lang="uk-UA" sz="2800" i="1" spc="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освіти;</a:t>
            </a:r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Wingdings" panose="05000000000000000000" pitchFamily="2" charset="2"/>
              <a:buChar char="q"/>
              <a:tabLst>
                <a:tab pos="1528445" algn="l"/>
                <a:tab pos="1529080" algn="l"/>
              </a:tabLst>
            </a:pP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</a:t>
            </a:r>
            <a:r>
              <a:rPr lang="uk-UA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изнає</a:t>
            </a:r>
            <a:r>
              <a:rPr lang="uk-UA" sz="2800" i="1" spc="5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освіту</a:t>
            </a:r>
            <a:r>
              <a:rPr lang="uk-UA" sz="2800" i="1" spc="5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правом</a:t>
            </a:r>
            <a:r>
              <a:rPr lang="uk-UA" sz="2800" i="1" spc="5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кожної</a:t>
            </a:r>
            <a:r>
              <a:rPr lang="uk-UA" sz="2800" i="1" spc="5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дитини;</a:t>
            </a:r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Wingdings" panose="05000000000000000000" pitchFamily="2" charset="2"/>
              <a:buChar char="q"/>
              <a:tabLst>
                <a:tab pos="1528445" algn="l"/>
                <a:tab pos="1529080" algn="l"/>
              </a:tabLst>
            </a:pP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</a:t>
            </a:r>
            <a:r>
              <a:rPr lang="uk-UA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прияє</a:t>
            </a:r>
            <a:r>
              <a:rPr lang="uk-UA" sz="2800" i="1" spc="3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дотриманню</a:t>
            </a:r>
            <a:r>
              <a:rPr lang="uk-UA" sz="2800" i="1" spc="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прав</a:t>
            </a:r>
            <a:r>
              <a:rPr lang="uk-UA" sz="2800" i="1" spc="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і</a:t>
            </a:r>
            <a:r>
              <a:rPr lang="uk-UA" sz="2800" i="1" spc="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благополуччя</a:t>
            </a:r>
            <a:r>
              <a:rPr lang="uk-UA" sz="2800" i="1" spc="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кожної</a:t>
            </a:r>
            <a:r>
              <a:rPr lang="uk-UA" sz="2800" i="1" spc="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дитини;</a:t>
            </a:r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Wingdings" panose="05000000000000000000" pitchFamily="2" charset="2"/>
              <a:buChar char="q"/>
              <a:tabLst>
                <a:tab pos="1528445" algn="l"/>
                <a:tab pos="1529080" algn="l"/>
              </a:tabLst>
            </a:pP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Н</a:t>
            </a:r>
            <a:r>
              <a:rPr lang="uk-UA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адає</a:t>
            </a:r>
            <a:r>
              <a:rPr lang="uk-UA" sz="2800" i="1" spc="3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обов’язкову</a:t>
            </a:r>
            <a:r>
              <a:rPr lang="uk-UA" sz="2800" i="1" spc="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безоплатну</a:t>
            </a:r>
            <a:r>
              <a:rPr lang="uk-UA" sz="2800" i="1" spc="3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освіту,</a:t>
            </a:r>
            <a:r>
              <a:rPr lang="uk-UA" sz="2800" i="1" spc="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доступну</a:t>
            </a:r>
            <a:r>
              <a:rPr lang="uk-UA" sz="2800" i="1" spc="3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для</a:t>
            </a:r>
            <a:r>
              <a:rPr lang="uk-UA" sz="2800" i="1" spc="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дітей</a:t>
            </a:r>
            <a:r>
              <a:rPr lang="uk-UA" sz="2800" i="1" spc="3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з</a:t>
            </a:r>
            <a:r>
              <a:rPr lang="uk-UA" sz="2800" i="1" spc="4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груп</a:t>
            </a:r>
            <a:r>
              <a:rPr lang="uk-UA" sz="2800" i="1" spc="3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ризику;</a:t>
            </a:r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457200" lvl="0" indent="-45720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Wingdings" panose="05000000000000000000" pitchFamily="2" charset="2"/>
              <a:buChar char="q"/>
              <a:tabLst>
                <a:tab pos="1528445" algn="l"/>
                <a:tab pos="1529080" algn="l"/>
              </a:tabLst>
            </a:pP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</a:t>
            </a:r>
            <a:r>
              <a:rPr lang="uk-UA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оважає</a:t>
            </a:r>
            <a:r>
              <a:rPr lang="uk-UA" sz="2800" i="1" spc="25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відмінності</a:t>
            </a:r>
            <a:r>
              <a:rPr lang="uk-UA" sz="2800" i="1" spc="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і</a:t>
            </a:r>
            <a:r>
              <a:rPr lang="uk-UA" sz="2800" i="1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забезпечує</a:t>
            </a:r>
            <a:r>
              <a:rPr lang="uk-UA" sz="2800" i="1" spc="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рівноправність</a:t>
            </a:r>
            <a:r>
              <a:rPr lang="uk-UA" sz="2800" i="1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</a:t>
            </a:r>
            <a:r>
              <a:rPr lang="uk-UA" sz="2800" i="1" spc="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освіті</a:t>
            </a:r>
            <a:r>
              <a:rPr lang="uk-UA" sz="2800" i="1" spc="3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для</a:t>
            </a:r>
            <a:r>
              <a:rPr lang="uk-UA" sz="2800" i="1" spc="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всіх</a:t>
            </a:r>
            <a:r>
              <a:rPr lang="uk-UA" sz="2800" i="1" spc="2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дітей;</a:t>
            </a:r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  <a:p>
            <a:pPr marL="457200" marR="796925" lvl="0" indent="-457200">
              <a:lnSpc>
                <a:spcPct val="103000"/>
              </a:lnSpc>
              <a:spcBef>
                <a:spcPts val="800"/>
              </a:spcBef>
              <a:spcAft>
                <a:spcPts val="0"/>
              </a:spcAft>
              <a:buClr>
                <a:srgbClr val="231F20"/>
              </a:buClr>
              <a:buSzPts val="1100"/>
              <a:buFont typeface="Wingdings" panose="05000000000000000000" pitchFamily="2" charset="2"/>
              <a:buChar char="q"/>
              <a:tabLst>
                <a:tab pos="1528445" algn="l"/>
                <a:tab pos="1529080" algn="l"/>
              </a:tabLst>
            </a:pP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В</a:t>
            </a:r>
            <a:r>
              <a:rPr lang="uk-UA" sz="2800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ідповідає</a:t>
            </a:r>
            <a:r>
              <a:rPr lang="uk-UA" sz="2800" i="1" spc="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освітнім</a:t>
            </a:r>
            <a:r>
              <a:rPr lang="uk-UA" sz="2800" i="1" spc="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потребам</a:t>
            </a:r>
            <a:r>
              <a:rPr lang="uk-UA" sz="2800" i="1" spc="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дитини,</a:t>
            </a:r>
            <a:r>
              <a:rPr lang="uk-UA" sz="2800" i="1" spc="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а</a:t>
            </a:r>
            <a:r>
              <a:rPr lang="uk-UA" sz="2800" i="1" spc="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також</a:t>
            </a:r>
            <a:r>
              <a:rPr lang="uk-UA" sz="2800" i="1" spc="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гендерному,</a:t>
            </a:r>
            <a:r>
              <a:rPr lang="uk-UA" sz="2800" i="1" spc="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етнічному,</a:t>
            </a:r>
            <a:r>
              <a:rPr lang="uk-UA" sz="2800" i="1" spc="-28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  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релігійному</a:t>
            </a:r>
            <a:r>
              <a:rPr lang="uk-UA" sz="2800" i="1" spc="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і</a:t>
            </a:r>
            <a:r>
              <a:rPr lang="uk-UA" sz="2800" i="1" spc="2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соціальному</a:t>
            </a:r>
            <a:r>
              <a:rPr lang="uk-UA" sz="2800" i="1" spc="15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 </a:t>
            </a:r>
            <a:r>
              <a:rPr lang="uk-UA" sz="28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  <a:ea typeface="Microsoft Sans Serif" panose="020B0604020202020204" pitchFamily="34" charset="0"/>
                <a:cs typeface="Times New Roman" panose="02020603050405020304" pitchFamily="18" charset="0"/>
              </a:rPr>
              <a:t>розмаїттю.</a:t>
            </a:r>
            <a:endParaRPr lang="ru-RU" sz="2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  <a:ea typeface="Microsoft Sans Serif" panose="020B060402020202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Прямоугольник 4">
            <a:extLst>
              <a:ext uri="{FF2B5EF4-FFF2-40B4-BE49-F238E27FC236}">
                <a16:creationId xmlns:a16="http://schemas.microsoft.com/office/drawing/2014/main" xmlns="" id="{3C82ED9E-0A83-4115-9E11-E9FDB4E2F545}"/>
              </a:ext>
            </a:extLst>
          </p:cNvPr>
          <p:cNvSpPr/>
          <p:nvPr/>
        </p:nvSpPr>
        <p:spPr>
          <a:xfrm>
            <a:off x="907251" y="200709"/>
            <a:ext cx="11158539" cy="1595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81915" marR="62230" algn="ctr">
              <a:spcBef>
                <a:spcPts val="205"/>
              </a:spcBef>
              <a:spcAft>
                <a:spcPts val="0"/>
              </a:spcAft>
            </a:pP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Microsoft Sans Serif" panose="020B0604020202020204" pitchFamily="34" charset="0"/>
              </a:rPr>
              <a:t>«ОСВІТНІЙ  ЗАКЛАД,  ДРУЖНИЙ  </a:t>
            </a:r>
          </a:p>
          <a:p>
            <a:pPr marL="81915" marR="62230" algn="ctr">
              <a:spcBef>
                <a:spcPts val="205"/>
              </a:spcBef>
              <a:spcAft>
                <a:spcPts val="0"/>
              </a:spcAft>
            </a:pPr>
            <a:r>
              <a:rPr lang="ru-RU" sz="4800" b="1" dirty="0" smtClean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Ink Free" panose="03080402000500000000" pitchFamily="66" charset="0"/>
                <a:ea typeface="Microsoft Sans Serif" panose="020B0604020202020204" pitchFamily="34" charset="0"/>
              </a:rPr>
              <a:t>ДО ДИТИНИ»: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Ink Free" panose="03080402000500000000" pitchFamily="66" charset="0"/>
              <a:ea typeface="Microsoft Sans Serif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272775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Inverted="1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</TotalTime>
  <Words>397</Words>
  <Application>Microsoft Office PowerPoint</Application>
  <PresentationFormat>Произвольный</PresentationFormat>
  <Paragraphs>50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Girl Joker's</dc:creator>
  <cp:lastModifiedBy>RePack by Diakov</cp:lastModifiedBy>
  <cp:revision>18</cp:revision>
  <dcterms:created xsi:type="dcterms:W3CDTF">2023-02-13T16:20:15Z</dcterms:created>
  <dcterms:modified xsi:type="dcterms:W3CDTF">2023-02-14T16:35:05Z</dcterms:modified>
</cp:coreProperties>
</file>