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870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FC6D80-1D57-4B1D-A74D-B96722581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4AE71EC-BE0E-45DF-AB54-C64110526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AE07571-721F-4AE9-AFC8-FE36AA71A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D0CD3A-4F69-455B-90F2-3730DA99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2F1C35C-D4AB-48F1-BDF9-5889C71FB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261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6EB133-0520-4770-9125-9149AAECA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36BC33D-8C68-4A57-8997-BBBBE3CF0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A154901-EDCB-420F-8DFB-1BC74EC6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2076B9D-F47D-4199-A8DB-B5DAEBB5F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0567207-03A8-47B3-B848-96A7D7BC6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25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884473C-7017-437F-B624-F93EDB335A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ED8E96A-AF7F-4E74-9054-48895B712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01C9E02-A987-4B27-B81B-AF469DE4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91FE5C9-B13A-4E0D-A9B5-44D960D2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95B83C5-F5F0-4376-8007-8CEC4C96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351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1E99D3-FD94-4C78-99FF-412AE4E67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A890CA0-E811-4296-80E5-0EE90838B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F9F4023-472B-421F-9EF1-86E3352F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59A4550-B138-41F8-9220-5199AAC0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91F069D-10D4-4ADC-B6F1-6CA93495B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63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B85BBE-0CB3-4661-BFCB-0DD9B2956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3CF9EEA-D296-41EA-AAF3-678E965D9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F0C574-F0D8-4E88-A3EA-B0B69474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0448AFC-2320-4D79-A299-E8E8FB257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CF66314-7C1A-4F73-8D15-319B4ED8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700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9715BC-8624-4D86-A307-5617EAB2B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20D3FD-E54A-4A68-9A22-6C357DB85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F56E388-1D19-4EC6-9A66-D31A03FA5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935B6A3-D961-4ECD-B45A-D074C6763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29AD766-3832-46C7-862F-FA6604A9F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0C50BFE-721B-437C-9FAF-95CB71C9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85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F90CC7-8376-4E69-9442-E1645A89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AFE6FF1-6DCB-4A3A-AC98-1EEF5B82C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DE6BBAF-B788-458D-9649-2DB65A34F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31BB982-8A2D-440F-8425-2EBABA43D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3341C46-4347-4876-A1FD-AB9A029B93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B3F856F-9F1C-4307-8B2E-9B5D1B355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1A031CD0-F718-4221-9790-7299B4A04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8C6217F-6A36-448A-AF90-3142F798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878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A97386-3FDA-44D7-9A95-18D8EBA12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63F6534-2205-4ACC-AFE2-42D69CD74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7F3FB46-6FF2-4506-BE40-AFCC8ABE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7D0826D-B001-4739-9D0C-BDE9748D3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42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71110BC5-E6E6-4A87-A98B-1AD669E98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81BC2B6-059A-48F4-A405-8ED0DC722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BF0D4FA-93D9-4E27-AF16-BAC705EC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27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D70434-0836-43E9-A744-ABB873EDD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F6EDB12-FC16-4F85-A39D-8A3CBE89F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B809083-CF11-4F02-AB9B-DB4208934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078D3A8-03C1-4E54-90C1-03CB5B489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A72D461-0AE1-4A8A-B843-021F5AAE5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CDD1CA0-251C-4CE9-A6BA-38A25325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065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C90160-96FE-4116-8736-DFF3E20A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2B2B3DB-5D3C-40F8-9507-8824BD169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9BAAE2D-70BF-4AF8-83D4-11CBCEEB2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152A320-E70A-4297-97CE-099F01C81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2EC5857-3F7B-4D0B-8304-BFF1907DC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51F1CC5-9F6B-44CD-8503-2D8E6A6D5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546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A281F9-EDAF-411C-BAF0-E997C8C9F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ADA76EF-5AA6-475F-9491-4F6164614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40A0E30-0110-45C7-8DF6-074E5B261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F62FC-D204-4280-8A64-258DE84CB18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6CC2C3-3AB9-4C5B-8F1C-9FC2BA40B8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0138ACA-B902-4DD4-A0DF-917196B93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9735-BA9A-4417-9792-4373002AA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70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1FDFB53-6AB7-454D-A84D-E2A381E44C4A}"/>
              </a:ext>
            </a:extLst>
          </p:cNvPr>
          <p:cNvSpPr/>
          <p:nvPr/>
        </p:nvSpPr>
        <p:spPr>
          <a:xfrm>
            <a:off x="361950" y="477967"/>
            <a:ext cx="11430000" cy="224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8135" indent="-11430" algn="ctr">
              <a:lnSpc>
                <a:spcPct val="186000"/>
              </a:lnSpc>
              <a:spcBef>
                <a:spcPts val="195"/>
              </a:spcBef>
              <a:spcAft>
                <a:spcPts val="40"/>
              </a:spcAft>
            </a:pPr>
            <a:r>
              <a:rPr lang="uk-UA" sz="4000" b="1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«ІНКЛЮЗИВНЕ НАВЧАННЯ: ОСОБЛИВОСТІ РЕАЛІЗАЦІЇ У ЗАКЛАДАХ ОСВІТИ»</a:t>
            </a:r>
            <a:endParaRPr lang="ru-RU" sz="3200" b="1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37764FE-179F-4D96-A71C-7DB75C87D8B3}"/>
              </a:ext>
            </a:extLst>
          </p:cNvPr>
          <p:cNvSpPr/>
          <p:nvPr/>
        </p:nvSpPr>
        <p:spPr>
          <a:xfrm>
            <a:off x="-1162049" y="-170275"/>
            <a:ext cx="7553324" cy="783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marR="318135" algn="r">
              <a:lnSpc>
                <a:spcPct val="186000"/>
              </a:lnSpc>
              <a:spcBef>
                <a:spcPts val="195"/>
              </a:spcBef>
              <a:spcAft>
                <a:spcPts val="40"/>
              </a:spcAft>
              <a:tabLst>
                <a:tab pos="714375" algn="l"/>
              </a:tabLst>
            </a:pPr>
            <a:r>
              <a:rPr lang="uk-UA" sz="28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Тетяна ГРЕБЕНИК, к</a:t>
            </a:r>
            <a:r>
              <a:rPr lang="uk-UA" sz="28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п</a:t>
            </a:r>
            <a:r>
              <a:rPr lang="uk-UA" sz="28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н, доцент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17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504822" y="76884"/>
            <a:ext cx="11158539" cy="610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Інклюзивна освіта </a:t>
            </a:r>
            <a:r>
              <a:rPr lang="ru-RU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– </a:t>
            </a: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це безперервний процес, спрямований на створення інклюзивного освітнього середовища на основі принципів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 толерантного ставлення</a:t>
            </a: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,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поваги</a:t>
            </a: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 до індивідуальних особливостей дитини і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недопущення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дискримінації</a:t>
            </a: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855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28D3948-88BC-451E-A12E-E6F6B77D10B3}"/>
              </a:ext>
            </a:extLst>
          </p:cNvPr>
          <p:cNvSpPr/>
          <p:nvPr/>
        </p:nvSpPr>
        <p:spPr>
          <a:xfrm>
            <a:off x="907251" y="2072768"/>
            <a:ext cx="9801225" cy="3806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Загальна</a:t>
            </a:r>
            <a:r>
              <a:rPr lang="uk-UA" sz="3200" spc="-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декларація</a:t>
            </a:r>
            <a:r>
              <a:rPr lang="uk-UA" sz="3200" spc="-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прав</a:t>
            </a:r>
            <a:r>
              <a:rPr lang="uk-UA" sz="3200" spc="-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людини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 algn="ctr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про права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 algn="ctr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Саламанська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декларація;</a:t>
            </a:r>
            <a:r>
              <a:rPr lang="uk-UA" sz="3200" spc="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 algn="ctr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uk-UA" sz="3200" spc="-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ООН</a:t>
            </a:r>
            <a:r>
              <a:rPr lang="uk-UA" sz="3200" spc="-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про</a:t>
            </a:r>
            <a:r>
              <a:rPr lang="uk-UA" sz="3200" spc="-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права</a:t>
            </a:r>
            <a:r>
              <a:rPr lang="uk-UA" sz="3200" spc="-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uk-UA" sz="3200" spc="-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3200" spc="-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інвалідністю; 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k-UA" sz="320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uk-U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Інчхонська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 декларація.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907251" y="200709"/>
            <a:ext cx="11158539" cy="1595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spcBef>
                <a:spcPts val="205"/>
              </a:spcBef>
              <a:spcAft>
                <a:spcPts val="0"/>
              </a:spcAft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НОРМАТИВНО-ПРАВОВЕ  ПОЛЕ  </a:t>
            </a:r>
          </a:p>
          <a:p>
            <a:pPr marL="81915" marR="62230" algn="ctr">
              <a:spcBef>
                <a:spcPts val="205"/>
              </a:spcBef>
              <a:spcAft>
                <a:spcPts val="0"/>
              </a:spcAft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У СФЕРІ  ІНКЛЮЗІЇ: 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18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2FBF54A-4EF8-4DD3-8489-515AE138F3E9}"/>
              </a:ext>
            </a:extLst>
          </p:cNvPr>
          <p:cNvSpPr/>
          <p:nvPr/>
        </p:nvSpPr>
        <p:spPr>
          <a:xfrm>
            <a:off x="276225" y="1669900"/>
            <a:ext cx="116300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2800" spc="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Конституція </a:t>
            </a:r>
            <a:r>
              <a:rPr lang="uk-UA" sz="2800" spc="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uk-UA" sz="280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України «Про освіту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»;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України «Про повну загальну середню освіту</a:t>
            </a:r>
            <a:r>
              <a:rPr lang="uk-U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України «Про фахову передвищу освіту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Постанова Кабінету Міністрів України</a:t>
            </a:r>
            <a:r>
              <a:rPr lang="uk-UA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«Про затвердження Порядку організації інклюзивного навчання в закладах фахової передвищої </a:t>
            </a:r>
            <a:r>
              <a:rPr lang="uk-U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освіти»;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Накази </a:t>
            </a:r>
            <a:r>
              <a:rPr lang="uk-UA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Міністерства освіти і науки України.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907251" y="29259"/>
            <a:ext cx="11158539" cy="1595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spcBef>
                <a:spcPts val="205"/>
              </a:spcBef>
              <a:spcAft>
                <a:spcPts val="0"/>
              </a:spcAft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НАЦІОНАЛЬНА </a:t>
            </a:r>
          </a:p>
          <a:p>
            <a:pPr marL="81915" marR="62230" algn="ctr">
              <a:spcBef>
                <a:spcPts val="205"/>
              </a:spcBef>
              <a:spcAft>
                <a:spcPts val="0"/>
              </a:spcAft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НОРМАТИВНО-ПРАВОВА БАЗА: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44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3EA8010-F1DA-42DF-951A-DE2116AAD590}"/>
              </a:ext>
            </a:extLst>
          </p:cNvPr>
          <p:cNvSpPr/>
          <p:nvPr/>
        </p:nvSpPr>
        <p:spPr>
          <a:xfrm>
            <a:off x="962358" y="950893"/>
            <a:ext cx="7965642" cy="1488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ДЯКУЮ </a:t>
            </a:r>
            <a:r>
              <a:rPr lang="uk-UA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 ЗА  УВАГУ</a:t>
            </a:r>
            <a:r>
              <a:rPr lang="uk-UA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! </a:t>
            </a:r>
            <a:endParaRPr lang="ru-RU" sz="6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36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431001" y="2266950"/>
            <a:ext cx="11158539" cy="4519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61595" lvl="0" indent="-45720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504825" algn="l"/>
              </a:tabLst>
            </a:pP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Пріоритетні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напрямки політики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безбар’єрності;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</a:endParaRPr>
          </a:p>
          <a:p>
            <a:pPr marL="457200" marR="61595" lvl="0" indent="-45720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504825" algn="l"/>
              </a:tabLst>
            </a:pP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Правова основа у сфері інклюзивної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освіти;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</a:endParaRPr>
          </a:p>
          <a:p>
            <a:pPr marL="457200" marR="61595" lvl="0" indent="-45720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504825" algn="l"/>
              </a:tabLst>
            </a:pP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Інклюзивна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освіта: функції, відмінності освітнього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процесу;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</a:endParaRPr>
          </a:p>
          <a:p>
            <a:pPr marL="457200" marR="61595" lvl="0" indent="-45720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504825" algn="l"/>
              </a:tabLst>
            </a:pP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Інклюзивна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освіта у ЗВО та ЗФПО: виклики та перспективи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516728" y="19050"/>
            <a:ext cx="11158539" cy="203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</a:pPr>
            <a:r>
              <a:rPr lang="uk-UA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ВІТЧИЗНЯНИЙ	 ЗАКОНОДАВЧИЙ   СУПРОВІД ІНКЛЮЗИВНОЇ 	  ОСВІТИ:  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305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1D39718-2972-45CB-8D54-CB2C2436C19A}"/>
              </a:ext>
            </a:extLst>
          </p:cNvPr>
          <p:cNvSpPr/>
          <p:nvPr/>
        </p:nvSpPr>
        <p:spPr>
          <a:xfrm>
            <a:off x="719137" y="2081804"/>
            <a:ext cx="11139488" cy="2493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 algn="just">
              <a:lnSpc>
                <a:spcPct val="150000"/>
              </a:lnSpc>
              <a:spcAft>
                <a:spcPts val="800"/>
              </a:spcAft>
            </a:pPr>
            <a:r>
              <a:rPr lang="uk-UA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Ліквідація соціальної </a:t>
            </a:r>
            <a:r>
              <a:rPr lang="uk-UA" sz="3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ізольованості (виключення), що є наслідком негативного ставлення до поняття </a:t>
            </a:r>
            <a:r>
              <a:rPr lang="uk-UA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різноманітності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516726" y="295959"/>
            <a:ext cx="111585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spcBef>
                <a:spcPts val="205"/>
              </a:spcBef>
              <a:spcAft>
                <a:spcPts val="0"/>
              </a:spcAft>
            </a:pPr>
            <a:r>
              <a:rPr lang="uk-UA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МЕТА 	ІНКЛЮЗІЇ 	 В 	ОСВІТІ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412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F108420-2C85-4EE7-B854-8CE6A563980E}"/>
              </a:ext>
            </a:extLst>
          </p:cNvPr>
          <p:cNvSpPr/>
          <p:nvPr/>
        </p:nvSpPr>
        <p:spPr>
          <a:xfrm>
            <a:off x="626269" y="1322686"/>
            <a:ext cx="109394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50000"/>
              </a:lnSpc>
            </a:pP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 активного включення в суспільні стосунки всіх громадян, незалежно від їхніх фізичних, інтелектуальних, культурних, мовних, національних та інших особливостей.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endParaRPr lang="uk-UA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endParaRPr lang="uk-U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Англ</a:t>
            </a:r>
            <a:r>
              <a:rPr lang="uk-UA" sz="20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inclusion – включення; </a:t>
            </a:r>
            <a:r>
              <a:rPr lang="uk-UA" sz="20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ранц</a:t>
            </a:r>
            <a:r>
              <a:rPr lang="uk-UA" sz="20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іnclusif – </a:t>
            </a: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той</a:t>
            </a:r>
            <a:r>
              <a:rPr lang="uk-UA" sz="20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хто </a:t>
            </a:r>
            <a:endParaRPr lang="uk-UA" sz="2000" b="1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 </a:t>
            </a:r>
            <a:r>
              <a:rPr lang="uk-UA" sz="20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 себе; </a:t>
            </a: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лат</a:t>
            </a:r>
            <a:r>
              <a:rPr lang="uk-UA" sz="20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іnclude – заключаю, </a:t>
            </a: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516726" y="295959"/>
            <a:ext cx="111585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spcBef>
                <a:spcPts val="205"/>
              </a:spcBef>
              <a:spcAft>
                <a:spcPts val="0"/>
              </a:spcAft>
            </a:pPr>
            <a:r>
              <a:rPr lang="uk-UA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ПОНЯТТЯ	 ІНКЛЮЗІЇ </a:t>
            </a:r>
            <a:endParaRPr lang="ru-RU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751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516725" y="867459"/>
            <a:ext cx="1115853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B050"/>
                </a:solidFill>
                <a:latin typeface="Ink Free" panose="03080402000500000000" pitchFamily="66" charset="0"/>
                <a:ea typeface="Microsoft Sans Serif" panose="020B0604020202020204" pitchFamily="34" charset="0"/>
              </a:rPr>
              <a:t>Вперше термін </a:t>
            </a:r>
            <a:r>
              <a:rPr lang="ru-RU" sz="4800" b="1" dirty="0">
                <a:solidFill>
                  <a:srgbClr val="C00000"/>
                </a:solidFill>
                <a:latin typeface="Ink Free" panose="03080402000500000000" pitchFamily="66" charset="0"/>
                <a:ea typeface="Microsoft Sans Serif" panose="020B0604020202020204" pitchFamily="34" charset="0"/>
              </a:rPr>
              <a:t>«інклюзивна освіта» </a:t>
            </a:r>
            <a:r>
              <a:rPr lang="ru-RU" sz="4800" b="1" dirty="0">
                <a:solidFill>
                  <a:srgbClr val="00B050"/>
                </a:solidFill>
                <a:latin typeface="Ink Free" panose="03080402000500000000" pitchFamily="66" charset="0"/>
                <a:ea typeface="Microsoft Sans Serif" panose="020B0604020202020204" pitchFamily="34" charset="0"/>
              </a:rPr>
              <a:t>був використаний у </a:t>
            </a:r>
            <a:r>
              <a:rPr lang="ru-RU" sz="4800" b="1" dirty="0">
                <a:solidFill>
                  <a:srgbClr val="C00000"/>
                </a:solidFill>
                <a:latin typeface="Ink Free" panose="03080402000500000000" pitchFamily="66" charset="0"/>
                <a:ea typeface="Microsoft Sans Serif" panose="020B0604020202020204" pitchFamily="34" charset="0"/>
              </a:rPr>
              <a:t>Саламанській декларації</a:t>
            </a:r>
            <a:r>
              <a:rPr lang="ru-RU" sz="4800" b="1" dirty="0">
                <a:solidFill>
                  <a:srgbClr val="00B050"/>
                </a:solidFill>
                <a:latin typeface="Ink Free" panose="03080402000500000000" pitchFamily="66" charset="0"/>
                <a:ea typeface="Microsoft Sans Serif" panose="020B0604020202020204" pitchFamily="34" charset="0"/>
              </a:rPr>
              <a:t>, прийнятій на Всесвітній конференції у </a:t>
            </a:r>
            <a:r>
              <a:rPr lang="ru-RU" sz="4800" b="1" dirty="0">
                <a:solidFill>
                  <a:srgbClr val="C00000"/>
                </a:solidFill>
                <a:latin typeface="Ink Free" panose="03080402000500000000" pitchFamily="66" charset="0"/>
                <a:ea typeface="Microsoft Sans Serif" panose="020B0604020202020204" pitchFamily="34" charset="0"/>
              </a:rPr>
              <a:t>1994 році </a:t>
            </a:r>
            <a:r>
              <a:rPr lang="ru-RU" sz="4800" b="1" dirty="0">
                <a:solidFill>
                  <a:srgbClr val="00B050"/>
                </a:solidFill>
                <a:latin typeface="Ink Free" panose="03080402000500000000" pitchFamily="66" charset="0"/>
                <a:ea typeface="Microsoft Sans Serif" panose="020B0604020202020204" pitchFamily="34" charset="0"/>
              </a:rPr>
              <a:t>за підтримки </a:t>
            </a:r>
            <a:r>
              <a:rPr lang="ru-RU" sz="4800" b="1" dirty="0">
                <a:solidFill>
                  <a:srgbClr val="C00000"/>
                </a:solidFill>
                <a:latin typeface="Ink Free" panose="03080402000500000000" pitchFamily="66" charset="0"/>
                <a:ea typeface="Microsoft Sans Serif" panose="020B0604020202020204" pitchFamily="34" charset="0"/>
              </a:rPr>
              <a:t>ЮНЕСКО</a:t>
            </a:r>
          </a:p>
        </p:txBody>
      </p:sp>
    </p:spTree>
    <p:extLst>
      <p:ext uri="{BB962C8B-B14F-4D97-AF65-F5344CB8AC3E}">
        <p14:creationId xmlns:p14="http://schemas.microsoft.com/office/powerpoint/2010/main" val="492697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E3B2FA3-8215-4507-BED8-3F46F2800258}"/>
              </a:ext>
            </a:extLst>
          </p:cNvPr>
          <p:cNvSpPr/>
          <p:nvPr/>
        </p:nvSpPr>
        <p:spPr>
          <a:xfrm>
            <a:off x="171450" y="682858"/>
            <a:ext cx="1193482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uk-UA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«ВИКЛЮЧЕННЯ»</a:t>
            </a:r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виникає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коли учнів у будь-який спосіб, прямо чи опосередковано,</a:t>
            </a:r>
            <a:r>
              <a:rPr lang="uk-UA" sz="28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позбавляють</a:t>
            </a:r>
            <a:r>
              <a:rPr lang="uk-UA" sz="28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доступу</a:t>
            </a:r>
            <a:r>
              <a:rPr lang="uk-UA" sz="2800"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uk-UA" sz="28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освіти</a:t>
            </a:r>
            <a:r>
              <a:rPr lang="uk-UA" sz="2800"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uk-UA" sz="2800"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відмовляють</a:t>
            </a:r>
            <a:r>
              <a:rPr lang="uk-UA" sz="2800"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uk-UA" sz="2800"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такому</a:t>
            </a:r>
            <a:r>
              <a:rPr lang="uk-UA" sz="2800"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доступі.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«СЕГРЕГАЦІЯ»</a:t>
            </a:r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це ситуація, у якій діти з ООП отримують освіту у відокремлених</a:t>
            </a:r>
            <a:r>
              <a:rPr lang="uk-UA" sz="28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закладах (установах), пристосованих до різних або до певного виду порушень дітей, в</a:t>
            </a:r>
            <a:r>
              <a:rPr lang="uk-UA" sz="28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ізоляції</a:t>
            </a:r>
            <a:r>
              <a:rPr lang="uk-UA" sz="28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uk-UA" sz="28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uk-UA" sz="28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дітей.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«ІНТЕГРАЦІЯ»</a:t>
            </a:r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–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це процес влаштування дітей з ООП до існуючих закладів освіти з</a:t>
            </a:r>
            <a:r>
              <a:rPr lang="uk-UA" sz="28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розумінням того, що діти з ООП зможуть пристосуватися до стандартизованих вимог</a:t>
            </a:r>
            <a:r>
              <a:rPr lang="uk-UA" sz="28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таких</a:t>
            </a:r>
            <a:r>
              <a:rPr lang="uk-UA" sz="28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закладів.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955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516723" y="210026"/>
            <a:ext cx="11158539" cy="610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</a:pP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За умов інклюзивної освіти необхідно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не адаптувати </a:t>
            </a: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здобувачів освіти до існуючих вимог, а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реформувати</a:t>
            </a: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 заклади освіти,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шукати</a:t>
            </a: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 інші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педагогічні підходи </a:t>
            </a: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до навчання таким чином, щоб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враховувати</a:t>
            </a: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ООП</a:t>
            </a:r>
            <a:r>
              <a:rPr lang="ru-RU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 здобувачів </a:t>
            </a:r>
            <a:r>
              <a:rPr lang="ru-RU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освіти</a:t>
            </a:r>
            <a:endParaRPr lang="ru-RU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316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C86C2D7-2C10-4884-9A21-731FA71FE949}"/>
              </a:ext>
            </a:extLst>
          </p:cNvPr>
          <p:cNvSpPr/>
          <p:nvPr/>
        </p:nvSpPr>
        <p:spPr>
          <a:xfrm>
            <a:off x="907251" y="2399019"/>
            <a:ext cx="10572750" cy="332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ctr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Правові;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 algn="ctr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Соціалізації;  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 algn="ctr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Виховні;</a:t>
            </a:r>
          </a:p>
          <a:p>
            <a:pPr marL="571500" lvl="0" indent="-571500" algn="ctr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Освітні.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907251" y="200709"/>
            <a:ext cx="111585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spcBef>
                <a:spcPts val="205"/>
              </a:spcBef>
              <a:spcAft>
                <a:spcPts val="0"/>
              </a:spcAft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ОСНОВНІ  НАПРЯМИ  РЕАЛІЗАЦІЇ ІНКЛЮЗИВНОЇ  ОСВІТИ: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220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48B5CFC-7975-48D7-A958-4252F31A1CBD}"/>
              </a:ext>
            </a:extLst>
          </p:cNvPr>
          <p:cNvSpPr/>
          <p:nvPr/>
        </p:nvSpPr>
        <p:spPr>
          <a:xfrm>
            <a:off x="209550" y="1821905"/>
            <a:ext cx="11856240" cy="4699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  <a:buClr>
                <a:srgbClr val="231F20"/>
              </a:buClr>
              <a:buSzPts val="1100"/>
              <a:buFont typeface="Wingdings" panose="05000000000000000000" pitchFamily="2" charset="2"/>
              <a:buChar char="q"/>
              <a:tabLst>
                <a:tab pos="1528445" algn="l"/>
                <a:tab pos="1529080" algn="l"/>
              </a:tabLst>
            </a:pP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иявляє</a:t>
            </a:r>
            <a:r>
              <a:rPr lang="uk-UA" sz="2800" i="1" spc="3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виключених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із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групи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дітей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і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долучає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їх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до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освіти;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231F20"/>
              </a:buClr>
              <a:buSzPts val="1100"/>
              <a:buFont typeface="Wingdings" panose="05000000000000000000" pitchFamily="2" charset="2"/>
              <a:buChar char="q"/>
              <a:tabLst>
                <a:tab pos="1528445" algn="l"/>
                <a:tab pos="1529080" algn="l"/>
              </a:tabLst>
            </a:pP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изнає</a:t>
            </a:r>
            <a:r>
              <a:rPr lang="uk-UA" sz="2800" i="1" spc="5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освіту</a:t>
            </a:r>
            <a:r>
              <a:rPr lang="uk-UA" sz="2800" i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правом</a:t>
            </a:r>
            <a:r>
              <a:rPr lang="uk-UA" sz="2800" i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кожної</a:t>
            </a:r>
            <a:r>
              <a:rPr lang="uk-UA" sz="2800" i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дитини;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231F20"/>
              </a:buClr>
              <a:buSzPts val="1100"/>
              <a:buFont typeface="Wingdings" panose="05000000000000000000" pitchFamily="2" charset="2"/>
              <a:buChar char="q"/>
              <a:tabLst>
                <a:tab pos="1528445" algn="l"/>
                <a:tab pos="1529080" algn="l"/>
              </a:tabLst>
            </a:pP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прияє</a:t>
            </a:r>
            <a:r>
              <a:rPr lang="uk-UA" sz="2800" i="1" spc="3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дотриманню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прав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і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благополуччя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кожної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дитини;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231F20"/>
              </a:buClr>
              <a:buSzPts val="1100"/>
              <a:buFont typeface="Wingdings" panose="05000000000000000000" pitchFamily="2" charset="2"/>
              <a:buChar char="q"/>
              <a:tabLst>
                <a:tab pos="1528445" algn="l"/>
                <a:tab pos="1529080" algn="l"/>
              </a:tabLst>
            </a:pP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адає</a:t>
            </a:r>
            <a:r>
              <a:rPr lang="uk-UA" sz="2800" i="1" spc="3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обов’язкову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безоплатну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освіту,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доступну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для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дітей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</a:t>
            </a:r>
            <a:r>
              <a:rPr lang="uk-UA" sz="2800" i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груп</a:t>
            </a:r>
            <a:r>
              <a:rPr lang="uk-UA" sz="2800" i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ризику;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231F20"/>
              </a:buClr>
              <a:buSzPts val="1100"/>
              <a:buFont typeface="Wingdings" panose="05000000000000000000" pitchFamily="2" charset="2"/>
              <a:buChar char="q"/>
              <a:tabLst>
                <a:tab pos="1528445" algn="l"/>
                <a:tab pos="1529080" algn="l"/>
              </a:tabLst>
            </a:pP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оважає</a:t>
            </a:r>
            <a:r>
              <a:rPr lang="uk-UA" sz="2800" i="1" spc="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відмінності</a:t>
            </a:r>
            <a:r>
              <a:rPr lang="uk-UA" sz="2800" i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і</a:t>
            </a:r>
            <a:r>
              <a:rPr lang="uk-UA" sz="2800" i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забезпечує</a:t>
            </a:r>
            <a:r>
              <a:rPr lang="uk-UA" sz="2800" i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рівноправність</a:t>
            </a:r>
            <a:r>
              <a:rPr lang="uk-UA" sz="2800" i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</a:t>
            </a:r>
            <a:r>
              <a:rPr lang="uk-UA" sz="2800" i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освіті</a:t>
            </a:r>
            <a:r>
              <a:rPr lang="uk-UA" sz="2800" i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для</a:t>
            </a:r>
            <a:r>
              <a:rPr lang="uk-UA" sz="2800" i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всіх</a:t>
            </a:r>
            <a:r>
              <a:rPr lang="uk-UA" sz="2800" i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дітей;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457200" marR="796925" lvl="0" indent="-457200">
              <a:lnSpc>
                <a:spcPct val="103000"/>
              </a:lnSpc>
              <a:spcBef>
                <a:spcPts val="800"/>
              </a:spcBef>
              <a:spcAft>
                <a:spcPts val="0"/>
              </a:spcAft>
              <a:buClr>
                <a:srgbClr val="231F20"/>
              </a:buClr>
              <a:buSzPts val="1100"/>
              <a:buFont typeface="Wingdings" panose="05000000000000000000" pitchFamily="2" charset="2"/>
              <a:buChar char="q"/>
              <a:tabLst>
                <a:tab pos="1528445" algn="l"/>
                <a:tab pos="1529080" algn="l"/>
              </a:tabLst>
            </a:pP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ідповідає</a:t>
            </a:r>
            <a:r>
              <a:rPr lang="uk-UA" sz="2800" i="1" spc="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освітнім</a:t>
            </a:r>
            <a:r>
              <a:rPr lang="uk-UA" sz="2800" i="1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потребам</a:t>
            </a:r>
            <a:r>
              <a:rPr lang="uk-UA" sz="2800" i="1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дитини,</a:t>
            </a:r>
            <a:r>
              <a:rPr lang="uk-UA" sz="2800" i="1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а</a:t>
            </a:r>
            <a:r>
              <a:rPr lang="uk-UA" sz="2800" i="1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також</a:t>
            </a:r>
            <a:r>
              <a:rPr lang="uk-UA" sz="2800" i="1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гендерному,</a:t>
            </a:r>
            <a:r>
              <a:rPr lang="uk-UA" sz="2800" i="1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етнічному,</a:t>
            </a:r>
            <a:r>
              <a:rPr lang="uk-UA" sz="2800" i="1" spc="-2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  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релігійному</a:t>
            </a:r>
            <a:r>
              <a:rPr lang="uk-UA" sz="2800" i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і</a:t>
            </a:r>
            <a:r>
              <a:rPr lang="uk-UA" sz="2800" i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соціальному</a:t>
            </a:r>
            <a:r>
              <a:rPr lang="uk-UA" sz="2800" i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розмаїттю.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C82ED9E-0A83-4115-9E11-E9FDB4E2F545}"/>
              </a:ext>
            </a:extLst>
          </p:cNvPr>
          <p:cNvSpPr/>
          <p:nvPr/>
        </p:nvSpPr>
        <p:spPr>
          <a:xfrm>
            <a:off x="907251" y="200709"/>
            <a:ext cx="11158539" cy="1595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15" marR="62230" algn="ctr">
              <a:spcBef>
                <a:spcPts val="205"/>
              </a:spcBef>
              <a:spcAft>
                <a:spcPts val="0"/>
              </a:spcAft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«ОСВІТНІЙ  ЗАКЛАД,  ДРУЖНИЙ  </a:t>
            </a:r>
          </a:p>
          <a:p>
            <a:pPr marL="81915" marR="62230" algn="ctr">
              <a:spcBef>
                <a:spcPts val="205"/>
              </a:spcBef>
              <a:spcAft>
                <a:spcPts val="0"/>
              </a:spcAft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ДО ДИТИНИ»: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27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397</Words>
  <Application>Microsoft Office PowerPoint</Application>
  <PresentationFormat>Произвольный</PresentationFormat>
  <Paragraphs>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Girl Joker's</dc:creator>
  <cp:lastModifiedBy>RePack by Diakov</cp:lastModifiedBy>
  <cp:revision>18</cp:revision>
  <dcterms:created xsi:type="dcterms:W3CDTF">2023-02-13T16:20:15Z</dcterms:created>
  <dcterms:modified xsi:type="dcterms:W3CDTF">2023-02-14T16:35:05Z</dcterms:modified>
</cp:coreProperties>
</file>