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7" r:id="rId1"/>
  </p:sldMasterIdLst>
  <p:notesMasterIdLst>
    <p:notesMasterId r:id="rId27"/>
  </p:notesMasterIdLst>
  <p:handoutMasterIdLst>
    <p:handoutMasterId r:id="rId28"/>
  </p:handoutMasterIdLst>
  <p:sldIdLst>
    <p:sldId id="649" r:id="rId2"/>
    <p:sldId id="652" r:id="rId3"/>
    <p:sldId id="653" r:id="rId4"/>
    <p:sldId id="822" r:id="rId5"/>
    <p:sldId id="839" r:id="rId6"/>
    <p:sldId id="823" r:id="rId7"/>
    <p:sldId id="840" r:id="rId8"/>
    <p:sldId id="876" r:id="rId9"/>
    <p:sldId id="824" r:id="rId10"/>
    <p:sldId id="825" r:id="rId11"/>
    <p:sldId id="842" r:id="rId12"/>
    <p:sldId id="843" r:id="rId13"/>
    <p:sldId id="841" r:id="rId14"/>
    <p:sldId id="844" r:id="rId15"/>
    <p:sldId id="845" r:id="rId16"/>
    <p:sldId id="846" r:id="rId17"/>
    <p:sldId id="677" r:id="rId18"/>
    <p:sldId id="664" r:id="rId19"/>
    <p:sldId id="667" r:id="rId20"/>
    <p:sldId id="847" r:id="rId21"/>
    <p:sldId id="666" r:id="rId22"/>
    <p:sldId id="848" r:id="rId23"/>
    <p:sldId id="783" r:id="rId24"/>
    <p:sldId id="665" r:id="rId25"/>
    <p:sldId id="849" r:id="rId26"/>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7A4"/>
    <a:srgbClr val="78C296"/>
    <a:srgbClr val="3D9360"/>
    <a:srgbClr val="254A12"/>
    <a:srgbClr val="C0C0C4"/>
    <a:srgbClr val="678DC5"/>
    <a:srgbClr val="3E8DC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autoAdjust="0"/>
    <p:restoredTop sz="93591" autoAdjust="0"/>
  </p:normalViewPr>
  <p:slideViewPr>
    <p:cSldViewPr snapToGrid="0">
      <p:cViewPr>
        <p:scale>
          <a:sx n="66" d="100"/>
          <a:sy n="66" d="100"/>
        </p:scale>
        <p:origin x="-1410" y="-18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4.xml"/><Relationship Id="rId3" Type="http://schemas.openxmlformats.org/officeDocument/2006/relationships/slide" Target="slides/slide3.xml"/><Relationship Id="rId7" Type="http://schemas.openxmlformats.org/officeDocument/2006/relationships/slide" Target="slides/slide21.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9.xml"/><Relationship Id="rId5" Type="http://schemas.openxmlformats.org/officeDocument/2006/relationships/slide" Target="slides/slide18.xml"/><Relationship Id="rId4"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b="0"/>
          </a:p>
        </p:txBody>
      </p:sp>
      <p:sp>
        <p:nvSpPr>
          <p:cNvPr id="216067"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lvl1pPr defTabSz="611188">
              <a:tabLst>
                <a:tab pos="2387600" algn="l"/>
                <a:tab pos="4830763" algn="l"/>
              </a:tabLst>
              <a:defRPr sz="2400" b="1">
                <a:solidFill>
                  <a:schemeClr val="tx1"/>
                </a:solidFill>
                <a:latin typeface="Arial" charset="0"/>
              </a:defRPr>
            </a:lvl1pPr>
            <a:lvl2pPr marL="742950" indent="-285750" defTabSz="611188">
              <a:tabLst>
                <a:tab pos="2387600" algn="l"/>
                <a:tab pos="4830763" algn="l"/>
              </a:tabLst>
              <a:defRPr sz="2400" b="1">
                <a:solidFill>
                  <a:schemeClr val="tx1"/>
                </a:solidFill>
                <a:latin typeface="Arial" charset="0"/>
              </a:defRPr>
            </a:lvl2pPr>
            <a:lvl3pPr marL="1143000" indent="-228600" defTabSz="611188">
              <a:tabLst>
                <a:tab pos="2387600" algn="l"/>
                <a:tab pos="4830763" algn="l"/>
              </a:tabLst>
              <a:defRPr sz="2400" b="1">
                <a:solidFill>
                  <a:schemeClr val="tx1"/>
                </a:solidFill>
                <a:latin typeface="Arial" charset="0"/>
              </a:defRPr>
            </a:lvl3pPr>
            <a:lvl4pPr marL="1600200" indent="-228600" defTabSz="611188">
              <a:tabLst>
                <a:tab pos="2387600" algn="l"/>
                <a:tab pos="4830763" algn="l"/>
              </a:tabLst>
              <a:defRPr sz="2400" b="1">
                <a:solidFill>
                  <a:schemeClr val="tx1"/>
                </a:solidFill>
                <a:latin typeface="Arial" charset="0"/>
              </a:defRPr>
            </a:lvl4pPr>
            <a:lvl5pPr marL="2057400" indent="-228600" defTabSz="611188">
              <a:tabLst>
                <a:tab pos="2387600" algn="l"/>
                <a:tab pos="4830763" algn="l"/>
              </a:tabLst>
              <a:defRPr sz="2400" b="1">
                <a:solidFill>
                  <a:schemeClr val="tx1"/>
                </a:solidFill>
                <a:latin typeface="Arial" charset="0"/>
              </a:defRPr>
            </a:lvl5pPr>
            <a:lvl6pPr marL="2514600" indent="-228600" algn="ctr" defTabSz="611188" eaLnBrk="0" fontAlgn="base" hangingPunct="0">
              <a:lnSpc>
                <a:spcPct val="90000"/>
              </a:lnSpc>
              <a:spcBef>
                <a:spcPct val="0"/>
              </a:spcBef>
              <a:spcAft>
                <a:spcPct val="0"/>
              </a:spcAft>
              <a:tabLst>
                <a:tab pos="2387600" algn="l"/>
                <a:tab pos="4830763" algn="l"/>
              </a:tabLst>
              <a:defRPr sz="2400" b="1">
                <a:solidFill>
                  <a:schemeClr val="tx1"/>
                </a:solidFill>
                <a:latin typeface="Arial" charset="0"/>
              </a:defRPr>
            </a:lvl6pPr>
            <a:lvl7pPr marL="2971800" indent="-228600" algn="ctr" defTabSz="611188" eaLnBrk="0" fontAlgn="base" hangingPunct="0">
              <a:lnSpc>
                <a:spcPct val="90000"/>
              </a:lnSpc>
              <a:spcBef>
                <a:spcPct val="0"/>
              </a:spcBef>
              <a:spcAft>
                <a:spcPct val="0"/>
              </a:spcAft>
              <a:tabLst>
                <a:tab pos="2387600" algn="l"/>
                <a:tab pos="4830763" algn="l"/>
              </a:tabLst>
              <a:defRPr sz="2400" b="1">
                <a:solidFill>
                  <a:schemeClr val="tx1"/>
                </a:solidFill>
                <a:latin typeface="Arial" charset="0"/>
              </a:defRPr>
            </a:lvl7pPr>
            <a:lvl8pPr marL="3429000" indent="-228600" algn="ctr" defTabSz="611188" eaLnBrk="0" fontAlgn="base" hangingPunct="0">
              <a:lnSpc>
                <a:spcPct val="90000"/>
              </a:lnSpc>
              <a:spcBef>
                <a:spcPct val="0"/>
              </a:spcBef>
              <a:spcAft>
                <a:spcPct val="0"/>
              </a:spcAft>
              <a:tabLst>
                <a:tab pos="2387600" algn="l"/>
                <a:tab pos="4830763" algn="l"/>
              </a:tabLst>
              <a:defRPr sz="2400" b="1">
                <a:solidFill>
                  <a:schemeClr val="tx1"/>
                </a:solidFill>
                <a:latin typeface="Arial" charset="0"/>
              </a:defRPr>
            </a:lvl8pPr>
            <a:lvl9pPr marL="3886200" indent="-228600" algn="ctr" defTabSz="611188" eaLnBrk="0" fontAlgn="base" hangingPunct="0">
              <a:lnSpc>
                <a:spcPct val="90000"/>
              </a:lnSpc>
              <a:spcBef>
                <a:spcPct val="0"/>
              </a:spcBef>
              <a:spcAft>
                <a:spcPct val="0"/>
              </a:spcAft>
              <a:tabLst>
                <a:tab pos="2387600" algn="l"/>
                <a:tab pos="4830763" algn="l"/>
              </a:tabLst>
              <a:defRPr sz="2400" b="1">
                <a:solidFill>
                  <a:schemeClr val="tx1"/>
                </a:solidFill>
                <a:latin typeface="Arial" charset="0"/>
              </a:defRPr>
            </a:lvl9pPr>
          </a:lstStyle>
          <a:p>
            <a:pPr algn="l">
              <a:lnSpc>
                <a:spcPct val="100000"/>
              </a:lnSpc>
            </a:pPr>
            <a:r>
              <a:rPr lang="en-US" altLang="ru-RU" sz="800" b="0"/>
              <a:t>© 2006, Cisco Systems, Inc. All rights reserved.</a:t>
            </a:r>
          </a:p>
          <a:p>
            <a:pPr algn="l">
              <a:lnSpc>
                <a:spcPct val="100000"/>
              </a:lnSpc>
            </a:pPr>
            <a:r>
              <a:rPr lang="en-US" altLang="ru-RU" sz="800" b="0"/>
              <a:t>Presentation_ID.scr</a:t>
            </a:r>
          </a:p>
        </p:txBody>
      </p:sp>
      <p:sp>
        <p:nvSpPr>
          <p:cNvPr id="216068"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16069"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pPr algn="r">
              <a:lnSpc>
                <a:spcPct val="100000"/>
              </a:lnSpc>
            </a:pPr>
            <a:fld id="{BFFAEA56-6C32-4346-933A-FD785CF580DC}" type="slidenum">
              <a:rPr lang="en-US" altLang="ru-RU" sz="800" b="0"/>
              <a:pPr algn="r">
                <a:lnSpc>
                  <a:spcPct val="100000"/>
                </a:lnSpc>
              </a:pPr>
              <a:t>‹#›</a:t>
            </a:fld>
            <a:endParaRPr lang="en-US" altLang="ru-RU" sz="800" b="0"/>
          </a:p>
        </p:txBody>
      </p:sp>
    </p:spTree>
    <p:extLst>
      <p:ext uri="{BB962C8B-B14F-4D97-AF65-F5344CB8AC3E}">
        <p14:creationId xmlns:p14="http://schemas.microsoft.com/office/powerpoint/2010/main" val="86511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b="0"/>
          </a:p>
        </p:txBody>
      </p:sp>
      <p:sp>
        <p:nvSpPr>
          <p:cNvPr id="178179"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lvl1pPr defTabSz="611188">
              <a:tabLst>
                <a:tab pos="2387600" algn="l"/>
                <a:tab pos="4830763" algn="l"/>
              </a:tabLst>
              <a:defRPr sz="2400" b="1">
                <a:solidFill>
                  <a:schemeClr val="tx1"/>
                </a:solidFill>
                <a:latin typeface="Arial" charset="0"/>
              </a:defRPr>
            </a:lvl1pPr>
            <a:lvl2pPr marL="742950" indent="-285750" defTabSz="611188">
              <a:tabLst>
                <a:tab pos="2387600" algn="l"/>
                <a:tab pos="4830763" algn="l"/>
              </a:tabLst>
              <a:defRPr sz="2400" b="1">
                <a:solidFill>
                  <a:schemeClr val="tx1"/>
                </a:solidFill>
                <a:latin typeface="Arial" charset="0"/>
              </a:defRPr>
            </a:lvl2pPr>
            <a:lvl3pPr marL="1143000" indent="-228600" defTabSz="611188">
              <a:tabLst>
                <a:tab pos="2387600" algn="l"/>
                <a:tab pos="4830763" algn="l"/>
              </a:tabLst>
              <a:defRPr sz="2400" b="1">
                <a:solidFill>
                  <a:schemeClr val="tx1"/>
                </a:solidFill>
                <a:latin typeface="Arial" charset="0"/>
              </a:defRPr>
            </a:lvl3pPr>
            <a:lvl4pPr marL="1600200" indent="-228600" defTabSz="611188">
              <a:tabLst>
                <a:tab pos="2387600" algn="l"/>
                <a:tab pos="4830763" algn="l"/>
              </a:tabLst>
              <a:defRPr sz="2400" b="1">
                <a:solidFill>
                  <a:schemeClr val="tx1"/>
                </a:solidFill>
                <a:latin typeface="Arial" charset="0"/>
              </a:defRPr>
            </a:lvl4pPr>
            <a:lvl5pPr marL="2057400" indent="-228600" defTabSz="611188">
              <a:tabLst>
                <a:tab pos="2387600" algn="l"/>
                <a:tab pos="4830763" algn="l"/>
              </a:tabLst>
              <a:defRPr sz="2400" b="1">
                <a:solidFill>
                  <a:schemeClr val="tx1"/>
                </a:solidFill>
                <a:latin typeface="Arial" charset="0"/>
              </a:defRPr>
            </a:lvl5pPr>
            <a:lvl6pPr marL="2514600" indent="-228600" algn="ctr" defTabSz="611188" eaLnBrk="0" fontAlgn="base" hangingPunct="0">
              <a:lnSpc>
                <a:spcPct val="90000"/>
              </a:lnSpc>
              <a:spcBef>
                <a:spcPct val="0"/>
              </a:spcBef>
              <a:spcAft>
                <a:spcPct val="0"/>
              </a:spcAft>
              <a:tabLst>
                <a:tab pos="2387600" algn="l"/>
                <a:tab pos="4830763" algn="l"/>
              </a:tabLst>
              <a:defRPr sz="2400" b="1">
                <a:solidFill>
                  <a:schemeClr val="tx1"/>
                </a:solidFill>
                <a:latin typeface="Arial" charset="0"/>
              </a:defRPr>
            </a:lvl6pPr>
            <a:lvl7pPr marL="2971800" indent="-228600" algn="ctr" defTabSz="611188" eaLnBrk="0" fontAlgn="base" hangingPunct="0">
              <a:lnSpc>
                <a:spcPct val="90000"/>
              </a:lnSpc>
              <a:spcBef>
                <a:spcPct val="0"/>
              </a:spcBef>
              <a:spcAft>
                <a:spcPct val="0"/>
              </a:spcAft>
              <a:tabLst>
                <a:tab pos="2387600" algn="l"/>
                <a:tab pos="4830763" algn="l"/>
              </a:tabLst>
              <a:defRPr sz="2400" b="1">
                <a:solidFill>
                  <a:schemeClr val="tx1"/>
                </a:solidFill>
                <a:latin typeface="Arial" charset="0"/>
              </a:defRPr>
            </a:lvl7pPr>
            <a:lvl8pPr marL="3429000" indent="-228600" algn="ctr" defTabSz="611188" eaLnBrk="0" fontAlgn="base" hangingPunct="0">
              <a:lnSpc>
                <a:spcPct val="90000"/>
              </a:lnSpc>
              <a:spcBef>
                <a:spcPct val="0"/>
              </a:spcBef>
              <a:spcAft>
                <a:spcPct val="0"/>
              </a:spcAft>
              <a:tabLst>
                <a:tab pos="2387600" algn="l"/>
                <a:tab pos="4830763" algn="l"/>
              </a:tabLst>
              <a:defRPr sz="2400" b="1">
                <a:solidFill>
                  <a:schemeClr val="tx1"/>
                </a:solidFill>
                <a:latin typeface="Arial" charset="0"/>
              </a:defRPr>
            </a:lvl8pPr>
            <a:lvl9pPr marL="3886200" indent="-228600" algn="ctr" defTabSz="611188" eaLnBrk="0" fontAlgn="base" hangingPunct="0">
              <a:lnSpc>
                <a:spcPct val="90000"/>
              </a:lnSpc>
              <a:spcBef>
                <a:spcPct val="0"/>
              </a:spcBef>
              <a:spcAft>
                <a:spcPct val="0"/>
              </a:spcAft>
              <a:tabLst>
                <a:tab pos="2387600" algn="l"/>
                <a:tab pos="4830763" algn="l"/>
              </a:tabLst>
              <a:defRPr sz="2400" b="1">
                <a:solidFill>
                  <a:schemeClr val="tx1"/>
                </a:solidFill>
                <a:latin typeface="Arial" charset="0"/>
              </a:defRPr>
            </a:lvl9pPr>
          </a:lstStyle>
          <a:p>
            <a:pPr algn="l">
              <a:lnSpc>
                <a:spcPct val="100000"/>
              </a:lnSpc>
            </a:pPr>
            <a:r>
              <a:rPr lang="en-US" altLang="ru-RU" sz="800" b="0"/>
              <a:t>© 2006, Cisco Systems, Inc. All rights reserved.</a:t>
            </a:r>
          </a:p>
          <a:p>
            <a:pPr algn="l">
              <a:lnSpc>
                <a:spcPct val="100000"/>
              </a:lnSpc>
            </a:pPr>
            <a:r>
              <a:rPr lang="en-US" altLang="ru-RU" sz="800" b="0"/>
              <a:t>Presentation_ID.scr</a:t>
            </a:r>
          </a:p>
        </p:txBody>
      </p:sp>
      <p:sp>
        <p:nvSpPr>
          <p:cNvPr id="178180"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b="0"/>
            </a:lvl1pPr>
          </a:lstStyle>
          <a:p>
            <a:pPr>
              <a:defRPr/>
            </a:pPr>
            <a:fld id="{B71EC04D-3C9A-43A6-A960-40E4147A13DA}" type="slidenum">
              <a:rPr lang="en-US"/>
              <a:pPr>
                <a:defRPr/>
              </a:pPr>
              <a:t>‹#›</a:t>
            </a:fld>
            <a:endParaRPr lang="en-US"/>
          </a:p>
        </p:txBody>
      </p:sp>
      <p:sp>
        <p:nvSpPr>
          <p:cNvPr id="178182" name="Rectangle 12"/>
          <p:cNvSpPr>
            <a:spLocks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344516989"/>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B07E6370-938C-4F76-8F78-1B8744EE65DD}" type="slidenum">
              <a:rPr lang="en-US" altLang="ru-RU" sz="800" b="0" smtClean="0"/>
              <a:pPr/>
              <a:t>1</a:t>
            </a:fld>
            <a:endParaRPr lang="en-US" altLang="ru-RU" sz="800" b="0" smtClean="0"/>
          </a:p>
        </p:txBody>
      </p:sp>
      <p:sp>
        <p:nvSpPr>
          <p:cNvPr id="206851" name="Rectangle 2"/>
          <p:cNvSpPr>
            <a:spLocks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31 – Internal Cables</a:t>
            </a:r>
          </a:p>
          <a:p>
            <a:pPr eaLnBrk="1" hangingPunct="1">
              <a:buFontTx/>
              <a:buNone/>
            </a:pPr>
            <a:r>
              <a:rPr lang="en-US" altLang="ja-JP" smtClean="0"/>
              <a:t>1.4.7 Identify the names, purposes, and characteristics of internal cables </a:t>
            </a:r>
          </a:p>
          <a:p>
            <a:pPr eaLnBrk="1" hangingPunct="1">
              <a:buFontTx/>
              <a:buNone/>
            </a:pPr>
            <a:r>
              <a:rPr lang="en-US" altLang="ja-JP" smtClean="0"/>
              <a:t>Drives require both a power cable and a data cable. A power supply will have a SATA power connector for SATA drives, a Molex power connector for PATA drives, and a Berg 4-pin connector for floppy drives. The buttons and the LED lights on the front of the case connect to the motherboard with the front panel cables. Data cables connect drives to the drive controller, which is located on an adapter card or on the motherboard. Here are some common types of data cables:</a:t>
            </a:r>
          </a:p>
          <a:p>
            <a:pPr eaLnBrk="1" hangingPunct="1"/>
            <a:r>
              <a:rPr lang="en-US" altLang="ja-JP" smtClean="0"/>
              <a:t>Floppy disk drive (FDD) data cable – Data cable has up to two 34-pin drive connectors and one 34-pin connector for the drive controller. </a:t>
            </a:r>
          </a:p>
          <a:p>
            <a:pPr eaLnBrk="1" hangingPunct="1"/>
            <a:r>
              <a:rPr lang="en-US" altLang="ja-JP" smtClean="0"/>
              <a:t>PATA (IDE) data cable – Parallel ATA data cable has 40 conductors, up to two 40-pin connectors for drives, and one 40-pin connector for the drive controller. </a:t>
            </a:r>
          </a:p>
          <a:p>
            <a:pPr eaLnBrk="1" hangingPunct="1"/>
            <a:r>
              <a:rPr lang="en-US" altLang="ja-JP" smtClean="0"/>
              <a:t>PATA (EIDE) data cable – Parallel ATA data cable has 80 conductors, up to two 40-pin connectors for drives, and one 40-pin connector for the drive controller. </a:t>
            </a:r>
          </a:p>
          <a:p>
            <a:pPr eaLnBrk="1" hangingPunct="1"/>
            <a:r>
              <a:rPr lang="en-US" altLang="ja-JP" smtClean="0"/>
              <a:t>SATA data cable – Serial ATA data cable has seven conductors, one keyed connector for the drive, and one keyed connector the drive controller. </a:t>
            </a:r>
          </a:p>
          <a:p>
            <a:pPr eaLnBrk="1" hangingPunct="1"/>
            <a:r>
              <a:rPr lang="en-US" altLang="ja-JP" smtClean="0"/>
              <a:t>SCSI data cable – There are three types of SCSI data cables. A narrow SCSI data cable has 50-conductors, up to seven 50-pin connectors for drives, and one 50-pin connector for the drive controller, also called the host adapter. A wide SCSI data cable has 68-conductors, up to fifteen 68-pin connectors for drives, and one 68-pin connector for the host adapter. An Alt-4 SCSI data cable has 80-conductors, up to "15" 80-pin connectors for drives, and one 80-pin connector for the host adapter. </a:t>
            </a:r>
          </a:p>
          <a:p>
            <a:pPr eaLnBrk="1" hangingPunct="1">
              <a:buFontTx/>
              <a:buNone/>
            </a:pPr>
            <a:r>
              <a:rPr lang="en-US" altLang="ja-JP" b="1" smtClean="0"/>
              <a:t>NOTE:</a:t>
            </a:r>
            <a:r>
              <a:rPr lang="en-US" altLang="ja-JP" smtClean="0"/>
              <a:t> A colored stripe on a cable identifies Pin 1 on the cable. When installing a data cable, always ensure that Pin 1 on the cable aligns with Pin 1 on the drive or drive controller. Some cables may be keyed and therefore they can only be connected one way to the drive and drive controller.</a:t>
            </a:r>
          </a:p>
          <a:p>
            <a:pPr eaLnBrk="1" hangingPunct="1">
              <a:buFontTx/>
              <a:buNone/>
            </a:pPr>
            <a:r>
              <a:rPr lang="en-US" altLang="ja-JP" b="1" smtClean="0"/>
              <a:t>Student Activity: </a:t>
            </a:r>
            <a:r>
              <a:rPr lang="en-US" altLang="ja-JP" smtClean="0"/>
              <a:t>The student course content includes worksheet, </a:t>
            </a:r>
            <a:r>
              <a:rPr lang="en-US" altLang="ru-RU" smtClean="0"/>
              <a:t>1.4.7 Research Computer Components. To complete this worksheet, students will research the components needed to complete a customer’s computer. They should be prepared to discuss their selections.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F7AC3B64-4235-4D46-A928-009F3A37C4F9}" type="slidenum">
              <a:rPr lang="en-US" altLang="ru-RU" sz="800" b="0" smtClean="0"/>
              <a:pPr/>
              <a:t>2</a:t>
            </a:fld>
            <a:endParaRPr lang="en-US" altLang="ru-RU" sz="800" b="0" smtClean="0"/>
          </a:p>
        </p:txBody>
      </p:sp>
      <p:sp>
        <p:nvSpPr>
          <p:cNvPr id="207875" name="Rectangle 2"/>
          <p:cNvSpPr>
            <a:spLocks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40 – Input Devices</a:t>
            </a:r>
          </a:p>
          <a:p>
            <a:pPr eaLnBrk="1" hangingPunct="1">
              <a:buFontTx/>
              <a:buNone/>
            </a:pPr>
            <a:r>
              <a:rPr lang="en-US" altLang="ja-JP" smtClean="0"/>
              <a:t>1.6 Identify the names, purposes, and characteristics of input devices </a:t>
            </a:r>
          </a:p>
          <a:p>
            <a:pPr eaLnBrk="1" hangingPunct="1">
              <a:buFontTx/>
              <a:buNone/>
            </a:pPr>
            <a:r>
              <a:rPr lang="en-US" altLang="ru-RU" smtClean="0"/>
              <a:t>Here are some examples of input devices used to enter data or instructions into a computer: </a:t>
            </a:r>
          </a:p>
          <a:p>
            <a:pPr eaLnBrk="1" hangingPunct="1"/>
            <a:r>
              <a:rPr lang="en-US" altLang="ru-RU" smtClean="0"/>
              <a:t>The </a:t>
            </a:r>
            <a:r>
              <a:rPr lang="en-US" altLang="ru-RU" b="1" smtClean="0"/>
              <a:t>mouse</a:t>
            </a:r>
            <a:r>
              <a:rPr lang="en-US" altLang="ru-RU" smtClean="0"/>
              <a:t> and </a:t>
            </a:r>
            <a:r>
              <a:rPr lang="en-US" altLang="ru-RU" b="1" smtClean="0"/>
              <a:t>keyboard</a:t>
            </a:r>
            <a:r>
              <a:rPr lang="en-US" altLang="ru-RU" smtClean="0"/>
              <a:t> are the two most commonly used input devices. The mouse is used to navigate the graphical user interface (GUI). The keyboard is used to enter text commands that control the computer.</a:t>
            </a:r>
          </a:p>
          <a:p>
            <a:pPr eaLnBrk="1" hangingPunct="1"/>
            <a:r>
              <a:rPr lang="en-US" altLang="ru-RU" b="1" smtClean="0"/>
              <a:t>Digital cameras</a:t>
            </a:r>
            <a:r>
              <a:rPr lang="en-US" altLang="ru-RU" smtClean="0"/>
              <a:t> and </a:t>
            </a:r>
            <a:r>
              <a:rPr lang="en-US" altLang="ru-RU" b="1" smtClean="0"/>
              <a:t>digital video cameras</a:t>
            </a:r>
            <a:r>
              <a:rPr lang="en-US" altLang="ru-RU" smtClean="0"/>
              <a:t> create images that can be stored on magnetic media. The image is stored as a file that can be displayed, printed, or altered. </a:t>
            </a:r>
          </a:p>
          <a:p>
            <a:pPr eaLnBrk="1" hangingPunct="1"/>
            <a:r>
              <a:rPr lang="en-US" altLang="ru-RU" b="1" smtClean="0"/>
              <a:t>Biometric identification</a:t>
            </a:r>
            <a:r>
              <a:rPr lang="en-US" altLang="ru-RU" smtClean="0"/>
              <a:t> makes use of features that are unique to an individual user, such as fingerprints, voice recognition, or a retinal scan. When combined with ordinary usernames, biometrics guarantees that the authorized person is accessing the data.</a:t>
            </a:r>
          </a:p>
          <a:p>
            <a:pPr eaLnBrk="1" hangingPunct="1"/>
            <a:r>
              <a:rPr lang="en-US" altLang="ru-RU" smtClean="0"/>
              <a:t>A </a:t>
            </a:r>
            <a:r>
              <a:rPr lang="en-US" altLang="ru-RU" b="1" smtClean="0"/>
              <a:t>touch screen</a:t>
            </a:r>
            <a:r>
              <a:rPr lang="en-US" altLang="ru-RU" smtClean="0"/>
              <a:t> has a pressure-sensitive transparent panel. The computer receives instructions specific to the place on the screen that the user touches. </a:t>
            </a:r>
          </a:p>
          <a:p>
            <a:pPr eaLnBrk="1" hangingPunct="1"/>
            <a:r>
              <a:rPr lang="en-US" altLang="ru-RU" smtClean="0"/>
              <a:t>A </a:t>
            </a:r>
            <a:r>
              <a:rPr lang="en-US" altLang="ru-RU" b="1" smtClean="0"/>
              <a:t>scanner</a:t>
            </a:r>
            <a:r>
              <a:rPr lang="en-US" altLang="ru-RU" smtClean="0"/>
              <a:t> digitizes an image or document. The digitization of the image is stored as a file that can be displayed, printed, or altered. A bar code reader is a type of scanner that reads universal product code (UPC) bar codes.  It is widely used for pricing and inventory information.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565CC3B5-8C64-451E-8716-3D46460474C0}" type="slidenum">
              <a:rPr lang="en-US" altLang="ru-RU" sz="800" b="0" smtClean="0"/>
              <a:pPr/>
              <a:t>3</a:t>
            </a:fld>
            <a:endParaRPr lang="en-US" altLang="ru-RU" sz="800" b="0" smtClean="0"/>
          </a:p>
        </p:txBody>
      </p:sp>
      <p:sp>
        <p:nvSpPr>
          <p:cNvPr id="208899" name="Rectangle 2"/>
          <p:cNvSpPr>
            <a:spLocks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41 – Monitors and Projectors</a:t>
            </a:r>
          </a:p>
          <a:p>
            <a:pPr eaLnBrk="1" hangingPunct="1">
              <a:buFontTx/>
              <a:buNone/>
            </a:pPr>
            <a:r>
              <a:rPr lang="en-US" altLang="ja-JP" smtClean="0"/>
              <a:t>1.7 Identify the names, purposes, and characteristics of output devices </a:t>
            </a:r>
          </a:p>
          <a:p>
            <a:pPr eaLnBrk="1" hangingPunct="1">
              <a:buFontTx/>
              <a:buNone/>
            </a:pPr>
            <a:r>
              <a:rPr lang="en-US" altLang="ru-RU" smtClean="0"/>
              <a:t>An output device is used to present information to the user from a computer. Here are some examples of output devices:</a:t>
            </a:r>
          </a:p>
          <a:p>
            <a:pPr eaLnBrk="1" hangingPunct="1"/>
            <a:r>
              <a:rPr lang="en-US" altLang="ru-RU" smtClean="0"/>
              <a:t>Monitors and projectors </a:t>
            </a:r>
          </a:p>
          <a:p>
            <a:pPr eaLnBrk="1" hangingPunct="1"/>
            <a:r>
              <a:rPr lang="en-US" altLang="ru-RU" smtClean="0"/>
              <a:t>Printers, scanners, and fax machines </a:t>
            </a:r>
          </a:p>
          <a:p>
            <a:pPr eaLnBrk="1" hangingPunct="1"/>
            <a:r>
              <a:rPr lang="en-US" altLang="ru-RU" smtClean="0"/>
              <a:t>Speakers and headphones </a:t>
            </a:r>
          </a:p>
          <a:p>
            <a:pPr eaLnBrk="1" hangingPunct="1">
              <a:buFontTx/>
              <a:buNone/>
            </a:pPr>
            <a:r>
              <a:rPr lang="en-US" altLang="ru-RU" b="1" smtClean="0"/>
              <a:t>Monitors and Projectors</a:t>
            </a:r>
            <a:r>
              <a:rPr lang="en-US" altLang="ru-RU" smtClean="0"/>
              <a:t> - Monitors and projectors are primary output devices for a computer. The most important difference between these monitor types is the technology used to create an image:</a:t>
            </a:r>
          </a:p>
          <a:p>
            <a:pPr eaLnBrk="1" hangingPunct="1"/>
            <a:r>
              <a:rPr lang="en-US" altLang="ru-RU" b="1" smtClean="0"/>
              <a:t>CRT </a:t>
            </a:r>
            <a:r>
              <a:rPr lang="en-US" altLang="ru-RU" smtClean="0"/>
              <a:t>– Cathode-ray tube monitor is the most common monitor type. Red, green, and blue electron beams move back and forth across the phosphorous-coated screen. The phosphor glows when struck by the electron beam. Areas not struck by the electron beam do not glow. The combination of glowing and non-glowing areas is what creates the image on the screen. Most televisions also use this technology. </a:t>
            </a:r>
          </a:p>
          <a:p>
            <a:pPr eaLnBrk="1" hangingPunct="1"/>
            <a:r>
              <a:rPr lang="en-US" altLang="ru-RU" b="1" smtClean="0"/>
              <a:t>LCD </a:t>
            </a:r>
            <a:r>
              <a:rPr lang="en-US" altLang="ru-RU" smtClean="0"/>
              <a:t>– Liquid crystal display is commonly used in laptops and some projectors. It consists of two polarizing filters with a liquid crystal solution between them. An electronic current aligns the crystals so that light can either pass through or not pass through. The effect of light passing through in certain areas and not in others is what creates the image. LCD comes in two forms, active matrix and passive matrix. Active matrix is sometimes called thin film transistor (TFT). TFT allows each pixel to be controlled, which creates very sharp color images. Passive matrix is less expensive than active matrix but does not provide the same level of image control. </a:t>
            </a:r>
          </a:p>
          <a:p>
            <a:pPr eaLnBrk="1" hangingPunct="1"/>
            <a:r>
              <a:rPr lang="en-US" altLang="ru-RU" b="1" smtClean="0"/>
              <a:t>DLP</a:t>
            </a:r>
            <a:r>
              <a:rPr lang="en-US" altLang="ru-RU" smtClean="0"/>
              <a:t> – Digital light processing is another technology used in projectors. DLP projectors use a spinning color wheel with a microprocessor-controlled array of mirrors called a digital micromirror device (DMD). Each mirror corresponds to a specific pixel. Each mirror reflects light toward or away from the projector optics. This creates a monochromatic image of up to 1024 shades of gray in between white and black. The color wheel then adds the color data to complete the projected, color image. </a:t>
            </a:r>
          </a:p>
          <a:p>
            <a:pPr eaLnBrk="1" hangingPunct="1">
              <a:buFontTx/>
              <a:buNone/>
            </a:pPr>
            <a:r>
              <a:rPr lang="en-US" altLang="ru-RU" smtClean="0"/>
              <a:t>Monitor resolution refers to the level of image detail that can be reproduced. Higher resolution settings produce better image quality. There are several factors involved in monitor resolution:</a:t>
            </a:r>
          </a:p>
          <a:p>
            <a:pPr eaLnBrk="1" hangingPunct="1"/>
            <a:r>
              <a:rPr lang="en-US" altLang="ru-RU" b="1" smtClean="0"/>
              <a:t>Pixels </a:t>
            </a:r>
            <a:r>
              <a:rPr lang="en-US" altLang="ru-RU" smtClean="0"/>
              <a:t>– The term pixel is an abbreviation for picture element. Pixels are the tiny dots that comprise a screen. Each pixel consists of red, green, and blue. </a:t>
            </a:r>
          </a:p>
          <a:p>
            <a:pPr eaLnBrk="1" hangingPunct="1"/>
            <a:r>
              <a:rPr lang="en-US" altLang="ru-RU" b="1" smtClean="0"/>
              <a:t>Dot Pitch </a:t>
            </a:r>
            <a:r>
              <a:rPr lang="en-US" altLang="ru-RU" smtClean="0"/>
              <a:t>– Dot pitch is the distance between pixels on the screen. A lower dot pitch number produces a better image. </a:t>
            </a:r>
          </a:p>
          <a:p>
            <a:pPr eaLnBrk="1" hangingPunct="1"/>
            <a:r>
              <a:rPr lang="en-US" altLang="ru-RU" b="1" smtClean="0"/>
              <a:t>Refresh Rate </a:t>
            </a:r>
            <a:r>
              <a:rPr lang="en-US" altLang="ru-RU" smtClean="0"/>
              <a:t>– The refresh rate is how often per second the image is rebuilt. A higher refresh rate produces a better image and reduces the level of flicker. </a:t>
            </a:r>
          </a:p>
          <a:p>
            <a:pPr eaLnBrk="1" hangingPunct="1"/>
            <a:r>
              <a:rPr lang="en-US" altLang="ru-RU" b="1" smtClean="0"/>
              <a:t>Interlace/Non-Interlace </a:t>
            </a:r>
            <a:r>
              <a:rPr lang="en-US" altLang="ru-RU" smtClean="0"/>
              <a:t>– Interlaced monitors create the image by scanning the screen two times. The first scan covers the odd lines, top to bottom, and the second scan covers the even lines. Non-interlaced monitors create the image by scanning the screen, one line at a time from top to bottom. Most CRT monitors today are non-interlaced. </a:t>
            </a:r>
          </a:p>
          <a:p>
            <a:pPr eaLnBrk="1" hangingPunct="1"/>
            <a:r>
              <a:rPr lang="en-US" altLang="ru-RU" b="1" smtClean="0"/>
              <a:t>Horizontal Vertical Colors (HVC) </a:t>
            </a:r>
            <a:r>
              <a:rPr lang="en-US" altLang="ru-RU" smtClean="0"/>
              <a:t>– The number of pixels in a line is the horizontal resolution. The number of lines in a screen is the vertical resolution. The number of colors that can be reproduced is the color resolution. </a:t>
            </a:r>
          </a:p>
          <a:p>
            <a:pPr eaLnBrk="1" hangingPunct="1"/>
            <a:r>
              <a:rPr lang="en-US" altLang="ru-RU" b="1" smtClean="0"/>
              <a:t>Aspect Ratio</a:t>
            </a:r>
            <a:r>
              <a:rPr lang="en-US" altLang="ru-RU" smtClean="0"/>
              <a:t> – Aspect ratio is the horizontal to vertical measurement of the viewing area of a monitor. For example, a 4:3 aspect ratio would apply to a viewing area that is 16 inches wide by 12 inches high. A 4:3 aspect radio would also apply to a viewing area that is 24 inches wide by 18 inches high. A viewing area that is 22 inches wide by 12 inches high has an aspect ratio of 11:6. </a:t>
            </a:r>
          </a:p>
          <a:p>
            <a:pPr eaLnBrk="1" hangingPunct="1">
              <a:buFontTx/>
              <a:buNone/>
            </a:pPr>
            <a:r>
              <a:rPr lang="en-US" altLang="ru-RU" smtClean="0"/>
              <a:t>Monitors have controls for adjusting the quality of the image. Here are some common monitor settings:</a:t>
            </a:r>
          </a:p>
          <a:p>
            <a:pPr eaLnBrk="1" hangingPunct="1"/>
            <a:r>
              <a:rPr lang="en-US" altLang="ru-RU" smtClean="0"/>
              <a:t>Brightness – Intensity of the image </a:t>
            </a:r>
          </a:p>
          <a:p>
            <a:pPr eaLnBrk="1" hangingPunct="1"/>
            <a:r>
              <a:rPr lang="en-US" altLang="ru-RU" smtClean="0"/>
              <a:t>Contrast – Ratio of light to dark </a:t>
            </a:r>
          </a:p>
          <a:p>
            <a:pPr eaLnBrk="1" hangingPunct="1"/>
            <a:r>
              <a:rPr lang="en-US" altLang="ru-RU" smtClean="0"/>
              <a:t>Position – Vertical and horizontal location of image on the screen </a:t>
            </a:r>
          </a:p>
          <a:p>
            <a:pPr eaLnBrk="1" hangingPunct="1"/>
            <a:r>
              <a:rPr lang="en-US" altLang="ru-RU" smtClean="0"/>
              <a:t>Reset – Returns the monitor settings to factory settings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CC7263B9-2A74-42AC-9E41-AD61A8054835}" type="slidenum">
              <a:rPr lang="en-US" altLang="ru-RU" sz="800" b="0" smtClean="0"/>
              <a:pPr/>
              <a:t>17</a:t>
            </a:fld>
            <a:endParaRPr lang="en-US" altLang="ru-RU" sz="800" b="0" smtClean="0"/>
          </a:p>
        </p:txBody>
      </p:sp>
      <p:sp>
        <p:nvSpPr>
          <p:cNvPr id="209923" name="Rectangle 2"/>
          <p:cNvSpPr>
            <a:spLocks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42 – Other Output Devices</a:t>
            </a:r>
          </a:p>
          <a:p>
            <a:pPr eaLnBrk="1" hangingPunct="1">
              <a:buFontTx/>
              <a:buNone/>
            </a:pPr>
            <a:r>
              <a:rPr lang="en-US" altLang="ja-JP" smtClean="0"/>
              <a:t>1.7 Identify the names, purposes, and characteristics of output devices </a:t>
            </a:r>
          </a:p>
          <a:p>
            <a:pPr eaLnBrk="1" hangingPunct="1">
              <a:buFontTx/>
              <a:buNone/>
            </a:pPr>
            <a:r>
              <a:rPr lang="en-US" altLang="ru-RU" b="1" smtClean="0"/>
              <a:t>Printers, Scanners, and Fax Machines </a:t>
            </a:r>
            <a:r>
              <a:rPr lang="en-US" altLang="ru-RU" smtClean="0"/>
              <a:t>- Printers are output devices that create hard copies of computer files. Some printers specialize in particular applications, such as printing color photographs. Other all-in-one type printers are designed to provide multiple services such as printing, fax, and copier functions.</a:t>
            </a:r>
          </a:p>
          <a:p>
            <a:pPr eaLnBrk="1" hangingPunct="1">
              <a:buFontTx/>
              <a:buNone/>
            </a:pPr>
            <a:r>
              <a:rPr lang="en-US" altLang="ru-RU" b="1" smtClean="0"/>
              <a:t>Speakers and Headphones</a:t>
            </a:r>
            <a:r>
              <a:rPr lang="en-US" altLang="ru-RU" smtClean="0"/>
              <a:t> - Speakers and headphones are output devices for audio signals. Most computers have audio support either integrated into the motherboard or on an adapter card. Audio support includes ports that allow input and output of audio signals. The audio card has an amplifier to power headphones and external speakers.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F5A42F60-E035-4586-A406-B36CDF71C260}" type="slidenum">
              <a:rPr lang="en-US" altLang="ru-RU" sz="800" b="0" smtClean="0"/>
              <a:pPr/>
              <a:t>18</a:t>
            </a:fld>
            <a:endParaRPr lang="en-US" altLang="ru-RU" sz="800" b="0" smtClean="0"/>
          </a:p>
        </p:txBody>
      </p:sp>
      <p:sp>
        <p:nvSpPr>
          <p:cNvPr id="210947" name="Rectangle 2"/>
          <p:cNvSpPr>
            <a:spLocks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43 – System Resources</a:t>
            </a:r>
          </a:p>
          <a:p>
            <a:pPr eaLnBrk="1" hangingPunct="1">
              <a:buFontTx/>
              <a:buNone/>
            </a:pPr>
            <a:r>
              <a:rPr lang="en-US" altLang="ja-JP" smtClean="0"/>
              <a:t>1.8 Explain system resources and their purposes </a:t>
            </a:r>
          </a:p>
          <a:p>
            <a:pPr eaLnBrk="1" hangingPunct="1">
              <a:buFontTx/>
              <a:buNone/>
            </a:pPr>
            <a:r>
              <a:rPr lang="en-US" altLang="ja-JP" smtClean="0"/>
              <a:t>System resources are used for communication purposes between the CPU and other components in a computer. There are three common system resources:</a:t>
            </a:r>
          </a:p>
          <a:p>
            <a:pPr eaLnBrk="1" hangingPunct="1"/>
            <a:r>
              <a:rPr lang="en-US" altLang="ja-JP" smtClean="0"/>
              <a:t>Interrupt Requests (IRQ) </a:t>
            </a:r>
          </a:p>
          <a:p>
            <a:pPr eaLnBrk="1" hangingPunct="1"/>
            <a:r>
              <a:rPr lang="en-US" altLang="ja-JP" smtClean="0"/>
              <a:t>Input/Output (I/O) Port Addresses </a:t>
            </a:r>
          </a:p>
          <a:p>
            <a:pPr eaLnBrk="1" hangingPunct="1"/>
            <a:r>
              <a:rPr lang="en-US" altLang="ja-JP" smtClean="0"/>
              <a:t>Direct Memory Access (DMA)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AFBC822A-8DE7-4F60-9226-C29DF2C977B2}" type="slidenum">
              <a:rPr lang="en-US" altLang="ru-RU" sz="800" b="0" smtClean="0"/>
              <a:pPr/>
              <a:t>19</a:t>
            </a:fld>
            <a:endParaRPr lang="en-US" altLang="ru-RU" sz="800" b="0" smtClean="0"/>
          </a:p>
        </p:txBody>
      </p:sp>
      <p:sp>
        <p:nvSpPr>
          <p:cNvPr id="211971" name="Rectangle 2"/>
          <p:cNvSpPr>
            <a:spLocks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44 – </a:t>
            </a:r>
            <a:r>
              <a:rPr lang="en-US" altLang="ja-JP" smtClean="0"/>
              <a:t>Interrupt Requests (IRQs) </a:t>
            </a:r>
            <a:endParaRPr lang="en-US" altLang="ru-RU" smtClean="0"/>
          </a:p>
          <a:p>
            <a:pPr eaLnBrk="1" hangingPunct="1">
              <a:buFontTx/>
              <a:buNone/>
            </a:pPr>
            <a:r>
              <a:rPr lang="en-US" altLang="ja-JP" smtClean="0"/>
              <a:t>1.8 Explain system resources and their purposes</a:t>
            </a:r>
          </a:p>
          <a:p>
            <a:pPr eaLnBrk="1" hangingPunct="1">
              <a:buFontTx/>
              <a:buNone/>
            </a:pPr>
            <a:r>
              <a:rPr lang="en-US" altLang="ja-JP" b="1" smtClean="0"/>
              <a:t>Interrupt Requests</a:t>
            </a:r>
            <a:r>
              <a:rPr lang="en-US" altLang="ja-JP" smtClean="0"/>
              <a:t> - IRQs are used by computer components to request information from the CPU. The IRQ travels along a wire on the motherboard to the CPU. When the CPU receives an interrupt request, the CPU determines how to fulfill this request. The priority of the request is determined by the IRQ number assigned to that computer component. Older computers only had eight IRQs to assign to devices. Newer computers have 16 IRQs, which are numbered 0 to 15. As a general rule, each component in the computer must be assigned a unique IRQ. IRQ conflicts can cause components to stop functioning and even cause the computer to crash. With the numerous components that can be installed in a computer, it is difficult to assign a unique IRQ to every component. Today, most IRQ numbers are assigned automatically with plug and play (PnP) operating systems and the implementation of PCI slots, USB ports, and FireWire ports.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9E0DD2D3-FEA2-43A2-B24A-B178C9B84C40}" type="slidenum">
              <a:rPr lang="en-US" altLang="ru-RU" sz="800" b="0" smtClean="0"/>
              <a:pPr/>
              <a:t>21</a:t>
            </a:fld>
            <a:endParaRPr lang="en-US" altLang="ru-RU" sz="800" b="0" smtClean="0"/>
          </a:p>
        </p:txBody>
      </p:sp>
      <p:sp>
        <p:nvSpPr>
          <p:cNvPr id="212995" name="Rectangle 2"/>
          <p:cNvSpPr>
            <a:spLocks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45 – </a:t>
            </a:r>
            <a:r>
              <a:rPr lang="en-US" altLang="ja-JP" smtClean="0"/>
              <a:t>Input/Output (I/O) Port Addresses </a:t>
            </a:r>
            <a:endParaRPr lang="en-US" altLang="ru-RU" smtClean="0"/>
          </a:p>
          <a:p>
            <a:pPr eaLnBrk="1" hangingPunct="1">
              <a:buFontTx/>
              <a:buNone/>
            </a:pPr>
            <a:r>
              <a:rPr lang="en-US" altLang="ja-JP" smtClean="0"/>
              <a:t>1.8 Explain system resources and their purposes</a:t>
            </a:r>
          </a:p>
          <a:p>
            <a:pPr eaLnBrk="1" hangingPunct="1">
              <a:buFontTx/>
              <a:buNone/>
            </a:pPr>
            <a:r>
              <a:rPr lang="en-US" altLang="ja-JP" b="1" smtClean="0"/>
              <a:t>Input/Output (I/O) Port Addresses</a:t>
            </a:r>
            <a:r>
              <a:rPr lang="en-US" altLang="ja-JP" smtClean="0"/>
              <a:t> - Input/output (I/O) port addresses are used to communicate between devices and software. The I/O port address is used to send and receive data for a component. As with IRQs, each component will have a unique I/O port assigned. There are 65,535 I/O ports in a computer, and they are referenced by a hexadecimal address in the range of 0000h to FFFFh.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D1AD0AA0-A9ED-4A00-B7FC-766F6037720D}" type="slidenum">
              <a:rPr lang="en-US" altLang="ru-RU" sz="800" b="0" smtClean="0"/>
              <a:pPr/>
              <a:t>24</a:t>
            </a:fld>
            <a:endParaRPr lang="en-US" altLang="ru-RU" sz="800" b="0" smtClean="0"/>
          </a:p>
        </p:txBody>
      </p:sp>
      <p:sp>
        <p:nvSpPr>
          <p:cNvPr id="214019" name="Rectangle 2"/>
          <p:cNvSpPr>
            <a:spLocks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46 – </a:t>
            </a:r>
            <a:r>
              <a:rPr lang="en-US" altLang="ja-JP" smtClean="0"/>
              <a:t>Direct Memory Access (DMA)</a:t>
            </a:r>
            <a:endParaRPr lang="en-US" altLang="ru-RU" smtClean="0"/>
          </a:p>
          <a:p>
            <a:pPr eaLnBrk="1" hangingPunct="1">
              <a:buFontTx/>
              <a:buNone/>
            </a:pPr>
            <a:r>
              <a:rPr lang="en-US" altLang="ja-JP" smtClean="0"/>
              <a:t>1.8 Explain system resources and their purposes</a:t>
            </a:r>
          </a:p>
          <a:p>
            <a:pPr eaLnBrk="1" hangingPunct="1">
              <a:buFontTx/>
              <a:buNone/>
            </a:pPr>
            <a:r>
              <a:rPr lang="en-US" altLang="ja-JP" b="1" smtClean="0"/>
              <a:t>Direct Memory Access</a:t>
            </a:r>
            <a:r>
              <a:rPr lang="en-US" altLang="ja-JP" smtClean="0"/>
              <a:t> - DMA channels are used by high-speed devices to communicate directly with main memory. These channels allow the device to bypass interaction with the CPU and directly store and retrieve information from memory. Only certain devices can be assigned a DMA channel, such as SCSI host adapters and sound cards. Older computers only had four DMA channels to assign to components. Newer computers have eight DMA channels that are numbered 0 to 7.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a:p>
          </p:txBody>
        </p:sp>
      </p:grpSp>
      <p:sp>
        <p:nvSpPr>
          <p:cNvPr id="217098"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ru-RU" noProof="0" smtClean="0"/>
              <a:t>Образец заголовка</a:t>
            </a:r>
          </a:p>
        </p:txBody>
      </p:sp>
      <p:sp>
        <p:nvSpPr>
          <p:cNvPr id="21709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2" name="Rectangle 12"/>
          <p:cNvSpPr>
            <a:spLocks noGrp="1" noChangeArrowheads="1"/>
          </p:cNvSpPr>
          <p:nvPr>
            <p:ph type="dt" sz="quarter" idx="10"/>
          </p:nvPr>
        </p:nvSpPr>
        <p:spPr/>
        <p:txBody>
          <a:bodyPr/>
          <a:lstStyle>
            <a:lvl1pPr>
              <a:defRPr/>
            </a:lvl1pPr>
          </a:lstStyle>
          <a:p>
            <a:pPr>
              <a:defRPr/>
            </a:pPr>
            <a:fld id="{5A679FBE-3ECE-4F94-B797-D89BCE7BBEFF}" type="datetimeFigureOut">
              <a:rPr lang="ru-RU"/>
              <a:pPr>
                <a:defRPr/>
              </a:pPr>
              <a:t>11.10.2021</a:t>
            </a:fld>
            <a:endParaRPr lang="ru-RU"/>
          </a:p>
        </p:txBody>
      </p:sp>
      <p:sp>
        <p:nvSpPr>
          <p:cNvPr id="13" name="Rectangle 13"/>
          <p:cNvSpPr>
            <a:spLocks noGrp="1" noChangeArrowheads="1"/>
          </p:cNvSpPr>
          <p:nvPr>
            <p:ph type="ftr" sz="quarter" idx="11"/>
          </p:nvPr>
        </p:nvSpPr>
        <p:spPr/>
        <p:txBody>
          <a:bodyPr/>
          <a:lstStyle>
            <a:lvl1pPr>
              <a:defRPr/>
            </a:lvl1pPr>
          </a:lstStyle>
          <a:p>
            <a:pPr>
              <a:defRPr/>
            </a:pPr>
            <a:endParaRPr lang="ru-RU"/>
          </a:p>
        </p:txBody>
      </p:sp>
      <p:sp>
        <p:nvSpPr>
          <p:cNvPr id="14" name="Rectangle 14"/>
          <p:cNvSpPr>
            <a:spLocks noGrp="1" noChangeArrowheads="1"/>
          </p:cNvSpPr>
          <p:nvPr>
            <p:ph type="sldNum" sz="quarter" idx="12"/>
          </p:nvPr>
        </p:nvSpPr>
        <p:spPr/>
        <p:txBody>
          <a:bodyPr/>
          <a:lstStyle>
            <a:lvl1pPr>
              <a:defRPr/>
            </a:lvl1pPr>
          </a:lstStyle>
          <a:p>
            <a:pPr>
              <a:defRPr/>
            </a:pPr>
            <a:fld id="{F4EF4453-3369-4A2A-AEF9-05A5D11D388D}" type="slidenum">
              <a:rPr lang="ru-RU"/>
              <a:pPr>
                <a:defRPr/>
              </a:pPr>
              <a:t>‹#›</a:t>
            </a:fld>
            <a:endParaRPr lang="ru-RU"/>
          </a:p>
        </p:txBody>
      </p:sp>
    </p:spTree>
    <p:extLst>
      <p:ext uri="{BB962C8B-B14F-4D97-AF65-F5344CB8AC3E}">
        <p14:creationId xmlns:p14="http://schemas.microsoft.com/office/powerpoint/2010/main" val="3562730615"/>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60E88A-D6C2-4D2A-A326-AE053251F5F5}" type="datetimeFigureOut">
              <a:rPr lang="ru-RU"/>
              <a:pPr>
                <a:defRPr/>
              </a:pPr>
              <a:t>11.10.2021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A6DE6AC-F616-4AD4-B7D9-EA68452977C7}" type="slidenum">
              <a:rPr lang="ru-RU"/>
              <a:pPr>
                <a:defRPr/>
              </a:pPr>
              <a:t>‹#›</a:t>
            </a:fld>
            <a:endParaRPr lang="ru-RU"/>
          </a:p>
        </p:txBody>
      </p:sp>
    </p:spTree>
    <p:extLst>
      <p:ext uri="{BB962C8B-B14F-4D97-AF65-F5344CB8AC3E}">
        <p14:creationId xmlns:p14="http://schemas.microsoft.com/office/powerpoint/2010/main" val="214967351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CE26962-AAF8-4A2A-A5BA-4104867F0901}" type="datetimeFigureOut">
              <a:rPr lang="ru-RU"/>
              <a:pPr>
                <a:defRPr/>
              </a:pPr>
              <a:t>11.10.2021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FEC508-6103-4425-8077-8DEC2F162B85}" type="slidenum">
              <a:rPr lang="ru-RU"/>
              <a:pPr>
                <a:defRPr/>
              </a:pPr>
              <a:t>‹#›</a:t>
            </a:fld>
            <a:endParaRPr lang="ru-RU"/>
          </a:p>
        </p:txBody>
      </p:sp>
    </p:spTree>
    <p:extLst>
      <p:ext uri="{BB962C8B-B14F-4D97-AF65-F5344CB8AC3E}">
        <p14:creationId xmlns:p14="http://schemas.microsoft.com/office/powerpoint/2010/main" val="185374858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p:txBody>
          <a:bodyPr/>
          <a:lstStyle>
            <a:lvl1pPr>
              <a:defRPr/>
            </a:lvl1pPr>
          </a:lstStyle>
          <a:p>
            <a:pPr>
              <a:defRPr/>
            </a:pPr>
            <a:fld id="{49A199D9-52F6-4C07-B0C1-1ECAF2AECE28}" type="datetimeFigureOut">
              <a:rPr lang="ru-RU"/>
              <a:pPr>
                <a:defRPr/>
              </a:pPr>
              <a:t>11.10.2021</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129C4351-2C73-4F93-BABE-509F08127B85}" type="slidenum">
              <a:rPr lang="ru-RU"/>
              <a:pPr>
                <a:defRPr/>
              </a:pPr>
              <a:t>‹#›</a:t>
            </a:fld>
            <a:endParaRPr lang="ru-RU"/>
          </a:p>
        </p:txBody>
      </p:sp>
    </p:spTree>
    <p:extLst>
      <p:ext uri="{BB962C8B-B14F-4D97-AF65-F5344CB8AC3E}">
        <p14:creationId xmlns:p14="http://schemas.microsoft.com/office/powerpoint/2010/main" val="1267845969"/>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p:txBody>
          <a:bodyPr/>
          <a:lstStyle>
            <a:lvl1pPr>
              <a:defRPr/>
            </a:lvl1pPr>
          </a:lstStyle>
          <a:p>
            <a:pPr>
              <a:defRPr/>
            </a:pPr>
            <a:fld id="{DA2DA987-206F-4FDB-B011-27CAAD9713D1}" type="datetimeFigureOut">
              <a:rPr lang="ru-RU"/>
              <a:pPr>
                <a:defRPr/>
              </a:pPr>
              <a:t>11.10.2021</a:t>
            </a:fld>
            <a:endParaRPr lang="ru-RU"/>
          </a:p>
        </p:txBody>
      </p:sp>
      <p:sp>
        <p:nvSpPr>
          <p:cNvPr id="7" name="Нижний колонтитул 6"/>
          <p:cNvSpPr>
            <a:spLocks noGrp="1"/>
          </p:cNvSpPr>
          <p:nvPr>
            <p:ph type="ftr" sz="quarter" idx="11"/>
          </p:nvPr>
        </p:nvSpPr>
        <p:spPr/>
        <p:txBody>
          <a:bodyPr/>
          <a:lstStyle>
            <a:lvl1pPr>
              <a:defRPr/>
            </a:lvl1pPr>
          </a:lstStyle>
          <a:p>
            <a:pPr>
              <a:defRPr/>
            </a:pPr>
            <a:endParaRPr lang="ru-RU"/>
          </a:p>
        </p:txBody>
      </p:sp>
      <p:sp>
        <p:nvSpPr>
          <p:cNvPr id="8" name="Номер слайда 7"/>
          <p:cNvSpPr>
            <a:spLocks noGrp="1"/>
          </p:cNvSpPr>
          <p:nvPr>
            <p:ph type="sldNum" sz="quarter" idx="12"/>
          </p:nvPr>
        </p:nvSpPr>
        <p:spPr/>
        <p:txBody>
          <a:bodyPr/>
          <a:lstStyle>
            <a:lvl1pPr>
              <a:defRPr/>
            </a:lvl1pPr>
          </a:lstStyle>
          <a:p>
            <a:pPr>
              <a:defRPr/>
            </a:pPr>
            <a:fld id="{28E96803-08EC-4B55-8DBF-CA61A4B11EC5}" type="slidenum">
              <a:rPr lang="ru-RU"/>
              <a:pPr>
                <a:defRPr/>
              </a:pPr>
              <a:t>‹#›</a:t>
            </a:fld>
            <a:endParaRPr lang="ru-RU"/>
          </a:p>
        </p:txBody>
      </p:sp>
    </p:spTree>
    <p:extLst>
      <p:ext uri="{BB962C8B-B14F-4D97-AF65-F5344CB8AC3E}">
        <p14:creationId xmlns:p14="http://schemas.microsoft.com/office/powerpoint/2010/main" val="14242988"/>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8753F3ED-0B33-4743-9A18-AC21732DA595}" type="datetimeFigureOut">
              <a:rPr lang="ru-RU"/>
              <a:pPr>
                <a:defRPr/>
              </a:pPr>
              <a:t>11.10.2021</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AEBA6EEF-D658-4DAA-A0B3-7E62B3BE99EA}" type="slidenum">
              <a:rPr lang="ru-RU"/>
              <a:pPr>
                <a:defRPr/>
              </a:pPr>
              <a:t>‹#›</a:t>
            </a:fld>
            <a:endParaRPr lang="ru-RU"/>
          </a:p>
        </p:txBody>
      </p:sp>
    </p:spTree>
    <p:extLst>
      <p:ext uri="{BB962C8B-B14F-4D97-AF65-F5344CB8AC3E}">
        <p14:creationId xmlns:p14="http://schemas.microsoft.com/office/powerpoint/2010/main" val="2472013284"/>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16E7FD11-CB6B-4430-852A-A7D580E2D982}" type="datetimeFigureOut">
              <a:rPr lang="ru-RU"/>
              <a:pPr>
                <a:defRPr/>
              </a:pPr>
              <a:t>11.10.2021</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F081FC16-5FBC-494F-91B2-D2826AF637DC}" type="slidenum">
              <a:rPr lang="ru-RU"/>
              <a:pPr>
                <a:defRPr/>
              </a:pPr>
              <a:t>‹#›</a:t>
            </a:fld>
            <a:endParaRPr lang="ru-RU"/>
          </a:p>
        </p:txBody>
      </p:sp>
    </p:spTree>
    <p:extLst>
      <p:ext uri="{BB962C8B-B14F-4D97-AF65-F5344CB8AC3E}">
        <p14:creationId xmlns:p14="http://schemas.microsoft.com/office/powerpoint/2010/main" val="205367847"/>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p:txBody>
          <a:bodyPr/>
          <a:lstStyle>
            <a:lvl1pPr>
              <a:defRPr/>
            </a:lvl1pPr>
          </a:lstStyle>
          <a:p>
            <a:pPr>
              <a:defRPr/>
            </a:pPr>
            <a:fld id="{261CB392-56D5-4E2F-B7D9-287D9C6067C0}" type="datetimeFigureOut">
              <a:rPr lang="ru-RU"/>
              <a:pPr>
                <a:defRPr/>
              </a:pPr>
              <a:t>11.10.2021</a:t>
            </a:fld>
            <a:endParaRPr lang="ru-RU"/>
          </a:p>
        </p:txBody>
      </p:sp>
      <p:sp>
        <p:nvSpPr>
          <p:cNvPr id="7" name="Нижний колонтитул 6"/>
          <p:cNvSpPr>
            <a:spLocks noGrp="1"/>
          </p:cNvSpPr>
          <p:nvPr>
            <p:ph type="ftr" sz="quarter" idx="11"/>
          </p:nvPr>
        </p:nvSpPr>
        <p:spPr/>
        <p:txBody>
          <a:bodyPr/>
          <a:lstStyle>
            <a:lvl1pPr>
              <a:defRPr/>
            </a:lvl1pPr>
          </a:lstStyle>
          <a:p>
            <a:pPr>
              <a:defRPr/>
            </a:pPr>
            <a:endParaRPr lang="ru-RU"/>
          </a:p>
        </p:txBody>
      </p:sp>
      <p:sp>
        <p:nvSpPr>
          <p:cNvPr id="8" name="Номер слайда 7"/>
          <p:cNvSpPr>
            <a:spLocks noGrp="1"/>
          </p:cNvSpPr>
          <p:nvPr>
            <p:ph type="sldNum" sz="quarter" idx="12"/>
          </p:nvPr>
        </p:nvSpPr>
        <p:spPr/>
        <p:txBody>
          <a:bodyPr/>
          <a:lstStyle>
            <a:lvl1pPr>
              <a:defRPr/>
            </a:lvl1pPr>
          </a:lstStyle>
          <a:p>
            <a:pPr>
              <a:defRPr/>
            </a:pPr>
            <a:fld id="{A6C382CB-3781-4310-9FB3-13F60495A578}" type="slidenum">
              <a:rPr lang="ru-RU"/>
              <a:pPr>
                <a:defRPr/>
              </a:pPr>
              <a:t>‹#›</a:t>
            </a:fld>
            <a:endParaRPr lang="ru-RU"/>
          </a:p>
        </p:txBody>
      </p:sp>
    </p:spTree>
    <p:extLst>
      <p:ext uri="{BB962C8B-B14F-4D97-AF65-F5344CB8AC3E}">
        <p14:creationId xmlns:p14="http://schemas.microsoft.com/office/powerpoint/2010/main" val="375842079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BB5535D-8141-4740-A0F1-A0B70EFE6AA9}" type="datetimeFigureOut">
              <a:rPr lang="ru-RU"/>
              <a:pPr>
                <a:defRPr/>
              </a:pPr>
              <a:t>11.10.2021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9E74BD-7B37-4A29-ADD5-FBB459779B52}" type="slidenum">
              <a:rPr lang="ru-RU"/>
              <a:pPr>
                <a:defRPr/>
              </a:pPr>
              <a:t>‹#›</a:t>
            </a:fld>
            <a:endParaRPr lang="ru-RU"/>
          </a:p>
        </p:txBody>
      </p:sp>
    </p:spTree>
    <p:extLst>
      <p:ext uri="{BB962C8B-B14F-4D97-AF65-F5344CB8AC3E}">
        <p14:creationId xmlns:p14="http://schemas.microsoft.com/office/powerpoint/2010/main" val="1594022027"/>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068230D-8925-4145-A707-526FE4761D01}" type="datetimeFigureOut">
              <a:rPr lang="ru-RU"/>
              <a:pPr>
                <a:defRPr/>
              </a:pPr>
              <a:t>11.10.2021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872694-612D-4FEA-9D08-941E25778B86}" type="slidenum">
              <a:rPr lang="ru-RU"/>
              <a:pPr>
                <a:defRPr/>
              </a:pPr>
              <a:t>‹#›</a:t>
            </a:fld>
            <a:endParaRPr lang="ru-RU"/>
          </a:p>
        </p:txBody>
      </p:sp>
    </p:spTree>
    <p:extLst>
      <p:ext uri="{BB962C8B-B14F-4D97-AF65-F5344CB8AC3E}">
        <p14:creationId xmlns:p14="http://schemas.microsoft.com/office/powerpoint/2010/main" val="2440480581"/>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B2A07097-5B2B-48DE-B96F-455259670869}" type="datetimeFigureOut">
              <a:rPr lang="ru-RU"/>
              <a:pPr>
                <a:defRPr/>
              </a:pPr>
              <a:t>11.10.2021</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30F0E9A2-D8D6-4473-B85D-F49332FAFCBC}" type="slidenum">
              <a:rPr lang="ru-RU"/>
              <a:pPr>
                <a:defRPr/>
              </a:pPr>
              <a:t>‹#›</a:t>
            </a:fld>
            <a:endParaRPr lang="ru-RU"/>
          </a:p>
        </p:txBody>
      </p:sp>
    </p:spTree>
    <p:extLst>
      <p:ext uri="{BB962C8B-B14F-4D97-AF65-F5344CB8AC3E}">
        <p14:creationId xmlns:p14="http://schemas.microsoft.com/office/powerpoint/2010/main" val="2995036819"/>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4AF6C506-EFCD-470D-8F8F-F1B681CD8DB0}" type="datetimeFigureOut">
              <a:rPr lang="ru-RU"/>
              <a:pPr>
                <a:defRPr/>
              </a:pPr>
              <a:t>11.10.2021</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FEE8DD0A-A082-492E-9264-10985FD000B2}" type="slidenum">
              <a:rPr lang="ru-RU"/>
              <a:pPr>
                <a:defRPr/>
              </a:pPr>
              <a:t>‹#›</a:t>
            </a:fld>
            <a:endParaRPr lang="ru-RU"/>
          </a:p>
        </p:txBody>
      </p:sp>
    </p:spTree>
    <p:extLst>
      <p:ext uri="{BB962C8B-B14F-4D97-AF65-F5344CB8AC3E}">
        <p14:creationId xmlns:p14="http://schemas.microsoft.com/office/powerpoint/2010/main" val="2059854695"/>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7DDB2260-CE69-4F78-8D7B-234B9AF521C1}" type="datetimeFigureOut">
              <a:rPr lang="ru-RU"/>
              <a:pPr>
                <a:defRPr/>
              </a:pPr>
              <a:t>11.10.2021</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2AADF99-2C1A-4D0A-9490-1A5AE607451F}" type="slidenum">
              <a:rPr lang="ru-RU"/>
              <a:pPr>
                <a:defRPr/>
              </a:pPr>
              <a:t>‹#›</a:t>
            </a:fld>
            <a:endParaRPr lang="ru-RU"/>
          </a:p>
        </p:txBody>
      </p:sp>
    </p:spTree>
    <p:extLst>
      <p:ext uri="{BB962C8B-B14F-4D97-AF65-F5344CB8AC3E}">
        <p14:creationId xmlns:p14="http://schemas.microsoft.com/office/powerpoint/2010/main" val="4125300628"/>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AEA0E41E-1044-4E9E-B16A-C6ABB858AA82}" type="datetimeFigureOut">
              <a:rPr lang="ru-RU"/>
              <a:pPr>
                <a:defRPr/>
              </a:pPr>
              <a:t>11.10.2021</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67801B00-6281-4EF5-84B9-98CFED2030CA}" type="slidenum">
              <a:rPr lang="ru-RU"/>
              <a:pPr>
                <a:defRPr/>
              </a:pPr>
              <a:t>‹#›</a:t>
            </a:fld>
            <a:endParaRPr lang="ru-RU"/>
          </a:p>
        </p:txBody>
      </p:sp>
    </p:spTree>
    <p:extLst>
      <p:ext uri="{BB962C8B-B14F-4D97-AF65-F5344CB8AC3E}">
        <p14:creationId xmlns:p14="http://schemas.microsoft.com/office/powerpoint/2010/main" val="237851101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910F50D1-73CF-45CD-8A03-D5671477D173}" type="datetimeFigureOut">
              <a:rPr lang="ru-RU"/>
              <a:pPr>
                <a:defRPr/>
              </a:pPr>
              <a:t>11.10.2021</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5776E7D8-60C3-49D5-87F0-6DD67142709E}" type="slidenum">
              <a:rPr lang="ru-RU"/>
              <a:pPr>
                <a:defRPr/>
              </a:pPr>
              <a:t>‹#›</a:t>
            </a:fld>
            <a:endParaRPr lang="ru-RU"/>
          </a:p>
        </p:txBody>
      </p:sp>
    </p:spTree>
    <p:extLst>
      <p:ext uri="{BB962C8B-B14F-4D97-AF65-F5344CB8AC3E}">
        <p14:creationId xmlns:p14="http://schemas.microsoft.com/office/powerpoint/2010/main" val="771884403"/>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38719AFD-D0B2-412F-A45A-10C39283FA88}" type="datetimeFigureOut">
              <a:rPr lang="ru-RU"/>
              <a:pPr>
                <a:defRPr/>
              </a:pPr>
              <a:t>11.10.2021</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44235C44-BCA6-46EF-814D-539FF7A06B00}" type="slidenum">
              <a:rPr lang="ru-RU"/>
              <a:pPr>
                <a:defRPr/>
              </a:pPr>
              <a:t>‹#›</a:t>
            </a:fld>
            <a:endParaRPr lang="ru-RU"/>
          </a:p>
        </p:txBody>
      </p:sp>
    </p:spTree>
    <p:extLst>
      <p:ext uri="{BB962C8B-B14F-4D97-AF65-F5344CB8AC3E}">
        <p14:creationId xmlns:p14="http://schemas.microsoft.com/office/powerpoint/2010/main" val="379287282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21606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21606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21606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21607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a:p>
          </p:txBody>
        </p:sp>
      </p:grpSp>
      <p:sp>
        <p:nvSpPr>
          <p:cNvPr id="216074"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216075"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6076"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lnSpc>
                <a:spcPct val="100000"/>
              </a:lnSpc>
              <a:defRPr sz="1000" b="0">
                <a:effectLst>
                  <a:outerShdw blurRad="38100" dist="38100" dir="2700000" algn="tl">
                    <a:srgbClr val="010199"/>
                  </a:outerShdw>
                </a:effectLst>
              </a:defRPr>
            </a:lvl1pPr>
          </a:lstStyle>
          <a:p>
            <a:pPr>
              <a:defRPr/>
            </a:pPr>
            <a:fld id="{E0D92217-5194-41E0-B264-1CD53A9F62AF}" type="datetimeFigureOut">
              <a:rPr lang="ru-RU"/>
              <a:pPr>
                <a:defRPr/>
              </a:pPr>
              <a:t>11.10.2021</a:t>
            </a:fld>
            <a:endParaRPr lang="ru-RU"/>
          </a:p>
        </p:txBody>
      </p:sp>
      <p:sp>
        <p:nvSpPr>
          <p:cNvPr id="216077"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defRPr sz="1000" b="0">
                <a:effectLst>
                  <a:outerShdw blurRad="38100" dist="38100" dir="2700000" algn="tl">
                    <a:srgbClr val="010199"/>
                  </a:outerShdw>
                </a:effectLst>
              </a:defRPr>
            </a:lvl1pPr>
          </a:lstStyle>
          <a:p>
            <a:pPr>
              <a:defRPr/>
            </a:pPr>
            <a:endParaRPr lang="ru-RU"/>
          </a:p>
        </p:txBody>
      </p:sp>
      <p:sp>
        <p:nvSpPr>
          <p:cNvPr id="216078"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00" b="0">
                <a:effectLst>
                  <a:outerShdw blurRad="38100" dist="38100" dir="2700000" algn="tl">
                    <a:srgbClr val="010199"/>
                  </a:outerShdw>
                </a:effectLst>
              </a:defRPr>
            </a:lvl1pPr>
          </a:lstStyle>
          <a:p>
            <a:pPr>
              <a:defRPr/>
            </a:pPr>
            <a:fld id="{138E2D21-699F-48FC-B6FC-1B7428B6E0E2}"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Lst>
  <p:transition spd="med">
    <p:rand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en.wikipedia.org/wiki/Image:SATA_Data_Cable.jp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upload.wikimedia.org/wikipedia/commons/5/5d/Plasma-display-composition.sv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533400" y="465138"/>
            <a:ext cx="8145463" cy="422275"/>
          </a:xfrm>
        </p:spPr>
        <p:txBody>
          <a:bodyPr lIns="82124" tIns="41061" rIns="82124" bIns="41061" anchor="b" anchorCtr="0"/>
          <a:lstStyle/>
          <a:p>
            <a:pPr eaLnBrk="1" hangingPunct="1">
              <a:defRPr/>
            </a:pPr>
            <a:r>
              <a:rPr lang="uk-UA" sz="3600" b="1" smtClean="0"/>
              <a:t>Внутрішні кабелі</a:t>
            </a:r>
            <a:endParaRPr lang="en-US" sz="3600" b="1" smtClean="0"/>
          </a:p>
        </p:txBody>
      </p:sp>
      <p:sp>
        <p:nvSpPr>
          <p:cNvPr id="59395" name="Rectangle 11"/>
          <p:cNvSpPr>
            <a:spLocks noGrp="1" noChangeArrowheads="1"/>
          </p:cNvSpPr>
          <p:nvPr>
            <p:ph type="body" idx="4294967295"/>
          </p:nvPr>
        </p:nvSpPr>
        <p:spPr>
          <a:xfrm>
            <a:off x="347663" y="889000"/>
            <a:ext cx="7727950" cy="3568700"/>
          </a:xfrm>
        </p:spPr>
        <p:txBody>
          <a:bodyPr lIns="82124" tIns="41061" rIns="82124" bIns="41061"/>
          <a:lstStyle/>
          <a:p>
            <a:pPr marL="227013" indent="-227013" eaLnBrk="1" hangingPunct="1">
              <a:lnSpc>
                <a:spcPct val="80000"/>
              </a:lnSpc>
              <a:spcBef>
                <a:spcPct val="0"/>
              </a:spcBef>
              <a:buFont typeface="Wingdings" pitchFamily="2" charset="2"/>
              <a:buNone/>
              <a:defRPr/>
            </a:pPr>
            <a:r>
              <a:rPr lang="ru-RU" altLang="ja-JP" sz="2400" smtClean="0"/>
              <a:t>	</a:t>
            </a:r>
            <a:r>
              <a:rPr lang="ru-RU" altLang="ja-JP" sz="2400" b="1" smtClean="0"/>
              <a:t>Кабелі даних сполучають пристрої з контролером, який розміщується на карті адаптера або на материнській платі платі</a:t>
            </a:r>
            <a:r>
              <a:rPr lang="en-US" altLang="ja-JP" sz="2400" b="1" smtClean="0">
                <a:ea typeface="ＭＳ Ｐゴシック" charset="-128"/>
              </a:rPr>
              <a:t>. </a:t>
            </a:r>
          </a:p>
          <a:p>
            <a:pPr marL="227013" indent="-227013" eaLnBrk="1" hangingPunct="1">
              <a:lnSpc>
                <a:spcPct val="80000"/>
              </a:lnSpc>
              <a:defRPr/>
            </a:pPr>
            <a:r>
              <a:rPr lang="en-US" altLang="ja-JP" sz="2400" b="1" smtClean="0">
                <a:ea typeface="ＭＳ Ｐゴシック" charset="-128"/>
              </a:rPr>
              <a:t>Floppy disk drive (</a:t>
            </a:r>
            <a:r>
              <a:rPr lang="en-US" altLang="ja-JP" sz="2400" b="1" smtClean="0">
                <a:solidFill>
                  <a:srgbClr val="FF0000"/>
                </a:solidFill>
                <a:effectLst>
                  <a:outerShdw blurRad="38100" dist="38100" dir="2700000" algn="tl">
                    <a:srgbClr val="FFFFFF"/>
                  </a:outerShdw>
                </a:effectLst>
                <a:ea typeface="ＭＳ Ｐゴシック" charset="-128"/>
              </a:rPr>
              <a:t>FDD</a:t>
            </a:r>
            <a:r>
              <a:rPr lang="en-US" altLang="ja-JP" sz="2400" b="1" smtClean="0">
                <a:ea typeface="ＭＳ Ｐゴシック" charset="-128"/>
              </a:rPr>
              <a:t>) data cable (34 pin connector)</a:t>
            </a:r>
          </a:p>
          <a:p>
            <a:pPr marL="227013" indent="-227013" eaLnBrk="1" hangingPunct="1">
              <a:lnSpc>
                <a:spcPct val="80000"/>
              </a:lnSpc>
              <a:defRPr/>
            </a:pPr>
            <a:r>
              <a:rPr lang="en-US" altLang="ja-JP" sz="2400" b="1" smtClean="0">
                <a:solidFill>
                  <a:srgbClr val="FF0000"/>
                </a:solidFill>
                <a:effectLst>
                  <a:outerShdw blurRad="38100" dist="38100" dir="2700000" algn="tl">
                    <a:srgbClr val="FFFFFF"/>
                  </a:outerShdw>
                </a:effectLst>
                <a:ea typeface="ＭＳ Ｐゴシック" charset="-128"/>
              </a:rPr>
              <a:t>PATA</a:t>
            </a:r>
            <a:r>
              <a:rPr lang="en-US" altLang="ja-JP" sz="2400" b="1" smtClean="0">
                <a:ea typeface="ＭＳ Ｐゴシック" charset="-128"/>
              </a:rPr>
              <a:t> (</a:t>
            </a:r>
            <a:r>
              <a:rPr lang="en-US" altLang="ja-JP" sz="2400" b="1" smtClean="0">
                <a:solidFill>
                  <a:srgbClr val="FF0000"/>
                </a:solidFill>
                <a:effectLst>
                  <a:outerShdw blurRad="38100" dist="38100" dir="2700000" algn="tl">
                    <a:srgbClr val="FFFFFF"/>
                  </a:outerShdw>
                </a:effectLst>
                <a:ea typeface="ＭＳ Ｐゴシック" charset="-128"/>
              </a:rPr>
              <a:t>IDE</a:t>
            </a:r>
            <a:r>
              <a:rPr lang="en-US" altLang="ja-JP" sz="2400" b="1" smtClean="0">
                <a:ea typeface="ＭＳ Ｐゴシック" charset="-128"/>
              </a:rPr>
              <a:t>) data cable (40 conductors)</a:t>
            </a:r>
          </a:p>
          <a:p>
            <a:pPr marL="227013" indent="-227013" eaLnBrk="1" hangingPunct="1">
              <a:lnSpc>
                <a:spcPct val="80000"/>
              </a:lnSpc>
              <a:defRPr/>
            </a:pPr>
            <a:r>
              <a:rPr lang="en-US" altLang="ja-JP" sz="2400" b="1" smtClean="0">
                <a:solidFill>
                  <a:srgbClr val="FF0000"/>
                </a:solidFill>
                <a:effectLst>
                  <a:outerShdw blurRad="38100" dist="38100" dir="2700000" algn="tl">
                    <a:srgbClr val="FFFFFF"/>
                  </a:outerShdw>
                </a:effectLst>
                <a:ea typeface="ＭＳ Ｐゴシック" charset="-128"/>
              </a:rPr>
              <a:t>PATA</a:t>
            </a:r>
            <a:r>
              <a:rPr lang="en-US" altLang="ja-JP" sz="2400" b="1" smtClean="0">
                <a:ea typeface="ＭＳ Ｐゴシック" charset="-128"/>
              </a:rPr>
              <a:t> (</a:t>
            </a:r>
            <a:r>
              <a:rPr lang="en-US" altLang="ja-JP" sz="2400" b="1" smtClean="0">
                <a:solidFill>
                  <a:srgbClr val="FF0000"/>
                </a:solidFill>
                <a:effectLst>
                  <a:outerShdw blurRad="38100" dist="38100" dir="2700000" algn="tl">
                    <a:srgbClr val="FFFFFF"/>
                  </a:outerShdw>
                </a:effectLst>
                <a:ea typeface="ＭＳ Ｐゴシック" charset="-128"/>
              </a:rPr>
              <a:t>EIDE</a:t>
            </a:r>
            <a:r>
              <a:rPr lang="en-US" altLang="ja-JP" sz="2400" b="1" smtClean="0">
                <a:ea typeface="ＭＳ Ｐゴシック" charset="-128"/>
              </a:rPr>
              <a:t>) data cable </a:t>
            </a:r>
            <a:br>
              <a:rPr lang="en-US" altLang="ja-JP" sz="2400" b="1" smtClean="0">
                <a:ea typeface="ＭＳ Ｐゴシック" charset="-128"/>
              </a:rPr>
            </a:br>
            <a:r>
              <a:rPr lang="en-US" altLang="ja-JP" sz="2400" b="1" smtClean="0">
                <a:ea typeface="ＭＳ Ｐゴシック" charset="-128"/>
              </a:rPr>
              <a:t>(80 conductors)</a:t>
            </a:r>
          </a:p>
          <a:p>
            <a:pPr marL="227013" indent="-227013" eaLnBrk="1" hangingPunct="1">
              <a:lnSpc>
                <a:spcPct val="80000"/>
              </a:lnSpc>
              <a:defRPr/>
            </a:pPr>
            <a:r>
              <a:rPr lang="en-US" altLang="ja-JP" sz="2400" b="1" smtClean="0">
                <a:solidFill>
                  <a:srgbClr val="FF0000"/>
                </a:solidFill>
                <a:effectLst>
                  <a:outerShdw blurRad="38100" dist="38100" dir="2700000" algn="tl">
                    <a:srgbClr val="FFFFFF"/>
                  </a:outerShdw>
                </a:effectLst>
                <a:ea typeface="ＭＳ Ｐゴシック" charset="-128"/>
              </a:rPr>
              <a:t>SATA</a:t>
            </a:r>
            <a:r>
              <a:rPr lang="en-US" altLang="ja-JP" sz="2400" b="1" smtClean="0">
                <a:ea typeface="ＭＳ Ｐゴシック" charset="-128"/>
              </a:rPr>
              <a:t> data cable (7 or 15 conductors)</a:t>
            </a:r>
          </a:p>
          <a:p>
            <a:pPr marL="227013" indent="-227013" eaLnBrk="1" hangingPunct="1">
              <a:lnSpc>
                <a:spcPct val="80000"/>
              </a:lnSpc>
              <a:defRPr/>
            </a:pPr>
            <a:r>
              <a:rPr lang="en-US" altLang="ja-JP" sz="2400" b="1" smtClean="0">
                <a:solidFill>
                  <a:srgbClr val="FF0000"/>
                </a:solidFill>
                <a:effectLst>
                  <a:outerShdw blurRad="38100" dist="38100" dir="2700000" algn="tl">
                    <a:srgbClr val="FFFFFF"/>
                  </a:outerShdw>
                </a:effectLst>
                <a:ea typeface="ＭＳ Ｐゴシック" charset="-128"/>
              </a:rPr>
              <a:t>SCSI</a:t>
            </a:r>
            <a:r>
              <a:rPr lang="en-US" altLang="ja-JP" sz="2400" b="1" smtClean="0">
                <a:ea typeface="ＭＳ Ｐゴシック" charset="-128"/>
              </a:rPr>
              <a:t> data cable (50 conductors)</a:t>
            </a:r>
          </a:p>
        </p:txBody>
      </p:sp>
      <p:pic>
        <p:nvPicPr>
          <p:cNvPr id="15155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0" y="2759075"/>
            <a:ext cx="28543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1557" name="Text Box 14"/>
          <p:cNvSpPr txBox="1">
            <a:spLocks noChangeArrowheads="1"/>
          </p:cNvSpPr>
          <p:nvPr/>
        </p:nvSpPr>
        <p:spPr bwMode="auto">
          <a:xfrm>
            <a:off x="219075" y="4522788"/>
            <a:ext cx="5570538"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r>
              <a:rPr lang="ru-RU" altLang="ru-RU" sz="2000"/>
              <a:t>ПРИМІТКА. Кольорова смужка позначає контакт 1 на кабелі. При установці кабелю даних завжди перевіряйте, щоб контакт 1 на кабелі поєднувався з контактом 1 на диску або контроллрі диска. В деяких кабелів є ключі, тому їх можна підключати до накопичувача і контролера накопичувача лише в одному напрямі</a:t>
            </a:r>
            <a:r>
              <a:rPr lang="en-US" altLang="ru-RU" sz="2000"/>
              <a:t>.</a:t>
            </a:r>
          </a:p>
        </p:txBody>
      </p:sp>
      <p:sp>
        <p:nvSpPr>
          <p:cNvPr id="151558" name="Line 15"/>
          <p:cNvSpPr>
            <a:spLocks noChangeShapeType="1"/>
          </p:cNvSpPr>
          <p:nvPr/>
        </p:nvSpPr>
        <p:spPr bwMode="auto">
          <a:xfrm flipV="1">
            <a:off x="3262313" y="4156075"/>
            <a:ext cx="3735387" cy="9525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ru-RU"/>
          </a:p>
        </p:txBody>
      </p:sp>
      <p:pic>
        <p:nvPicPr>
          <p:cNvPr id="151559" name="Picture 8" descr="http://www.askkia.com/articles/images/sata15p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750" y="5370513"/>
            <a:ext cx="149225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0" name="Picture 10" descr="A 7-pin Serial ATA data cable.">
            <a:hlinkClick r:id="rId5" tooltip="A 7-pin Serial ATA data cab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4263" y="5295900"/>
            <a:ext cx="14287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2" name="Rectangle 2"/>
          <p:cNvSpPr>
            <a:spLocks noChangeArrowheads="1"/>
          </p:cNvSpPr>
          <p:nvPr/>
        </p:nvSpPr>
        <p:spPr bwMode="auto">
          <a:xfrm>
            <a:off x="369888" y="193675"/>
            <a:ext cx="8145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ru-RU" sz="3600">
                <a:solidFill>
                  <a:schemeClr val="tx2"/>
                </a:solidFill>
                <a:effectLst>
                  <a:outerShdw blurRad="38100" dist="38100" dir="2700000" algn="tl">
                    <a:srgbClr val="FFFFFF"/>
                  </a:outerShdw>
                </a:effectLst>
              </a:rPr>
              <a:t>Пристрої</a:t>
            </a:r>
            <a:r>
              <a:rPr lang="ru-RU" sz="4400" b="0">
                <a:solidFill>
                  <a:schemeClr val="tx2"/>
                </a:solidFill>
                <a:effectLst>
                  <a:outerShdw blurRad="38100" dist="38100" dir="2700000" algn="tl">
                    <a:srgbClr val="FFFFFF"/>
                  </a:outerShdw>
                </a:effectLst>
              </a:rPr>
              <a:t> </a:t>
            </a:r>
            <a:r>
              <a:rPr lang="ru-RU" sz="3600">
                <a:solidFill>
                  <a:schemeClr val="tx2"/>
                </a:solidFill>
                <a:effectLst>
                  <a:outerShdw blurRad="38100" dist="38100" dir="2700000" algn="tl">
                    <a:srgbClr val="FFFFFF"/>
                  </a:outerShdw>
                </a:effectLst>
              </a:rPr>
              <a:t>виводу</a:t>
            </a:r>
            <a:endParaRPr lang="en-US" sz="3600">
              <a:solidFill>
                <a:schemeClr val="tx2"/>
              </a:solidFill>
              <a:effectLst>
                <a:outerShdw blurRad="38100" dist="38100" dir="2700000" algn="tl">
                  <a:srgbClr val="FFFFFF"/>
                </a:outerShdw>
              </a:effectLst>
            </a:endParaRPr>
          </a:p>
        </p:txBody>
      </p:sp>
      <p:sp>
        <p:nvSpPr>
          <p:cNvPr id="211973" name="Rectangle 6"/>
          <p:cNvSpPr>
            <a:spLocks noChangeArrowheads="1"/>
          </p:cNvSpPr>
          <p:nvPr/>
        </p:nvSpPr>
        <p:spPr bwMode="auto">
          <a:xfrm>
            <a:off x="257175" y="1057275"/>
            <a:ext cx="8886825"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100000"/>
              </a:lnSpc>
              <a:buClr>
                <a:schemeClr val="hlink"/>
              </a:buClr>
              <a:buSzPct val="75000"/>
              <a:buFont typeface="Wingdings" pitchFamily="2" charset="2"/>
              <a:buNone/>
              <a:defRPr/>
            </a:pPr>
            <a:r>
              <a:rPr lang="uk-UA" sz="2800">
                <a:effectLst>
                  <a:outerShdw blurRad="38100" dist="38100" dir="2700000" algn="tl">
                    <a:srgbClr val="010199"/>
                  </a:outerShdw>
                </a:effectLst>
              </a:rPr>
              <a:t>	</a:t>
            </a:r>
            <a:r>
              <a:rPr lang="en-US" sz="2800" b="0">
                <a:effectLst>
                  <a:outerShdw blurRad="38100" dist="38100" dir="2700000" algn="tl">
                    <a:srgbClr val="010199"/>
                  </a:outerShdw>
                </a:effectLst>
              </a:rPr>
              <a:t>. </a:t>
            </a:r>
          </a:p>
        </p:txBody>
      </p:sp>
      <p:pic>
        <p:nvPicPr>
          <p:cNvPr id="160772" name="Picture 6" descr="D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1385888"/>
            <a:ext cx="57943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6" name="Rectangle 2"/>
          <p:cNvSpPr>
            <a:spLocks noChangeArrowheads="1"/>
          </p:cNvSpPr>
          <p:nvPr/>
        </p:nvSpPr>
        <p:spPr bwMode="auto">
          <a:xfrm>
            <a:off x="369888" y="193675"/>
            <a:ext cx="8145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algn="l" eaLnBrk="1" hangingPunct="1">
              <a:lnSpc>
                <a:spcPct val="100000"/>
              </a:lnSpc>
              <a:defRPr/>
            </a:pPr>
            <a:r>
              <a:rPr lang="uk-UA" sz="3600">
                <a:solidFill>
                  <a:schemeClr val="tx2"/>
                </a:solidFill>
                <a:effectLst>
                  <a:outerShdw blurRad="38100" dist="38100" dir="2700000" algn="tl">
                    <a:srgbClr val="FFFFFF"/>
                  </a:outerShdw>
                </a:effectLst>
              </a:rPr>
              <a:t>Плазмові панелі</a:t>
            </a:r>
            <a:endParaRPr lang="en-US" sz="3600">
              <a:solidFill>
                <a:schemeClr val="tx2"/>
              </a:solidFill>
              <a:effectLst>
                <a:outerShdw blurRad="38100" dist="38100" dir="2700000" algn="tl">
                  <a:srgbClr val="FFFFFF"/>
                </a:outerShdw>
              </a:effectLst>
            </a:endParaRPr>
          </a:p>
        </p:txBody>
      </p:sp>
      <p:sp>
        <p:nvSpPr>
          <p:cNvPr id="238597" name="Rectangle 6"/>
          <p:cNvSpPr>
            <a:spLocks noChangeArrowheads="1"/>
          </p:cNvSpPr>
          <p:nvPr/>
        </p:nvSpPr>
        <p:spPr bwMode="auto">
          <a:xfrm>
            <a:off x="257175" y="1057275"/>
            <a:ext cx="888682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100000"/>
              </a:lnSpc>
              <a:buClr>
                <a:schemeClr val="hlink"/>
              </a:buClr>
              <a:buSzPct val="75000"/>
              <a:buFont typeface="Wingdings" pitchFamily="2" charset="2"/>
              <a:buNone/>
              <a:defRPr/>
            </a:pPr>
            <a:r>
              <a:rPr lang="uk-UA" sz="2800">
                <a:effectLst>
                  <a:outerShdw blurRad="38100" dist="38100" dir="2700000" algn="tl">
                    <a:srgbClr val="010199"/>
                  </a:outerShdw>
                </a:effectLst>
              </a:rPr>
              <a:t>	</a:t>
            </a:r>
            <a:r>
              <a:rPr lang="en-US">
                <a:effectLst>
                  <a:outerShdw blurRad="38100" dist="38100" dir="2700000" algn="tl">
                    <a:srgbClr val="010199"/>
                  </a:outerShdw>
                </a:effectLst>
              </a:rPr>
              <a:t>Плазмова панель є матрицею газонаповнених </a:t>
            </a:r>
            <a:r>
              <a:rPr lang="uk-UA">
                <a:effectLst>
                  <a:outerShdw blurRad="38100" dist="38100" dir="2700000" algn="tl">
                    <a:srgbClr val="010199"/>
                  </a:outerShdw>
                </a:effectLst>
              </a:rPr>
              <a:t>комірок</a:t>
            </a:r>
            <a:r>
              <a:rPr lang="en-US">
                <a:effectLst>
                  <a:outerShdw blurRad="38100" dist="38100" dir="2700000" algn="tl">
                    <a:srgbClr val="010199"/>
                  </a:outerShdw>
                </a:effectLst>
              </a:rPr>
              <a:t>, </a:t>
            </a:r>
            <a:r>
              <a:rPr lang="uk-UA">
                <a:effectLst>
                  <a:outerShdw blurRad="38100" dist="38100" dir="2700000" algn="tl">
                    <a:srgbClr val="010199"/>
                  </a:outerShdw>
                </a:effectLst>
              </a:rPr>
              <a:t>що перебувають</a:t>
            </a:r>
            <a:r>
              <a:rPr lang="en-US">
                <a:effectLst>
                  <a:outerShdw blurRad="38100" dist="38100" dir="2700000" algn="tl">
                    <a:srgbClr val="010199"/>
                  </a:outerShdw>
                </a:effectLst>
              </a:rPr>
              <a:t> між двома паралельними скляними поверхнями. Як газове середовище зазвичай використовується неон або </a:t>
            </a:r>
            <a:r>
              <a:rPr lang="uk-UA">
                <a:effectLst>
                  <a:outerShdw blurRad="38100" dist="38100" dir="2700000" algn="tl">
                    <a:srgbClr val="010199"/>
                  </a:outerShdw>
                </a:effectLst>
              </a:rPr>
              <a:t>к</a:t>
            </a:r>
            <a:r>
              <a:rPr lang="en-US">
                <a:effectLst>
                  <a:outerShdw blurRad="38100" dist="38100" dir="2700000" algn="tl">
                    <a:srgbClr val="010199"/>
                  </a:outerShdw>
                </a:effectLst>
              </a:rPr>
              <a:t>сенон. Розряд в газі протікає між прозорим електродом на </a:t>
            </a:r>
            <a:r>
              <a:rPr lang="uk-UA">
                <a:effectLst>
                  <a:outerShdw blurRad="38100" dist="38100" dir="2700000" algn="tl">
                    <a:srgbClr val="010199"/>
                  </a:outerShdw>
                </a:effectLst>
              </a:rPr>
              <a:t>передньому боці</a:t>
            </a:r>
            <a:r>
              <a:rPr lang="en-US">
                <a:effectLst>
                  <a:outerShdw blurRad="38100" dist="38100" dir="2700000" algn="tl">
                    <a:srgbClr val="010199"/>
                  </a:outerShdw>
                </a:effectLst>
              </a:rPr>
              <a:t> екрану і адресними електродами, </a:t>
            </a:r>
            <a:r>
              <a:rPr lang="uk-UA">
                <a:effectLst>
                  <a:outerShdw blurRad="38100" dist="38100" dir="2700000" algn="tl">
                    <a:srgbClr val="010199"/>
                  </a:outerShdw>
                </a:effectLst>
              </a:rPr>
              <a:t>о розташовані позаду екрану</a:t>
            </a:r>
            <a:r>
              <a:rPr lang="en-US">
                <a:effectLst>
                  <a:outerShdw blurRad="38100" dist="38100" dir="2700000" algn="tl">
                    <a:srgbClr val="010199"/>
                  </a:outerShdw>
                </a:effectLst>
              </a:rPr>
              <a:t>. Газовий розряд викликає ультрафіолетове випромінювання, яке, у свою чергу, ініціює видиме свічення люмінофора</a:t>
            </a:r>
            <a:r>
              <a:rPr lang="en-US" b="0">
                <a:effectLst>
                  <a:outerShdw blurRad="38100" dist="38100" dir="2700000" algn="tl">
                    <a:srgbClr val="010199"/>
                  </a:outerShdw>
                </a:effectLst>
              </a:rPr>
              <a:t>. </a:t>
            </a: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20" name="Rectangle 2"/>
          <p:cNvSpPr>
            <a:spLocks noChangeArrowheads="1"/>
          </p:cNvSpPr>
          <p:nvPr/>
        </p:nvSpPr>
        <p:spPr bwMode="auto">
          <a:xfrm>
            <a:off x="127000" y="-123825"/>
            <a:ext cx="8145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algn="l" eaLnBrk="1" hangingPunct="1">
              <a:lnSpc>
                <a:spcPct val="100000"/>
              </a:lnSpc>
              <a:defRPr/>
            </a:pPr>
            <a:r>
              <a:rPr lang="uk-UA" sz="3600">
                <a:solidFill>
                  <a:schemeClr val="bg1"/>
                </a:solidFill>
                <a:effectLst>
                  <a:outerShdw blurRad="38100" dist="38100" dir="2700000" algn="tl">
                    <a:srgbClr val="C0C0C0"/>
                  </a:outerShdw>
                </a:effectLst>
              </a:rPr>
              <a:t>Плазмові панелі</a:t>
            </a:r>
            <a:endParaRPr lang="en-US" sz="3600">
              <a:solidFill>
                <a:schemeClr val="bg1"/>
              </a:solidFill>
              <a:effectLst>
                <a:outerShdw blurRad="38100" dist="38100" dir="2700000" algn="tl">
                  <a:srgbClr val="C0C0C0"/>
                </a:outerShdw>
              </a:effectLst>
            </a:endParaRPr>
          </a:p>
        </p:txBody>
      </p:sp>
      <p:sp>
        <p:nvSpPr>
          <p:cNvPr id="239621" name="Rectangle 6"/>
          <p:cNvSpPr>
            <a:spLocks noChangeArrowheads="1"/>
          </p:cNvSpPr>
          <p:nvPr/>
        </p:nvSpPr>
        <p:spPr bwMode="auto">
          <a:xfrm>
            <a:off x="257175" y="1057275"/>
            <a:ext cx="888682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100000"/>
              </a:lnSpc>
              <a:buClr>
                <a:schemeClr val="hlink"/>
              </a:buClr>
              <a:buSzPct val="75000"/>
              <a:buFont typeface="Wingdings" pitchFamily="2" charset="2"/>
              <a:buNone/>
              <a:defRPr/>
            </a:pPr>
            <a:r>
              <a:rPr lang="uk-UA" sz="2800">
                <a:effectLst>
                  <a:outerShdw blurRad="38100" dist="38100" dir="2700000" algn="tl">
                    <a:srgbClr val="C0C0C0"/>
                  </a:outerShdw>
                </a:effectLst>
              </a:rPr>
              <a:t>	</a:t>
            </a:r>
            <a:endParaRPr lang="en-US" b="0">
              <a:effectLst>
                <a:outerShdw blurRad="38100" dist="38100" dir="2700000" algn="tl">
                  <a:srgbClr val="C0C0C0"/>
                </a:outerShdw>
              </a:effectLst>
            </a:endParaRPr>
          </a:p>
        </p:txBody>
      </p:sp>
      <p:pic>
        <p:nvPicPr>
          <p:cNvPr id="162820" name="Picture 7" descr="Изображение:Plasma-display-composition.svg">
            <a:hlinkClick r:id="rId2"/>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947988" y="2211388"/>
            <a:ext cx="6196012" cy="464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2821" name="Rectangle 9"/>
          <p:cNvSpPr>
            <a:spLocks noChangeArrowheads="1"/>
          </p:cNvSpPr>
          <p:nvPr/>
        </p:nvSpPr>
        <p:spPr bwMode="auto">
          <a:xfrm>
            <a:off x="0" y="506413"/>
            <a:ext cx="9009063" cy="17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r>
              <a:rPr lang="ru-RU" altLang="ru-RU">
                <a:solidFill>
                  <a:schemeClr val="bg1"/>
                </a:solidFill>
              </a:rPr>
              <a:t>— розмір пікселя. Суб-піксель плазмової панелі має об'єм 200 мкм x 200 мкм x 100 мкм, а на панелі потрібно укласти декілька мільйонів пікселів, один до одного. </a:t>
            </a:r>
            <a:br>
              <a:rPr lang="ru-RU" altLang="ru-RU">
                <a:solidFill>
                  <a:schemeClr val="bg1"/>
                </a:solidFill>
              </a:rPr>
            </a:br>
            <a:r>
              <a:rPr lang="ru-RU" altLang="ru-RU">
                <a:solidFill>
                  <a:schemeClr val="bg1"/>
                </a:solidFill>
              </a:rPr>
              <a:t>— передній електрод має бути максимально прозорим.</a:t>
            </a:r>
          </a:p>
          <a:p>
            <a:pPr algn="l"/>
            <a:r>
              <a:rPr lang="ru-RU" altLang="ru-RU">
                <a:solidFill>
                  <a:schemeClr val="bg1"/>
                </a:solidFill>
              </a:rPr>
              <a:t>— адресація пікселів</a:t>
            </a: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2" name="Rectangle 2"/>
          <p:cNvSpPr>
            <a:spLocks noChangeArrowheads="1"/>
          </p:cNvSpPr>
          <p:nvPr/>
        </p:nvSpPr>
        <p:spPr bwMode="auto">
          <a:xfrm>
            <a:off x="360363" y="112713"/>
            <a:ext cx="8145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lstStyle/>
          <a:p>
            <a:pPr eaLnBrk="1" hangingPunct="1">
              <a:lnSpc>
                <a:spcPct val="100000"/>
              </a:lnSpc>
              <a:defRPr/>
            </a:pPr>
            <a:r>
              <a:rPr lang="ru-RU" sz="3600">
                <a:solidFill>
                  <a:schemeClr val="tx2"/>
                </a:solidFill>
                <a:effectLst>
                  <a:outerShdw blurRad="38100" dist="38100" dir="2700000" algn="tl">
                    <a:srgbClr val="FFFFFF"/>
                  </a:outerShdw>
                </a:effectLst>
              </a:rPr>
              <a:t>Характеристики пристроїв виводу</a:t>
            </a:r>
            <a:endParaRPr lang="en-US" sz="3600">
              <a:solidFill>
                <a:schemeClr val="tx2"/>
              </a:solidFill>
              <a:effectLst>
                <a:outerShdw blurRad="38100" dist="38100" dir="2700000" algn="tl">
                  <a:srgbClr val="FFFFFF"/>
                </a:outerShdw>
              </a:effectLst>
            </a:endParaRPr>
          </a:p>
        </p:txBody>
      </p:sp>
      <p:sp>
        <p:nvSpPr>
          <p:cNvPr id="163843" name="Rectangle 10"/>
          <p:cNvSpPr>
            <a:spLocks noChangeArrowheads="1"/>
          </p:cNvSpPr>
          <p:nvPr/>
        </p:nvSpPr>
        <p:spPr bwMode="auto">
          <a:xfrm>
            <a:off x="119063" y="733425"/>
            <a:ext cx="9024937" cy="755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r>
              <a:rPr lang="ru-RU" altLang="ru-RU" i="1"/>
              <a:t>Кількість кадрів в секунду</a:t>
            </a:r>
          </a:p>
          <a:p>
            <a:pPr algn="l"/>
            <a:r>
              <a:rPr lang="ru-RU" altLang="ru-RU"/>
              <a:t>Кількість (частота) кадрів в секунду — це число нерухомих зображень, що змінюють один одного при показі 1 секунди відеоматеріалу і створюють ефект руху об'єктів на екрані.</a:t>
            </a:r>
          </a:p>
          <a:p>
            <a:pPr algn="l"/>
            <a:endParaRPr lang="ru-RU" altLang="ru-RU" sz="900"/>
          </a:p>
          <a:p>
            <a:pPr algn="l"/>
            <a:r>
              <a:rPr lang="ru-RU" altLang="ru-RU" i="1"/>
              <a:t>Розгортка</a:t>
            </a:r>
            <a:endParaRPr lang="uk-UA" altLang="ru-RU" i="1"/>
          </a:p>
          <a:p>
            <a:pPr algn="l"/>
            <a:r>
              <a:rPr lang="ru-RU" altLang="ru-RU"/>
              <a:t>Розгортка відеоматеріалу може бути прогресивною (рядки підряд – один прохід) або через рядок (два проходи).</a:t>
            </a:r>
          </a:p>
          <a:p>
            <a:pPr algn="l"/>
            <a:endParaRPr lang="uk-UA" altLang="ru-RU" sz="900"/>
          </a:p>
          <a:p>
            <a:pPr algn="l"/>
            <a:r>
              <a:rPr lang="uk-UA" altLang="ru-RU" i="1"/>
              <a:t>Роздільна здатність</a:t>
            </a:r>
          </a:p>
          <a:p>
            <a:pPr algn="l"/>
            <a:r>
              <a:rPr lang="ru-RU" altLang="ru-RU"/>
              <a:t>Роздільна здатність означає щільність зображення, що відображується на екрані. Вона визначається кількістю елементів зображення уздовж одного рядка і кількістю горизонтальних рядків. Екран VGA - 640х480 крапок має 640 крапок уздовж рядка і 480 рядків, розгорнутих на екрані. Чим вище роздільна здатність, тим більше інформації виводиться на екран.</a:t>
            </a:r>
          </a:p>
          <a:p>
            <a:endParaRPr lang="uk-UA" altLang="ru-RU"/>
          </a:p>
          <a:p>
            <a:endParaRPr lang="uk-UA" altLang="ru-RU"/>
          </a:p>
          <a:p>
            <a:endParaRPr lang="uk-UA" altLang="ru-RU"/>
          </a:p>
          <a:p>
            <a:endParaRPr lang="uk-UA" altLang="ru-RU"/>
          </a:p>
          <a:p>
            <a:endParaRPr lang="ru-RU" altLang="ru-RU"/>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8" name="Rectangle 2"/>
          <p:cNvSpPr>
            <a:spLocks noChangeArrowheads="1"/>
          </p:cNvSpPr>
          <p:nvPr/>
        </p:nvSpPr>
        <p:spPr bwMode="auto">
          <a:xfrm>
            <a:off x="360363" y="112713"/>
            <a:ext cx="8145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lstStyle/>
          <a:p>
            <a:pPr eaLnBrk="1" hangingPunct="1">
              <a:lnSpc>
                <a:spcPct val="100000"/>
              </a:lnSpc>
              <a:defRPr/>
            </a:pPr>
            <a:r>
              <a:rPr lang="ru-RU" sz="3600">
                <a:solidFill>
                  <a:schemeClr val="tx2"/>
                </a:solidFill>
                <a:effectLst>
                  <a:outerShdw blurRad="38100" dist="38100" dir="2700000" algn="tl">
                    <a:srgbClr val="FFFFFF"/>
                  </a:outerShdw>
                </a:effectLst>
              </a:rPr>
              <a:t>Характеристики пристроїв виводу</a:t>
            </a:r>
            <a:endParaRPr lang="en-US" sz="3600">
              <a:solidFill>
                <a:schemeClr val="tx2"/>
              </a:solidFill>
              <a:effectLst>
                <a:outerShdw blurRad="38100" dist="38100" dir="2700000" algn="tl">
                  <a:srgbClr val="FFFFFF"/>
                </a:outerShdw>
              </a:effectLst>
            </a:endParaRPr>
          </a:p>
        </p:txBody>
      </p:sp>
      <p:sp>
        <p:nvSpPr>
          <p:cNvPr id="164867" name="Rectangle 5"/>
          <p:cNvSpPr>
            <a:spLocks noChangeArrowheads="1"/>
          </p:cNvSpPr>
          <p:nvPr/>
        </p:nvSpPr>
        <p:spPr bwMode="auto">
          <a:xfrm>
            <a:off x="119063" y="1012825"/>
            <a:ext cx="9024937" cy="50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spAutoFit/>
          </a:bodyPr>
          <a:lstStyle>
            <a:lvl1pPr defTabSz="814388">
              <a:tabLst>
                <a:tab pos="4217988" algn="l"/>
              </a:tabLst>
              <a:defRPr sz="2400" b="1">
                <a:solidFill>
                  <a:schemeClr val="tx1"/>
                </a:solidFill>
                <a:latin typeface="Arial" charset="0"/>
              </a:defRPr>
            </a:lvl1pPr>
            <a:lvl2pPr marL="742950" indent="-285750" defTabSz="814388">
              <a:tabLst>
                <a:tab pos="4217988" algn="l"/>
              </a:tabLst>
              <a:defRPr sz="2400" b="1">
                <a:solidFill>
                  <a:schemeClr val="tx1"/>
                </a:solidFill>
                <a:latin typeface="Arial" charset="0"/>
              </a:defRPr>
            </a:lvl2pPr>
            <a:lvl3pPr marL="1143000" indent="-228600" defTabSz="814388">
              <a:tabLst>
                <a:tab pos="4217988" algn="l"/>
              </a:tabLst>
              <a:defRPr sz="2400" b="1">
                <a:solidFill>
                  <a:schemeClr val="tx1"/>
                </a:solidFill>
                <a:latin typeface="Arial" charset="0"/>
              </a:defRPr>
            </a:lvl3pPr>
            <a:lvl4pPr marL="1600200" indent="-228600" defTabSz="814388">
              <a:tabLst>
                <a:tab pos="4217988" algn="l"/>
              </a:tabLst>
              <a:defRPr sz="2400" b="1">
                <a:solidFill>
                  <a:schemeClr val="tx1"/>
                </a:solidFill>
                <a:latin typeface="Arial" charset="0"/>
              </a:defRPr>
            </a:lvl4pPr>
            <a:lvl5pPr marL="2057400" indent="-228600" defTabSz="814388">
              <a:tabLst>
                <a:tab pos="4217988" algn="l"/>
              </a:tabLst>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tabLst>
                <a:tab pos="4217988" algn="l"/>
              </a:tabLs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tabLst>
                <a:tab pos="4217988" algn="l"/>
              </a:tabLs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tabLst>
                <a:tab pos="4217988" algn="l"/>
              </a:tabLs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tabLst>
                <a:tab pos="4217988" algn="l"/>
              </a:tabLst>
              <a:defRPr sz="2400" b="1">
                <a:solidFill>
                  <a:schemeClr val="tx1"/>
                </a:solidFill>
                <a:latin typeface="Arial" charset="0"/>
              </a:defRPr>
            </a:lvl9pPr>
          </a:lstStyle>
          <a:p>
            <a:pPr algn="l"/>
            <a:r>
              <a:rPr lang="ru-RU" altLang="ru-RU"/>
              <a:t>Оптимальна </a:t>
            </a:r>
            <a:r>
              <a:rPr lang="uk-UA" altLang="ru-RU" i="1"/>
              <a:t>роздільна здатність</a:t>
            </a:r>
            <a:r>
              <a:rPr lang="ru-RU" altLang="ru-RU"/>
              <a:t> жорстко пов'язана з розмірами кінескопа монітора. Рекомендовані лікарами режими зведені в таблицю:</a:t>
            </a:r>
          </a:p>
          <a:p>
            <a:pPr algn="l"/>
            <a:endParaRPr lang="ru-RU" altLang="ru-RU"/>
          </a:p>
          <a:p>
            <a:pPr algn="l"/>
            <a:r>
              <a:rPr lang="ru-RU" altLang="ru-RU"/>
              <a:t>Діагональ кінескопа	Режим роботи </a:t>
            </a:r>
          </a:p>
          <a:p>
            <a:pPr algn="l"/>
            <a:r>
              <a:rPr lang="ru-RU" altLang="ru-RU"/>
              <a:t>14"	800x600</a:t>
            </a:r>
          </a:p>
          <a:p>
            <a:pPr algn="l"/>
            <a:r>
              <a:rPr lang="ru-RU" altLang="ru-RU"/>
              <a:t>15"	800x600</a:t>
            </a:r>
          </a:p>
          <a:p>
            <a:pPr algn="l"/>
            <a:r>
              <a:rPr lang="ru-RU" altLang="ru-RU"/>
              <a:t>17"	1024x728</a:t>
            </a:r>
          </a:p>
          <a:p>
            <a:pPr algn="l"/>
            <a:r>
              <a:rPr lang="ru-RU" altLang="ru-RU"/>
              <a:t>19"	1280x960</a:t>
            </a:r>
          </a:p>
          <a:p>
            <a:pPr algn="l"/>
            <a:r>
              <a:rPr lang="ru-RU" altLang="ru-RU"/>
              <a:t>21"-22"	1600x1200</a:t>
            </a:r>
            <a:endParaRPr lang="uk-UA" altLang="ru-RU"/>
          </a:p>
          <a:p>
            <a:endParaRPr lang="uk-UA" altLang="ru-RU"/>
          </a:p>
          <a:p>
            <a:pPr algn="l"/>
            <a:r>
              <a:rPr lang="ru-RU" altLang="ru-RU" i="1"/>
              <a:t>Співвідношення розмірів.</a:t>
            </a:r>
            <a:r>
              <a:rPr lang="ru-RU" altLang="ru-RU"/>
              <a:t> </a:t>
            </a:r>
          </a:p>
          <a:p>
            <a:pPr algn="l"/>
            <a:r>
              <a:rPr lang="ru-RU" altLang="ru-RU"/>
              <a:t>Співвідношення розмірів — це відношення горизонтального і вертикального розміру області перегляду на моніторі.</a:t>
            </a: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5890" name="Object 4"/>
          <p:cNvGraphicFramePr>
            <a:graphicFrameLocks noChangeAspect="1"/>
          </p:cNvGraphicFramePr>
          <p:nvPr>
            <p:ph/>
          </p:nvPr>
        </p:nvGraphicFramePr>
        <p:xfrm>
          <a:off x="1922463" y="1055688"/>
          <a:ext cx="5654675" cy="5634037"/>
        </p:xfrm>
        <a:graphic>
          <a:graphicData uri="http://schemas.openxmlformats.org/presentationml/2006/ole">
            <mc:AlternateContent xmlns:mc="http://schemas.openxmlformats.org/markup-compatibility/2006">
              <mc:Choice xmlns:v="urn:schemas-microsoft-com:vml" Requires="v">
                <p:oleObj spid="_x0000_s165893" name="Фотография Photo Editor" r:id="rId3" imgW="3992381" imgH="3977985" progId="MSPhotoEd.3">
                  <p:embed/>
                </p:oleObj>
              </mc:Choice>
              <mc:Fallback>
                <p:oleObj name="Фотография Photo Editor" r:id="rId3" imgW="3992381" imgH="397798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3" y="1055688"/>
                        <a:ext cx="5654675" cy="563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sp>
        <p:nvSpPr>
          <p:cNvPr id="243718" name="Rectangle 2"/>
          <p:cNvSpPr>
            <a:spLocks noChangeArrowheads="1"/>
          </p:cNvSpPr>
          <p:nvPr/>
        </p:nvSpPr>
        <p:spPr bwMode="auto">
          <a:xfrm>
            <a:off x="360363" y="112713"/>
            <a:ext cx="8145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lstStyle/>
          <a:p>
            <a:pPr eaLnBrk="1" hangingPunct="1">
              <a:lnSpc>
                <a:spcPct val="100000"/>
              </a:lnSpc>
              <a:defRPr/>
            </a:pPr>
            <a:r>
              <a:rPr lang="ru-RU" sz="3600">
                <a:solidFill>
                  <a:schemeClr val="tx2"/>
                </a:solidFill>
                <a:effectLst>
                  <a:outerShdw blurRad="38100" dist="38100" dir="2700000" algn="tl">
                    <a:srgbClr val="FFFFFF"/>
                  </a:outerShdw>
                </a:effectLst>
              </a:rPr>
              <a:t>Характеристики пристроїв виводу</a:t>
            </a:r>
            <a:endParaRPr lang="en-US" sz="3600">
              <a:solidFill>
                <a:schemeClr val="tx2"/>
              </a:solidFill>
              <a:effectLst>
                <a:outerShdw blurRad="38100" dist="38100" dir="2700000" algn="tl">
                  <a:srgbClr val="FFFFFF"/>
                </a:outerShdw>
              </a:effectLst>
            </a:endParaRP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defRPr/>
            </a:pPr>
            <a:r>
              <a:rPr lang="ru-RU" sz="3600" b="1" smtClean="0"/>
              <a:t>Характеристики пристроїв виводу</a:t>
            </a:r>
          </a:p>
        </p:txBody>
      </p:sp>
      <p:pic>
        <p:nvPicPr>
          <p:cNvPr id="166915" name="Picture 5" descr="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55788" y="2965450"/>
            <a:ext cx="5940425" cy="225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0"/>
            <a:ext cx="8145463" cy="677863"/>
          </a:xfrm>
        </p:spPr>
        <p:txBody>
          <a:bodyPr lIns="82124" tIns="41061" rIns="82124" bIns="41061" anchor="b" anchorCtr="0"/>
          <a:lstStyle/>
          <a:p>
            <a:pPr eaLnBrk="1" hangingPunct="1">
              <a:defRPr/>
            </a:pPr>
            <a:r>
              <a:rPr lang="uk-UA" sz="3600" b="1" dirty="0" smtClean="0"/>
              <a:t>Інші </a:t>
            </a:r>
            <a:r>
              <a:rPr lang="uk-UA" sz="3600" b="1" dirty="0" smtClean="0"/>
              <a:t>пристрої виведення</a:t>
            </a:r>
            <a:endParaRPr lang="en-US" sz="3600" b="1" dirty="0" smtClean="0"/>
          </a:p>
        </p:txBody>
      </p:sp>
      <p:sp>
        <p:nvSpPr>
          <p:cNvPr id="72707" name="Rectangle 3"/>
          <p:cNvSpPr>
            <a:spLocks noGrp="1" noChangeArrowheads="1"/>
          </p:cNvSpPr>
          <p:nvPr>
            <p:ph type="body" idx="4294967295"/>
          </p:nvPr>
        </p:nvSpPr>
        <p:spPr>
          <a:xfrm>
            <a:off x="227013" y="1225550"/>
            <a:ext cx="5600700" cy="5413375"/>
          </a:xfrm>
        </p:spPr>
        <p:txBody>
          <a:bodyPr lIns="82124" tIns="41061" rIns="82124" bIns="41061"/>
          <a:lstStyle/>
          <a:p>
            <a:pPr eaLnBrk="1" hangingPunct="1">
              <a:lnSpc>
                <a:spcPct val="80000"/>
              </a:lnSpc>
              <a:defRPr/>
            </a:pPr>
            <a:r>
              <a:rPr lang="en-US" sz="2000" b="1" smtClean="0"/>
              <a:t>Принтери — це пристрої виводу, що дозволяють створювати паперові копії комп'ютерних файлів. Деякі принтери призначені виключно для роботи з певними застосуваннями, наприклад, для друку кольорових фотографій. Інші принтери універсального типа</a:t>
            </a:r>
            <a:r>
              <a:rPr lang="uk-UA" sz="2000" b="1" smtClean="0"/>
              <a:t> </a:t>
            </a:r>
            <a:r>
              <a:rPr lang="en-US" sz="2000" b="1" smtClean="0"/>
              <a:t>призначені для реалізації різних послуг, таких як друк, факсимільний зв'язок і копіювання.</a:t>
            </a:r>
            <a:endParaRPr lang="en-US" sz="1600" b="1" smtClean="0"/>
          </a:p>
          <a:p>
            <a:pPr eaLnBrk="1" hangingPunct="1">
              <a:lnSpc>
                <a:spcPct val="80000"/>
              </a:lnSpc>
              <a:defRPr/>
            </a:pPr>
            <a:r>
              <a:rPr lang="en-US" sz="2000" b="1" smtClean="0"/>
              <a:t>Динаміки і навушники.</a:t>
            </a:r>
            <a:r>
              <a:rPr lang="en-US" sz="1600" smtClean="0"/>
              <a:t> </a:t>
            </a:r>
          </a:p>
          <a:p>
            <a:pPr marL="687388" lvl="1" indent="-225425" eaLnBrk="1" hangingPunct="1">
              <a:lnSpc>
                <a:spcPct val="80000"/>
              </a:lnSpc>
              <a:defRPr/>
            </a:pPr>
            <a:r>
              <a:rPr lang="en-US" sz="2000" b="1" smtClean="0"/>
              <a:t>Динаміки і навушники є пристроями виведення аудіосигналів. У більшості комп'ютерів засоб</a:t>
            </a:r>
            <a:r>
              <a:rPr lang="uk-UA" sz="2000" b="1" smtClean="0"/>
              <a:t>и</a:t>
            </a:r>
            <a:r>
              <a:rPr lang="en-US" sz="2000" b="1" smtClean="0"/>
              <a:t> для введення і виведення аудіосигналів інтегровані або в системну, або в адаптерну плату</a:t>
            </a:r>
            <a:r>
              <a:rPr lang="en-US" sz="2000" smtClean="0"/>
              <a:t>. </a:t>
            </a:r>
          </a:p>
        </p:txBody>
      </p:sp>
      <p:grpSp>
        <p:nvGrpSpPr>
          <p:cNvPr id="167940" name="Group 5"/>
          <p:cNvGrpSpPr>
            <a:grpSpLocks/>
          </p:cNvGrpSpPr>
          <p:nvPr/>
        </p:nvGrpSpPr>
        <p:grpSpPr bwMode="auto">
          <a:xfrm>
            <a:off x="5946775" y="3922713"/>
            <a:ext cx="3032125" cy="2754312"/>
            <a:chOff x="339" y="1833"/>
            <a:chExt cx="2516" cy="2287"/>
          </a:xfrm>
        </p:grpSpPr>
        <p:pic>
          <p:nvPicPr>
            <p:cNvPr id="167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 y="1833"/>
              <a:ext cx="2458" cy="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7943" name="Text Box 7"/>
            <p:cNvSpPr txBox="1">
              <a:spLocks noChangeArrowheads="1"/>
            </p:cNvSpPr>
            <p:nvPr/>
          </p:nvSpPr>
          <p:spPr bwMode="auto">
            <a:xfrm>
              <a:off x="506" y="3623"/>
              <a:ext cx="88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altLang="ru-RU" sz="1600">
                  <a:solidFill>
                    <a:schemeClr val="bg1"/>
                  </a:solidFill>
                </a:rPr>
                <a:t>Speakers</a:t>
              </a:r>
            </a:p>
          </p:txBody>
        </p:sp>
        <p:sp>
          <p:nvSpPr>
            <p:cNvPr id="167944" name="Text Box 8"/>
            <p:cNvSpPr txBox="1">
              <a:spLocks noChangeArrowheads="1"/>
            </p:cNvSpPr>
            <p:nvPr/>
          </p:nvSpPr>
          <p:spPr bwMode="auto">
            <a:xfrm>
              <a:off x="1709" y="3268"/>
              <a:ext cx="11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altLang="ru-RU" sz="1600">
                  <a:solidFill>
                    <a:schemeClr val="bg1"/>
                  </a:solidFill>
                </a:rPr>
                <a:t>Headphones</a:t>
              </a:r>
            </a:p>
          </p:txBody>
        </p:sp>
      </p:grpSp>
      <p:pic>
        <p:nvPicPr>
          <p:cNvPr id="1679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811213"/>
            <a:ext cx="29527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0"/>
            <a:ext cx="9144000" cy="1325563"/>
          </a:xfrm>
        </p:spPr>
        <p:txBody>
          <a:bodyPr lIns="82124" tIns="41061" rIns="82124" bIns="41061" anchor="b" anchorCtr="0"/>
          <a:lstStyle/>
          <a:p>
            <a:pPr eaLnBrk="1" hangingPunct="1">
              <a:defRPr/>
            </a:pPr>
            <a:r>
              <a:rPr lang="ru-RU" sz="3600" smtClean="0"/>
              <a:t>Знайомство з системними ресурсами та </a:t>
            </a:r>
            <a:br>
              <a:rPr lang="ru-RU" sz="3600" smtClean="0"/>
            </a:br>
            <a:r>
              <a:rPr lang="ru-RU" sz="3600" smtClean="0"/>
              <a:t> їх призначенням</a:t>
            </a:r>
            <a:endParaRPr lang="en-US" sz="3600" smtClean="0"/>
          </a:p>
        </p:txBody>
      </p:sp>
      <p:sp>
        <p:nvSpPr>
          <p:cNvPr id="73731" name="Rectangle 3"/>
          <p:cNvSpPr>
            <a:spLocks noGrp="1" noChangeArrowheads="1"/>
          </p:cNvSpPr>
          <p:nvPr>
            <p:ph type="body" idx="4294967295"/>
          </p:nvPr>
        </p:nvSpPr>
        <p:spPr>
          <a:xfrm>
            <a:off x="0" y="1485900"/>
            <a:ext cx="9144000" cy="5184775"/>
          </a:xfrm>
        </p:spPr>
        <p:txBody>
          <a:bodyPr lIns="82124" tIns="41061" rIns="82124" bIns="41061"/>
          <a:lstStyle/>
          <a:p>
            <a:pPr eaLnBrk="1" hangingPunct="1">
              <a:spcBef>
                <a:spcPct val="0"/>
              </a:spcBef>
              <a:buFont typeface="Wingdings" pitchFamily="2" charset="2"/>
              <a:buNone/>
              <a:defRPr/>
            </a:pPr>
            <a:r>
              <a:rPr lang="uk-UA" altLang="ja-JP" smtClean="0"/>
              <a:t>	</a:t>
            </a:r>
            <a:r>
              <a:rPr lang="en-US" altLang="ja-JP" b="1" smtClean="0">
                <a:ea typeface="ＭＳ Ｐゴシック" charset="-128"/>
              </a:rPr>
              <a:t>Системні ресурси використовуються для забезпечення взаємозв'язку між ЦП і іншими компонентам</a:t>
            </a:r>
            <a:r>
              <a:rPr lang="uk-UA" altLang="ja-JP" b="1" smtClean="0"/>
              <a:t>и</a:t>
            </a:r>
            <a:r>
              <a:rPr lang="en-US" altLang="ja-JP" b="1" smtClean="0">
                <a:ea typeface="ＭＳ Ｐゴシック" charset="-128"/>
              </a:rPr>
              <a:t> комп'ютера. Існує три типи загальних системних ресурс</a:t>
            </a:r>
            <a:r>
              <a:rPr lang="uk-UA" altLang="ja-JP" b="1" smtClean="0"/>
              <a:t>и</a:t>
            </a:r>
            <a:r>
              <a:rPr lang="en-US" altLang="ja-JP" b="1" smtClean="0">
                <a:ea typeface="ＭＳ Ｐゴシック" charset="-128"/>
              </a:rPr>
              <a:t>:</a:t>
            </a:r>
          </a:p>
          <a:p>
            <a:pPr eaLnBrk="1" hangingPunct="1">
              <a:defRPr/>
            </a:pPr>
            <a:r>
              <a:rPr lang="en-US" altLang="ja-JP" sz="2400" b="1" smtClean="0">
                <a:solidFill>
                  <a:srgbClr val="FF0000"/>
                </a:solidFill>
                <a:effectLst>
                  <a:outerShdw blurRad="38100" dist="38100" dir="2700000" algn="tl">
                    <a:srgbClr val="FFFFFF"/>
                  </a:outerShdw>
                </a:effectLst>
                <a:ea typeface="ＭＳ Ｐゴシック" charset="-128"/>
              </a:rPr>
              <a:t>Interrupt Requests</a:t>
            </a:r>
            <a:r>
              <a:rPr lang="en-US" altLang="ja-JP" sz="2800" b="1" i="1" smtClean="0">
                <a:ea typeface="ＭＳ Ｐゴシック" charset="-128"/>
              </a:rPr>
              <a:t> </a:t>
            </a:r>
            <a:r>
              <a:rPr lang="en-US" altLang="ja-JP" sz="2400" b="1" smtClean="0">
                <a:solidFill>
                  <a:srgbClr val="FF0000"/>
                </a:solidFill>
                <a:effectLst>
                  <a:outerShdw blurRad="38100" dist="38100" dir="2700000" algn="tl">
                    <a:srgbClr val="FFFFFF"/>
                  </a:outerShdw>
                </a:effectLst>
                <a:ea typeface="ＭＳ Ｐゴシック" charset="-128"/>
              </a:rPr>
              <a:t>(IRQs)</a:t>
            </a:r>
            <a:r>
              <a:rPr lang="en-US" altLang="ja-JP" sz="2800" b="1" smtClean="0">
                <a:ea typeface="ＭＳ Ｐゴシック" charset="-128"/>
              </a:rPr>
              <a:t> </a:t>
            </a:r>
            <a:r>
              <a:rPr lang="uk-UA" altLang="ja-JP" sz="2800" b="1" smtClean="0"/>
              <a:t>- </a:t>
            </a:r>
            <a:r>
              <a:rPr lang="en-US" altLang="ja-JP" sz="2800" b="1" smtClean="0">
                <a:ea typeface="ＭＳ Ｐゴシック" charset="-128"/>
              </a:rPr>
              <a:t>запити на переривання</a:t>
            </a:r>
            <a:r>
              <a:rPr lang="en-US" altLang="ja-JP" sz="2800" smtClean="0">
                <a:ea typeface="ＭＳ Ｐゴシック" charset="-128"/>
              </a:rPr>
              <a:t>, </a:t>
            </a:r>
          </a:p>
          <a:p>
            <a:pPr eaLnBrk="1" hangingPunct="1">
              <a:defRPr/>
            </a:pPr>
            <a:r>
              <a:rPr lang="en-US" altLang="ja-JP" sz="2400" b="1" smtClean="0">
                <a:solidFill>
                  <a:srgbClr val="FF0000"/>
                </a:solidFill>
                <a:effectLst>
                  <a:outerShdw blurRad="38100" dist="38100" dir="2700000" algn="tl">
                    <a:srgbClr val="FFFFFF"/>
                  </a:outerShdw>
                </a:effectLst>
                <a:ea typeface="ＭＳ Ｐゴシック" charset="-128"/>
              </a:rPr>
              <a:t>Input/Output</a:t>
            </a:r>
            <a:r>
              <a:rPr lang="en-US" altLang="ja-JP" sz="2800" b="1" i="1" smtClean="0">
                <a:ea typeface="ＭＳ Ｐゴシック" charset="-128"/>
              </a:rPr>
              <a:t> </a:t>
            </a:r>
            <a:r>
              <a:rPr lang="en-US" altLang="ja-JP" sz="2400" b="1" smtClean="0">
                <a:solidFill>
                  <a:srgbClr val="FF0000"/>
                </a:solidFill>
                <a:effectLst>
                  <a:outerShdw blurRad="38100" dist="38100" dir="2700000" algn="tl">
                    <a:srgbClr val="FFFFFF"/>
                  </a:outerShdw>
                </a:effectLst>
                <a:ea typeface="ＭＳ Ｐゴシック" charset="-128"/>
              </a:rPr>
              <a:t>(I/O) Port </a:t>
            </a:r>
            <a:r>
              <a:rPr lang="uk-UA" altLang="ja-JP" sz="2400" b="1" smtClean="0">
                <a:solidFill>
                  <a:srgbClr val="FF0000"/>
                </a:solidFill>
                <a:effectLst>
                  <a:outerShdw blurRad="38100" dist="38100" dir="2700000" algn="tl">
                    <a:srgbClr val="FFFFFF"/>
                  </a:outerShdw>
                </a:effectLst>
              </a:rPr>
              <a:t>(</a:t>
            </a:r>
            <a:r>
              <a:rPr lang="en-US" altLang="ja-JP" sz="2400" b="1" smtClean="0">
                <a:solidFill>
                  <a:srgbClr val="FF0000"/>
                </a:solidFill>
                <a:effectLst>
                  <a:outerShdw blurRad="38100" dist="38100" dir="2700000" algn="tl">
                    <a:srgbClr val="FFFFFF"/>
                  </a:outerShdw>
                </a:effectLst>
                <a:ea typeface="ＭＳ Ｐゴシック" charset="-128"/>
              </a:rPr>
              <a:t>Addresses</a:t>
            </a:r>
            <a:r>
              <a:rPr lang="uk-UA" altLang="ja-JP" sz="2400" b="1" smtClean="0">
                <a:solidFill>
                  <a:srgbClr val="FF0000"/>
                </a:solidFill>
                <a:effectLst>
                  <a:outerShdw blurRad="38100" dist="38100" dir="2700000" algn="tl">
                    <a:srgbClr val="FFFFFF"/>
                  </a:outerShdw>
                </a:effectLst>
              </a:rPr>
              <a:t>)</a:t>
            </a:r>
            <a:r>
              <a:rPr lang="en-US" altLang="ja-JP" sz="2800" b="1" smtClean="0">
                <a:ea typeface="ＭＳ Ｐゴシック" charset="-128"/>
              </a:rPr>
              <a:t> </a:t>
            </a:r>
            <a:r>
              <a:rPr lang="uk-UA" altLang="ja-JP" sz="2800" b="1" smtClean="0"/>
              <a:t>- </a:t>
            </a:r>
            <a:r>
              <a:rPr lang="ru-RU" altLang="ja-JP" sz="2800" b="1" smtClean="0"/>
              <a:t>порти введення-виводу (адреси),</a:t>
            </a:r>
            <a:endParaRPr lang="en-US" altLang="ja-JP" sz="2800" b="1" smtClean="0">
              <a:ea typeface="ＭＳ Ｐゴシック" charset="-128"/>
            </a:endParaRPr>
          </a:p>
          <a:p>
            <a:pPr eaLnBrk="1" hangingPunct="1">
              <a:defRPr/>
            </a:pPr>
            <a:r>
              <a:rPr lang="en-US" altLang="ja-JP" sz="2400" b="1" smtClean="0">
                <a:solidFill>
                  <a:srgbClr val="FF0000"/>
                </a:solidFill>
                <a:effectLst>
                  <a:outerShdw blurRad="38100" dist="38100" dir="2700000" algn="tl">
                    <a:srgbClr val="FFFFFF"/>
                  </a:outerShdw>
                </a:effectLst>
                <a:ea typeface="ＭＳ Ｐゴシック" charset="-128"/>
              </a:rPr>
              <a:t>Direct Memory Access (DMA)</a:t>
            </a:r>
            <a:r>
              <a:rPr lang="en-US" altLang="ja-JP" sz="2800" b="1" smtClean="0">
                <a:ea typeface="ＭＳ Ｐゴシック" charset="-128"/>
              </a:rPr>
              <a:t> </a:t>
            </a:r>
            <a:r>
              <a:rPr lang="uk-UA" altLang="ja-JP" sz="2800" b="1" smtClean="0"/>
              <a:t>- </a:t>
            </a:r>
            <a:r>
              <a:rPr lang="ru-RU" altLang="ja-JP" sz="2800" b="1" smtClean="0"/>
              <a:t>прямий доступ до пам'яті. </a:t>
            </a:r>
            <a:endParaRPr lang="en-US" altLang="ja-JP" sz="2800" b="1" smtClean="0">
              <a:ea typeface="ＭＳ Ｐゴシック" charset="-128"/>
            </a:endParaRP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334963" y="0"/>
            <a:ext cx="8145462" cy="582613"/>
          </a:xfrm>
        </p:spPr>
        <p:txBody>
          <a:bodyPr lIns="82124" tIns="41061" rIns="82124" bIns="41061" anchor="b" anchorCtr="0"/>
          <a:lstStyle/>
          <a:p>
            <a:pPr eaLnBrk="1" hangingPunct="1">
              <a:defRPr/>
            </a:pPr>
            <a:r>
              <a:rPr lang="en-US" altLang="ja-JP" smtClean="0">
                <a:ea typeface="ＭＳ Ｐゴシック" charset="-128"/>
              </a:rPr>
              <a:t>Interrupt Requests (IRQs)</a:t>
            </a:r>
            <a:endParaRPr lang="en-US" smtClean="0"/>
          </a:p>
        </p:txBody>
      </p:sp>
      <p:sp>
        <p:nvSpPr>
          <p:cNvPr id="74755" name="Rectangle 3"/>
          <p:cNvSpPr>
            <a:spLocks noGrp="1" noChangeArrowheads="1"/>
          </p:cNvSpPr>
          <p:nvPr>
            <p:ph type="body" idx="4294967295"/>
          </p:nvPr>
        </p:nvSpPr>
        <p:spPr>
          <a:xfrm>
            <a:off x="3984625" y="801688"/>
            <a:ext cx="5159375" cy="5505450"/>
          </a:xfrm>
        </p:spPr>
        <p:txBody>
          <a:bodyPr lIns="82124" tIns="41061" rIns="82124" bIns="41061"/>
          <a:lstStyle/>
          <a:p>
            <a:pPr eaLnBrk="1" hangingPunct="1">
              <a:lnSpc>
                <a:spcPct val="90000"/>
              </a:lnSpc>
              <a:defRPr/>
            </a:pPr>
            <a:r>
              <a:rPr lang="en-US" altLang="ja-JP" sz="2400" b="1" smtClean="0">
                <a:ea typeface="ＭＳ Ｐゴシック" charset="-128"/>
              </a:rPr>
              <a:t>Сигнал, що відправляється пристроєм для залучення ресурсів процесора в мить, коли воно готове для прийому або передачі даних. Кожен пристрій відправляє свої запити на переривання окрем</a:t>
            </a:r>
            <a:r>
              <a:rPr lang="uk-UA" altLang="ja-JP" sz="2400" b="1" smtClean="0"/>
              <a:t>ою</a:t>
            </a:r>
            <a:r>
              <a:rPr lang="en-US" altLang="ja-JP" sz="2400" b="1" smtClean="0">
                <a:ea typeface="ＭＳ Ｐゴシック" charset="-128"/>
              </a:rPr>
              <a:t> апаратн</a:t>
            </a:r>
            <a:r>
              <a:rPr lang="uk-UA" altLang="ja-JP" sz="2400" b="1" smtClean="0"/>
              <a:t>ою</a:t>
            </a:r>
            <a:r>
              <a:rPr lang="en-US" altLang="ja-JP" sz="2400" b="1" smtClean="0">
                <a:ea typeface="ＭＳ Ｐゴシック" charset="-128"/>
              </a:rPr>
              <a:t> ліні</a:t>
            </a:r>
            <a:r>
              <a:rPr lang="uk-UA" altLang="ja-JP" sz="2400" b="1" smtClean="0"/>
              <a:t>єю</a:t>
            </a:r>
            <a:r>
              <a:rPr lang="en-US" altLang="ja-JP" sz="2400" b="1" smtClean="0">
                <a:ea typeface="ＭＳ Ｐゴシック" charset="-128"/>
              </a:rPr>
              <a:t>, що має номер від 0 до 15. Лінія запиту на переривання (IRQ), зайнята пристроєм, має бути унікальною. </a:t>
            </a:r>
            <a:endParaRPr lang="en-US" altLang="ja-JP" sz="3100" smtClean="0">
              <a:ea typeface="ＭＳ Ｐゴシック" charset="-128"/>
            </a:endParaRPr>
          </a:p>
          <a:p>
            <a:pPr eaLnBrk="1" hangingPunct="1">
              <a:lnSpc>
                <a:spcPct val="90000"/>
              </a:lnSpc>
              <a:buFont typeface="Wingdings" pitchFamily="2" charset="2"/>
              <a:buNone/>
              <a:defRPr/>
            </a:pPr>
            <a:endParaRPr lang="en-US" sz="3100" smtClean="0">
              <a:ea typeface="ＭＳ Ｐゴシック" charset="-128"/>
            </a:endParaRPr>
          </a:p>
        </p:txBody>
      </p:sp>
      <p:pic>
        <p:nvPicPr>
          <p:cNvPr id="1699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5163"/>
            <a:ext cx="3738563"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608013" y="368300"/>
            <a:ext cx="8145462" cy="555625"/>
          </a:xfrm>
        </p:spPr>
        <p:txBody>
          <a:bodyPr lIns="82124" tIns="41061" rIns="82124" bIns="41061" anchor="b" anchorCtr="0"/>
          <a:lstStyle/>
          <a:p>
            <a:pPr eaLnBrk="1" hangingPunct="1">
              <a:defRPr/>
            </a:pPr>
            <a:r>
              <a:rPr lang="en-US" sz="3600" b="1" smtClean="0"/>
              <a:t>1.6 Пристр</a:t>
            </a:r>
            <a:r>
              <a:rPr lang="uk-UA" sz="3600" b="1" smtClean="0"/>
              <a:t>ої</a:t>
            </a:r>
            <a:r>
              <a:rPr lang="en-US" sz="3600" b="1" smtClean="0"/>
              <a:t> введення</a:t>
            </a:r>
          </a:p>
        </p:txBody>
      </p:sp>
      <p:sp>
        <p:nvSpPr>
          <p:cNvPr id="70659" name="Rectangle 6"/>
          <p:cNvSpPr>
            <a:spLocks noGrp="1" noChangeArrowheads="1"/>
          </p:cNvSpPr>
          <p:nvPr>
            <p:ph type="body" idx="4294967295"/>
          </p:nvPr>
        </p:nvSpPr>
        <p:spPr>
          <a:xfrm>
            <a:off x="338138" y="1177925"/>
            <a:ext cx="8258175" cy="4908550"/>
          </a:xfrm>
        </p:spPr>
        <p:txBody>
          <a:bodyPr lIns="82124" tIns="41061" rIns="82124" bIns="41061"/>
          <a:lstStyle/>
          <a:p>
            <a:pPr eaLnBrk="1" hangingPunct="1">
              <a:spcBef>
                <a:spcPct val="0"/>
              </a:spcBef>
              <a:buFont typeface="Wingdings" pitchFamily="2" charset="2"/>
              <a:buNone/>
              <a:defRPr/>
            </a:pPr>
            <a:r>
              <a:rPr lang="ru-RU" smtClean="0"/>
              <a:t>	</a:t>
            </a:r>
            <a:r>
              <a:rPr lang="ru-RU" sz="2800" b="1" smtClean="0"/>
              <a:t>Пристрій введення використовується для введення даних або команд в комп'ютер</a:t>
            </a:r>
            <a:r>
              <a:rPr lang="en-US" sz="2800" b="1" smtClean="0"/>
              <a:t>: </a:t>
            </a:r>
          </a:p>
          <a:p>
            <a:pPr eaLnBrk="1" hangingPunct="1">
              <a:defRPr/>
            </a:pPr>
            <a:r>
              <a:rPr lang="en-US" sz="2400" b="1" smtClean="0"/>
              <a:t>миша і клавіатура</a:t>
            </a:r>
          </a:p>
          <a:p>
            <a:pPr eaLnBrk="1" hangingPunct="1">
              <a:defRPr/>
            </a:pPr>
            <a:r>
              <a:rPr lang="en-US" sz="2400" b="1" smtClean="0"/>
              <a:t>цифровий фотоапарат і цифрова відеокамера</a:t>
            </a:r>
          </a:p>
          <a:p>
            <a:pPr eaLnBrk="1" hangingPunct="1">
              <a:defRPr/>
            </a:pPr>
            <a:r>
              <a:rPr lang="en-US" sz="2400" b="1" smtClean="0"/>
              <a:t>пристрій біометричної аутентифікації</a:t>
            </a:r>
          </a:p>
          <a:p>
            <a:pPr eaLnBrk="1" hangingPunct="1">
              <a:defRPr/>
            </a:pPr>
            <a:r>
              <a:rPr lang="en-US" sz="2400" b="1" smtClean="0"/>
              <a:t>сенсорний екран</a:t>
            </a:r>
          </a:p>
          <a:p>
            <a:pPr eaLnBrk="1" hangingPunct="1">
              <a:defRPr/>
            </a:pPr>
            <a:r>
              <a:rPr lang="en-US" sz="2400" b="1" smtClean="0"/>
              <a:t>сканер</a:t>
            </a:r>
          </a:p>
          <a:p>
            <a:pPr eaLnBrk="1" hangingPunct="1">
              <a:defRPr/>
            </a:pPr>
            <a:endParaRPr lang="en-US" sz="2400" b="1" smtClean="0"/>
          </a:p>
        </p:txBody>
      </p:sp>
      <p:grpSp>
        <p:nvGrpSpPr>
          <p:cNvPr id="152580" name="Group 23"/>
          <p:cNvGrpSpPr>
            <a:grpSpLocks/>
          </p:cNvGrpSpPr>
          <p:nvPr/>
        </p:nvGrpSpPr>
        <p:grpSpPr bwMode="auto">
          <a:xfrm>
            <a:off x="2473325" y="4318000"/>
            <a:ext cx="2544763" cy="2540000"/>
            <a:chOff x="1987" y="2415"/>
            <a:chExt cx="1797" cy="1776"/>
          </a:xfrm>
        </p:grpSpPr>
        <p:pic>
          <p:nvPicPr>
            <p:cNvPr id="15258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 y="2415"/>
              <a:ext cx="1614"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2585" name="Text Box 12"/>
            <p:cNvSpPr txBox="1">
              <a:spLocks noChangeArrowheads="1"/>
            </p:cNvSpPr>
            <p:nvPr/>
          </p:nvSpPr>
          <p:spPr bwMode="auto">
            <a:xfrm>
              <a:off x="1987" y="2423"/>
              <a:ext cx="1797" cy="248"/>
            </a:xfrm>
            <a:prstGeom prst="rect">
              <a:avLst/>
            </a:prstGeom>
            <a:solidFill>
              <a:schemeClr val="bg1"/>
            </a:solidFill>
            <a:ln w="25400" algn="ctr">
              <a:solidFill>
                <a:schemeClr val="tx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altLang="ru-RU" sz="1800"/>
                <a:t>біометричн</a:t>
              </a:r>
              <a:r>
                <a:rPr lang="uk-UA" altLang="ru-RU" sz="1800"/>
                <a:t>ий</a:t>
              </a:r>
              <a:endParaRPr lang="en-US" altLang="ru-RU" sz="1800"/>
            </a:p>
          </p:txBody>
        </p:sp>
      </p:grpSp>
      <p:grpSp>
        <p:nvGrpSpPr>
          <p:cNvPr id="152581" name="Group 24"/>
          <p:cNvGrpSpPr>
            <a:grpSpLocks/>
          </p:cNvGrpSpPr>
          <p:nvPr/>
        </p:nvGrpSpPr>
        <p:grpSpPr bwMode="auto">
          <a:xfrm>
            <a:off x="5568950" y="3860800"/>
            <a:ext cx="3316288" cy="2784475"/>
            <a:chOff x="1274" y="2193"/>
            <a:chExt cx="2089" cy="1754"/>
          </a:xfrm>
        </p:grpSpPr>
        <p:pic>
          <p:nvPicPr>
            <p:cNvPr id="15258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 y="2193"/>
              <a:ext cx="1821" cy="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2583" name="Text Box 14"/>
            <p:cNvSpPr txBox="1">
              <a:spLocks noChangeArrowheads="1"/>
            </p:cNvSpPr>
            <p:nvPr/>
          </p:nvSpPr>
          <p:spPr bwMode="auto">
            <a:xfrm>
              <a:off x="1274" y="2195"/>
              <a:ext cx="1877" cy="241"/>
            </a:xfrm>
            <a:prstGeom prst="rect">
              <a:avLst/>
            </a:prstGeom>
            <a:solidFill>
              <a:schemeClr val="bg1"/>
            </a:solidFill>
            <a:ln w="25400" algn="ctr">
              <a:solidFill>
                <a:schemeClr val="tx2"/>
              </a:solidFill>
              <a:miter lim="800000"/>
              <a:headEnd/>
              <a:tailEnd/>
            </a:ln>
          </p:spPr>
          <p:txBody>
            <a:bodyPr wrap="non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altLang="ru-RU" sz="2000"/>
                <a:t>цифрова відеокамера</a:t>
              </a:r>
            </a:p>
          </p:txBody>
        </p:sp>
      </p:gr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2" name="Rectangle 2"/>
          <p:cNvSpPr>
            <a:spLocks noChangeArrowheads="1"/>
          </p:cNvSpPr>
          <p:nvPr/>
        </p:nvSpPr>
        <p:spPr bwMode="auto">
          <a:xfrm>
            <a:off x="334963" y="0"/>
            <a:ext cx="8145462"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lstStyle/>
          <a:p>
            <a:pPr eaLnBrk="1" hangingPunct="1">
              <a:lnSpc>
                <a:spcPct val="100000"/>
              </a:lnSpc>
              <a:defRPr/>
            </a:pPr>
            <a:r>
              <a:rPr lang="en-US" altLang="ja-JP" sz="4400" b="0">
                <a:solidFill>
                  <a:schemeClr val="tx2"/>
                </a:solidFill>
                <a:effectLst>
                  <a:outerShdw blurRad="38100" dist="38100" dir="2700000" algn="tl">
                    <a:srgbClr val="FFFFFF"/>
                  </a:outerShdw>
                </a:effectLst>
                <a:ea typeface="ＭＳ Ｐゴシック" charset="-128"/>
              </a:rPr>
              <a:t>Interrupt Requests (IRQs)</a:t>
            </a:r>
            <a:endParaRPr lang="en-US" sz="4400" b="0">
              <a:solidFill>
                <a:schemeClr val="tx2"/>
              </a:solidFill>
              <a:effectLst>
                <a:outerShdw blurRad="38100" dist="38100" dir="2700000" algn="tl">
                  <a:srgbClr val="FFFFFF"/>
                </a:outerShdw>
              </a:effectLst>
              <a:ea typeface="ＭＳ Ｐゴシック" charset="-128"/>
            </a:endParaRPr>
          </a:p>
        </p:txBody>
      </p:sp>
      <p:sp>
        <p:nvSpPr>
          <p:cNvPr id="247813" name="Rectangle 3"/>
          <p:cNvSpPr>
            <a:spLocks noChangeArrowheads="1"/>
          </p:cNvSpPr>
          <p:nvPr/>
        </p:nvSpPr>
        <p:spPr bwMode="auto">
          <a:xfrm>
            <a:off x="3602038" y="622300"/>
            <a:ext cx="5418137" cy="623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lstStyle/>
          <a:p>
            <a:pPr marL="342900" indent="-342900" algn="l" eaLnBrk="1" hangingPunct="1">
              <a:spcBef>
                <a:spcPct val="20000"/>
              </a:spcBef>
              <a:buClr>
                <a:schemeClr val="hlink"/>
              </a:buClr>
              <a:buSzPct val="75000"/>
              <a:buFont typeface="Wingdings" pitchFamily="2" charset="2"/>
              <a:buChar char="l"/>
              <a:defRPr/>
            </a:pPr>
            <a:r>
              <a:rPr lang="ru-RU" altLang="ja-JP">
                <a:effectLst>
                  <a:outerShdw blurRad="38100" dist="38100" dir="2700000" algn="tl">
                    <a:srgbClr val="010199"/>
                  </a:outerShdw>
                </a:effectLst>
              </a:rPr>
              <a:t>Коли CPU отримує запит на переривання, він визначає, як виконувати цей запит.</a:t>
            </a:r>
            <a:endParaRPr lang="en-US" altLang="ja-JP">
              <a:effectLst>
                <a:outerShdw blurRad="38100" dist="38100" dir="2700000" algn="tl">
                  <a:srgbClr val="010199"/>
                </a:outerShdw>
              </a:effectLst>
              <a:ea typeface="ＭＳ Ｐゴシック" charset="-128"/>
            </a:endParaRPr>
          </a:p>
          <a:p>
            <a:pPr marL="342900" indent="-342900" algn="l" eaLnBrk="1" hangingPunct="1">
              <a:spcBef>
                <a:spcPct val="20000"/>
              </a:spcBef>
              <a:buClr>
                <a:schemeClr val="hlink"/>
              </a:buClr>
              <a:buSzPct val="75000"/>
              <a:buFont typeface="Wingdings" pitchFamily="2" charset="2"/>
              <a:buChar char="l"/>
              <a:defRPr/>
            </a:pPr>
            <a:r>
              <a:rPr lang="ru-RU" altLang="ja-JP">
                <a:effectLst>
                  <a:outerShdw blurRad="38100" dist="38100" dir="2700000" algn="tl">
                    <a:srgbClr val="010199"/>
                  </a:outerShdw>
                </a:effectLst>
              </a:rPr>
              <a:t>Пріоритет запиту визначає номер IRQ.</a:t>
            </a:r>
            <a:endParaRPr lang="en-US" altLang="ja-JP">
              <a:effectLst>
                <a:outerShdw blurRad="38100" dist="38100" dir="2700000" algn="tl">
                  <a:srgbClr val="010199"/>
                </a:outerShdw>
              </a:effectLst>
              <a:ea typeface="ＭＳ Ｐゴシック" charset="-128"/>
            </a:endParaRPr>
          </a:p>
          <a:p>
            <a:pPr marL="342900" indent="-342900" algn="l" eaLnBrk="1" hangingPunct="1">
              <a:spcBef>
                <a:spcPct val="20000"/>
              </a:spcBef>
              <a:buClr>
                <a:schemeClr val="hlink"/>
              </a:buClr>
              <a:buSzPct val="75000"/>
              <a:buFont typeface="Wingdings" pitchFamily="2" charset="2"/>
              <a:buChar char="l"/>
              <a:defRPr/>
            </a:pPr>
            <a:r>
              <a:rPr lang="en-US">
                <a:effectLst>
                  <a:outerShdw blurRad="38100" dist="38100" dir="2700000" algn="tl">
                    <a:srgbClr val="010199"/>
                  </a:outerShdw>
                </a:effectLst>
              </a:rPr>
              <a:t>Сьогодні, </a:t>
            </a:r>
            <a:r>
              <a:rPr lang="uk-UA">
                <a:effectLst>
                  <a:outerShdw blurRad="38100" dist="38100" dir="2700000" algn="tl">
                    <a:srgbClr val="010199"/>
                  </a:outerShdw>
                </a:effectLst>
              </a:rPr>
              <a:t>частіше</a:t>
            </a:r>
            <a:r>
              <a:rPr lang="en-US">
                <a:effectLst>
                  <a:outerShdw blurRad="38100" dist="38100" dir="2700000" algn="tl">
                    <a:srgbClr val="010199"/>
                  </a:outerShdw>
                </a:effectLst>
              </a:rPr>
              <a:t> номери IRQ призначаються автоматично операційними системами автоматичної установки (PNP). Технологія PNP </a:t>
            </a:r>
            <a:r>
              <a:rPr lang="uk-UA">
                <a:effectLst>
                  <a:outerShdw blurRad="38100" dist="38100" dir="2700000" algn="tl">
                    <a:srgbClr val="010199"/>
                  </a:outerShdw>
                </a:effectLst>
              </a:rPr>
              <a:t>(</a:t>
            </a:r>
            <a:r>
              <a:rPr lang="ru-RU">
                <a:effectLst>
                  <a:outerShdw blurRad="38100" dist="38100" dir="2700000" algn="tl">
                    <a:srgbClr val="010199"/>
                  </a:outerShdw>
                </a:effectLst>
              </a:rPr>
              <a:t>Plug-and-Play technology)</a:t>
            </a:r>
            <a:r>
              <a:rPr lang="ru-RU" b="0">
                <a:effectLst>
                  <a:outerShdw blurRad="38100" dist="38100" dir="2700000" algn="tl">
                    <a:srgbClr val="010199"/>
                  </a:outerShdw>
                </a:effectLst>
              </a:rPr>
              <a:t> </a:t>
            </a:r>
            <a:r>
              <a:rPr lang="en-US">
                <a:effectLst>
                  <a:outerShdw blurRad="38100" dist="38100" dir="2700000" algn="tl">
                    <a:srgbClr val="010199"/>
                  </a:outerShdw>
                </a:effectLst>
              </a:rPr>
              <a:t>заснована на використанні об'єктно-орієнтованої архітектури, її об'єктами є зовнішні пристрої і програми. Операційна система автоматично розпізнає об'єкти і вносить зміни в конфігурацію системи.</a:t>
            </a:r>
          </a:p>
        </p:txBody>
      </p:sp>
      <p:pic>
        <p:nvPicPr>
          <p:cNvPr id="1710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695325"/>
            <a:ext cx="349885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0" y="0"/>
            <a:ext cx="9144000" cy="658813"/>
          </a:xfrm>
        </p:spPr>
        <p:txBody>
          <a:bodyPr lIns="82124" tIns="41061" rIns="82124" bIns="41061" anchor="b" anchorCtr="0"/>
          <a:lstStyle/>
          <a:p>
            <a:pPr eaLnBrk="1" hangingPunct="1">
              <a:defRPr/>
            </a:pPr>
            <a:r>
              <a:rPr lang="en-US" altLang="ja-JP" smtClean="0">
                <a:ea typeface="ＭＳ Ｐゴシック" charset="-128"/>
              </a:rPr>
              <a:t>Input/Output (I/O) Port</a:t>
            </a:r>
            <a:endParaRPr lang="en-US" smtClean="0"/>
          </a:p>
        </p:txBody>
      </p:sp>
      <p:sp>
        <p:nvSpPr>
          <p:cNvPr id="75779" name="Rectangle 3"/>
          <p:cNvSpPr>
            <a:spLocks noGrp="1" noChangeArrowheads="1"/>
          </p:cNvSpPr>
          <p:nvPr>
            <p:ph type="body" idx="4294967295"/>
          </p:nvPr>
        </p:nvSpPr>
        <p:spPr>
          <a:xfrm>
            <a:off x="0" y="1350963"/>
            <a:ext cx="5727700" cy="5260975"/>
          </a:xfrm>
        </p:spPr>
        <p:txBody>
          <a:bodyPr lIns="82124" tIns="41061" rIns="82124" bIns="41061"/>
          <a:lstStyle/>
          <a:p>
            <a:pPr eaLnBrk="1" hangingPunct="1">
              <a:defRPr/>
            </a:pPr>
            <a:r>
              <a:rPr lang="uk-UA" altLang="ja-JP" smtClean="0"/>
              <a:t>для зв'язку між ПЗ та зовнішніми приладами.</a:t>
            </a:r>
            <a:r>
              <a:rPr lang="en-US" altLang="ja-JP" smtClean="0">
                <a:ea typeface="ＭＳ Ｐゴシック" charset="-128"/>
              </a:rPr>
              <a:t> </a:t>
            </a:r>
          </a:p>
          <a:p>
            <a:pPr eaLnBrk="1" hangingPunct="1">
              <a:defRPr/>
            </a:pPr>
            <a:r>
              <a:rPr lang="uk-UA" altLang="ja-JP" smtClean="0"/>
              <a:t>приймаються та передаються дані між приладами</a:t>
            </a:r>
            <a:r>
              <a:rPr lang="en-US" altLang="ja-JP" smtClean="0">
                <a:ea typeface="ＭＳ Ｐゴシック" charset="-128"/>
              </a:rPr>
              <a:t>. </a:t>
            </a:r>
          </a:p>
          <a:p>
            <a:pPr eaLnBrk="1" hangingPunct="1">
              <a:defRPr/>
            </a:pPr>
            <a:r>
              <a:rPr lang="ru-RU" altLang="ja-JP" smtClean="0"/>
              <a:t>кожен компонент має свій унікальний номер порта I/O</a:t>
            </a:r>
            <a:r>
              <a:rPr lang="en-US" altLang="ja-JP" smtClean="0">
                <a:ea typeface="ＭＳ Ｐゴシック" charset="-128"/>
              </a:rPr>
              <a:t>. </a:t>
            </a:r>
          </a:p>
          <a:p>
            <a:pPr eaLnBrk="1" hangingPunct="1">
              <a:defRPr/>
            </a:pPr>
            <a:r>
              <a:rPr lang="ru-RU" altLang="ja-JP" smtClean="0"/>
              <a:t>У комп'ютері є 65535 портів введення-виведення.</a:t>
            </a:r>
            <a:endParaRPr lang="en-US" altLang="ja-JP" smtClean="0">
              <a:ea typeface="ＭＳ Ｐゴシック" charset="-128"/>
            </a:endParaRPr>
          </a:p>
        </p:txBody>
      </p:sp>
      <p:pic>
        <p:nvPicPr>
          <p:cNvPr id="1720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700" y="766763"/>
            <a:ext cx="2908300" cy="60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defRPr/>
            </a:pPr>
            <a:r>
              <a:rPr lang="ru-RU" smtClean="0"/>
              <a:t>Шістнадцятиричні числа</a:t>
            </a:r>
          </a:p>
        </p:txBody>
      </p:sp>
      <p:sp>
        <p:nvSpPr>
          <p:cNvPr id="248835" name="Rectangle 3"/>
          <p:cNvSpPr>
            <a:spLocks noGrp="1" noChangeArrowheads="1"/>
          </p:cNvSpPr>
          <p:nvPr>
            <p:ph type="body" sz="half" idx="1"/>
          </p:nvPr>
        </p:nvSpPr>
        <p:spPr>
          <a:xfrm>
            <a:off x="457200" y="1600200"/>
            <a:ext cx="8555038" cy="1535113"/>
          </a:xfrm>
        </p:spPr>
        <p:txBody>
          <a:bodyPr/>
          <a:lstStyle/>
          <a:p>
            <a:pPr eaLnBrk="1" hangingPunct="1">
              <a:defRPr/>
            </a:pPr>
            <a:r>
              <a:rPr lang="ru-RU" sz="2800" smtClean="0"/>
              <a:t>Для представлення шістнадцятиричних чисел використовуються 16 символів: </a:t>
            </a:r>
            <a:br>
              <a:rPr lang="ru-RU" sz="2800" smtClean="0"/>
            </a:br>
            <a:r>
              <a:rPr lang="ru-RU" sz="2800" b="1" smtClean="0"/>
              <a:t>0, 1, 2, 3, 4, 5, 6, 7, 8, 9, A, B, C, D, E і F</a:t>
            </a:r>
            <a:r>
              <a:rPr lang="ru-RU" sz="2800" smtClean="0"/>
              <a:t>.</a:t>
            </a:r>
          </a:p>
          <a:p>
            <a:pPr eaLnBrk="1" hangingPunct="1">
              <a:defRPr/>
            </a:pPr>
            <a:endParaRPr lang="uk-UA" sz="2800" smtClean="0"/>
          </a:p>
          <a:p>
            <a:pPr eaLnBrk="1" hangingPunct="1">
              <a:defRPr/>
            </a:pPr>
            <a:endParaRPr lang="uk-UA" sz="2800" smtClean="0"/>
          </a:p>
          <a:p>
            <a:pPr eaLnBrk="1" hangingPunct="1">
              <a:defRPr/>
            </a:pPr>
            <a:endParaRPr lang="ru-RU" sz="2800" smtClean="0"/>
          </a:p>
        </p:txBody>
      </p:sp>
      <p:graphicFrame>
        <p:nvGraphicFramePr>
          <p:cNvPr id="248909" name="Group 77"/>
          <p:cNvGraphicFramePr>
            <a:graphicFrameLocks noGrp="1"/>
          </p:cNvGraphicFramePr>
          <p:nvPr>
            <p:ph sz="half" idx="2"/>
          </p:nvPr>
        </p:nvGraphicFramePr>
        <p:xfrm>
          <a:off x="300038" y="3402013"/>
          <a:ext cx="8582025" cy="1722437"/>
        </p:xfrm>
        <a:graphic>
          <a:graphicData uri="http://schemas.openxmlformats.org/drawingml/2006/table">
            <a:tbl>
              <a:tblPr/>
              <a:tblGrid>
                <a:gridCol w="400050"/>
                <a:gridCol w="522287"/>
                <a:gridCol w="438150"/>
                <a:gridCol w="457200"/>
                <a:gridCol w="392113"/>
                <a:gridCol w="363537"/>
                <a:gridCol w="392113"/>
                <a:gridCol w="401637"/>
                <a:gridCol w="392113"/>
                <a:gridCol w="596900"/>
                <a:gridCol w="606425"/>
                <a:gridCol w="606425"/>
                <a:gridCol w="569912"/>
                <a:gridCol w="633413"/>
                <a:gridCol w="793750"/>
                <a:gridCol w="1016000"/>
              </a:tblGrid>
              <a:tr h="86201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0</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1</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2</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3</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4</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5</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6</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7</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8</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9</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10</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11</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12</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13</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14</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15</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0</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1</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2</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3</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4</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5</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6</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7</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8</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chemeClr val="tx1"/>
                          </a:solidFill>
                          <a:effectLst>
                            <a:outerShdw blurRad="38100" dist="38100" dir="2700000" algn="tl">
                              <a:srgbClr val="010199"/>
                            </a:outerShdw>
                          </a:effectLst>
                          <a:latin typeface="Arial" charset="0"/>
                        </a:rPr>
                        <a:t>9</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10199"/>
                            </a:outerShdw>
                          </a:effectLst>
                          <a:latin typeface="Arial" charset="0"/>
                        </a:rPr>
                        <a:t>A</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10199"/>
                            </a:outerShdw>
                          </a:effectLst>
                          <a:latin typeface="Arial" charset="0"/>
                        </a:rPr>
                        <a:t>B</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10199"/>
                            </a:outerShdw>
                          </a:effectLst>
                          <a:latin typeface="Arial" charset="0"/>
                        </a:rPr>
                        <a:t>C</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10199"/>
                            </a:outerShdw>
                          </a:effectLst>
                          <a:latin typeface="Arial" charset="0"/>
                        </a:rPr>
                        <a:t>D</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10199"/>
                            </a:outerShdw>
                          </a:effectLst>
                          <a:latin typeface="Arial" charset="0"/>
                        </a:rPr>
                        <a:t>E</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10199"/>
                            </a:outerShdw>
                          </a:effectLst>
                          <a:latin typeface="Arial" charset="0"/>
                        </a:rPr>
                        <a:t>F</a:t>
                      </a:r>
                      <a:endParaRPr kumimoji="0" lang="ru-RU" sz="2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82124" marR="82124" marT="41061" marB="410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317500" y="314325"/>
            <a:ext cx="760888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a:lnSpc>
                <a:spcPct val="100000"/>
              </a:lnSpc>
              <a:spcBef>
                <a:spcPct val="50000"/>
              </a:spcBef>
            </a:pPr>
            <a:r>
              <a:rPr lang="en-US" altLang="ru-RU" sz="3200" dirty="0">
                <a:solidFill>
                  <a:schemeClr val="tx2"/>
                </a:solidFill>
                <a:ea typeface="ＭＳ Ｐゴシック" charset="-128"/>
              </a:rPr>
              <a:t>I /O Address</a:t>
            </a:r>
          </a:p>
          <a:p>
            <a:pPr algn="l">
              <a:lnSpc>
                <a:spcPct val="100000"/>
              </a:lnSpc>
              <a:spcBef>
                <a:spcPct val="50000"/>
              </a:spcBef>
            </a:pPr>
            <a:r>
              <a:rPr lang="en-US" altLang="ru-RU" sz="2800" b="0" dirty="0">
                <a:solidFill>
                  <a:schemeClr val="bg2"/>
                </a:solidFill>
              </a:rPr>
              <a:t/>
            </a:r>
            <a:br>
              <a:rPr lang="en-US" altLang="ru-RU" sz="2800" b="0" dirty="0">
                <a:solidFill>
                  <a:schemeClr val="bg2"/>
                </a:solidFill>
              </a:rPr>
            </a:br>
            <a:r>
              <a:rPr lang="en-US" altLang="ru-RU" sz="2800" b="0" dirty="0">
                <a:solidFill>
                  <a:schemeClr val="accent1"/>
                </a:solidFill>
              </a:rPr>
              <a:t>32-32-32</a:t>
            </a:r>
            <a:r>
              <a:rPr lang="en-US" altLang="ru-RU" sz="2800" b="0" dirty="0"/>
              <a:t>-</a:t>
            </a:r>
            <a:r>
              <a:rPr lang="en-US" altLang="ru-RU" sz="2800" b="0" dirty="0">
                <a:solidFill>
                  <a:srgbClr val="CC0000"/>
                </a:solidFill>
              </a:rPr>
              <a:t>FF-EE-77</a:t>
            </a:r>
            <a:r>
              <a:rPr lang="en-US" altLang="ru-RU" sz="2800" b="0" dirty="0"/>
              <a:t>-88-88-88</a:t>
            </a:r>
          </a:p>
        </p:txBody>
      </p:sp>
      <p:grpSp>
        <p:nvGrpSpPr>
          <p:cNvPr id="174083" name="Group 7"/>
          <p:cNvGrpSpPr>
            <a:grpSpLocks/>
          </p:cNvGrpSpPr>
          <p:nvPr/>
        </p:nvGrpSpPr>
        <p:grpSpPr bwMode="auto">
          <a:xfrm>
            <a:off x="317500" y="1895475"/>
            <a:ext cx="8269288" cy="4510088"/>
            <a:chOff x="200" y="1194"/>
            <a:chExt cx="5209" cy="2841"/>
          </a:xfrm>
        </p:grpSpPr>
        <p:sp>
          <p:nvSpPr>
            <p:cNvPr id="174084" name="Text Box 3"/>
            <p:cNvSpPr txBox="1">
              <a:spLocks noChangeArrowheads="1"/>
            </p:cNvSpPr>
            <p:nvPr/>
          </p:nvSpPr>
          <p:spPr bwMode="auto">
            <a:xfrm>
              <a:off x="200" y="1194"/>
              <a:ext cx="5209" cy="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a:lnSpc>
                  <a:spcPct val="130000"/>
                </a:lnSpc>
                <a:spcBef>
                  <a:spcPct val="50000"/>
                </a:spcBef>
              </a:pPr>
              <a:r>
                <a:rPr lang="ru-RU" altLang="ru-RU" b="0"/>
                <a:t>Часто вживан</a:t>
              </a:r>
              <a:r>
                <a:rPr lang="uk-UA" altLang="ru-RU" b="0"/>
                <a:t>і</a:t>
              </a:r>
              <a:r>
                <a:rPr lang="ru-RU" altLang="ru-RU" b="0"/>
                <a:t> адреси </a:t>
              </a:r>
              <a:r>
                <a:rPr lang="en-US" altLang="ru-RU" b="0">
                  <a:cs typeface="Arial" charset="0"/>
                </a:rPr>
                <a:t>I/O:</a:t>
              </a:r>
            </a:p>
            <a:p>
              <a:pPr lvl="1" algn="l">
                <a:lnSpc>
                  <a:spcPct val="130000"/>
                </a:lnSpc>
                <a:spcBef>
                  <a:spcPct val="50000"/>
                </a:spcBef>
                <a:buFontTx/>
                <a:buChar char="•"/>
              </a:pPr>
              <a:r>
                <a:rPr lang="en-US" altLang="ru-RU" b="0">
                  <a:solidFill>
                    <a:schemeClr val="accent1"/>
                  </a:solidFill>
                  <a:cs typeface="Arial" charset="0"/>
                </a:rPr>
                <a:t>3</a:t>
              </a:r>
              <a:r>
                <a:rPr lang="en-US" altLang="ru-RU" b="0">
                  <a:solidFill>
                    <a:srgbClr val="CC0000"/>
                  </a:solidFill>
                  <a:cs typeface="Arial" charset="0"/>
                </a:rPr>
                <a:t>F</a:t>
              </a:r>
              <a:r>
                <a:rPr lang="en-US" altLang="ru-RU" b="0">
                  <a:cs typeface="Arial" charset="0"/>
                </a:rPr>
                <a:t>8</a:t>
              </a:r>
              <a:r>
                <a:rPr lang="en-US" altLang="ru-RU" b="0">
                  <a:solidFill>
                    <a:srgbClr val="000099"/>
                  </a:solidFill>
                  <a:cs typeface="Arial" charset="0"/>
                </a:rPr>
                <a:t> </a:t>
              </a:r>
              <a:r>
                <a:rPr lang="en-US" altLang="ru-RU" b="0">
                  <a:solidFill>
                    <a:schemeClr val="accent1"/>
                  </a:solidFill>
                  <a:cs typeface="Arial" charset="0"/>
                </a:rPr>
                <a:t>= COM1</a:t>
              </a:r>
            </a:p>
            <a:p>
              <a:pPr lvl="1" algn="l">
                <a:lnSpc>
                  <a:spcPct val="130000"/>
                </a:lnSpc>
                <a:spcBef>
                  <a:spcPct val="50000"/>
                </a:spcBef>
                <a:buFontTx/>
                <a:buChar char="•"/>
              </a:pPr>
              <a:r>
                <a:rPr lang="en-US" altLang="ru-RU" b="0">
                  <a:solidFill>
                    <a:schemeClr val="accent1"/>
                  </a:solidFill>
                  <a:cs typeface="Arial" charset="0"/>
                </a:rPr>
                <a:t>2</a:t>
              </a:r>
              <a:r>
                <a:rPr lang="en-US" altLang="ru-RU" b="0">
                  <a:solidFill>
                    <a:srgbClr val="CC0000"/>
                  </a:solidFill>
                  <a:cs typeface="Arial" charset="0"/>
                </a:rPr>
                <a:t>F</a:t>
              </a:r>
              <a:r>
                <a:rPr lang="en-US" altLang="ru-RU" b="0">
                  <a:cs typeface="Arial" charset="0"/>
                </a:rPr>
                <a:t>8</a:t>
              </a:r>
              <a:r>
                <a:rPr lang="en-US" altLang="ru-RU" b="0">
                  <a:solidFill>
                    <a:srgbClr val="000099"/>
                  </a:solidFill>
                  <a:cs typeface="Arial" charset="0"/>
                </a:rPr>
                <a:t> </a:t>
              </a:r>
              <a:r>
                <a:rPr lang="en-US" altLang="ru-RU" b="0">
                  <a:solidFill>
                    <a:schemeClr val="accent1"/>
                  </a:solidFill>
                  <a:cs typeface="Arial" charset="0"/>
                </a:rPr>
                <a:t>= COM2</a:t>
              </a:r>
              <a:r>
                <a:rPr lang="en-US" altLang="ru-RU" b="0">
                  <a:solidFill>
                    <a:srgbClr val="000099"/>
                  </a:solidFill>
                  <a:cs typeface="Arial" charset="0"/>
                </a:rPr>
                <a:t> </a:t>
              </a:r>
            </a:p>
            <a:p>
              <a:pPr lvl="1" algn="l">
                <a:lnSpc>
                  <a:spcPct val="130000"/>
                </a:lnSpc>
                <a:spcBef>
                  <a:spcPct val="50000"/>
                </a:spcBef>
                <a:buFontTx/>
                <a:buChar char="•"/>
              </a:pPr>
              <a:r>
                <a:rPr lang="en-US" altLang="ru-RU" b="0">
                  <a:solidFill>
                    <a:schemeClr val="accent1"/>
                  </a:solidFill>
                  <a:cs typeface="Arial" charset="0"/>
                </a:rPr>
                <a:t>3</a:t>
              </a:r>
              <a:r>
                <a:rPr lang="en-US" altLang="ru-RU" b="0">
                  <a:solidFill>
                    <a:srgbClr val="CC0000"/>
                  </a:solidFill>
                  <a:cs typeface="Arial" charset="0"/>
                </a:rPr>
                <a:t>E</a:t>
              </a:r>
              <a:r>
                <a:rPr lang="en-US" altLang="ru-RU" b="0">
                  <a:cs typeface="Arial" charset="0"/>
                </a:rPr>
                <a:t>8</a:t>
              </a:r>
              <a:r>
                <a:rPr lang="en-US" altLang="ru-RU" b="0">
                  <a:solidFill>
                    <a:srgbClr val="000099"/>
                  </a:solidFill>
                  <a:cs typeface="Arial" charset="0"/>
                </a:rPr>
                <a:t> </a:t>
              </a:r>
              <a:r>
                <a:rPr lang="en-US" altLang="ru-RU" b="0">
                  <a:solidFill>
                    <a:schemeClr val="accent1"/>
                  </a:solidFill>
                  <a:cs typeface="Arial" charset="0"/>
                </a:rPr>
                <a:t>= COM3</a:t>
              </a:r>
            </a:p>
            <a:p>
              <a:pPr lvl="1" algn="l">
                <a:lnSpc>
                  <a:spcPct val="130000"/>
                </a:lnSpc>
                <a:spcBef>
                  <a:spcPct val="50000"/>
                </a:spcBef>
                <a:buFontTx/>
                <a:buChar char="•"/>
              </a:pPr>
              <a:r>
                <a:rPr lang="en-US" altLang="ru-RU" b="0">
                  <a:solidFill>
                    <a:schemeClr val="accent1"/>
                  </a:solidFill>
                  <a:cs typeface="Arial" charset="0"/>
                </a:rPr>
                <a:t>2</a:t>
              </a:r>
              <a:r>
                <a:rPr lang="en-US" altLang="ru-RU" b="0">
                  <a:solidFill>
                    <a:srgbClr val="CC0000"/>
                  </a:solidFill>
                  <a:cs typeface="Arial" charset="0"/>
                </a:rPr>
                <a:t>E</a:t>
              </a:r>
              <a:r>
                <a:rPr lang="en-US" altLang="ru-RU" b="0">
                  <a:cs typeface="Arial" charset="0"/>
                </a:rPr>
                <a:t>8</a:t>
              </a:r>
              <a:r>
                <a:rPr lang="en-US" altLang="ru-RU" b="0">
                  <a:solidFill>
                    <a:srgbClr val="000099"/>
                  </a:solidFill>
                  <a:cs typeface="Arial" charset="0"/>
                </a:rPr>
                <a:t> </a:t>
              </a:r>
              <a:r>
                <a:rPr lang="en-US" altLang="ru-RU" b="0">
                  <a:solidFill>
                    <a:schemeClr val="accent1"/>
                  </a:solidFill>
                  <a:cs typeface="Arial" charset="0"/>
                </a:rPr>
                <a:t>= COM4</a:t>
              </a:r>
            </a:p>
            <a:p>
              <a:pPr lvl="1" algn="l">
                <a:lnSpc>
                  <a:spcPct val="130000"/>
                </a:lnSpc>
                <a:spcBef>
                  <a:spcPct val="50000"/>
                </a:spcBef>
                <a:buFontTx/>
                <a:buChar char="•"/>
              </a:pPr>
              <a:r>
                <a:rPr lang="en-US" altLang="ru-RU" b="0">
                  <a:solidFill>
                    <a:schemeClr val="accent1"/>
                  </a:solidFill>
                  <a:cs typeface="Arial" charset="0"/>
                </a:rPr>
                <a:t>3</a:t>
              </a:r>
              <a:r>
                <a:rPr lang="en-US" altLang="ru-RU" b="0">
                  <a:solidFill>
                    <a:srgbClr val="CC0000"/>
                  </a:solidFill>
                  <a:cs typeface="Arial" charset="0"/>
                </a:rPr>
                <a:t>7</a:t>
              </a:r>
              <a:r>
                <a:rPr lang="en-US" altLang="ru-RU" b="0">
                  <a:cs typeface="Arial" charset="0"/>
                </a:rPr>
                <a:t>8</a:t>
              </a:r>
              <a:r>
                <a:rPr lang="en-US" altLang="ru-RU" b="0">
                  <a:solidFill>
                    <a:srgbClr val="000099"/>
                  </a:solidFill>
                  <a:cs typeface="Arial" charset="0"/>
                </a:rPr>
                <a:t> </a:t>
              </a:r>
              <a:r>
                <a:rPr lang="en-US" altLang="ru-RU" b="0">
                  <a:solidFill>
                    <a:schemeClr val="accent1"/>
                  </a:solidFill>
                  <a:cs typeface="Arial" charset="0"/>
                </a:rPr>
                <a:t>= LPT1</a:t>
              </a:r>
            </a:p>
            <a:p>
              <a:pPr lvl="1" algn="l">
                <a:lnSpc>
                  <a:spcPct val="130000"/>
                </a:lnSpc>
                <a:spcBef>
                  <a:spcPct val="50000"/>
                </a:spcBef>
                <a:buFontTx/>
                <a:buChar char="•"/>
              </a:pPr>
              <a:r>
                <a:rPr lang="en-US" altLang="ru-RU" b="0">
                  <a:solidFill>
                    <a:schemeClr val="accent1"/>
                  </a:solidFill>
                  <a:cs typeface="Arial" charset="0"/>
                </a:rPr>
                <a:t>2</a:t>
              </a:r>
              <a:r>
                <a:rPr lang="en-US" altLang="ru-RU" b="0">
                  <a:solidFill>
                    <a:srgbClr val="CC0000"/>
                  </a:solidFill>
                  <a:cs typeface="Arial" charset="0"/>
                </a:rPr>
                <a:t>7</a:t>
              </a:r>
              <a:r>
                <a:rPr lang="en-US" altLang="ru-RU" b="0">
                  <a:cs typeface="Arial" charset="0"/>
                </a:rPr>
                <a:t>8</a:t>
              </a:r>
              <a:r>
                <a:rPr lang="en-US" altLang="ru-RU" b="0">
                  <a:solidFill>
                    <a:srgbClr val="000099"/>
                  </a:solidFill>
                  <a:cs typeface="Arial" charset="0"/>
                </a:rPr>
                <a:t> </a:t>
              </a:r>
              <a:r>
                <a:rPr lang="en-US" altLang="ru-RU" b="0">
                  <a:solidFill>
                    <a:schemeClr val="accent1"/>
                  </a:solidFill>
                  <a:cs typeface="Arial" charset="0"/>
                </a:rPr>
                <a:t>= LPT2</a:t>
              </a:r>
            </a:p>
          </p:txBody>
        </p:sp>
        <p:sp>
          <p:nvSpPr>
            <p:cNvPr id="174085" name="Rectangle 4"/>
            <p:cNvSpPr>
              <a:spLocks noChangeArrowheads="1"/>
            </p:cNvSpPr>
            <p:nvPr/>
          </p:nvSpPr>
          <p:spPr bwMode="auto">
            <a:xfrm>
              <a:off x="617" y="1691"/>
              <a:ext cx="98" cy="2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b="0"/>
            </a:p>
          </p:txBody>
        </p:sp>
        <p:sp>
          <p:nvSpPr>
            <p:cNvPr id="174086" name="Rectangle 5"/>
            <p:cNvSpPr>
              <a:spLocks noChangeArrowheads="1"/>
            </p:cNvSpPr>
            <p:nvPr/>
          </p:nvSpPr>
          <p:spPr bwMode="auto">
            <a:xfrm>
              <a:off x="721" y="1691"/>
              <a:ext cx="110" cy="2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b="0"/>
            </a:p>
          </p:txBody>
        </p:sp>
        <p:sp>
          <p:nvSpPr>
            <p:cNvPr id="174087" name="Rectangle 6"/>
            <p:cNvSpPr>
              <a:spLocks noChangeArrowheads="1"/>
            </p:cNvSpPr>
            <p:nvPr/>
          </p:nvSpPr>
          <p:spPr bwMode="auto">
            <a:xfrm>
              <a:off x="832" y="1691"/>
              <a:ext cx="122" cy="2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b="0"/>
            </a:p>
          </p:txBody>
        </p:sp>
      </p:gr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33350" y="0"/>
            <a:ext cx="8145463" cy="731838"/>
          </a:xfrm>
        </p:spPr>
        <p:txBody>
          <a:bodyPr lIns="82124" tIns="41061" rIns="82124" bIns="41061" anchor="b" anchorCtr="0"/>
          <a:lstStyle/>
          <a:p>
            <a:pPr eaLnBrk="1" hangingPunct="1">
              <a:defRPr/>
            </a:pPr>
            <a:r>
              <a:rPr lang="en-US" altLang="ja-JP" smtClean="0">
                <a:ea typeface="ＭＳ Ｐゴシック" charset="-128"/>
              </a:rPr>
              <a:t>Direct Memory Access (DMA)</a:t>
            </a:r>
            <a:endParaRPr lang="en-US" smtClean="0"/>
          </a:p>
        </p:txBody>
      </p:sp>
      <p:sp>
        <p:nvSpPr>
          <p:cNvPr id="77827" name="Rectangle 3"/>
          <p:cNvSpPr>
            <a:spLocks noGrp="1" noChangeArrowheads="1"/>
          </p:cNvSpPr>
          <p:nvPr>
            <p:ph type="body" idx="4294967295"/>
          </p:nvPr>
        </p:nvSpPr>
        <p:spPr>
          <a:xfrm>
            <a:off x="3619500" y="1346200"/>
            <a:ext cx="5524500" cy="5297488"/>
          </a:xfrm>
        </p:spPr>
        <p:txBody>
          <a:bodyPr lIns="82124" tIns="41061" rIns="82124" bIns="41061"/>
          <a:lstStyle/>
          <a:p>
            <a:pPr eaLnBrk="1" hangingPunct="1">
              <a:defRPr/>
            </a:pPr>
            <a:r>
              <a:rPr lang="uk-UA" altLang="ja-JP" sz="2800" b="1" smtClean="0">
                <a:ea typeface="ＭＳ Ｐゴシック" charset="-128"/>
              </a:rPr>
              <a:t>використовуються високошвидк</a:t>
            </a:r>
            <a:r>
              <a:rPr lang="uk-UA" altLang="ja-JP" sz="2800" b="1" smtClean="0"/>
              <a:t>і</a:t>
            </a:r>
            <a:r>
              <a:rPr lang="uk-UA" altLang="ja-JP" sz="2800" b="1" smtClean="0">
                <a:ea typeface="ＭＳ Ｐゴシック" charset="-128"/>
              </a:rPr>
              <a:t>сними пристроями для безпосередньо</a:t>
            </a:r>
            <a:r>
              <a:rPr lang="uk-UA" altLang="ja-JP" sz="2800" b="1" smtClean="0"/>
              <a:t>ї</a:t>
            </a:r>
            <a:r>
              <a:rPr lang="uk-UA" altLang="ja-JP" sz="2800" b="1" smtClean="0">
                <a:ea typeface="ＭＳ Ｐゴシック" charset="-128"/>
              </a:rPr>
              <a:t> вза</a:t>
            </a:r>
            <a:r>
              <a:rPr lang="uk-UA" altLang="ja-JP" sz="2800" b="1" smtClean="0"/>
              <a:t>є</a:t>
            </a:r>
            <a:r>
              <a:rPr lang="uk-UA" altLang="ja-JP" sz="2800" b="1" smtClean="0">
                <a:ea typeface="ＭＳ Ｐゴシック" charset="-128"/>
              </a:rPr>
              <a:t>мод</a:t>
            </a:r>
            <a:r>
              <a:rPr lang="uk-UA" altLang="ja-JP" sz="2800" b="1" smtClean="0"/>
              <a:t>ії</a:t>
            </a:r>
            <a:r>
              <a:rPr lang="uk-UA" altLang="ja-JP" sz="2800" b="1" smtClean="0">
                <a:ea typeface="ＭＳ Ｐゴシック" charset="-128"/>
              </a:rPr>
              <a:t> з основною пам'яттю.</a:t>
            </a:r>
            <a:r>
              <a:rPr lang="en-US" altLang="ja-JP" sz="2800" b="1" smtClean="0">
                <a:ea typeface="ＭＳ Ｐゴシック" charset="-128"/>
              </a:rPr>
              <a:t> </a:t>
            </a:r>
          </a:p>
          <a:p>
            <a:pPr eaLnBrk="1" hangingPunct="1">
              <a:defRPr/>
            </a:pPr>
            <a:r>
              <a:rPr lang="en-US" altLang="ja-JP" sz="2800" b="1" smtClean="0">
                <a:ea typeface="ＭＳ Ｐゴシック" charset="-128"/>
              </a:rPr>
              <a:t>Ці канали дозволяють пристроям зберігати і витягувати дані безпосередньо з пам'яті, не взаємодіючи з ЦП.</a:t>
            </a:r>
          </a:p>
          <a:p>
            <a:pPr eaLnBrk="1" hangingPunct="1">
              <a:buFont typeface="Wingdings" pitchFamily="2" charset="2"/>
              <a:buNone/>
              <a:defRPr/>
            </a:pPr>
            <a:endParaRPr lang="en-US" altLang="ja-JP" b="1" smtClean="0">
              <a:ea typeface="ＭＳ Ｐゴシック" charset="-128"/>
            </a:endParaRPr>
          </a:p>
        </p:txBody>
      </p:sp>
      <p:pic>
        <p:nvPicPr>
          <p:cNvPr id="1751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5063"/>
            <a:ext cx="344805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4" name="Rectangle 2"/>
          <p:cNvSpPr>
            <a:spLocks noChangeArrowheads="1"/>
          </p:cNvSpPr>
          <p:nvPr/>
        </p:nvSpPr>
        <p:spPr bwMode="auto">
          <a:xfrm>
            <a:off x="133350" y="0"/>
            <a:ext cx="814546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lstStyle/>
          <a:p>
            <a:pPr eaLnBrk="1" hangingPunct="1">
              <a:lnSpc>
                <a:spcPct val="100000"/>
              </a:lnSpc>
              <a:defRPr/>
            </a:pPr>
            <a:r>
              <a:rPr lang="en-US" altLang="ja-JP" sz="4400" b="0">
                <a:solidFill>
                  <a:schemeClr val="tx2"/>
                </a:solidFill>
                <a:effectLst>
                  <a:outerShdw blurRad="38100" dist="38100" dir="2700000" algn="tl">
                    <a:srgbClr val="FFFFFF"/>
                  </a:outerShdw>
                </a:effectLst>
                <a:ea typeface="ＭＳ Ｐゴシック" charset="-128"/>
              </a:rPr>
              <a:t>Direct Memory Access (DMA)</a:t>
            </a:r>
            <a:endParaRPr lang="en-US" sz="4400" b="0">
              <a:solidFill>
                <a:schemeClr val="tx2"/>
              </a:solidFill>
              <a:effectLst>
                <a:outerShdw blurRad="38100" dist="38100" dir="2700000" algn="tl">
                  <a:srgbClr val="FFFFFF"/>
                </a:outerShdw>
              </a:effectLst>
            </a:endParaRPr>
          </a:p>
        </p:txBody>
      </p:sp>
      <p:sp>
        <p:nvSpPr>
          <p:cNvPr id="250885" name="Rectangle 3"/>
          <p:cNvSpPr>
            <a:spLocks noChangeArrowheads="1"/>
          </p:cNvSpPr>
          <p:nvPr/>
        </p:nvSpPr>
        <p:spPr bwMode="auto">
          <a:xfrm>
            <a:off x="3508375" y="1196975"/>
            <a:ext cx="5635625" cy="529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lstStyle/>
          <a:p>
            <a:pPr marL="342900" indent="-342900" algn="l" eaLnBrk="1" hangingPunct="1">
              <a:lnSpc>
                <a:spcPct val="100000"/>
              </a:lnSpc>
              <a:spcBef>
                <a:spcPct val="20000"/>
              </a:spcBef>
              <a:buClr>
                <a:schemeClr val="hlink"/>
              </a:buClr>
              <a:buSzPct val="75000"/>
              <a:buFont typeface="Wingdings" pitchFamily="2" charset="2"/>
              <a:buChar char="l"/>
              <a:defRPr/>
            </a:pPr>
            <a:r>
              <a:rPr lang="en-US" altLang="ja-JP" sz="2800">
                <a:effectLst>
                  <a:outerShdw blurRad="38100" dist="38100" dir="2700000" algn="tl">
                    <a:srgbClr val="010199"/>
                  </a:outerShdw>
                </a:effectLst>
                <a:ea typeface="ＭＳ Ｐゴシック" charset="-128"/>
              </a:rPr>
              <a:t>Отримати призначення DMA-каналу можуть лише певні пристрої, такі як хост-адаптер</a:t>
            </a:r>
            <a:r>
              <a:rPr lang="ru-RU" altLang="ja-JP" sz="2800">
                <a:effectLst>
                  <a:outerShdw blurRad="38100" dist="38100" dir="2700000" algn="tl">
                    <a:srgbClr val="010199"/>
                  </a:outerShdw>
                </a:effectLst>
              </a:rPr>
              <a:t>и</a:t>
            </a:r>
            <a:r>
              <a:rPr lang="en-US" altLang="ja-JP" sz="2800">
                <a:effectLst>
                  <a:outerShdw blurRad="38100" dist="38100" dir="2700000" algn="tl">
                    <a:srgbClr val="010199"/>
                  </a:outerShdw>
                </a:effectLst>
                <a:ea typeface="ＭＳ Ｐゴシック" charset="-128"/>
              </a:rPr>
              <a:t> SCSI і звукові карти</a:t>
            </a:r>
            <a:r>
              <a:rPr lang="ru-RU" altLang="ja-JP" sz="2800">
                <a:effectLst>
                  <a:outerShdw blurRad="38100" dist="38100" dir="2700000" algn="tl">
                    <a:srgbClr val="010199"/>
                  </a:outerShdw>
                </a:effectLst>
              </a:rPr>
              <a:t>.</a:t>
            </a:r>
            <a:endParaRPr lang="en-US" altLang="ja-JP" sz="2800">
              <a:effectLst>
                <a:outerShdw blurRad="38100" dist="38100" dir="2700000" algn="tl">
                  <a:srgbClr val="010199"/>
                </a:outerShdw>
              </a:effectLst>
              <a:ea typeface="ＭＳ Ｐゴシック" charset="-128"/>
            </a:endParaRPr>
          </a:p>
          <a:p>
            <a:pPr marL="342900" indent="-342900" algn="l" eaLnBrk="1" hangingPunct="1">
              <a:lnSpc>
                <a:spcPct val="100000"/>
              </a:lnSpc>
              <a:spcBef>
                <a:spcPct val="20000"/>
              </a:spcBef>
              <a:buClr>
                <a:schemeClr val="hlink"/>
              </a:buClr>
              <a:buSzPct val="75000"/>
              <a:buFont typeface="Wingdings" pitchFamily="2" charset="2"/>
              <a:buChar char="l"/>
              <a:defRPr/>
            </a:pPr>
            <a:r>
              <a:rPr lang="ru-RU" altLang="ja-JP" sz="2800">
                <a:effectLst>
                  <a:outerShdw blurRad="38100" dist="38100" dir="2700000" algn="tl">
                    <a:srgbClr val="010199"/>
                  </a:outerShdw>
                </a:effectLst>
              </a:rPr>
              <a:t>У старих комп'ютерах для призначення компонентам надавалися лише чотири </a:t>
            </a:r>
            <a:r>
              <a:rPr lang="en-US" altLang="ja-JP" sz="2800">
                <a:effectLst>
                  <a:outerShdw blurRad="38100" dist="38100" dir="2700000" algn="tl">
                    <a:srgbClr val="010199"/>
                  </a:outerShdw>
                </a:effectLst>
                <a:ea typeface="ＭＳ Ｐゴシック" charset="-128"/>
              </a:rPr>
              <a:t>DMA</a:t>
            </a:r>
            <a:r>
              <a:rPr lang="ru-RU" altLang="ja-JP" sz="2800">
                <a:effectLst>
                  <a:outerShdw blurRad="38100" dist="38100" dir="2700000" algn="tl">
                    <a:srgbClr val="010199"/>
                  </a:outerShdw>
                </a:effectLst>
              </a:rPr>
              <a:t>-канали. У нових комп'ютерах передбачено вісім </a:t>
            </a:r>
            <a:r>
              <a:rPr lang="en-US" altLang="ja-JP" sz="2800">
                <a:effectLst>
                  <a:outerShdw blurRad="38100" dist="38100" dir="2700000" algn="tl">
                    <a:srgbClr val="010199"/>
                  </a:outerShdw>
                </a:effectLst>
                <a:ea typeface="ＭＳ Ｐゴシック" charset="-128"/>
              </a:rPr>
              <a:t>DMA</a:t>
            </a:r>
            <a:r>
              <a:rPr lang="ru-RU" altLang="ja-JP" sz="2800">
                <a:effectLst>
                  <a:outerShdw blurRad="38100" dist="38100" dir="2700000" algn="tl">
                    <a:srgbClr val="010199"/>
                  </a:outerShdw>
                </a:effectLst>
              </a:rPr>
              <a:t>-каналів з номерами від 0 до 7.</a:t>
            </a:r>
            <a:endParaRPr lang="en-US" altLang="ja-JP" sz="2800">
              <a:effectLst>
                <a:outerShdw blurRad="38100" dist="38100" dir="2700000" algn="tl">
                  <a:srgbClr val="010199"/>
                </a:outerShdw>
              </a:effectLst>
              <a:ea typeface="ＭＳ Ｐゴシック" charset="-128"/>
            </a:endParaRPr>
          </a:p>
        </p:txBody>
      </p:sp>
      <p:pic>
        <p:nvPicPr>
          <p:cNvPr id="176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3813"/>
            <a:ext cx="344805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369888" y="193675"/>
            <a:ext cx="8145462" cy="701675"/>
          </a:xfrm>
        </p:spPr>
        <p:txBody>
          <a:bodyPr lIns="82124" tIns="41061" rIns="82124" bIns="41061" anchor="b" anchorCtr="0"/>
          <a:lstStyle/>
          <a:p>
            <a:pPr eaLnBrk="1" hangingPunct="1">
              <a:defRPr/>
            </a:pPr>
            <a:r>
              <a:rPr lang="ru-RU" sz="3600" b="1" smtClean="0"/>
              <a:t>Характеристики пристроїв виводу</a:t>
            </a:r>
            <a:endParaRPr lang="en-US" sz="3600" b="1" smtClean="0"/>
          </a:p>
        </p:txBody>
      </p:sp>
      <p:sp>
        <p:nvSpPr>
          <p:cNvPr id="71683" name="Rectangle 6"/>
          <p:cNvSpPr>
            <a:spLocks noGrp="1" noChangeArrowheads="1"/>
          </p:cNvSpPr>
          <p:nvPr>
            <p:ph type="body" idx="4294967295"/>
          </p:nvPr>
        </p:nvSpPr>
        <p:spPr>
          <a:xfrm>
            <a:off x="3684588" y="1187450"/>
            <a:ext cx="5387975" cy="4960938"/>
          </a:xfrm>
        </p:spPr>
        <p:txBody>
          <a:bodyPr lIns="82124" tIns="41061" rIns="82124" bIns="41061"/>
          <a:lstStyle/>
          <a:p>
            <a:pPr eaLnBrk="1" hangingPunct="1">
              <a:spcBef>
                <a:spcPct val="0"/>
              </a:spcBef>
              <a:buFont typeface="Wingdings" pitchFamily="2" charset="2"/>
              <a:buNone/>
              <a:defRPr/>
            </a:pPr>
            <a:r>
              <a:rPr lang="uk-UA" smtClean="0"/>
              <a:t>	</a:t>
            </a:r>
            <a:r>
              <a:rPr lang="en-US" sz="2800" b="1" smtClean="0"/>
              <a:t>Пристрій виводу використовується для представлення інформації з комп'ютера користувачеві:</a:t>
            </a:r>
          </a:p>
          <a:p>
            <a:pPr eaLnBrk="1" hangingPunct="1">
              <a:defRPr/>
            </a:pPr>
            <a:r>
              <a:rPr lang="en-US" sz="2800" b="1" smtClean="0"/>
              <a:t>монітори і проектори. </a:t>
            </a:r>
          </a:p>
          <a:p>
            <a:pPr eaLnBrk="1" hangingPunct="1">
              <a:defRPr/>
            </a:pPr>
            <a:r>
              <a:rPr lang="en-US" sz="2800" b="1" smtClean="0"/>
              <a:t>принтери, сканери і факс-машини. </a:t>
            </a:r>
          </a:p>
          <a:p>
            <a:pPr eaLnBrk="1" hangingPunct="1">
              <a:defRPr/>
            </a:pPr>
            <a:r>
              <a:rPr lang="en-US" sz="2800" b="1" smtClean="0"/>
              <a:t>динаміки і навушники. </a:t>
            </a:r>
          </a:p>
        </p:txBody>
      </p:sp>
      <p:grpSp>
        <p:nvGrpSpPr>
          <p:cNvPr id="153604" name="Group 16"/>
          <p:cNvGrpSpPr>
            <a:grpSpLocks/>
          </p:cNvGrpSpPr>
          <p:nvPr/>
        </p:nvGrpSpPr>
        <p:grpSpPr bwMode="auto">
          <a:xfrm>
            <a:off x="428625" y="1123950"/>
            <a:ext cx="3203575" cy="5232400"/>
            <a:chOff x="270" y="708"/>
            <a:chExt cx="2018" cy="3296"/>
          </a:xfrm>
        </p:grpSpPr>
        <p:pic>
          <p:nvPicPr>
            <p:cNvPr id="15360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708"/>
              <a:ext cx="1224"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360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 y="3044"/>
              <a:ext cx="199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360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 y="1680"/>
              <a:ext cx="1266"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8" name="Rectangle 2"/>
          <p:cNvSpPr>
            <a:spLocks noChangeArrowheads="1"/>
          </p:cNvSpPr>
          <p:nvPr/>
        </p:nvSpPr>
        <p:spPr bwMode="auto">
          <a:xfrm>
            <a:off x="369888" y="193675"/>
            <a:ext cx="8145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ru-RU" sz="3600">
                <a:solidFill>
                  <a:schemeClr val="tx2"/>
                </a:solidFill>
                <a:effectLst>
                  <a:outerShdw blurRad="38100" dist="38100" dir="2700000" algn="tl">
                    <a:srgbClr val="FFFFFF"/>
                  </a:outerShdw>
                </a:effectLst>
              </a:rPr>
              <a:t>Пристрої виводу</a:t>
            </a:r>
            <a:endParaRPr lang="en-US" sz="3600">
              <a:solidFill>
                <a:schemeClr val="tx2"/>
              </a:solidFill>
              <a:effectLst>
                <a:outerShdw blurRad="38100" dist="38100" dir="2700000" algn="tl">
                  <a:srgbClr val="FFFFFF"/>
                </a:outerShdw>
              </a:effectLst>
            </a:endParaRPr>
          </a:p>
        </p:txBody>
      </p:sp>
      <p:sp>
        <p:nvSpPr>
          <p:cNvPr id="205829" name="Rectangle 6"/>
          <p:cNvSpPr>
            <a:spLocks noChangeArrowheads="1"/>
          </p:cNvSpPr>
          <p:nvPr/>
        </p:nvSpPr>
        <p:spPr bwMode="auto">
          <a:xfrm>
            <a:off x="176213" y="2111375"/>
            <a:ext cx="4833937"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100000"/>
              </a:lnSpc>
              <a:buClr>
                <a:schemeClr val="hlink"/>
              </a:buClr>
              <a:buSzPct val="75000"/>
              <a:buFont typeface="Wingdings" pitchFamily="2" charset="2"/>
              <a:buNone/>
              <a:defRPr/>
            </a:pPr>
            <a:r>
              <a:rPr lang="ru-RU" sz="3200" b="0">
                <a:effectLst>
                  <a:outerShdw blurRad="38100" dist="38100" dir="2700000" algn="tl">
                    <a:srgbClr val="010199"/>
                  </a:outerShdw>
                </a:effectLst>
              </a:rPr>
              <a:t>	Монітори та проектори </a:t>
            </a:r>
            <a:r>
              <a:rPr lang="en-US" sz="3200" b="0">
                <a:effectLst>
                  <a:outerShdw blurRad="38100" dist="38100" dir="2700000" algn="tl">
                    <a:srgbClr val="010199"/>
                  </a:outerShdw>
                </a:effectLst>
              </a:rPr>
              <a:t/>
            </a:r>
            <a:br>
              <a:rPr lang="en-US" sz="3200" b="0">
                <a:effectLst>
                  <a:outerShdw blurRad="38100" dist="38100" dir="2700000" algn="tl">
                    <a:srgbClr val="010199"/>
                  </a:outerShdw>
                </a:effectLst>
              </a:rPr>
            </a:br>
            <a:r>
              <a:rPr lang="ru-RU" sz="3200" b="0">
                <a:effectLst>
                  <a:outerShdw blurRad="38100" dist="38100" dir="2700000" algn="tl">
                    <a:srgbClr val="010199"/>
                  </a:outerShdw>
                </a:effectLst>
              </a:rPr>
              <a:t>є основними </a:t>
            </a:r>
            <a:r>
              <a:rPr lang="en-US" sz="3200" b="0">
                <a:effectLst>
                  <a:outerShdw blurRad="38100" dist="38100" dir="2700000" algn="tl">
                    <a:srgbClr val="010199"/>
                  </a:outerShdw>
                </a:effectLst>
              </a:rPr>
              <a:t/>
            </a:r>
            <a:br>
              <a:rPr lang="en-US" sz="3200" b="0">
                <a:effectLst>
                  <a:outerShdw blurRad="38100" dist="38100" dir="2700000" algn="tl">
                    <a:srgbClr val="010199"/>
                  </a:outerShdw>
                </a:effectLst>
              </a:rPr>
            </a:br>
            <a:r>
              <a:rPr lang="ru-RU" sz="3200" b="0">
                <a:effectLst>
                  <a:outerShdw blurRad="38100" dist="38100" dir="2700000" algn="tl">
                    <a:srgbClr val="010199"/>
                  </a:outerShdw>
                </a:effectLst>
              </a:rPr>
              <a:t>комп'ютерними </a:t>
            </a:r>
            <a:r>
              <a:rPr lang="en-US" sz="3200" b="0">
                <a:effectLst>
                  <a:outerShdw blurRad="38100" dist="38100" dir="2700000" algn="tl">
                    <a:srgbClr val="010199"/>
                  </a:outerShdw>
                </a:effectLst>
              </a:rPr>
              <a:t/>
            </a:r>
            <a:br>
              <a:rPr lang="en-US" sz="3200" b="0">
                <a:effectLst>
                  <a:outerShdw blurRad="38100" dist="38100" dir="2700000" algn="tl">
                    <a:srgbClr val="010199"/>
                  </a:outerShdw>
                </a:effectLst>
              </a:rPr>
            </a:br>
            <a:r>
              <a:rPr lang="ru-RU" sz="3200" b="0">
                <a:effectLst>
                  <a:outerShdw blurRad="38100" dist="38100" dir="2700000" algn="tl">
                    <a:srgbClr val="010199"/>
                  </a:outerShdw>
                </a:effectLst>
              </a:rPr>
              <a:t>пристроями виводу</a:t>
            </a:r>
            <a:r>
              <a:rPr lang="en-US" sz="2800" b="0">
                <a:effectLst>
                  <a:outerShdw blurRad="38100" dist="38100" dir="2700000" algn="tl">
                    <a:srgbClr val="010199"/>
                  </a:outerShdw>
                </a:effectLst>
              </a:rPr>
              <a:t>:</a:t>
            </a:r>
          </a:p>
          <a:p>
            <a:pPr marL="342900" indent="-342900" algn="l" eaLnBrk="1" hangingPunct="1">
              <a:lnSpc>
                <a:spcPct val="100000"/>
              </a:lnSpc>
              <a:spcBef>
                <a:spcPct val="20000"/>
              </a:spcBef>
              <a:buClr>
                <a:schemeClr val="hlink"/>
              </a:buClr>
              <a:buSzPct val="75000"/>
              <a:buFont typeface="Wingdings" pitchFamily="2" charset="2"/>
              <a:buNone/>
              <a:defRPr/>
            </a:pPr>
            <a:endParaRPr lang="en-US" sz="2800" b="0">
              <a:effectLst>
                <a:outerShdw blurRad="38100" dist="38100" dir="2700000" algn="tl">
                  <a:srgbClr val="010199"/>
                </a:outerShdw>
              </a:effectLst>
            </a:endParaRPr>
          </a:p>
          <a:p>
            <a:pPr marL="342900" indent="-342900" algn="l" eaLnBrk="1" hangingPunct="1">
              <a:lnSpc>
                <a:spcPct val="100000"/>
              </a:lnSpc>
              <a:spcBef>
                <a:spcPct val="20000"/>
              </a:spcBef>
              <a:buClr>
                <a:schemeClr val="hlink"/>
              </a:buClr>
              <a:buSzPct val="75000"/>
              <a:buFont typeface="Wingdings" pitchFamily="2" charset="2"/>
              <a:buNone/>
              <a:defRPr/>
            </a:pPr>
            <a:r>
              <a:rPr lang="en-US" sz="2800" b="0">
                <a:effectLst>
                  <a:outerShdw blurRad="38100" dist="38100" dir="2700000" algn="tl">
                    <a:srgbClr val="010199"/>
                  </a:outerShdw>
                </a:effectLst>
              </a:rPr>
              <a:t> </a:t>
            </a:r>
          </a:p>
        </p:txBody>
      </p:sp>
      <p:grpSp>
        <p:nvGrpSpPr>
          <p:cNvPr id="154628" name="Group 16"/>
          <p:cNvGrpSpPr>
            <a:grpSpLocks/>
          </p:cNvGrpSpPr>
          <p:nvPr/>
        </p:nvGrpSpPr>
        <p:grpSpPr bwMode="auto">
          <a:xfrm>
            <a:off x="5418138" y="1230313"/>
            <a:ext cx="3203575" cy="5232400"/>
            <a:chOff x="270" y="708"/>
            <a:chExt cx="2018" cy="3296"/>
          </a:xfrm>
        </p:grpSpPr>
        <p:pic>
          <p:nvPicPr>
            <p:cNvPr id="15462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 y="708"/>
              <a:ext cx="1224"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463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 y="3044"/>
              <a:ext cx="199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463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 y="1680"/>
              <a:ext cx="1266"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500" name="Rectangle 2"/>
          <p:cNvSpPr>
            <a:spLocks noChangeArrowheads="1"/>
          </p:cNvSpPr>
          <p:nvPr/>
        </p:nvSpPr>
        <p:spPr bwMode="auto">
          <a:xfrm>
            <a:off x="417513" y="0"/>
            <a:ext cx="8145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ru-RU" sz="3600">
                <a:solidFill>
                  <a:schemeClr val="tx2"/>
                </a:solidFill>
                <a:effectLst>
                  <a:outerShdw blurRad="38100" dist="38100" dir="2700000" algn="tl">
                    <a:srgbClr val="FFFFFF"/>
                  </a:outerShdw>
                </a:effectLst>
              </a:rPr>
              <a:t>Пристрої виводу</a:t>
            </a:r>
            <a:endParaRPr lang="en-US" sz="3600">
              <a:solidFill>
                <a:schemeClr val="tx2"/>
              </a:solidFill>
              <a:effectLst>
                <a:outerShdw blurRad="38100" dist="38100" dir="2700000" algn="tl">
                  <a:srgbClr val="FFFFFF"/>
                </a:outerShdw>
              </a:effectLst>
            </a:endParaRPr>
          </a:p>
        </p:txBody>
      </p:sp>
      <p:sp>
        <p:nvSpPr>
          <p:cNvPr id="234501" name="Rectangle 6"/>
          <p:cNvSpPr>
            <a:spLocks noChangeArrowheads="1"/>
          </p:cNvSpPr>
          <p:nvPr/>
        </p:nvSpPr>
        <p:spPr bwMode="auto">
          <a:xfrm>
            <a:off x="336550" y="841375"/>
            <a:ext cx="8689975"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100000"/>
              </a:lnSpc>
              <a:buClr>
                <a:schemeClr val="hlink"/>
              </a:buClr>
              <a:buSzPct val="75000"/>
              <a:buFont typeface="Wingdings" pitchFamily="2" charset="2"/>
              <a:buNone/>
              <a:defRPr/>
            </a:pPr>
            <a:r>
              <a:rPr lang="ru-RU" sz="3200" b="0">
                <a:effectLst>
                  <a:outerShdw blurRad="38100" dist="38100" dir="2700000" algn="tl">
                    <a:srgbClr val="010199"/>
                  </a:outerShdw>
                </a:effectLst>
              </a:rPr>
              <a:t>	</a:t>
            </a:r>
            <a:r>
              <a:rPr lang="en-US">
                <a:solidFill>
                  <a:srgbClr val="FF0000"/>
                </a:solidFill>
                <a:effectLst>
                  <a:outerShdw blurRad="38100" dist="38100" dir="2700000" algn="tl">
                    <a:srgbClr val="FFFFFF"/>
                  </a:outerShdw>
                </a:effectLst>
              </a:rPr>
              <a:t>Cathode-Ray Tube</a:t>
            </a:r>
            <a:r>
              <a:rPr lang="en-US" sz="2800">
                <a:effectLst>
                  <a:outerShdw blurRad="38100" dist="38100" dir="2700000" algn="tl">
                    <a:srgbClr val="010199"/>
                  </a:outerShdw>
                </a:effectLst>
              </a:rPr>
              <a:t> </a:t>
            </a:r>
            <a:r>
              <a:rPr lang="en-US">
                <a:solidFill>
                  <a:srgbClr val="FF0000"/>
                </a:solidFill>
                <a:effectLst>
                  <a:outerShdw blurRad="38100" dist="38100" dir="2700000" algn="tl">
                    <a:srgbClr val="FFFFFF"/>
                  </a:outerShdw>
                </a:effectLst>
              </a:rPr>
              <a:t>(CRT)</a:t>
            </a:r>
            <a:r>
              <a:rPr lang="uk-UA" sz="2800">
                <a:effectLst>
                  <a:outerShdw blurRad="38100" dist="38100" dir="2700000" algn="tl">
                    <a:srgbClr val="010199"/>
                  </a:outerShdw>
                </a:effectLst>
              </a:rPr>
              <a:t>.</a:t>
            </a:r>
            <a:r>
              <a:rPr lang="en-US" sz="2800">
                <a:effectLst>
                  <a:outerShdw blurRad="38100" dist="38100" dir="2700000" algn="tl">
                    <a:srgbClr val="010199"/>
                  </a:outerShdw>
                </a:effectLst>
              </a:rPr>
              <a:t> Зображення на екрані утворюється шляхом комбінації областей, що світяться </a:t>
            </a:r>
            <a:r>
              <a:rPr lang="uk-UA" sz="2800">
                <a:effectLst>
                  <a:outerShdw blurRad="38100" dist="38100" dir="2700000" algn="tl">
                    <a:srgbClr val="010199"/>
                  </a:outerShdw>
                </a:effectLst>
              </a:rPr>
              <a:t>при потраплянні електронного пучка</a:t>
            </a:r>
            <a:r>
              <a:rPr lang="en-US" sz="2800">
                <a:effectLst>
                  <a:outerShdw blurRad="38100" dist="38100" dir="2700000" algn="tl">
                    <a:srgbClr val="010199"/>
                  </a:outerShdw>
                </a:effectLst>
              </a:rPr>
              <a:t>. Ця технологія використовується в більшості телевізорів.</a:t>
            </a:r>
            <a:r>
              <a:rPr lang="en-US" sz="2800" b="0">
                <a:effectLst>
                  <a:outerShdw blurRad="38100" dist="38100" dir="2700000" algn="tl">
                    <a:srgbClr val="010199"/>
                  </a:outerShdw>
                </a:effectLst>
              </a:rPr>
              <a:t> </a:t>
            </a:r>
          </a:p>
          <a:p>
            <a:pPr marL="342900" indent="-342900" algn="l" eaLnBrk="1" hangingPunct="1">
              <a:lnSpc>
                <a:spcPct val="100000"/>
              </a:lnSpc>
              <a:spcBef>
                <a:spcPct val="20000"/>
              </a:spcBef>
              <a:buClr>
                <a:schemeClr val="hlink"/>
              </a:buClr>
              <a:buSzPct val="75000"/>
              <a:buFont typeface="Wingdings" pitchFamily="2" charset="2"/>
              <a:buNone/>
              <a:defRPr/>
            </a:pPr>
            <a:r>
              <a:rPr lang="en-US" sz="2800" b="0">
                <a:effectLst>
                  <a:outerShdw blurRad="38100" dist="38100" dir="2700000" algn="tl">
                    <a:srgbClr val="010199"/>
                  </a:outerShdw>
                </a:effectLst>
              </a:rPr>
              <a:t> </a:t>
            </a:r>
          </a:p>
        </p:txBody>
      </p:sp>
      <p:pic>
        <p:nvPicPr>
          <p:cNvPr id="155652" name="Picture 10" descr="CRT-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3762375"/>
            <a:ext cx="3522662"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3" name="Picture 16" descr="Cathod Ray Tube Diagram"/>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410075" y="3306763"/>
            <a:ext cx="4733925" cy="3551237"/>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2" name="Rectangle 2"/>
          <p:cNvSpPr>
            <a:spLocks noChangeArrowheads="1"/>
          </p:cNvSpPr>
          <p:nvPr/>
        </p:nvSpPr>
        <p:spPr bwMode="auto">
          <a:xfrm>
            <a:off x="0" y="0"/>
            <a:ext cx="8505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algn="l" eaLnBrk="1" hangingPunct="1">
              <a:lnSpc>
                <a:spcPct val="100000"/>
              </a:lnSpc>
              <a:defRPr/>
            </a:pPr>
            <a:r>
              <a:rPr lang="ru-RU" sz="3600">
                <a:solidFill>
                  <a:schemeClr val="tx2"/>
                </a:solidFill>
                <a:effectLst>
                  <a:outerShdw blurRad="38100" dist="38100" dir="2700000" algn="tl">
                    <a:srgbClr val="FFFFFF"/>
                  </a:outerShdw>
                </a:effectLst>
              </a:rPr>
              <a:t>Пристрої виводу</a:t>
            </a:r>
            <a:endParaRPr lang="en-US" sz="3600">
              <a:solidFill>
                <a:schemeClr val="tx2"/>
              </a:solidFill>
              <a:effectLst>
                <a:outerShdw blurRad="38100" dist="38100" dir="2700000" algn="tl">
                  <a:srgbClr val="FFFFFF"/>
                </a:outerShdw>
              </a:effectLst>
            </a:endParaRPr>
          </a:p>
        </p:txBody>
      </p:sp>
      <p:sp>
        <p:nvSpPr>
          <p:cNvPr id="206853" name="Rectangle 6"/>
          <p:cNvSpPr>
            <a:spLocks noChangeArrowheads="1"/>
          </p:cNvSpPr>
          <p:nvPr/>
        </p:nvSpPr>
        <p:spPr bwMode="auto">
          <a:xfrm>
            <a:off x="127000" y="727075"/>
            <a:ext cx="88868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100000"/>
              </a:lnSpc>
              <a:buClr>
                <a:schemeClr val="hlink"/>
              </a:buClr>
              <a:buSzPct val="75000"/>
              <a:buFont typeface="Wingdings" pitchFamily="2" charset="2"/>
              <a:buNone/>
              <a:defRPr/>
            </a:pPr>
            <a:r>
              <a:rPr lang="en-US" sz="2800" b="0">
                <a:effectLst>
                  <a:outerShdw blurRad="38100" dist="38100" dir="2700000" algn="tl">
                    <a:srgbClr val="010199"/>
                  </a:outerShdw>
                </a:effectLst>
              </a:rPr>
              <a:t>	</a:t>
            </a:r>
            <a:r>
              <a:rPr lang="en-US">
                <a:solidFill>
                  <a:srgbClr val="FF0000"/>
                </a:solidFill>
                <a:effectLst>
                  <a:outerShdw blurRad="38100" dist="38100" dir="2700000" algn="tl">
                    <a:srgbClr val="FFFFFF"/>
                  </a:outerShdw>
                </a:effectLst>
              </a:rPr>
              <a:t>Liquid Crystal Display</a:t>
            </a:r>
            <a:r>
              <a:rPr lang="en-US" sz="2800" b="0">
                <a:effectLst>
                  <a:outerShdw blurRad="38100" dist="38100" dir="2700000" algn="tl">
                    <a:srgbClr val="010199"/>
                  </a:outerShdw>
                </a:effectLst>
              </a:rPr>
              <a:t> (</a:t>
            </a:r>
            <a:r>
              <a:rPr lang="en-US">
                <a:solidFill>
                  <a:srgbClr val="FF0000"/>
                </a:solidFill>
                <a:effectLst>
                  <a:outerShdw blurRad="38100" dist="38100" dir="2700000" algn="tl">
                    <a:srgbClr val="FFFFFF"/>
                  </a:outerShdw>
                </a:effectLst>
              </a:rPr>
              <a:t>LCD</a:t>
            </a:r>
            <a:r>
              <a:rPr lang="en-US" sz="2800" b="0">
                <a:effectLst>
                  <a:outerShdw blurRad="38100" dist="38100" dir="2700000" algn="tl">
                    <a:srgbClr val="010199"/>
                  </a:outerShdw>
                </a:effectLst>
              </a:rPr>
              <a:t>). </a:t>
            </a:r>
            <a:r>
              <a:rPr lang="ru-RU" sz="2800" b="0">
                <a:effectLst>
                  <a:outerShdw blurRad="38100" dist="38100" dir="2700000" algn="tl">
                    <a:srgbClr val="010199"/>
                  </a:outerShdw>
                </a:effectLst>
              </a:rPr>
              <a:t>У них використовуються два поляризовані фільтри, між якими знаходиться рідкокристалічний матеріал. </a:t>
            </a:r>
          </a:p>
          <a:p>
            <a:pPr marL="342900" indent="-342900" algn="l" eaLnBrk="1" hangingPunct="1">
              <a:lnSpc>
                <a:spcPct val="100000"/>
              </a:lnSpc>
              <a:spcBef>
                <a:spcPct val="20000"/>
              </a:spcBef>
              <a:buClr>
                <a:schemeClr val="hlink"/>
              </a:buClr>
              <a:buSzPct val="75000"/>
              <a:buFont typeface="Wingdings" pitchFamily="2" charset="2"/>
              <a:buChar char="l"/>
              <a:defRPr/>
            </a:pPr>
            <a:r>
              <a:rPr lang="uk-UA" sz="2800" b="0">
                <a:effectLst>
                  <a:outerShdw blurRad="38100" dist="38100" dir="2700000" algn="tl">
                    <a:srgbClr val="010199"/>
                  </a:outerShdw>
                </a:effectLst>
              </a:rPr>
              <a:t>Активну матрицю інколи називають тонкоплівковим транзистором (</a:t>
            </a:r>
            <a:r>
              <a:rPr lang="uk-UA">
                <a:solidFill>
                  <a:srgbClr val="FF0000"/>
                </a:solidFill>
                <a:effectLst>
                  <a:outerShdw blurRad="38100" dist="38100" dir="2700000" algn="tl">
                    <a:srgbClr val="FFFFFF"/>
                  </a:outerShdw>
                </a:effectLst>
              </a:rPr>
              <a:t>TFT - </a:t>
            </a:r>
            <a:r>
              <a:rPr lang="ru-RU">
                <a:solidFill>
                  <a:srgbClr val="FF0000"/>
                </a:solidFill>
                <a:effectLst>
                  <a:outerShdw blurRad="38100" dist="38100" dir="2700000" algn="tl">
                    <a:srgbClr val="FFFFFF"/>
                  </a:outerShdw>
                </a:effectLst>
              </a:rPr>
              <a:t>Thin-Film Transistor</a:t>
            </a:r>
            <a:r>
              <a:rPr lang="uk-UA" sz="2800" b="0">
                <a:effectLst>
                  <a:outerShdw blurRad="38100" dist="38100" dir="2700000" algn="tl">
                    <a:srgbClr val="010199"/>
                  </a:outerShdw>
                </a:effectLst>
              </a:rPr>
              <a:t>). </a:t>
            </a:r>
            <a:r>
              <a:rPr lang="uk-UA">
                <a:solidFill>
                  <a:srgbClr val="FF0000"/>
                </a:solidFill>
                <a:effectLst>
                  <a:outerShdw blurRad="38100" dist="38100" dir="2700000" algn="tl">
                    <a:srgbClr val="FFFFFF"/>
                  </a:outerShdw>
                </a:effectLst>
              </a:rPr>
              <a:t>TFT</a:t>
            </a:r>
            <a:r>
              <a:rPr lang="uk-UA" sz="2800" b="0">
                <a:effectLst>
                  <a:outerShdw blurRad="38100" dist="38100" dir="2700000" algn="tl">
                    <a:srgbClr val="010199"/>
                  </a:outerShdw>
                </a:effectLst>
              </a:rPr>
              <a:t> дозволяє </a:t>
            </a:r>
            <a:r>
              <a:rPr lang="en-US" sz="2800" b="0">
                <a:effectLst>
                  <a:outerShdw blurRad="38100" dist="38100" dir="2700000" algn="tl">
                    <a:srgbClr val="010199"/>
                  </a:outerShdw>
                </a:effectLst>
              </a:rPr>
              <a:t/>
            </a:r>
            <a:br>
              <a:rPr lang="en-US" sz="2800" b="0">
                <a:effectLst>
                  <a:outerShdw blurRad="38100" dist="38100" dir="2700000" algn="tl">
                    <a:srgbClr val="010199"/>
                  </a:outerShdw>
                </a:effectLst>
              </a:rPr>
            </a:br>
            <a:r>
              <a:rPr lang="uk-UA" sz="2800" b="0">
                <a:effectLst>
                  <a:outerShdw blurRad="38100" dist="38100" dir="2700000" algn="tl">
                    <a:srgbClr val="010199"/>
                  </a:outerShdw>
                </a:effectLst>
              </a:rPr>
              <a:t>управляти кожним пікселем, </a:t>
            </a:r>
            <a:r>
              <a:rPr lang="en-US" sz="2800" b="0">
                <a:effectLst>
                  <a:outerShdw blurRad="38100" dist="38100" dir="2700000" algn="tl">
                    <a:srgbClr val="010199"/>
                  </a:outerShdw>
                </a:effectLst>
              </a:rPr>
              <a:t/>
            </a:r>
            <a:br>
              <a:rPr lang="en-US" sz="2800" b="0">
                <a:effectLst>
                  <a:outerShdw blurRad="38100" dist="38100" dir="2700000" algn="tl">
                    <a:srgbClr val="010199"/>
                  </a:outerShdw>
                </a:effectLst>
              </a:rPr>
            </a:br>
            <a:r>
              <a:rPr lang="uk-UA" sz="2800" b="0">
                <a:effectLst>
                  <a:outerShdw blurRad="38100" dist="38100" dir="2700000" algn="tl">
                    <a:srgbClr val="010199"/>
                  </a:outerShdw>
                </a:effectLst>
              </a:rPr>
              <a:t>внаслідок чого зображення </a:t>
            </a:r>
            <a:r>
              <a:rPr lang="en-US" sz="2800" b="0">
                <a:effectLst>
                  <a:outerShdw blurRad="38100" dist="38100" dir="2700000" algn="tl">
                    <a:srgbClr val="010199"/>
                  </a:outerShdw>
                </a:effectLst>
              </a:rPr>
              <a:t/>
            </a:r>
            <a:br>
              <a:rPr lang="en-US" sz="2800" b="0">
                <a:effectLst>
                  <a:outerShdw blurRad="38100" dist="38100" dir="2700000" algn="tl">
                    <a:srgbClr val="010199"/>
                  </a:outerShdw>
                </a:effectLst>
              </a:rPr>
            </a:br>
            <a:r>
              <a:rPr lang="uk-UA" sz="2800" b="0">
                <a:effectLst>
                  <a:outerShdw blurRad="38100" dist="38100" dir="2700000" algn="tl">
                    <a:srgbClr val="010199"/>
                  </a:outerShdw>
                </a:effectLst>
              </a:rPr>
              <a:t>виходять дуже чіткими </a:t>
            </a:r>
            <a:r>
              <a:rPr lang="en-US" sz="2800" b="0">
                <a:effectLst>
                  <a:outerShdw blurRad="38100" dist="38100" dir="2700000" algn="tl">
                    <a:srgbClr val="010199"/>
                  </a:outerShdw>
                </a:effectLst>
              </a:rPr>
              <a:t/>
            </a:r>
            <a:br>
              <a:rPr lang="en-US" sz="2800" b="0">
                <a:effectLst>
                  <a:outerShdw blurRad="38100" dist="38100" dir="2700000" algn="tl">
                    <a:srgbClr val="010199"/>
                  </a:outerShdw>
                </a:effectLst>
              </a:rPr>
            </a:br>
            <a:r>
              <a:rPr lang="uk-UA" sz="2800" b="0">
                <a:effectLst>
                  <a:outerShdw blurRad="38100" dist="38100" dir="2700000" algn="tl">
                    <a:srgbClr val="010199"/>
                  </a:outerShdw>
                </a:effectLst>
              </a:rPr>
              <a:t>і з яскравими кольорами.</a:t>
            </a:r>
          </a:p>
          <a:p>
            <a:pPr marL="342900" indent="-342900" algn="l" eaLnBrk="1" hangingPunct="1">
              <a:lnSpc>
                <a:spcPct val="100000"/>
              </a:lnSpc>
              <a:spcBef>
                <a:spcPct val="20000"/>
              </a:spcBef>
              <a:buClr>
                <a:schemeClr val="hlink"/>
              </a:buClr>
              <a:buSzPct val="75000"/>
              <a:buFont typeface="Wingdings" pitchFamily="2" charset="2"/>
              <a:buNone/>
              <a:defRPr/>
            </a:pPr>
            <a:endParaRPr lang="uk-UA" sz="2800" b="0">
              <a:effectLst>
                <a:outerShdw blurRad="38100" dist="38100" dir="2700000" algn="tl">
                  <a:srgbClr val="010199"/>
                </a:outerShdw>
              </a:effectLst>
            </a:endParaRPr>
          </a:p>
          <a:p>
            <a:pPr marL="342900" indent="-342900" algn="l" eaLnBrk="1" hangingPunct="1">
              <a:lnSpc>
                <a:spcPct val="100000"/>
              </a:lnSpc>
              <a:spcBef>
                <a:spcPct val="20000"/>
              </a:spcBef>
              <a:buClr>
                <a:schemeClr val="hlink"/>
              </a:buClr>
              <a:buSzPct val="75000"/>
              <a:buFont typeface="Wingdings" pitchFamily="2" charset="2"/>
              <a:buChar char="l"/>
              <a:defRPr/>
            </a:pPr>
            <a:endParaRPr lang="en-US" sz="2800" b="0">
              <a:effectLst>
                <a:outerShdw blurRad="38100" dist="38100" dir="2700000" algn="tl">
                  <a:srgbClr val="010199"/>
                </a:outerShdw>
              </a:effectLst>
            </a:endParaRPr>
          </a:p>
          <a:p>
            <a:pPr marL="342900" indent="-342900" algn="l" eaLnBrk="1" hangingPunct="1">
              <a:lnSpc>
                <a:spcPct val="100000"/>
              </a:lnSpc>
              <a:spcBef>
                <a:spcPct val="20000"/>
              </a:spcBef>
              <a:buClr>
                <a:schemeClr val="hlink"/>
              </a:buClr>
              <a:buSzPct val="75000"/>
              <a:buFont typeface="Wingdings" pitchFamily="2" charset="2"/>
              <a:buNone/>
              <a:defRPr/>
            </a:pPr>
            <a:endParaRPr lang="en-US" sz="2800" b="0">
              <a:effectLst>
                <a:outerShdw blurRad="38100" dist="38100" dir="2700000" algn="tl">
                  <a:srgbClr val="010199"/>
                </a:outerShdw>
              </a:effectLst>
            </a:endParaRPr>
          </a:p>
        </p:txBody>
      </p:sp>
      <p:pic>
        <p:nvPicPr>
          <p:cNvPr id="156676" name="Picture 19"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613" y="3144838"/>
            <a:ext cx="3735387"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8" name="Rectangle 2"/>
          <p:cNvSpPr>
            <a:spLocks noChangeArrowheads="1"/>
          </p:cNvSpPr>
          <p:nvPr/>
        </p:nvSpPr>
        <p:spPr bwMode="auto">
          <a:xfrm>
            <a:off x="369888" y="193675"/>
            <a:ext cx="8145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ru-RU" sz="3600">
                <a:solidFill>
                  <a:schemeClr val="tx2"/>
                </a:solidFill>
                <a:effectLst>
                  <a:outerShdw blurRad="38100" dist="38100" dir="2700000" algn="tl">
                    <a:srgbClr val="FFFFFF"/>
                  </a:outerShdw>
                </a:effectLst>
              </a:rPr>
              <a:t>Пристрої виводу</a:t>
            </a:r>
            <a:endParaRPr lang="en-US" sz="3600">
              <a:solidFill>
                <a:schemeClr val="tx2"/>
              </a:solidFill>
              <a:effectLst>
                <a:outerShdw blurRad="38100" dist="38100" dir="2700000" algn="tl">
                  <a:srgbClr val="FFFFFF"/>
                </a:outerShdw>
              </a:effectLst>
            </a:endParaRPr>
          </a:p>
        </p:txBody>
      </p:sp>
      <p:sp>
        <p:nvSpPr>
          <p:cNvPr id="236549" name="Rectangle 6"/>
          <p:cNvSpPr>
            <a:spLocks noChangeArrowheads="1"/>
          </p:cNvSpPr>
          <p:nvPr/>
        </p:nvSpPr>
        <p:spPr bwMode="auto">
          <a:xfrm>
            <a:off x="257175" y="1063625"/>
            <a:ext cx="888682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100000"/>
              </a:lnSpc>
              <a:buClr>
                <a:schemeClr val="hlink"/>
              </a:buClr>
              <a:buSzPct val="75000"/>
              <a:buFont typeface="Wingdings" pitchFamily="2" charset="2"/>
              <a:buNone/>
              <a:defRPr/>
            </a:pPr>
            <a:r>
              <a:rPr lang="en-US" sz="2800" b="0">
                <a:effectLst>
                  <a:outerShdw blurRad="38100" dist="38100" dir="2700000" algn="tl">
                    <a:srgbClr val="010199"/>
                  </a:outerShdw>
                </a:effectLst>
              </a:rPr>
              <a:t>	</a:t>
            </a:r>
            <a:r>
              <a:rPr lang="ru-RU" sz="2800" b="0">
                <a:effectLst>
                  <a:outerShdw blurRad="38100" dist="38100" dir="2700000" algn="tl">
                    <a:srgbClr val="010199"/>
                  </a:outerShdw>
                </a:effectLst>
              </a:rPr>
              <a:t>Поляризація, </a:t>
            </a:r>
            <a:r>
              <a:rPr lang="uk-UA" sz="2800" b="0">
                <a:effectLst>
                  <a:outerShdw blurRad="38100" dist="38100" dir="2700000" algn="tl">
                    <a:srgbClr val="010199"/>
                  </a:outerShdw>
                </a:effectLst>
              </a:rPr>
              <a:t>що </a:t>
            </a:r>
            <a:r>
              <a:rPr lang="ru-RU" sz="2800" b="0">
                <a:effectLst>
                  <a:outerShdw blurRad="38100" dist="38100" dir="2700000" algn="tl">
                    <a:srgbClr val="010199"/>
                  </a:outerShdw>
                </a:effectLst>
              </a:rPr>
              <a:t>лежить в основі LCD технології, має і свої мінуси. Один з головних – скорочення кута огляду рідкокристалічного дисплея, і виробники LCD панелей це враховують.</a:t>
            </a:r>
            <a:r>
              <a:rPr lang="ru-RU" sz="3200" b="0">
                <a:effectLst>
                  <a:outerShdw blurRad="38100" dist="38100" dir="2700000" algn="tl">
                    <a:srgbClr val="010199"/>
                  </a:outerShdw>
                </a:effectLst>
              </a:rPr>
              <a:t> </a:t>
            </a:r>
            <a:endParaRPr lang="uk-UA" sz="2800" b="0">
              <a:effectLst>
                <a:outerShdw blurRad="38100" dist="38100" dir="2700000" algn="tl">
                  <a:srgbClr val="010199"/>
                </a:outerShdw>
              </a:effectLst>
            </a:endParaRPr>
          </a:p>
          <a:p>
            <a:pPr marL="342900" indent="-342900" algn="l" eaLnBrk="1" hangingPunct="1">
              <a:lnSpc>
                <a:spcPct val="100000"/>
              </a:lnSpc>
              <a:spcBef>
                <a:spcPct val="20000"/>
              </a:spcBef>
              <a:buClr>
                <a:schemeClr val="hlink"/>
              </a:buClr>
              <a:buSzPct val="75000"/>
              <a:buFont typeface="Wingdings" pitchFamily="2" charset="2"/>
              <a:buChar char="l"/>
              <a:defRPr/>
            </a:pPr>
            <a:endParaRPr lang="en-US" sz="2800" b="0">
              <a:effectLst>
                <a:outerShdw blurRad="38100" dist="38100" dir="2700000" algn="tl">
                  <a:srgbClr val="010199"/>
                </a:outerShdw>
              </a:effectLst>
            </a:endParaRPr>
          </a:p>
          <a:p>
            <a:pPr marL="342900" indent="-342900" algn="l" eaLnBrk="1" hangingPunct="1">
              <a:lnSpc>
                <a:spcPct val="100000"/>
              </a:lnSpc>
              <a:spcBef>
                <a:spcPct val="20000"/>
              </a:spcBef>
              <a:buClr>
                <a:schemeClr val="hlink"/>
              </a:buClr>
              <a:buSzPct val="75000"/>
              <a:buFont typeface="Wingdings" pitchFamily="2" charset="2"/>
              <a:buNone/>
              <a:defRPr/>
            </a:pPr>
            <a:endParaRPr lang="en-US" sz="2800" b="0">
              <a:effectLst>
                <a:outerShdw blurRad="38100" dist="38100" dir="2700000" algn="tl">
                  <a:srgbClr val="010199"/>
                </a:outerShdw>
              </a:effectLst>
            </a:endParaRPr>
          </a:p>
        </p:txBody>
      </p:sp>
      <p:pic>
        <p:nvPicPr>
          <p:cNvPr id="157700" name="Picture 6"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3" y="3125788"/>
            <a:ext cx="6434137"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369888" y="193675"/>
            <a:ext cx="8145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ru-RU" sz="3600">
                <a:solidFill>
                  <a:schemeClr val="tx2"/>
                </a:solidFill>
                <a:effectLst>
                  <a:outerShdw blurRad="38100" dist="38100" dir="2700000" algn="tl">
                    <a:srgbClr val="FFFFFF"/>
                  </a:outerShdw>
                </a:effectLst>
              </a:rPr>
              <a:t>Пристрої виводу</a:t>
            </a:r>
            <a:endParaRPr lang="en-US" sz="3600">
              <a:solidFill>
                <a:schemeClr val="tx2"/>
              </a:solidFill>
              <a:effectLst>
                <a:outerShdw blurRad="38100" dist="38100" dir="2700000" algn="tl">
                  <a:srgbClr val="FFFFFF"/>
                </a:outerShdw>
              </a:effectLst>
            </a:endParaRPr>
          </a:p>
        </p:txBody>
      </p:sp>
      <p:pic>
        <p:nvPicPr>
          <p:cNvPr id="158724" name="Picture 6" descr="Конструкция ЖК-дисплея"/>
          <p:cNvPicPr>
            <a:picLocks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4350" y="2073275"/>
            <a:ext cx="4743450" cy="214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8725" name="Picture 9" descr="Конструкция ЖК-дисплея"/>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83088" y="4186238"/>
            <a:ext cx="4256087" cy="220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6" name="Rectangle 2"/>
          <p:cNvSpPr>
            <a:spLocks noChangeArrowheads="1"/>
          </p:cNvSpPr>
          <p:nvPr/>
        </p:nvSpPr>
        <p:spPr bwMode="auto">
          <a:xfrm>
            <a:off x="369888" y="193675"/>
            <a:ext cx="8145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ru-RU" sz="3600">
                <a:solidFill>
                  <a:schemeClr val="tx2"/>
                </a:solidFill>
                <a:effectLst>
                  <a:outerShdw blurRad="38100" dist="38100" dir="2700000" algn="tl">
                    <a:srgbClr val="FFFFFF"/>
                  </a:outerShdw>
                </a:effectLst>
              </a:rPr>
              <a:t>Пристрої</a:t>
            </a:r>
            <a:r>
              <a:rPr lang="ru-RU" sz="4400" b="0">
                <a:solidFill>
                  <a:schemeClr val="tx2"/>
                </a:solidFill>
                <a:effectLst>
                  <a:outerShdw blurRad="38100" dist="38100" dir="2700000" algn="tl">
                    <a:srgbClr val="FFFFFF"/>
                  </a:outerShdw>
                </a:effectLst>
              </a:rPr>
              <a:t> </a:t>
            </a:r>
            <a:r>
              <a:rPr lang="ru-RU" sz="3600">
                <a:solidFill>
                  <a:schemeClr val="tx2"/>
                </a:solidFill>
                <a:effectLst>
                  <a:outerShdw blurRad="38100" dist="38100" dir="2700000" algn="tl">
                    <a:srgbClr val="FFFFFF"/>
                  </a:outerShdw>
                </a:effectLst>
              </a:rPr>
              <a:t>виводу</a:t>
            </a:r>
            <a:endParaRPr lang="en-US" sz="3600">
              <a:solidFill>
                <a:schemeClr val="tx2"/>
              </a:solidFill>
              <a:effectLst>
                <a:outerShdw blurRad="38100" dist="38100" dir="2700000" algn="tl">
                  <a:srgbClr val="FFFFFF"/>
                </a:outerShdw>
              </a:effectLst>
            </a:endParaRPr>
          </a:p>
        </p:txBody>
      </p:sp>
      <p:sp>
        <p:nvSpPr>
          <p:cNvPr id="207877" name="Rectangle 6"/>
          <p:cNvSpPr>
            <a:spLocks noChangeArrowheads="1"/>
          </p:cNvSpPr>
          <p:nvPr/>
        </p:nvSpPr>
        <p:spPr bwMode="auto">
          <a:xfrm>
            <a:off x="257175" y="1057275"/>
            <a:ext cx="8886825"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100000"/>
              </a:lnSpc>
              <a:buClr>
                <a:schemeClr val="hlink"/>
              </a:buClr>
              <a:buSzPct val="75000"/>
              <a:buFont typeface="Wingdings" pitchFamily="2" charset="2"/>
              <a:buNone/>
              <a:defRPr/>
            </a:pPr>
            <a:r>
              <a:rPr lang="uk-UA" sz="2800">
                <a:effectLst>
                  <a:outerShdw blurRad="38100" dist="38100" dir="2700000" algn="tl">
                    <a:srgbClr val="010199"/>
                  </a:outerShdw>
                </a:effectLst>
              </a:rPr>
              <a:t>	</a:t>
            </a:r>
            <a:r>
              <a:rPr lang="en-US">
                <a:solidFill>
                  <a:srgbClr val="FF0000"/>
                </a:solidFill>
                <a:effectLst>
                  <a:outerShdw blurRad="38100" dist="38100" dir="2700000" algn="tl">
                    <a:srgbClr val="FFFFFF"/>
                  </a:outerShdw>
                </a:effectLst>
              </a:rPr>
              <a:t>Digital light processing</a:t>
            </a:r>
            <a:r>
              <a:rPr lang="en-US" sz="2800" b="0">
                <a:effectLst>
                  <a:outerShdw blurRad="38100" dist="38100" dir="2700000" algn="tl">
                    <a:srgbClr val="010199"/>
                  </a:outerShdw>
                </a:effectLst>
              </a:rPr>
              <a:t> (</a:t>
            </a:r>
            <a:r>
              <a:rPr lang="en-US">
                <a:solidFill>
                  <a:srgbClr val="FF0000"/>
                </a:solidFill>
                <a:effectLst>
                  <a:outerShdw blurRad="38100" dist="38100" dir="2700000" algn="tl">
                    <a:srgbClr val="FFFFFF"/>
                  </a:outerShdw>
                </a:effectLst>
              </a:rPr>
              <a:t>DLP</a:t>
            </a:r>
            <a:r>
              <a:rPr lang="en-US" sz="2800" b="0">
                <a:effectLst>
                  <a:outerShdw blurRad="38100" dist="38100" dir="2700000" algn="tl">
                    <a:srgbClr val="010199"/>
                  </a:outerShdw>
                </a:effectLst>
              </a:rPr>
              <a:t>) Ключовим елементом DLP є матриця мікроскопічних дзеркал – DMD-елементів (</a:t>
            </a:r>
            <a:r>
              <a:rPr lang="en-US">
                <a:solidFill>
                  <a:srgbClr val="FF0000"/>
                </a:solidFill>
                <a:effectLst>
                  <a:outerShdw blurRad="38100" dist="38100" dir="2700000" algn="tl">
                    <a:srgbClr val="FFFFFF"/>
                  </a:outerShdw>
                </a:effectLst>
              </a:rPr>
              <a:t>Deformable Mirror Devices</a:t>
            </a:r>
            <a:r>
              <a:rPr lang="en-US" sz="2800" b="0">
                <a:effectLst>
                  <a:outerShdw blurRad="38100" dist="38100" dir="2700000" algn="tl">
                    <a:srgbClr val="010199"/>
                  </a:outerShdw>
                </a:effectLst>
              </a:rPr>
              <a:t> – дзеркальні пристрої, що деформуються) з алюмінієвого сплаву, що володіє дуже високим коефіцієнтом віддзеркалення. </a:t>
            </a:r>
          </a:p>
        </p:txBody>
      </p:sp>
    </p:spTree>
  </p:cSld>
  <p:clrMapOvr>
    <a:masterClrMapping/>
  </p:clrMapOvr>
  <p:transition spd="med">
    <p:random/>
  </p:transition>
</p:sld>
</file>

<file path=ppt/theme/theme1.xml><?xml version="1.0" encoding="utf-8"?>
<a:theme xmlns:a="http://schemas.openxmlformats.org/drawingml/2006/main" name="Орбита">
  <a:themeElements>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Орбит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рбита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Орбита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рбита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Орбита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Орбита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Орбита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Орбита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9937</TotalTime>
  <Pages>28</Pages>
  <Words>2621</Words>
  <Application>Microsoft Office PowerPoint</Application>
  <PresentationFormat>Экран (4:3)</PresentationFormat>
  <Paragraphs>211</Paragraphs>
  <Slides>25</Slides>
  <Notes>8</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30" baseType="lpstr">
      <vt:lpstr>Arial</vt:lpstr>
      <vt:lpstr>Wingdings</vt:lpstr>
      <vt:lpstr>ＭＳ Ｐゴシック</vt:lpstr>
      <vt:lpstr>Орбита</vt:lpstr>
      <vt:lpstr>Фотография Microsoft Photo Editor 3.0</vt:lpstr>
      <vt:lpstr>Внутрішні кабелі</vt:lpstr>
      <vt:lpstr>1.6 Пристрої введення</vt:lpstr>
      <vt:lpstr>Характеристики пристроїв виводу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Характеристики пристроїв виводу</vt:lpstr>
      <vt:lpstr>Інші пристрої виведення</vt:lpstr>
      <vt:lpstr>Знайомство з системними ресурсами та   їх призначенням</vt:lpstr>
      <vt:lpstr>Interrupt Requests (IRQs)</vt:lpstr>
      <vt:lpstr>Презентация PowerPoint</vt:lpstr>
      <vt:lpstr>Input/Output (I/O) Port</vt:lpstr>
      <vt:lpstr>Шістнадцятиричні числа</vt:lpstr>
      <vt:lpstr>Презентация PowerPoint</vt:lpstr>
      <vt:lpstr>Direct Memory Access (DMA)</vt:lpstr>
      <vt:lpstr>Презентация PowerPoint</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 Assign Information Classification</dc:title>
  <dc:subject>Guide for Creating Powerpoint Presentations</dc:subject>
  <dc:creator>Cisco Systems, Inc.</dc:creator>
  <cp:lastModifiedBy>Computer</cp:lastModifiedBy>
  <cp:revision>609</cp:revision>
  <cp:lastPrinted>1999-01-27T00:54:54Z</cp:lastPrinted>
  <dcterms:created xsi:type="dcterms:W3CDTF">2006-10-23T15:07:30Z</dcterms:created>
  <dcterms:modified xsi:type="dcterms:W3CDTF">2021-10-11T18:58:30Z</dcterms:modified>
</cp:coreProperties>
</file>